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7" r:id="rId3"/>
    <p:sldId id="276" r:id="rId4"/>
    <p:sldId id="275" r:id="rId5"/>
    <p:sldId id="274" r:id="rId6"/>
    <p:sldId id="273" r:id="rId7"/>
    <p:sldId id="272" r:id="rId8"/>
    <p:sldId id="271" r:id="rId9"/>
    <p:sldId id="270" r:id="rId10"/>
    <p:sldId id="269" r:id="rId11"/>
    <p:sldId id="268" r:id="rId12"/>
    <p:sldId id="267" r:id="rId13"/>
    <p:sldId id="266" r:id="rId14"/>
    <p:sldId id="265" r:id="rId15"/>
    <p:sldId id="264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3"/>
    <p:restoredTop sz="96327"/>
  </p:normalViewPr>
  <p:slideViewPr>
    <p:cSldViewPr snapToGrid="0">
      <p:cViewPr varScale="1">
        <p:scale>
          <a:sx n="151" d="100"/>
          <a:sy n="151" d="100"/>
        </p:scale>
        <p:origin x="224" y="1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5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12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.png"/><Relationship Id="rId5" Type="http://schemas.openxmlformats.org/officeDocument/2006/relationships/image" Target="../media/image2.png"/><Relationship Id="rId10" Type="http://schemas.openxmlformats.org/officeDocument/2006/relationships/image" Target="../media/image12.png"/><Relationship Id="rId4" Type="http://schemas.openxmlformats.org/officeDocument/2006/relationships/image" Target="../media/image13.png"/><Relationship Id="rId9" Type="http://schemas.openxmlformats.org/officeDocument/2006/relationships/image" Target="../media/image9.png"/><Relationship Id="rId1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12" Type="http://schemas.openxmlformats.org/officeDocument/2006/relationships/image" Target="../media/image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11.png"/><Relationship Id="rId12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image" Target="../media/image12.png"/><Relationship Id="rId5" Type="http://schemas.openxmlformats.org/officeDocument/2006/relationships/image" Target="../media/image4.png"/><Relationship Id="rId15" Type="http://schemas.openxmlformats.org/officeDocument/2006/relationships/image" Target="../media/image6.png"/><Relationship Id="rId10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2.png"/><Relationship Id="rId3" Type="http://schemas.openxmlformats.org/officeDocument/2006/relationships/image" Target="../media/image16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6.png"/><Relationship Id="rId2" Type="http://schemas.openxmlformats.org/officeDocument/2006/relationships/image" Target="../media/image15.png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11" Type="http://schemas.openxmlformats.org/officeDocument/2006/relationships/image" Target="../media/image8.png"/><Relationship Id="rId5" Type="http://schemas.openxmlformats.org/officeDocument/2006/relationships/image" Target="../media/image13.png"/><Relationship Id="rId15" Type="http://schemas.openxmlformats.org/officeDocument/2006/relationships/image" Target="../media/image7.png"/><Relationship Id="rId10" Type="http://schemas.openxmlformats.org/officeDocument/2006/relationships/image" Target="../media/image10.png"/><Relationship Id="rId4" Type="http://schemas.openxmlformats.org/officeDocument/2006/relationships/image" Target="../media/image14.png"/><Relationship Id="rId9" Type="http://schemas.openxmlformats.org/officeDocument/2006/relationships/image" Target="../media/image11.png"/><Relationship Id="rId1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8.png"/><Relationship Id="rId1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15.png"/><Relationship Id="rId12" Type="http://schemas.openxmlformats.org/officeDocument/2006/relationships/image" Target="../media/image10.png"/><Relationship Id="rId17" Type="http://schemas.openxmlformats.org/officeDocument/2006/relationships/image" Target="../media/image5.png"/><Relationship Id="rId2" Type="http://schemas.openxmlformats.org/officeDocument/2006/relationships/image" Target="../media/image11.png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openxmlformats.org/officeDocument/2006/relationships/image" Target="../media/image3.png"/><Relationship Id="rId5" Type="http://schemas.openxmlformats.org/officeDocument/2006/relationships/image" Target="../media/image17.png"/><Relationship Id="rId15" Type="http://schemas.openxmlformats.org/officeDocument/2006/relationships/image" Target="../media/image1.png"/><Relationship Id="rId10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4.png"/><Relationship Id="rId1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8.png"/><Relationship Id="rId7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openxmlformats.org/officeDocument/2006/relationships/image" Target="../media/image2.png"/><Relationship Id="rId5" Type="http://schemas.openxmlformats.org/officeDocument/2006/relationships/image" Target="../media/image1.png"/><Relationship Id="rId10" Type="http://schemas.openxmlformats.org/officeDocument/2006/relationships/image" Target="../media/image3.png"/><Relationship Id="rId4" Type="http://schemas.openxmlformats.org/officeDocument/2006/relationships/image" Target="../media/image9.png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12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5.png"/><Relationship Id="rId5" Type="http://schemas.openxmlformats.org/officeDocument/2006/relationships/image" Target="../media/image8.png"/><Relationship Id="rId10" Type="http://schemas.openxmlformats.org/officeDocument/2006/relationships/image" Target="../media/image7.png"/><Relationship Id="rId4" Type="http://schemas.openxmlformats.org/officeDocument/2006/relationships/image" Target="../media/image10.png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12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11" Type="http://schemas.openxmlformats.org/officeDocument/2006/relationships/image" Target="../media/image7.png"/><Relationship Id="rId5" Type="http://schemas.openxmlformats.org/officeDocument/2006/relationships/image" Target="../media/image10.png"/><Relationship Id="rId10" Type="http://schemas.openxmlformats.org/officeDocument/2006/relationships/image" Target="../media/image4.png"/><Relationship Id="rId4" Type="http://schemas.openxmlformats.org/officeDocument/2006/relationships/image" Target="../media/image11.png"/><Relationship Id="rId9" Type="http://schemas.openxmlformats.org/officeDocument/2006/relationships/image" Target="../media/image1.png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000" dirty="0">
                <a:latin typeface="Verdana" panose="020B0604030504040204" pitchFamily="34" charset="0"/>
              </a:rPr>
              <a:t>The process outlines the steps </a:t>
            </a:r>
            <a:r>
              <a:rPr lang="en-US" dirty="0"/>
              <a:t>involved in </a:t>
            </a:r>
            <a:r>
              <a:rPr lang="en-US" dirty="0" err="1"/>
              <a:t>analysing</a:t>
            </a:r>
            <a:r>
              <a:rPr lang="en-US" dirty="0"/>
              <a:t> the patient’s blood group and crossmatch, followed by the administration of the blood </a:t>
            </a:r>
            <a:r>
              <a:rPr lang="en-US" sz="2000" dirty="0">
                <a:latin typeface="Verdana" panose="020B0604030504040204" pitchFamily="34" charset="0"/>
              </a:rPr>
              <a:t>transfusion.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– </a:t>
            </a:r>
            <a:r>
              <a:rPr lang="en-US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Administration </a:t>
            </a:r>
            <a:r>
              <a:rPr lang="en-US" dirty="0"/>
              <a:t>of a blood transfusion </a:t>
            </a:r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05" name="Groupe 204">
            <a:extLst>
              <a:ext uri="{FF2B5EF4-FFF2-40B4-BE49-F238E27FC236}">
                <a16:creationId xmlns:a16="http://schemas.microsoft.com/office/drawing/2014/main" id="{7F797D99-B64C-F998-3372-32858CF5BB08}"/>
              </a:ext>
            </a:extLst>
          </p:cNvPr>
          <p:cNvGrpSpPr/>
          <p:nvPr/>
        </p:nvGrpSpPr>
        <p:grpSpPr>
          <a:xfrm>
            <a:off x="7902918" y="4191137"/>
            <a:ext cx="2055638" cy="2312107"/>
            <a:chOff x="8994008" y="4191137"/>
            <a:chExt cx="2055638" cy="2312107"/>
          </a:xfrm>
        </p:grpSpPr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6E8893E5-7FB7-81BB-958A-9867826F3919}"/>
                </a:ext>
              </a:extLst>
            </p:cNvPr>
            <p:cNvSpPr txBox="1"/>
            <p:nvPr/>
          </p:nvSpPr>
          <p:spPr>
            <a:xfrm>
              <a:off x="9097403" y="5333693"/>
              <a:ext cx="1230239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by both HCP by scanning the wristband and gaining verbal confirmation</a:t>
              </a:r>
            </a:p>
          </p:txBody>
        </p:sp>
        <p:sp>
          <p:nvSpPr>
            <p:cNvPr id="79" name="Flèche vers la droite 78">
              <a:extLst>
                <a:ext uri="{FF2B5EF4-FFF2-40B4-BE49-F238E27FC236}">
                  <a16:creationId xmlns:a16="http://schemas.microsoft.com/office/drawing/2014/main" id="{7A9F0A0B-F28C-CDC2-BD66-0B2E962B7868}"/>
                </a:ext>
              </a:extLst>
            </p:cNvPr>
            <p:cNvSpPr/>
            <p:nvPr/>
          </p:nvSpPr>
          <p:spPr>
            <a:xfrm rot="10800000">
              <a:off x="10252831" y="428273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A38D651A-FBE6-5731-5FD0-F835EEEDC79A}"/>
                </a:ext>
              </a:extLst>
            </p:cNvPr>
            <p:cNvSpPr txBox="1"/>
            <p:nvPr/>
          </p:nvSpPr>
          <p:spPr>
            <a:xfrm>
              <a:off x="8994008" y="4989118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81" name="Image 180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9E33B8E0-62DA-92F6-F583-ACB6079372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401682" y="4375653"/>
              <a:ext cx="774937" cy="343878"/>
            </a:xfrm>
            <a:prstGeom prst="rect">
              <a:avLst/>
            </a:prstGeom>
          </p:spPr>
        </p:pic>
        <p:pic>
          <p:nvPicPr>
            <p:cNvPr id="182" name="Image 18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7F9788DA-5E2C-93D8-7C58-C14642FCD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42144" y="4191137"/>
              <a:ext cx="426690" cy="305857"/>
            </a:xfrm>
            <a:prstGeom prst="rect">
              <a:avLst/>
            </a:prstGeom>
          </p:spPr>
        </p:pic>
      </p:grp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1FDC2103-D13D-0426-694A-9E579E906296}"/>
              </a:ext>
            </a:extLst>
          </p:cNvPr>
          <p:cNvGrpSpPr/>
          <p:nvPr/>
        </p:nvGrpSpPr>
        <p:grpSpPr>
          <a:xfrm>
            <a:off x="9586140" y="3436187"/>
            <a:ext cx="1637462" cy="2568594"/>
            <a:chOff x="10677230" y="3436187"/>
            <a:chExt cx="1637462" cy="2568594"/>
          </a:xfrm>
        </p:grpSpPr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E1DC1C36-B5E7-D1E1-ABBF-19F09E6C1EB5}"/>
                </a:ext>
              </a:extLst>
            </p:cNvPr>
            <p:cNvSpPr/>
            <p:nvPr/>
          </p:nvSpPr>
          <p:spPr>
            <a:xfrm rot="7200000">
              <a:off x="11653321" y="3636588"/>
              <a:ext cx="86177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7179A5DC-EC3A-1D9E-CAC8-6C5290D0A63B}"/>
                </a:ext>
              </a:extLst>
            </p:cNvPr>
            <p:cNvSpPr txBox="1"/>
            <p:nvPr/>
          </p:nvSpPr>
          <p:spPr>
            <a:xfrm>
              <a:off x="10677230" y="4989118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2 clinical staff collect blood from Blood Bank and return to patient for administration </a:t>
              </a:r>
            </a:p>
          </p:txBody>
        </p:sp>
        <p:pic>
          <p:nvPicPr>
            <p:cNvPr id="178" name="Image 177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034C900-40B5-5E2E-2EFC-2A44FE625B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225849" y="4086091"/>
              <a:ext cx="521920" cy="602216"/>
            </a:xfrm>
            <a:prstGeom prst="rect">
              <a:avLst/>
            </a:prstGeom>
          </p:spPr>
        </p:pic>
        <p:pic>
          <p:nvPicPr>
            <p:cNvPr id="179" name="Image 178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F6BD39C-0909-311E-0DDD-D122FA5E8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8900000">
              <a:off x="10965520" y="4216849"/>
              <a:ext cx="326451" cy="545517"/>
            </a:xfrm>
            <a:prstGeom prst="rect">
              <a:avLst/>
            </a:prstGeom>
          </p:spPr>
        </p:pic>
        <p:pic>
          <p:nvPicPr>
            <p:cNvPr id="180" name="Image 179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46644394-62C3-89DF-5530-93F835B98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8900000">
              <a:off x="10783635" y="4216851"/>
              <a:ext cx="326451" cy="545517"/>
            </a:xfrm>
            <a:prstGeom prst="rect">
              <a:avLst/>
            </a:prstGeom>
          </p:spPr>
        </p:pic>
      </p:grpSp>
      <p:grpSp>
        <p:nvGrpSpPr>
          <p:cNvPr id="207" name="Groupe 206">
            <a:extLst>
              <a:ext uri="{FF2B5EF4-FFF2-40B4-BE49-F238E27FC236}">
                <a16:creationId xmlns:a16="http://schemas.microsoft.com/office/drawing/2014/main" id="{BA1DE983-6DC8-2829-A2DF-B55832F725E8}"/>
              </a:ext>
            </a:extLst>
          </p:cNvPr>
          <p:cNvGrpSpPr/>
          <p:nvPr/>
        </p:nvGrpSpPr>
        <p:grpSpPr>
          <a:xfrm>
            <a:off x="9683422" y="1141195"/>
            <a:ext cx="2224047" cy="2347935"/>
            <a:chOff x="9683422" y="1141195"/>
            <a:chExt cx="2224047" cy="2347935"/>
          </a:xfrm>
        </p:grpSpPr>
        <p:sp>
          <p:nvSpPr>
            <p:cNvPr id="54" name="Flèche vers la droite 53">
              <a:extLst>
                <a:ext uri="{FF2B5EF4-FFF2-40B4-BE49-F238E27FC236}">
                  <a16:creationId xmlns:a16="http://schemas.microsoft.com/office/drawing/2014/main" id="{AF95F8A3-1BA8-E0DA-BA96-95321CB3B1FA}"/>
                </a:ext>
              </a:extLst>
            </p:cNvPr>
            <p:cNvSpPr/>
            <p:nvPr/>
          </p:nvSpPr>
          <p:spPr>
            <a:xfrm>
              <a:off x="9683422" y="1471618"/>
              <a:ext cx="102760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52418B0E-9C2D-6C10-3203-9130D65BA511}"/>
                </a:ext>
              </a:extLst>
            </p:cNvPr>
            <p:cNvSpPr txBox="1"/>
            <p:nvPr/>
          </p:nvSpPr>
          <p:spPr>
            <a:xfrm>
              <a:off x="10677230" y="2473467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arrives from Blood Bank into hospital refrigeration </a:t>
              </a:r>
            </a:p>
            <a:p>
              <a:pPr algn="ctr"/>
              <a:endParaRPr lang="en-US" sz="1000" dirty="0"/>
            </a:p>
          </p:txBody>
        </p:sp>
        <p:pic>
          <p:nvPicPr>
            <p:cNvPr id="175" name="Image 174" descr="Une image contenant capture d’écran, Téléphone mobile, Appareil mobile, gadget&#10;&#10;Description générée automatiquement">
              <a:extLst>
                <a:ext uri="{FF2B5EF4-FFF2-40B4-BE49-F238E27FC236}">
                  <a16:creationId xmlns:a16="http://schemas.microsoft.com/office/drawing/2014/main" id="{D1430E4A-F92D-FA98-64AE-E8E17FDD0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132439" y="1141195"/>
              <a:ext cx="612954" cy="895856"/>
            </a:xfrm>
            <a:prstGeom prst="rect">
              <a:avLst/>
            </a:prstGeom>
          </p:spPr>
        </p:pic>
        <p:pic>
          <p:nvPicPr>
            <p:cNvPr id="176" name="Image 175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28B00B7-3840-14A2-639A-458C8904A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800000">
              <a:off x="10875447" y="1366789"/>
              <a:ext cx="326451" cy="545517"/>
            </a:xfrm>
            <a:prstGeom prst="rect">
              <a:avLst/>
            </a:prstGeom>
          </p:spPr>
        </p:pic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7D1639-1C1C-0141-4841-36AB31C73E7B}"/>
              </a:ext>
            </a:extLst>
          </p:cNvPr>
          <p:cNvGrpSpPr/>
          <p:nvPr/>
        </p:nvGrpSpPr>
        <p:grpSpPr>
          <a:xfrm>
            <a:off x="7821241" y="1141195"/>
            <a:ext cx="2506401" cy="2045201"/>
            <a:chOff x="7821241" y="1141195"/>
            <a:chExt cx="2506401" cy="2045201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7146D47D-0BC7-A3EF-D669-D70E57C2B579}"/>
                </a:ext>
              </a:extLst>
            </p:cNvPr>
            <p:cNvSpPr/>
            <p:nvPr/>
          </p:nvSpPr>
          <p:spPr>
            <a:xfrm>
              <a:off x="7821241" y="1459811"/>
              <a:ext cx="145901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835A3ABE-C98A-18DB-EC36-39419392C553}"/>
                </a:ext>
              </a:extLst>
            </p:cNvPr>
            <p:cNvSpPr txBox="1"/>
            <p:nvPr/>
          </p:nvSpPr>
          <p:spPr>
            <a:xfrm>
              <a:off x="9097403" y="2170733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Group and save takes place to match blood group/ antibodies and rhesus factor </a:t>
              </a:r>
            </a:p>
          </p:txBody>
        </p:sp>
        <p:pic>
          <p:nvPicPr>
            <p:cNvPr id="173" name="Image 172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3857AB1F-68BB-8243-D7F3-38FFE1232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384656" y="1141195"/>
              <a:ext cx="570312" cy="867866"/>
            </a:xfrm>
            <a:prstGeom prst="rect">
              <a:avLst/>
            </a:prstGeom>
          </p:spPr>
        </p:pic>
        <p:pic>
          <p:nvPicPr>
            <p:cNvPr id="171" name="Image 170">
              <a:extLst>
                <a:ext uri="{FF2B5EF4-FFF2-40B4-BE49-F238E27FC236}">
                  <a16:creationId xmlns:a16="http://schemas.microsoft.com/office/drawing/2014/main" id="{7893B79E-9BA8-8D0A-AC34-B8D4597E3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rcRect/>
            <a:stretch/>
          </p:blipFill>
          <p:spPr>
            <a:xfrm>
              <a:off x="9668375" y="1344771"/>
              <a:ext cx="605126" cy="605126"/>
            </a:xfrm>
            <a:prstGeom prst="rect">
              <a:avLst/>
            </a:prstGeom>
          </p:spPr>
        </p:pic>
      </p:grpSp>
      <p:grpSp>
        <p:nvGrpSpPr>
          <p:cNvPr id="214" name="Groupe 213">
            <a:extLst>
              <a:ext uri="{FF2B5EF4-FFF2-40B4-BE49-F238E27FC236}">
                <a16:creationId xmlns:a16="http://schemas.microsoft.com/office/drawing/2014/main" id="{2496CB59-AE2C-CE9C-FDDC-02AEE5574FB1}"/>
              </a:ext>
            </a:extLst>
          </p:cNvPr>
          <p:cNvGrpSpPr/>
          <p:nvPr/>
        </p:nvGrpSpPr>
        <p:grpSpPr>
          <a:xfrm>
            <a:off x="6048093" y="1115141"/>
            <a:ext cx="2699721" cy="2220100"/>
            <a:chOff x="6048093" y="1115141"/>
            <a:chExt cx="2699721" cy="2220100"/>
          </a:xfrm>
        </p:grpSpPr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488B75BF-E5D6-C691-7DD3-475A6D42E77A}"/>
                </a:ext>
              </a:extLst>
            </p:cNvPr>
            <p:cNvSpPr/>
            <p:nvPr/>
          </p:nvSpPr>
          <p:spPr>
            <a:xfrm>
              <a:off x="6048093" y="1448004"/>
              <a:ext cx="14325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79D20624-CEA0-2C9F-F838-9257CC68E579}"/>
                </a:ext>
              </a:extLst>
            </p:cNvPr>
            <p:cNvGrpSpPr/>
            <p:nvPr/>
          </p:nvGrpSpPr>
          <p:grpSpPr>
            <a:xfrm>
              <a:off x="7313271" y="1115141"/>
              <a:ext cx="1434543" cy="2220100"/>
              <a:chOff x="7313271" y="1115141"/>
              <a:chExt cx="1434543" cy="2220100"/>
            </a:xfrm>
          </p:grpSpPr>
          <p:pic>
            <p:nvPicPr>
              <p:cNvPr id="114" name="Image 113" descr="Une image contenant Rectangle, capture d’écran, motif, ligne&#10;&#10;Description générée automatiquement">
                <a:extLst>
                  <a:ext uri="{FF2B5EF4-FFF2-40B4-BE49-F238E27FC236}">
                    <a16:creationId xmlns:a16="http://schemas.microsoft.com/office/drawing/2014/main" id="{09289DD5-0157-A94D-F95C-2CCBC0ACB1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 rot="18900000">
                <a:off x="7313271" y="1115141"/>
                <a:ext cx="999166" cy="999166"/>
              </a:xfrm>
              <a:prstGeom prst="rect">
                <a:avLst/>
              </a:prstGeom>
            </p:spPr>
          </p:pic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90BAC529-C095-B5FD-2EA5-CBEE511B2847}"/>
                  </a:ext>
                </a:extLst>
              </p:cNvPr>
              <p:cNvSpPr txBox="1"/>
              <p:nvPr/>
            </p:nvSpPr>
            <p:spPr>
              <a:xfrm>
                <a:off x="7369749" y="2473467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Two samples identified and checked that both are labelled identically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A962839A-2712-50A4-2119-80D0997B2D0D}"/>
                  </a:ext>
                </a:extLst>
              </p:cNvPr>
              <p:cNvSpPr txBox="1"/>
              <p:nvPr/>
            </p:nvSpPr>
            <p:spPr>
              <a:xfrm>
                <a:off x="7470984" y="2170733"/>
                <a:ext cx="115127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159" name="Image 158">
                <a:extLst>
                  <a:ext uri="{FF2B5EF4-FFF2-40B4-BE49-F238E27FC236}">
                    <a16:creationId xmlns:a16="http://schemas.microsoft.com/office/drawing/2014/main" id="{D1630853-D9F8-0125-51D0-789DA0A9A2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8002345" y="1369176"/>
                <a:ext cx="605126" cy="605126"/>
              </a:xfrm>
              <a:prstGeom prst="rect">
                <a:avLst/>
              </a:prstGeom>
            </p:spPr>
          </p:pic>
          <p:pic>
            <p:nvPicPr>
              <p:cNvPr id="160" name="Image 159">
                <a:extLst>
                  <a:ext uri="{FF2B5EF4-FFF2-40B4-BE49-F238E27FC236}">
                    <a16:creationId xmlns:a16="http://schemas.microsoft.com/office/drawing/2014/main" id="{3BA09E27-3195-A9F6-70F2-6FA912F27B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7766332" y="1358483"/>
                <a:ext cx="605126" cy="605126"/>
              </a:xfrm>
              <a:prstGeom prst="rect">
                <a:avLst/>
              </a:prstGeom>
            </p:spPr>
          </p:pic>
        </p:grp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F8826C75-5AD1-54F1-5172-1A54CBAB1CF2}"/>
              </a:ext>
            </a:extLst>
          </p:cNvPr>
          <p:cNvSpPr txBox="1"/>
          <p:nvPr/>
        </p:nvSpPr>
        <p:spPr>
          <a:xfrm>
            <a:off x="10578067" y="2174884"/>
            <a:ext cx="1476686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GLN/GSRN (+SRIN)</a:t>
            </a:r>
          </a:p>
        </p:txBody>
      </p:sp>
      <p:pic>
        <p:nvPicPr>
          <p:cNvPr id="10" name="Image 9" descr="Une image contenant carré, Rectangle, symbole&#10;&#10;Le contenu généré par l’IA peut être incorrect.">
            <a:extLst>
              <a:ext uri="{FF2B5EF4-FFF2-40B4-BE49-F238E27FC236}">
                <a16:creationId xmlns:a16="http://schemas.microsoft.com/office/drawing/2014/main" id="{F6FD4BD9-F692-3E6B-A54D-BD960A6E379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583512" y="1156845"/>
            <a:ext cx="120001" cy="120001"/>
          </a:xfrm>
          <a:prstGeom prst="rect">
            <a:avLst/>
          </a:prstGeom>
        </p:spPr>
      </p:pic>
      <p:grpSp>
        <p:nvGrpSpPr>
          <p:cNvPr id="27" name="Groupe 26">
            <a:extLst>
              <a:ext uri="{FF2B5EF4-FFF2-40B4-BE49-F238E27FC236}">
                <a16:creationId xmlns:a16="http://schemas.microsoft.com/office/drawing/2014/main" id="{FFF04C30-D36A-0445-262D-3268416F3327}"/>
              </a:ext>
            </a:extLst>
          </p:cNvPr>
          <p:cNvGrpSpPr/>
          <p:nvPr/>
        </p:nvGrpSpPr>
        <p:grpSpPr>
          <a:xfrm>
            <a:off x="4375836" y="1131123"/>
            <a:ext cx="2759980" cy="1747496"/>
            <a:chOff x="4375836" y="1131123"/>
            <a:chExt cx="2759980" cy="1747496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FD4A1618-D351-8A5D-BE16-4E153F02B114}"/>
                </a:ext>
              </a:extLst>
            </p:cNvPr>
            <p:cNvGrpSpPr/>
            <p:nvPr/>
          </p:nvGrpSpPr>
          <p:grpSpPr>
            <a:xfrm>
              <a:off x="5846892" y="1131123"/>
              <a:ext cx="1288924" cy="842246"/>
              <a:chOff x="5846892" y="1131123"/>
              <a:chExt cx="1288924" cy="842246"/>
            </a:xfrm>
          </p:grpSpPr>
          <p:pic>
            <p:nvPicPr>
              <p:cNvPr id="18" name="Image 17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FE181207-137E-8A06-FD90-42D6EABF8C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096208" y="1131123"/>
                <a:ext cx="687796" cy="501597"/>
              </a:xfrm>
              <a:prstGeom prst="rect">
                <a:avLst/>
              </a:prstGeom>
            </p:spPr>
          </p:pic>
          <p:pic>
            <p:nvPicPr>
              <p:cNvPr id="19" name="Image 18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2899657E-71BF-5BB3-80C0-5EB6D96F88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70507" y="1253338"/>
                <a:ext cx="426690" cy="305857"/>
              </a:xfrm>
              <a:prstGeom prst="rect">
                <a:avLst/>
              </a:prstGeom>
            </p:spPr>
          </p:pic>
          <p:grpSp>
            <p:nvGrpSpPr>
              <p:cNvPr id="17" name="Groupe 16">
                <a:extLst>
                  <a:ext uri="{FF2B5EF4-FFF2-40B4-BE49-F238E27FC236}">
                    <a16:creationId xmlns:a16="http://schemas.microsoft.com/office/drawing/2014/main" id="{20ADF30B-D478-439D-D0A8-A8C255385192}"/>
                  </a:ext>
                </a:extLst>
              </p:cNvPr>
              <p:cNvGrpSpPr/>
              <p:nvPr/>
            </p:nvGrpSpPr>
            <p:grpSpPr>
              <a:xfrm>
                <a:off x="5846892" y="1255906"/>
                <a:ext cx="1288924" cy="717463"/>
                <a:chOff x="5846892" y="1255906"/>
                <a:chExt cx="1288924" cy="717463"/>
              </a:xfrm>
            </p:grpSpPr>
            <p:pic>
              <p:nvPicPr>
                <p:cNvPr id="14" name="Image 13" descr="Une image contenant cercle, Graphique, capture d’écran&#10;&#10;Description générée automatiquement">
                  <a:extLst>
                    <a:ext uri="{FF2B5EF4-FFF2-40B4-BE49-F238E27FC236}">
                      <a16:creationId xmlns:a16="http://schemas.microsoft.com/office/drawing/2014/main" id="{3B78C2A4-CC42-B80B-0C05-FED432B445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846892" y="1255906"/>
                  <a:ext cx="514595" cy="559126"/>
                </a:xfrm>
                <a:prstGeom prst="rect">
                  <a:avLst/>
                </a:prstGeom>
              </p:spPr>
            </p:pic>
            <p:pic>
              <p:nvPicPr>
                <p:cNvPr id="156" name="Image 155">
                  <a:extLst>
                    <a:ext uri="{FF2B5EF4-FFF2-40B4-BE49-F238E27FC236}">
                      <a16:creationId xmlns:a16="http://schemas.microsoft.com/office/drawing/2014/main" id="{908E6D32-3217-648B-41D9-A94DAA587F2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/>
                <a:srcRect/>
                <a:stretch/>
              </p:blipFill>
              <p:spPr>
                <a:xfrm>
                  <a:off x="6520930" y="1358483"/>
                  <a:ext cx="614886" cy="614886"/>
                </a:xfrm>
                <a:prstGeom prst="rect">
                  <a:avLst/>
                </a:prstGeom>
              </p:spPr>
            </p:pic>
            <p:pic>
              <p:nvPicPr>
                <p:cNvPr id="157" name="Image 156">
                  <a:extLst>
                    <a:ext uri="{FF2B5EF4-FFF2-40B4-BE49-F238E27FC236}">
                      <a16:creationId xmlns:a16="http://schemas.microsoft.com/office/drawing/2014/main" id="{249BCD08-365B-9BD2-109B-BC8BBA806E7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/>
                <a:srcRect/>
                <a:stretch/>
              </p:blipFill>
              <p:spPr>
                <a:xfrm>
                  <a:off x="6295268" y="1358483"/>
                  <a:ext cx="614886" cy="614886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21" name="ZoneTexte 20">
            <a:extLst>
              <a:ext uri="{FF2B5EF4-FFF2-40B4-BE49-F238E27FC236}">
                <a16:creationId xmlns:a16="http://schemas.microsoft.com/office/drawing/2014/main" id="{4682F5E2-72F7-9E7C-520A-7A9B8ACFCA89}"/>
              </a:ext>
            </a:extLst>
          </p:cNvPr>
          <p:cNvSpPr txBox="1"/>
          <p:nvPr/>
        </p:nvSpPr>
        <p:spPr>
          <a:xfrm>
            <a:off x="209733" y="5688238"/>
            <a:ext cx="2610175" cy="55399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ICCBBA: International Council for Commonality in Blood Banking Automation </a:t>
            </a:r>
          </a:p>
        </p:txBody>
      </p: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153069" cy="2094844"/>
            <a:chOff x="3207517" y="1240397"/>
            <a:chExt cx="215306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883899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rcRect/>
            <a:stretch/>
          </p:blipFill>
          <p:spPr>
            <a:xfrm>
              <a:off x="4601173" y="1358483"/>
              <a:ext cx="579050" cy="584221"/>
            </a:xfrm>
            <a:prstGeom prst="rect">
              <a:avLst/>
            </a:prstGeom>
          </p:spPr>
        </p:pic>
        <p:pic>
          <p:nvPicPr>
            <p:cNvPr id="170" name="Image 169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rcRect/>
            <a:stretch/>
          </p:blipFill>
          <p:spPr>
            <a:xfrm>
              <a:off x="4384121" y="1358483"/>
              <a:ext cx="579050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2004553" cy="2300056"/>
            <a:chOff x="1609609" y="1342962"/>
            <a:chExt cx="200455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137475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4D42B1E5-444B-28DF-2940-661A72F45DF1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grpSp>
          <p:nvGrpSpPr>
            <p:cNvPr id="213" name="Groupe 212">
              <a:extLst>
                <a:ext uri="{FF2B5EF4-FFF2-40B4-BE49-F238E27FC236}">
                  <a16:creationId xmlns:a16="http://schemas.microsoft.com/office/drawing/2014/main" id="{386C5E36-AF65-3DD0-E831-FD17B5E37D55}"/>
                </a:ext>
              </a:extLst>
            </p:cNvPr>
            <p:cNvGrpSpPr/>
            <p:nvPr/>
          </p:nvGrpSpPr>
          <p:grpSpPr>
            <a:xfrm>
              <a:off x="459133" y="1193419"/>
              <a:ext cx="1378065" cy="1988674"/>
              <a:chOff x="459133" y="1193419"/>
              <a:chExt cx="1378065" cy="1988674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459133" y="247420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CPOE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/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products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required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869082" y="2170733"/>
                <a:ext cx="5581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</a:t>
                </a:r>
              </a:p>
            </p:txBody>
          </p:sp>
          <p:pic>
            <p:nvPicPr>
              <p:cNvPr id="136" name="Image 135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3A8E7E70-D3AB-EA9D-3A54-F52397238D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28018" y="1193419"/>
                <a:ext cx="1142613" cy="833287"/>
              </a:xfrm>
              <a:prstGeom prst="rect">
                <a:avLst/>
              </a:prstGeom>
            </p:spPr>
          </p:pic>
          <p:pic>
            <p:nvPicPr>
              <p:cNvPr id="162" name="Image 161" descr="Une image contenant symbole, logo, Graphique, capture d’écran&#10;&#10;Description générée automatiquement">
                <a:extLst>
                  <a:ext uri="{FF2B5EF4-FFF2-40B4-BE49-F238E27FC236}">
                    <a16:creationId xmlns:a16="http://schemas.microsoft.com/office/drawing/2014/main" id="{97281420-9D9B-9EC9-13C7-7930557E94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1800000">
                <a:off x="716718" y="1360933"/>
                <a:ext cx="326451" cy="545517"/>
              </a:xfrm>
              <a:prstGeom prst="rect">
                <a:avLst/>
              </a:prstGeom>
            </p:spPr>
          </p:pic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71C8C38-5330-7623-DE5F-EB37412235F3}"/>
                </a:ext>
              </a:extLst>
            </p:cNvPr>
            <p:cNvSpPr txBox="1"/>
            <p:nvPr/>
          </p:nvSpPr>
          <p:spPr>
            <a:xfrm>
              <a:off x="945688" y="1712533"/>
              <a:ext cx="702436" cy="2308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kumimoji="0" lang="en-US" sz="9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ICCBBA*</a:t>
              </a:r>
              <a:endParaRPr lang="fr-FR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78330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04" name="Groupe 203">
            <a:extLst>
              <a:ext uri="{FF2B5EF4-FFF2-40B4-BE49-F238E27FC236}">
                <a16:creationId xmlns:a16="http://schemas.microsoft.com/office/drawing/2014/main" id="{20D3DD1D-2072-F80D-915E-0EA6697CE2AA}"/>
              </a:ext>
            </a:extLst>
          </p:cNvPr>
          <p:cNvGrpSpPr/>
          <p:nvPr/>
        </p:nvGrpSpPr>
        <p:grpSpPr>
          <a:xfrm>
            <a:off x="6197453" y="4054366"/>
            <a:ext cx="2200809" cy="2553658"/>
            <a:chOff x="7288543" y="4054366"/>
            <a:chExt cx="2200809" cy="2553658"/>
          </a:xfrm>
        </p:grpSpPr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5075500C-C80A-DD72-BD78-63B12796C740}"/>
                </a:ext>
              </a:extLst>
            </p:cNvPr>
            <p:cNvSpPr txBox="1"/>
            <p:nvPr/>
          </p:nvSpPr>
          <p:spPr>
            <a:xfrm>
              <a:off x="7369749" y="5284585"/>
              <a:ext cx="1378065" cy="132343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HCP double verify the details on the blood product and verify these are correct and completes vital observations as a baseline 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DC4193CE-CF57-318F-7430-789D088F6B99}"/>
                </a:ext>
              </a:extLst>
            </p:cNvPr>
            <p:cNvSpPr txBox="1"/>
            <p:nvPr/>
          </p:nvSpPr>
          <p:spPr>
            <a:xfrm>
              <a:off x="7308279" y="4989118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78" name="Flèche vers la droite 77">
              <a:extLst>
                <a:ext uri="{FF2B5EF4-FFF2-40B4-BE49-F238E27FC236}">
                  <a16:creationId xmlns:a16="http://schemas.microsoft.com/office/drawing/2014/main" id="{33E7B67E-8DA9-DCE1-15E2-3B5AE4EA6B32}"/>
                </a:ext>
              </a:extLst>
            </p:cNvPr>
            <p:cNvSpPr/>
            <p:nvPr/>
          </p:nvSpPr>
          <p:spPr>
            <a:xfrm rot="10800000">
              <a:off x="8440335" y="4270929"/>
              <a:ext cx="104901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83" name="Image 182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079BC13F-87D1-669E-92D9-76A99404C1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88543" y="4054366"/>
              <a:ext cx="521920" cy="602216"/>
            </a:xfrm>
            <a:prstGeom prst="rect">
              <a:avLst/>
            </a:prstGeom>
          </p:spPr>
        </p:pic>
        <p:pic>
          <p:nvPicPr>
            <p:cNvPr id="185" name="Image 184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C87F23EE-8E76-5A88-2980-838364DC5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700000">
              <a:off x="7786938" y="4288894"/>
              <a:ext cx="326451" cy="545517"/>
            </a:xfrm>
            <a:prstGeom prst="rect">
              <a:avLst/>
            </a:prstGeom>
          </p:spPr>
        </p:pic>
        <p:pic>
          <p:nvPicPr>
            <p:cNvPr id="186" name="Image 185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4A390C38-C585-7B1D-42F0-EB4E3B433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821240" y="4191136"/>
              <a:ext cx="426690" cy="305857"/>
            </a:xfrm>
            <a:prstGeom prst="rect">
              <a:avLst/>
            </a:prstGeom>
          </p:spPr>
        </p:pic>
        <p:pic>
          <p:nvPicPr>
            <p:cNvPr id="197" name="Image 196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21A1815-0CE0-28AE-70E6-CF531C23D9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973640" y="4196798"/>
              <a:ext cx="426690" cy="305857"/>
            </a:xfrm>
            <a:prstGeom prst="rect">
              <a:avLst/>
            </a:prstGeom>
          </p:spPr>
        </p:pic>
      </p:grpSp>
      <p:grpSp>
        <p:nvGrpSpPr>
          <p:cNvPr id="205" name="Groupe 204">
            <a:extLst>
              <a:ext uri="{FF2B5EF4-FFF2-40B4-BE49-F238E27FC236}">
                <a16:creationId xmlns:a16="http://schemas.microsoft.com/office/drawing/2014/main" id="{7F797D99-B64C-F998-3372-32858CF5BB08}"/>
              </a:ext>
            </a:extLst>
          </p:cNvPr>
          <p:cNvGrpSpPr/>
          <p:nvPr/>
        </p:nvGrpSpPr>
        <p:grpSpPr>
          <a:xfrm>
            <a:off x="7902918" y="4191137"/>
            <a:ext cx="2055638" cy="2312107"/>
            <a:chOff x="8994008" y="4191137"/>
            <a:chExt cx="2055638" cy="2312107"/>
          </a:xfrm>
        </p:grpSpPr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6E8893E5-7FB7-81BB-958A-9867826F3919}"/>
                </a:ext>
              </a:extLst>
            </p:cNvPr>
            <p:cNvSpPr txBox="1"/>
            <p:nvPr/>
          </p:nvSpPr>
          <p:spPr>
            <a:xfrm>
              <a:off x="9097403" y="5333693"/>
              <a:ext cx="1230239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by both HCP by scanning the wristband and gaining verbal confirmation</a:t>
              </a:r>
            </a:p>
          </p:txBody>
        </p:sp>
        <p:sp>
          <p:nvSpPr>
            <p:cNvPr id="79" name="Flèche vers la droite 78">
              <a:extLst>
                <a:ext uri="{FF2B5EF4-FFF2-40B4-BE49-F238E27FC236}">
                  <a16:creationId xmlns:a16="http://schemas.microsoft.com/office/drawing/2014/main" id="{7A9F0A0B-F28C-CDC2-BD66-0B2E962B7868}"/>
                </a:ext>
              </a:extLst>
            </p:cNvPr>
            <p:cNvSpPr/>
            <p:nvPr/>
          </p:nvSpPr>
          <p:spPr>
            <a:xfrm rot="10800000">
              <a:off x="10252831" y="428273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A38D651A-FBE6-5731-5FD0-F835EEEDC79A}"/>
                </a:ext>
              </a:extLst>
            </p:cNvPr>
            <p:cNvSpPr txBox="1"/>
            <p:nvPr/>
          </p:nvSpPr>
          <p:spPr>
            <a:xfrm>
              <a:off x="8994008" y="4989118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81" name="Image 180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9E33B8E0-62DA-92F6-F583-ACB60793722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401682" y="4375653"/>
              <a:ext cx="774937" cy="343878"/>
            </a:xfrm>
            <a:prstGeom prst="rect">
              <a:avLst/>
            </a:prstGeom>
          </p:spPr>
        </p:pic>
        <p:pic>
          <p:nvPicPr>
            <p:cNvPr id="182" name="Image 18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7F9788DA-5E2C-93D8-7C58-C14642FCD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2144" y="4191137"/>
              <a:ext cx="426690" cy="305857"/>
            </a:xfrm>
            <a:prstGeom prst="rect">
              <a:avLst/>
            </a:prstGeom>
          </p:spPr>
        </p:pic>
      </p:grp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1FDC2103-D13D-0426-694A-9E579E906296}"/>
              </a:ext>
            </a:extLst>
          </p:cNvPr>
          <p:cNvGrpSpPr/>
          <p:nvPr/>
        </p:nvGrpSpPr>
        <p:grpSpPr>
          <a:xfrm>
            <a:off x="9586140" y="3436187"/>
            <a:ext cx="1637462" cy="2568594"/>
            <a:chOff x="10677230" y="3436187"/>
            <a:chExt cx="1637462" cy="2568594"/>
          </a:xfrm>
        </p:grpSpPr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E1DC1C36-B5E7-D1E1-ABBF-19F09E6C1EB5}"/>
                </a:ext>
              </a:extLst>
            </p:cNvPr>
            <p:cNvSpPr/>
            <p:nvPr/>
          </p:nvSpPr>
          <p:spPr>
            <a:xfrm rot="7200000">
              <a:off x="11653321" y="3636588"/>
              <a:ext cx="86177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7179A5DC-EC3A-1D9E-CAC8-6C5290D0A63B}"/>
                </a:ext>
              </a:extLst>
            </p:cNvPr>
            <p:cNvSpPr txBox="1"/>
            <p:nvPr/>
          </p:nvSpPr>
          <p:spPr>
            <a:xfrm>
              <a:off x="10677230" y="4989118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2 clinical staff collect blood from Blood Bank and return to patient for administration </a:t>
              </a:r>
            </a:p>
          </p:txBody>
        </p:sp>
        <p:pic>
          <p:nvPicPr>
            <p:cNvPr id="178" name="Image 177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034C900-40B5-5E2E-2EFC-2A44FE625B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225849" y="4086091"/>
              <a:ext cx="521920" cy="602216"/>
            </a:xfrm>
            <a:prstGeom prst="rect">
              <a:avLst/>
            </a:prstGeom>
          </p:spPr>
        </p:pic>
        <p:pic>
          <p:nvPicPr>
            <p:cNvPr id="179" name="Image 178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F6BD39C-0909-311E-0DDD-D122FA5E8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900000">
              <a:off x="10965520" y="4216849"/>
              <a:ext cx="326451" cy="545517"/>
            </a:xfrm>
            <a:prstGeom prst="rect">
              <a:avLst/>
            </a:prstGeom>
          </p:spPr>
        </p:pic>
        <p:pic>
          <p:nvPicPr>
            <p:cNvPr id="180" name="Image 179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46644394-62C3-89DF-5530-93F835B98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900000">
              <a:off x="10783635" y="4216851"/>
              <a:ext cx="326451" cy="545517"/>
            </a:xfrm>
            <a:prstGeom prst="rect">
              <a:avLst/>
            </a:prstGeom>
          </p:spPr>
        </p:pic>
      </p:grpSp>
      <p:grpSp>
        <p:nvGrpSpPr>
          <p:cNvPr id="207" name="Groupe 206">
            <a:extLst>
              <a:ext uri="{FF2B5EF4-FFF2-40B4-BE49-F238E27FC236}">
                <a16:creationId xmlns:a16="http://schemas.microsoft.com/office/drawing/2014/main" id="{BA1DE983-6DC8-2829-A2DF-B55832F725E8}"/>
              </a:ext>
            </a:extLst>
          </p:cNvPr>
          <p:cNvGrpSpPr/>
          <p:nvPr/>
        </p:nvGrpSpPr>
        <p:grpSpPr>
          <a:xfrm>
            <a:off x="9683422" y="1141195"/>
            <a:ext cx="2224047" cy="2347935"/>
            <a:chOff x="9683422" y="1141195"/>
            <a:chExt cx="2224047" cy="2347935"/>
          </a:xfrm>
        </p:grpSpPr>
        <p:sp>
          <p:nvSpPr>
            <p:cNvPr id="54" name="Flèche vers la droite 53">
              <a:extLst>
                <a:ext uri="{FF2B5EF4-FFF2-40B4-BE49-F238E27FC236}">
                  <a16:creationId xmlns:a16="http://schemas.microsoft.com/office/drawing/2014/main" id="{AF95F8A3-1BA8-E0DA-BA96-95321CB3B1FA}"/>
                </a:ext>
              </a:extLst>
            </p:cNvPr>
            <p:cNvSpPr/>
            <p:nvPr/>
          </p:nvSpPr>
          <p:spPr>
            <a:xfrm>
              <a:off x="9683422" y="1471618"/>
              <a:ext cx="102760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52418B0E-9C2D-6C10-3203-9130D65BA511}"/>
                </a:ext>
              </a:extLst>
            </p:cNvPr>
            <p:cNvSpPr txBox="1"/>
            <p:nvPr/>
          </p:nvSpPr>
          <p:spPr>
            <a:xfrm>
              <a:off x="10677230" y="2473467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arrives from Blood Bank into hospital refrigeration </a:t>
              </a:r>
            </a:p>
            <a:p>
              <a:pPr algn="ctr"/>
              <a:endParaRPr lang="en-US" sz="1000" dirty="0"/>
            </a:p>
          </p:txBody>
        </p:sp>
        <p:pic>
          <p:nvPicPr>
            <p:cNvPr id="175" name="Image 174" descr="Une image contenant capture d’écran, Téléphone mobile, Appareil mobile, gadget&#10;&#10;Description générée automatiquement">
              <a:extLst>
                <a:ext uri="{FF2B5EF4-FFF2-40B4-BE49-F238E27FC236}">
                  <a16:creationId xmlns:a16="http://schemas.microsoft.com/office/drawing/2014/main" id="{D1430E4A-F92D-FA98-64AE-E8E17FDD0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132439" y="1141195"/>
              <a:ext cx="612954" cy="895856"/>
            </a:xfrm>
            <a:prstGeom prst="rect">
              <a:avLst/>
            </a:prstGeom>
          </p:spPr>
        </p:pic>
        <p:pic>
          <p:nvPicPr>
            <p:cNvPr id="176" name="Image 175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28B00B7-3840-14A2-639A-458C8904A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00000">
              <a:off x="10875447" y="1366789"/>
              <a:ext cx="326451" cy="545517"/>
            </a:xfrm>
            <a:prstGeom prst="rect">
              <a:avLst/>
            </a:prstGeom>
          </p:spPr>
        </p:pic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7D1639-1C1C-0141-4841-36AB31C73E7B}"/>
              </a:ext>
            </a:extLst>
          </p:cNvPr>
          <p:cNvGrpSpPr/>
          <p:nvPr/>
        </p:nvGrpSpPr>
        <p:grpSpPr>
          <a:xfrm>
            <a:off x="7821241" y="1141195"/>
            <a:ext cx="2506401" cy="2045201"/>
            <a:chOff x="7821241" y="1141195"/>
            <a:chExt cx="2506401" cy="2045201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7146D47D-0BC7-A3EF-D669-D70E57C2B579}"/>
                </a:ext>
              </a:extLst>
            </p:cNvPr>
            <p:cNvSpPr/>
            <p:nvPr/>
          </p:nvSpPr>
          <p:spPr>
            <a:xfrm>
              <a:off x="7821241" y="1459811"/>
              <a:ext cx="145901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835A3ABE-C98A-18DB-EC36-39419392C553}"/>
                </a:ext>
              </a:extLst>
            </p:cNvPr>
            <p:cNvSpPr txBox="1"/>
            <p:nvPr/>
          </p:nvSpPr>
          <p:spPr>
            <a:xfrm>
              <a:off x="9097403" y="2170733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Group and save takes place to match blood group/ antibodies and rhesus factor </a:t>
              </a:r>
            </a:p>
          </p:txBody>
        </p:sp>
        <p:pic>
          <p:nvPicPr>
            <p:cNvPr id="173" name="Image 172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3857AB1F-68BB-8243-D7F3-38FFE1232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384656" y="1141195"/>
              <a:ext cx="570312" cy="867866"/>
            </a:xfrm>
            <a:prstGeom prst="rect">
              <a:avLst/>
            </a:prstGeom>
          </p:spPr>
        </p:pic>
        <p:pic>
          <p:nvPicPr>
            <p:cNvPr id="171" name="Image 170">
              <a:extLst>
                <a:ext uri="{FF2B5EF4-FFF2-40B4-BE49-F238E27FC236}">
                  <a16:creationId xmlns:a16="http://schemas.microsoft.com/office/drawing/2014/main" id="{7893B79E-9BA8-8D0A-AC34-B8D4597E3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rcRect/>
            <a:stretch/>
          </p:blipFill>
          <p:spPr>
            <a:xfrm>
              <a:off x="9668375" y="1344771"/>
              <a:ext cx="605126" cy="605126"/>
            </a:xfrm>
            <a:prstGeom prst="rect">
              <a:avLst/>
            </a:prstGeom>
          </p:spPr>
        </p:pic>
      </p:grpSp>
      <p:grpSp>
        <p:nvGrpSpPr>
          <p:cNvPr id="214" name="Groupe 213">
            <a:extLst>
              <a:ext uri="{FF2B5EF4-FFF2-40B4-BE49-F238E27FC236}">
                <a16:creationId xmlns:a16="http://schemas.microsoft.com/office/drawing/2014/main" id="{2496CB59-AE2C-CE9C-FDDC-02AEE5574FB1}"/>
              </a:ext>
            </a:extLst>
          </p:cNvPr>
          <p:cNvGrpSpPr/>
          <p:nvPr/>
        </p:nvGrpSpPr>
        <p:grpSpPr>
          <a:xfrm>
            <a:off x="6048093" y="1115141"/>
            <a:ext cx="2699721" cy="2220100"/>
            <a:chOff x="6048093" y="1115141"/>
            <a:chExt cx="2699721" cy="2220100"/>
          </a:xfrm>
        </p:grpSpPr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488B75BF-E5D6-C691-7DD3-475A6D42E77A}"/>
                </a:ext>
              </a:extLst>
            </p:cNvPr>
            <p:cNvSpPr/>
            <p:nvPr/>
          </p:nvSpPr>
          <p:spPr>
            <a:xfrm>
              <a:off x="6048093" y="1448004"/>
              <a:ext cx="14325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79D20624-CEA0-2C9F-F838-9257CC68E579}"/>
                </a:ext>
              </a:extLst>
            </p:cNvPr>
            <p:cNvGrpSpPr/>
            <p:nvPr/>
          </p:nvGrpSpPr>
          <p:grpSpPr>
            <a:xfrm>
              <a:off x="7313271" y="1115141"/>
              <a:ext cx="1434543" cy="2220100"/>
              <a:chOff x="7313271" y="1115141"/>
              <a:chExt cx="1434543" cy="2220100"/>
            </a:xfrm>
          </p:grpSpPr>
          <p:pic>
            <p:nvPicPr>
              <p:cNvPr id="114" name="Image 113" descr="Une image contenant Rectangle, capture d’écran, motif, ligne&#10;&#10;Description générée automatiquement">
                <a:extLst>
                  <a:ext uri="{FF2B5EF4-FFF2-40B4-BE49-F238E27FC236}">
                    <a16:creationId xmlns:a16="http://schemas.microsoft.com/office/drawing/2014/main" id="{09289DD5-0157-A94D-F95C-2CCBC0ACB1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 rot="18900000">
                <a:off x="7313271" y="1115141"/>
                <a:ext cx="999166" cy="999166"/>
              </a:xfrm>
              <a:prstGeom prst="rect">
                <a:avLst/>
              </a:prstGeom>
            </p:spPr>
          </p:pic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90BAC529-C095-B5FD-2EA5-CBEE511B2847}"/>
                  </a:ext>
                </a:extLst>
              </p:cNvPr>
              <p:cNvSpPr txBox="1"/>
              <p:nvPr/>
            </p:nvSpPr>
            <p:spPr>
              <a:xfrm>
                <a:off x="7369749" y="2473467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Two samples identified and checked that both are labelled identically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A962839A-2712-50A4-2119-80D0997B2D0D}"/>
                  </a:ext>
                </a:extLst>
              </p:cNvPr>
              <p:cNvSpPr txBox="1"/>
              <p:nvPr/>
            </p:nvSpPr>
            <p:spPr>
              <a:xfrm>
                <a:off x="7470984" y="2170733"/>
                <a:ext cx="115127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159" name="Image 158">
                <a:extLst>
                  <a:ext uri="{FF2B5EF4-FFF2-40B4-BE49-F238E27FC236}">
                    <a16:creationId xmlns:a16="http://schemas.microsoft.com/office/drawing/2014/main" id="{D1630853-D9F8-0125-51D0-789DA0A9A2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8002345" y="1369176"/>
                <a:ext cx="605126" cy="605126"/>
              </a:xfrm>
              <a:prstGeom prst="rect">
                <a:avLst/>
              </a:prstGeom>
            </p:spPr>
          </p:pic>
          <p:pic>
            <p:nvPicPr>
              <p:cNvPr id="160" name="Image 159">
                <a:extLst>
                  <a:ext uri="{FF2B5EF4-FFF2-40B4-BE49-F238E27FC236}">
                    <a16:creationId xmlns:a16="http://schemas.microsoft.com/office/drawing/2014/main" id="{3BA09E27-3195-A9F6-70F2-6FA912F27B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7766332" y="1358483"/>
                <a:ext cx="605126" cy="605126"/>
              </a:xfrm>
              <a:prstGeom prst="rect">
                <a:avLst/>
              </a:prstGeom>
            </p:spPr>
          </p:pic>
        </p:grp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F8826C75-5AD1-54F1-5172-1A54CBAB1CF2}"/>
              </a:ext>
            </a:extLst>
          </p:cNvPr>
          <p:cNvSpPr txBox="1"/>
          <p:nvPr/>
        </p:nvSpPr>
        <p:spPr>
          <a:xfrm>
            <a:off x="10578067" y="2174884"/>
            <a:ext cx="1476686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GLN/GSRN (+SRIN)</a:t>
            </a:r>
          </a:p>
        </p:txBody>
      </p:sp>
      <p:pic>
        <p:nvPicPr>
          <p:cNvPr id="10" name="Image 9" descr="Une image contenant carré, Rectangle, symbole&#10;&#10;Le contenu généré par l’IA peut être incorrect.">
            <a:extLst>
              <a:ext uri="{FF2B5EF4-FFF2-40B4-BE49-F238E27FC236}">
                <a16:creationId xmlns:a16="http://schemas.microsoft.com/office/drawing/2014/main" id="{F6FD4BD9-F692-3E6B-A54D-BD960A6E379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583512" y="1156845"/>
            <a:ext cx="120001" cy="120001"/>
          </a:xfrm>
          <a:prstGeom prst="rect">
            <a:avLst/>
          </a:prstGeom>
        </p:spPr>
      </p:pic>
      <p:grpSp>
        <p:nvGrpSpPr>
          <p:cNvPr id="27" name="Groupe 26">
            <a:extLst>
              <a:ext uri="{FF2B5EF4-FFF2-40B4-BE49-F238E27FC236}">
                <a16:creationId xmlns:a16="http://schemas.microsoft.com/office/drawing/2014/main" id="{FFF04C30-D36A-0445-262D-3268416F3327}"/>
              </a:ext>
            </a:extLst>
          </p:cNvPr>
          <p:cNvGrpSpPr/>
          <p:nvPr/>
        </p:nvGrpSpPr>
        <p:grpSpPr>
          <a:xfrm>
            <a:off x="4375836" y="1131123"/>
            <a:ext cx="2759980" cy="1747496"/>
            <a:chOff x="4375836" y="1131123"/>
            <a:chExt cx="2759980" cy="1747496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FD4A1618-D351-8A5D-BE16-4E153F02B114}"/>
                </a:ext>
              </a:extLst>
            </p:cNvPr>
            <p:cNvGrpSpPr/>
            <p:nvPr/>
          </p:nvGrpSpPr>
          <p:grpSpPr>
            <a:xfrm>
              <a:off x="5846892" y="1131123"/>
              <a:ext cx="1288924" cy="842246"/>
              <a:chOff x="5846892" y="1131123"/>
              <a:chExt cx="1288924" cy="842246"/>
            </a:xfrm>
          </p:grpSpPr>
          <p:pic>
            <p:nvPicPr>
              <p:cNvPr id="18" name="Image 17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FE181207-137E-8A06-FD90-42D6EABF8C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096208" y="1131123"/>
                <a:ext cx="687796" cy="501597"/>
              </a:xfrm>
              <a:prstGeom prst="rect">
                <a:avLst/>
              </a:prstGeom>
            </p:spPr>
          </p:pic>
          <p:pic>
            <p:nvPicPr>
              <p:cNvPr id="19" name="Image 18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2899657E-71BF-5BB3-80C0-5EB6D96F88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70507" y="1253338"/>
                <a:ext cx="426690" cy="305857"/>
              </a:xfrm>
              <a:prstGeom prst="rect">
                <a:avLst/>
              </a:prstGeom>
            </p:spPr>
          </p:pic>
          <p:grpSp>
            <p:nvGrpSpPr>
              <p:cNvPr id="17" name="Groupe 16">
                <a:extLst>
                  <a:ext uri="{FF2B5EF4-FFF2-40B4-BE49-F238E27FC236}">
                    <a16:creationId xmlns:a16="http://schemas.microsoft.com/office/drawing/2014/main" id="{20ADF30B-D478-439D-D0A8-A8C255385192}"/>
                  </a:ext>
                </a:extLst>
              </p:cNvPr>
              <p:cNvGrpSpPr/>
              <p:nvPr/>
            </p:nvGrpSpPr>
            <p:grpSpPr>
              <a:xfrm>
                <a:off x="5846892" y="1255906"/>
                <a:ext cx="1288924" cy="717463"/>
                <a:chOff x="5846892" y="1255906"/>
                <a:chExt cx="1288924" cy="717463"/>
              </a:xfrm>
            </p:grpSpPr>
            <p:pic>
              <p:nvPicPr>
                <p:cNvPr id="14" name="Image 13" descr="Une image contenant cercle, Graphique, capture d’écran&#10;&#10;Description générée automatiquement">
                  <a:extLst>
                    <a:ext uri="{FF2B5EF4-FFF2-40B4-BE49-F238E27FC236}">
                      <a16:creationId xmlns:a16="http://schemas.microsoft.com/office/drawing/2014/main" id="{3B78C2A4-CC42-B80B-0C05-FED432B445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846892" y="1255906"/>
                  <a:ext cx="514595" cy="559126"/>
                </a:xfrm>
                <a:prstGeom prst="rect">
                  <a:avLst/>
                </a:prstGeom>
              </p:spPr>
            </p:pic>
            <p:pic>
              <p:nvPicPr>
                <p:cNvPr id="156" name="Image 155">
                  <a:extLst>
                    <a:ext uri="{FF2B5EF4-FFF2-40B4-BE49-F238E27FC236}">
                      <a16:creationId xmlns:a16="http://schemas.microsoft.com/office/drawing/2014/main" id="{908E6D32-3217-648B-41D9-A94DAA587F2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/>
                <a:srcRect/>
                <a:stretch/>
              </p:blipFill>
              <p:spPr>
                <a:xfrm>
                  <a:off x="6520930" y="1358483"/>
                  <a:ext cx="614886" cy="614886"/>
                </a:xfrm>
                <a:prstGeom prst="rect">
                  <a:avLst/>
                </a:prstGeom>
              </p:spPr>
            </p:pic>
            <p:pic>
              <p:nvPicPr>
                <p:cNvPr id="157" name="Image 156">
                  <a:extLst>
                    <a:ext uri="{FF2B5EF4-FFF2-40B4-BE49-F238E27FC236}">
                      <a16:creationId xmlns:a16="http://schemas.microsoft.com/office/drawing/2014/main" id="{249BCD08-365B-9BD2-109B-BC8BBA806E7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/>
                <a:srcRect/>
                <a:stretch/>
              </p:blipFill>
              <p:spPr>
                <a:xfrm>
                  <a:off x="6295268" y="1358483"/>
                  <a:ext cx="614886" cy="614886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21" name="ZoneTexte 20">
            <a:extLst>
              <a:ext uri="{FF2B5EF4-FFF2-40B4-BE49-F238E27FC236}">
                <a16:creationId xmlns:a16="http://schemas.microsoft.com/office/drawing/2014/main" id="{4682F5E2-72F7-9E7C-520A-7A9B8ACFCA89}"/>
              </a:ext>
            </a:extLst>
          </p:cNvPr>
          <p:cNvSpPr txBox="1"/>
          <p:nvPr/>
        </p:nvSpPr>
        <p:spPr>
          <a:xfrm>
            <a:off x="209733" y="5688238"/>
            <a:ext cx="2610175" cy="55399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ICCBBA: International Council for Commonality in Blood Banking Automation </a:t>
            </a:r>
          </a:p>
        </p:txBody>
      </p: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153069" cy="2094844"/>
            <a:chOff x="3207517" y="1240397"/>
            <a:chExt cx="215306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883899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rcRect/>
            <a:stretch/>
          </p:blipFill>
          <p:spPr>
            <a:xfrm>
              <a:off x="4601173" y="1358483"/>
              <a:ext cx="579050" cy="584221"/>
            </a:xfrm>
            <a:prstGeom prst="rect">
              <a:avLst/>
            </a:prstGeom>
          </p:spPr>
        </p:pic>
        <p:pic>
          <p:nvPicPr>
            <p:cNvPr id="170" name="Image 169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rcRect/>
            <a:stretch/>
          </p:blipFill>
          <p:spPr>
            <a:xfrm>
              <a:off x="4384121" y="1358483"/>
              <a:ext cx="579050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2004553" cy="2300056"/>
            <a:chOff x="1609609" y="1342962"/>
            <a:chExt cx="200455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137475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4D42B1E5-444B-28DF-2940-661A72F45DF1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grpSp>
          <p:nvGrpSpPr>
            <p:cNvPr id="213" name="Groupe 212">
              <a:extLst>
                <a:ext uri="{FF2B5EF4-FFF2-40B4-BE49-F238E27FC236}">
                  <a16:creationId xmlns:a16="http://schemas.microsoft.com/office/drawing/2014/main" id="{386C5E36-AF65-3DD0-E831-FD17B5E37D55}"/>
                </a:ext>
              </a:extLst>
            </p:cNvPr>
            <p:cNvGrpSpPr/>
            <p:nvPr/>
          </p:nvGrpSpPr>
          <p:grpSpPr>
            <a:xfrm>
              <a:off x="459133" y="1193419"/>
              <a:ext cx="1378065" cy="1988674"/>
              <a:chOff x="459133" y="1193419"/>
              <a:chExt cx="1378065" cy="1988674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459133" y="247420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CPOE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/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products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required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869082" y="2170733"/>
                <a:ext cx="5581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</a:t>
                </a:r>
              </a:p>
            </p:txBody>
          </p:sp>
          <p:pic>
            <p:nvPicPr>
              <p:cNvPr id="136" name="Image 135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3A8E7E70-D3AB-EA9D-3A54-F52397238D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28018" y="1193419"/>
                <a:ext cx="1142613" cy="833287"/>
              </a:xfrm>
              <a:prstGeom prst="rect">
                <a:avLst/>
              </a:prstGeom>
            </p:spPr>
          </p:pic>
          <p:pic>
            <p:nvPicPr>
              <p:cNvPr id="162" name="Image 161" descr="Une image contenant symbole, logo, Graphique, capture d’écran&#10;&#10;Description générée automatiquement">
                <a:extLst>
                  <a:ext uri="{FF2B5EF4-FFF2-40B4-BE49-F238E27FC236}">
                    <a16:creationId xmlns:a16="http://schemas.microsoft.com/office/drawing/2014/main" id="{97281420-9D9B-9EC9-13C7-7930557E94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1800000">
                <a:off x="716718" y="1360933"/>
                <a:ext cx="326451" cy="545517"/>
              </a:xfrm>
              <a:prstGeom prst="rect">
                <a:avLst/>
              </a:prstGeom>
            </p:spPr>
          </p:pic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71C8C38-5330-7623-DE5F-EB37412235F3}"/>
                </a:ext>
              </a:extLst>
            </p:cNvPr>
            <p:cNvSpPr txBox="1"/>
            <p:nvPr/>
          </p:nvSpPr>
          <p:spPr>
            <a:xfrm>
              <a:off x="945688" y="1712533"/>
              <a:ext cx="702436" cy="2308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kumimoji="0" lang="en-US" sz="9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ICCBBA*</a:t>
              </a:r>
              <a:endParaRPr lang="fr-FR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49605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03" name="Groupe 202">
            <a:extLst>
              <a:ext uri="{FF2B5EF4-FFF2-40B4-BE49-F238E27FC236}">
                <a16:creationId xmlns:a16="http://schemas.microsoft.com/office/drawing/2014/main" id="{BA11C14D-BCEB-E285-B9A8-19E508B72095}"/>
              </a:ext>
            </a:extLst>
          </p:cNvPr>
          <p:cNvGrpSpPr/>
          <p:nvPr/>
        </p:nvGrpSpPr>
        <p:grpSpPr>
          <a:xfrm>
            <a:off x="4566332" y="3816805"/>
            <a:ext cx="1916955" cy="2175666"/>
            <a:chOff x="5657422" y="3816805"/>
            <a:chExt cx="1916955" cy="2175666"/>
          </a:xfrm>
        </p:grpSpPr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9B8BD854-615B-8A9D-1D8A-98A4467E19B1}"/>
                </a:ext>
              </a:extLst>
            </p:cNvPr>
            <p:cNvSpPr txBox="1"/>
            <p:nvPr/>
          </p:nvSpPr>
          <p:spPr>
            <a:xfrm>
              <a:off x="5687964" y="5284585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HCP connects  Intravenous infusion and stays with the patient 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28822B79-8788-93A5-E3D3-DA948D03FF3C}"/>
                </a:ext>
              </a:extLst>
            </p:cNvPr>
            <p:cNvSpPr txBox="1"/>
            <p:nvPr/>
          </p:nvSpPr>
          <p:spPr>
            <a:xfrm>
              <a:off x="5657422" y="4989118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77" name="Flèche vers la droite 76">
              <a:extLst>
                <a:ext uri="{FF2B5EF4-FFF2-40B4-BE49-F238E27FC236}">
                  <a16:creationId xmlns:a16="http://schemas.microsoft.com/office/drawing/2014/main" id="{757281D5-BDE0-C28A-7D9D-4AC14059AEDE}"/>
                </a:ext>
              </a:extLst>
            </p:cNvPr>
            <p:cNvSpPr/>
            <p:nvPr/>
          </p:nvSpPr>
          <p:spPr>
            <a:xfrm rot="10800000">
              <a:off x="6794920" y="4259122"/>
              <a:ext cx="77945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90" name="Image 189" descr="Une image contenant Graphique, symbole, clipart, logo&#10;&#10;Description générée automatiquement">
              <a:extLst>
                <a:ext uri="{FF2B5EF4-FFF2-40B4-BE49-F238E27FC236}">
                  <a16:creationId xmlns:a16="http://schemas.microsoft.com/office/drawing/2014/main" id="{57D26373-0213-4381-E221-86A9470215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03533" y="3816805"/>
              <a:ext cx="889613" cy="1092953"/>
            </a:xfrm>
            <a:prstGeom prst="rect">
              <a:avLst/>
            </a:prstGeom>
          </p:spPr>
        </p:pic>
      </p:grpSp>
      <p:grpSp>
        <p:nvGrpSpPr>
          <p:cNvPr id="204" name="Groupe 203">
            <a:extLst>
              <a:ext uri="{FF2B5EF4-FFF2-40B4-BE49-F238E27FC236}">
                <a16:creationId xmlns:a16="http://schemas.microsoft.com/office/drawing/2014/main" id="{20D3DD1D-2072-F80D-915E-0EA6697CE2AA}"/>
              </a:ext>
            </a:extLst>
          </p:cNvPr>
          <p:cNvGrpSpPr/>
          <p:nvPr/>
        </p:nvGrpSpPr>
        <p:grpSpPr>
          <a:xfrm>
            <a:off x="6197453" y="4054366"/>
            <a:ext cx="2200809" cy="2553658"/>
            <a:chOff x="7288543" y="4054366"/>
            <a:chExt cx="2200809" cy="2553658"/>
          </a:xfrm>
        </p:grpSpPr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5075500C-C80A-DD72-BD78-63B12796C740}"/>
                </a:ext>
              </a:extLst>
            </p:cNvPr>
            <p:cNvSpPr txBox="1"/>
            <p:nvPr/>
          </p:nvSpPr>
          <p:spPr>
            <a:xfrm>
              <a:off x="7369749" y="5284585"/>
              <a:ext cx="1378065" cy="132343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HCP double verify the details on the blood product and verify these are correct and completes vital observations as a baseline 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DC4193CE-CF57-318F-7430-789D088F6B99}"/>
                </a:ext>
              </a:extLst>
            </p:cNvPr>
            <p:cNvSpPr txBox="1"/>
            <p:nvPr/>
          </p:nvSpPr>
          <p:spPr>
            <a:xfrm>
              <a:off x="7308279" y="4989118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78" name="Flèche vers la droite 77">
              <a:extLst>
                <a:ext uri="{FF2B5EF4-FFF2-40B4-BE49-F238E27FC236}">
                  <a16:creationId xmlns:a16="http://schemas.microsoft.com/office/drawing/2014/main" id="{33E7B67E-8DA9-DCE1-15E2-3B5AE4EA6B32}"/>
                </a:ext>
              </a:extLst>
            </p:cNvPr>
            <p:cNvSpPr/>
            <p:nvPr/>
          </p:nvSpPr>
          <p:spPr>
            <a:xfrm rot="10800000">
              <a:off x="8440335" y="4270929"/>
              <a:ext cx="104901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83" name="Image 182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079BC13F-87D1-669E-92D9-76A99404C1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88543" y="4054366"/>
              <a:ext cx="521920" cy="602216"/>
            </a:xfrm>
            <a:prstGeom prst="rect">
              <a:avLst/>
            </a:prstGeom>
          </p:spPr>
        </p:pic>
        <p:pic>
          <p:nvPicPr>
            <p:cNvPr id="185" name="Image 184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C87F23EE-8E76-5A88-2980-838364DC5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700000">
              <a:off x="7786938" y="4288894"/>
              <a:ext cx="326451" cy="545517"/>
            </a:xfrm>
            <a:prstGeom prst="rect">
              <a:avLst/>
            </a:prstGeom>
          </p:spPr>
        </p:pic>
        <p:pic>
          <p:nvPicPr>
            <p:cNvPr id="186" name="Image 185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4A390C38-C585-7B1D-42F0-EB4E3B433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821240" y="4191136"/>
              <a:ext cx="426690" cy="305857"/>
            </a:xfrm>
            <a:prstGeom prst="rect">
              <a:avLst/>
            </a:prstGeom>
          </p:spPr>
        </p:pic>
        <p:pic>
          <p:nvPicPr>
            <p:cNvPr id="197" name="Image 196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21A1815-0CE0-28AE-70E6-CF531C23D92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973640" y="4196798"/>
              <a:ext cx="426690" cy="305857"/>
            </a:xfrm>
            <a:prstGeom prst="rect">
              <a:avLst/>
            </a:prstGeom>
          </p:spPr>
        </p:pic>
      </p:grpSp>
      <p:grpSp>
        <p:nvGrpSpPr>
          <p:cNvPr id="205" name="Groupe 204">
            <a:extLst>
              <a:ext uri="{FF2B5EF4-FFF2-40B4-BE49-F238E27FC236}">
                <a16:creationId xmlns:a16="http://schemas.microsoft.com/office/drawing/2014/main" id="{7F797D99-B64C-F998-3372-32858CF5BB08}"/>
              </a:ext>
            </a:extLst>
          </p:cNvPr>
          <p:cNvGrpSpPr/>
          <p:nvPr/>
        </p:nvGrpSpPr>
        <p:grpSpPr>
          <a:xfrm>
            <a:off x="7902918" y="4191137"/>
            <a:ext cx="2055638" cy="2312107"/>
            <a:chOff x="8994008" y="4191137"/>
            <a:chExt cx="2055638" cy="2312107"/>
          </a:xfrm>
        </p:grpSpPr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6E8893E5-7FB7-81BB-958A-9867826F3919}"/>
                </a:ext>
              </a:extLst>
            </p:cNvPr>
            <p:cNvSpPr txBox="1"/>
            <p:nvPr/>
          </p:nvSpPr>
          <p:spPr>
            <a:xfrm>
              <a:off x="9097403" y="5333693"/>
              <a:ext cx="1230239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by both HCP by scanning the wristband and gaining verbal confirmation</a:t>
              </a:r>
            </a:p>
          </p:txBody>
        </p:sp>
        <p:sp>
          <p:nvSpPr>
            <p:cNvPr id="79" name="Flèche vers la droite 78">
              <a:extLst>
                <a:ext uri="{FF2B5EF4-FFF2-40B4-BE49-F238E27FC236}">
                  <a16:creationId xmlns:a16="http://schemas.microsoft.com/office/drawing/2014/main" id="{7A9F0A0B-F28C-CDC2-BD66-0B2E962B7868}"/>
                </a:ext>
              </a:extLst>
            </p:cNvPr>
            <p:cNvSpPr/>
            <p:nvPr/>
          </p:nvSpPr>
          <p:spPr>
            <a:xfrm rot="10800000">
              <a:off x="10252831" y="428273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A38D651A-FBE6-5731-5FD0-F835EEEDC79A}"/>
                </a:ext>
              </a:extLst>
            </p:cNvPr>
            <p:cNvSpPr txBox="1"/>
            <p:nvPr/>
          </p:nvSpPr>
          <p:spPr>
            <a:xfrm>
              <a:off x="8994008" y="4989118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81" name="Image 180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9E33B8E0-62DA-92F6-F583-ACB60793722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401682" y="4375653"/>
              <a:ext cx="774937" cy="343878"/>
            </a:xfrm>
            <a:prstGeom prst="rect">
              <a:avLst/>
            </a:prstGeom>
          </p:spPr>
        </p:pic>
        <p:pic>
          <p:nvPicPr>
            <p:cNvPr id="182" name="Image 18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7F9788DA-5E2C-93D8-7C58-C14642FCD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242144" y="4191137"/>
              <a:ext cx="426690" cy="305857"/>
            </a:xfrm>
            <a:prstGeom prst="rect">
              <a:avLst/>
            </a:prstGeom>
          </p:spPr>
        </p:pic>
      </p:grp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1FDC2103-D13D-0426-694A-9E579E906296}"/>
              </a:ext>
            </a:extLst>
          </p:cNvPr>
          <p:cNvGrpSpPr/>
          <p:nvPr/>
        </p:nvGrpSpPr>
        <p:grpSpPr>
          <a:xfrm>
            <a:off x="9586140" y="3436187"/>
            <a:ext cx="1637462" cy="2568594"/>
            <a:chOff x="10677230" y="3436187"/>
            <a:chExt cx="1637462" cy="2568594"/>
          </a:xfrm>
        </p:grpSpPr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E1DC1C36-B5E7-D1E1-ABBF-19F09E6C1EB5}"/>
                </a:ext>
              </a:extLst>
            </p:cNvPr>
            <p:cNvSpPr/>
            <p:nvPr/>
          </p:nvSpPr>
          <p:spPr>
            <a:xfrm rot="7200000">
              <a:off x="11653321" y="3636588"/>
              <a:ext cx="86177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7179A5DC-EC3A-1D9E-CAC8-6C5290D0A63B}"/>
                </a:ext>
              </a:extLst>
            </p:cNvPr>
            <p:cNvSpPr txBox="1"/>
            <p:nvPr/>
          </p:nvSpPr>
          <p:spPr>
            <a:xfrm>
              <a:off x="10677230" y="4989118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2 clinical staff collect blood from Blood Bank and return to patient for administration </a:t>
              </a:r>
            </a:p>
          </p:txBody>
        </p:sp>
        <p:pic>
          <p:nvPicPr>
            <p:cNvPr id="178" name="Image 177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034C900-40B5-5E2E-2EFC-2A44FE625B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225849" y="4086091"/>
              <a:ext cx="521920" cy="602216"/>
            </a:xfrm>
            <a:prstGeom prst="rect">
              <a:avLst/>
            </a:prstGeom>
          </p:spPr>
        </p:pic>
        <p:pic>
          <p:nvPicPr>
            <p:cNvPr id="179" name="Image 178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F6BD39C-0909-311E-0DDD-D122FA5E8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8900000">
              <a:off x="10965520" y="4216849"/>
              <a:ext cx="326451" cy="545517"/>
            </a:xfrm>
            <a:prstGeom prst="rect">
              <a:avLst/>
            </a:prstGeom>
          </p:spPr>
        </p:pic>
        <p:pic>
          <p:nvPicPr>
            <p:cNvPr id="180" name="Image 179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46644394-62C3-89DF-5530-93F835B98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8900000">
              <a:off x="10783635" y="4216851"/>
              <a:ext cx="326451" cy="545517"/>
            </a:xfrm>
            <a:prstGeom prst="rect">
              <a:avLst/>
            </a:prstGeom>
          </p:spPr>
        </p:pic>
      </p:grpSp>
      <p:grpSp>
        <p:nvGrpSpPr>
          <p:cNvPr id="207" name="Groupe 206">
            <a:extLst>
              <a:ext uri="{FF2B5EF4-FFF2-40B4-BE49-F238E27FC236}">
                <a16:creationId xmlns:a16="http://schemas.microsoft.com/office/drawing/2014/main" id="{BA1DE983-6DC8-2829-A2DF-B55832F725E8}"/>
              </a:ext>
            </a:extLst>
          </p:cNvPr>
          <p:cNvGrpSpPr/>
          <p:nvPr/>
        </p:nvGrpSpPr>
        <p:grpSpPr>
          <a:xfrm>
            <a:off x="9683422" y="1141195"/>
            <a:ext cx="2224047" cy="2347935"/>
            <a:chOff x="9683422" y="1141195"/>
            <a:chExt cx="2224047" cy="2347935"/>
          </a:xfrm>
        </p:grpSpPr>
        <p:sp>
          <p:nvSpPr>
            <p:cNvPr id="54" name="Flèche vers la droite 53">
              <a:extLst>
                <a:ext uri="{FF2B5EF4-FFF2-40B4-BE49-F238E27FC236}">
                  <a16:creationId xmlns:a16="http://schemas.microsoft.com/office/drawing/2014/main" id="{AF95F8A3-1BA8-E0DA-BA96-95321CB3B1FA}"/>
                </a:ext>
              </a:extLst>
            </p:cNvPr>
            <p:cNvSpPr/>
            <p:nvPr/>
          </p:nvSpPr>
          <p:spPr>
            <a:xfrm>
              <a:off x="9683422" y="1471618"/>
              <a:ext cx="102760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52418B0E-9C2D-6C10-3203-9130D65BA511}"/>
                </a:ext>
              </a:extLst>
            </p:cNvPr>
            <p:cNvSpPr txBox="1"/>
            <p:nvPr/>
          </p:nvSpPr>
          <p:spPr>
            <a:xfrm>
              <a:off x="10677230" y="2473467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arrives from Blood Bank into hospital refrigeration </a:t>
              </a:r>
            </a:p>
            <a:p>
              <a:pPr algn="ctr"/>
              <a:endParaRPr lang="en-US" sz="1000" dirty="0"/>
            </a:p>
          </p:txBody>
        </p:sp>
        <p:pic>
          <p:nvPicPr>
            <p:cNvPr id="175" name="Image 174" descr="Une image contenant capture d’écran, Téléphone mobile, Appareil mobile, gadget&#10;&#10;Description générée automatiquement">
              <a:extLst>
                <a:ext uri="{FF2B5EF4-FFF2-40B4-BE49-F238E27FC236}">
                  <a16:creationId xmlns:a16="http://schemas.microsoft.com/office/drawing/2014/main" id="{D1430E4A-F92D-FA98-64AE-E8E17FDD0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1132439" y="1141195"/>
              <a:ext cx="612954" cy="895856"/>
            </a:xfrm>
            <a:prstGeom prst="rect">
              <a:avLst/>
            </a:prstGeom>
          </p:spPr>
        </p:pic>
        <p:pic>
          <p:nvPicPr>
            <p:cNvPr id="176" name="Image 175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28B00B7-3840-14A2-639A-458C8904A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800000">
              <a:off x="10875447" y="1366789"/>
              <a:ext cx="326451" cy="545517"/>
            </a:xfrm>
            <a:prstGeom prst="rect">
              <a:avLst/>
            </a:prstGeom>
          </p:spPr>
        </p:pic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7D1639-1C1C-0141-4841-36AB31C73E7B}"/>
              </a:ext>
            </a:extLst>
          </p:cNvPr>
          <p:cNvGrpSpPr/>
          <p:nvPr/>
        </p:nvGrpSpPr>
        <p:grpSpPr>
          <a:xfrm>
            <a:off x="7821241" y="1141195"/>
            <a:ext cx="2506401" cy="2045201"/>
            <a:chOff x="7821241" y="1141195"/>
            <a:chExt cx="2506401" cy="2045201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7146D47D-0BC7-A3EF-D669-D70E57C2B579}"/>
                </a:ext>
              </a:extLst>
            </p:cNvPr>
            <p:cNvSpPr/>
            <p:nvPr/>
          </p:nvSpPr>
          <p:spPr>
            <a:xfrm>
              <a:off x="7821241" y="1459811"/>
              <a:ext cx="145901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835A3ABE-C98A-18DB-EC36-39419392C553}"/>
                </a:ext>
              </a:extLst>
            </p:cNvPr>
            <p:cNvSpPr txBox="1"/>
            <p:nvPr/>
          </p:nvSpPr>
          <p:spPr>
            <a:xfrm>
              <a:off x="9097403" y="2170733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Group and save takes place to match blood group/ antibodies and rhesus factor </a:t>
              </a:r>
            </a:p>
          </p:txBody>
        </p:sp>
        <p:pic>
          <p:nvPicPr>
            <p:cNvPr id="173" name="Image 172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3857AB1F-68BB-8243-D7F3-38FFE1232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384656" y="1141195"/>
              <a:ext cx="570312" cy="867866"/>
            </a:xfrm>
            <a:prstGeom prst="rect">
              <a:avLst/>
            </a:prstGeom>
          </p:spPr>
        </p:pic>
        <p:pic>
          <p:nvPicPr>
            <p:cNvPr id="171" name="Image 170">
              <a:extLst>
                <a:ext uri="{FF2B5EF4-FFF2-40B4-BE49-F238E27FC236}">
                  <a16:creationId xmlns:a16="http://schemas.microsoft.com/office/drawing/2014/main" id="{7893B79E-9BA8-8D0A-AC34-B8D4597E3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rcRect/>
            <a:stretch/>
          </p:blipFill>
          <p:spPr>
            <a:xfrm>
              <a:off x="9668375" y="1344771"/>
              <a:ext cx="605126" cy="605126"/>
            </a:xfrm>
            <a:prstGeom prst="rect">
              <a:avLst/>
            </a:prstGeom>
          </p:spPr>
        </p:pic>
      </p:grpSp>
      <p:grpSp>
        <p:nvGrpSpPr>
          <p:cNvPr id="214" name="Groupe 213">
            <a:extLst>
              <a:ext uri="{FF2B5EF4-FFF2-40B4-BE49-F238E27FC236}">
                <a16:creationId xmlns:a16="http://schemas.microsoft.com/office/drawing/2014/main" id="{2496CB59-AE2C-CE9C-FDDC-02AEE5574FB1}"/>
              </a:ext>
            </a:extLst>
          </p:cNvPr>
          <p:cNvGrpSpPr/>
          <p:nvPr/>
        </p:nvGrpSpPr>
        <p:grpSpPr>
          <a:xfrm>
            <a:off x="6048093" y="1115141"/>
            <a:ext cx="2699721" cy="2220100"/>
            <a:chOff x="6048093" y="1115141"/>
            <a:chExt cx="2699721" cy="2220100"/>
          </a:xfrm>
        </p:grpSpPr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488B75BF-E5D6-C691-7DD3-475A6D42E77A}"/>
                </a:ext>
              </a:extLst>
            </p:cNvPr>
            <p:cNvSpPr/>
            <p:nvPr/>
          </p:nvSpPr>
          <p:spPr>
            <a:xfrm>
              <a:off x="6048093" y="1448004"/>
              <a:ext cx="14325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79D20624-CEA0-2C9F-F838-9257CC68E579}"/>
                </a:ext>
              </a:extLst>
            </p:cNvPr>
            <p:cNvGrpSpPr/>
            <p:nvPr/>
          </p:nvGrpSpPr>
          <p:grpSpPr>
            <a:xfrm>
              <a:off x="7313271" y="1115141"/>
              <a:ext cx="1434543" cy="2220100"/>
              <a:chOff x="7313271" y="1115141"/>
              <a:chExt cx="1434543" cy="2220100"/>
            </a:xfrm>
          </p:grpSpPr>
          <p:pic>
            <p:nvPicPr>
              <p:cNvPr id="114" name="Image 113" descr="Une image contenant Rectangle, capture d’écran, motif, ligne&#10;&#10;Description générée automatiquement">
                <a:extLst>
                  <a:ext uri="{FF2B5EF4-FFF2-40B4-BE49-F238E27FC236}">
                    <a16:creationId xmlns:a16="http://schemas.microsoft.com/office/drawing/2014/main" id="{09289DD5-0157-A94D-F95C-2CCBC0ACB1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 rot="18900000">
                <a:off x="7313271" y="1115141"/>
                <a:ext cx="999166" cy="999166"/>
              </a:xfrm>
              <a:prstGeom prst="rect">
                <a:avLst/>
              </a:prstGeom>
            </p:spPr>
          </p:pic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90BAC529-C095-B5FD-2EA5-CBEE511B2847}"/>
                  </a:ext>
                </a:extLst>
              </p:cNvPr>
              <p:cNvSpPr txBox="1"/>
              <p:nvPr/>
            </p:nvSpPr>
            <p:spPr>
              <a:xfrm>
                <a:off x="7369749" y="2473467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Two samples identified and checked that both are labelled identically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A962839A-2712-50A4-2119-80D0997B2D0D}"/>
                  </a:ext>
                </a:extLst>
              </p:cNvPr>
              <p:cNvSpPr txBox="1"/>
              <p:nvPr/>
            </p:nvSpPr>
            <p:spPr>
              <a:xfrm>
                <a:off x="7470984" y="2170733"/>
                <a:ext cx="115127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159" name="Image 158">
                <a:extLst>
                  <a:ext uri="{FF2B5EF4-FFF2-40B4-BE49-F238E27FC236}">
                    <a16:creationId xmlns:a16="http://schemas.microsoft.com/office/drawing/2014/main" id="{D1630853-D9F8-0125-51D0-789DA0A9A2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8002345" y="1369176"/>
                <a:ext cx="605126" cy="605126"/>
              </a:xfrm>
              <a:prstGeom prst="rect">
                <a:avLst/>
              </a:prstGeom>
            </p:spPr>
          </p:pic>
          <p:pic>
            <p:nvPicPr>
              <p:cNvPr id="160" name="Image 159">
                <a:extLst>
                  <a:ext uri="{FF2B5EF4-FFF2-40B4-BE49-F238E27FC236}">
                    <a16:creationId xmlns:a16="http://schemas.microsoft.com/office/drawing/2014/main" id="{3BA09E27-3195-A9F6-70F2-6FA912F27B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7766332" y="1358483"/>
                <a:ext cx="605126" cy="605126"/>
              </a:xfrm>
              <a:prstGeom prst="rect">
                <a:avLst/>
              </a:prstGeom>
            </p:spPr>
          </p:pic>
        </p:grp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F8826C75-5AD1-54F1-5172-1A54CBAB1CF2}"/>
              </a:ext>
            </a:extLst>
          </p:cNvPr>
          <p:cNvSpPr txBox="1"/>
          <p:nvPr/>
        </p:nvSpPr>
        <p:spPr>
          <a:xfrm>
            <a:off x="10578067" y="2174884"/>
            <a:ext cx="1476686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GLN/GSRN (+SRIN)</a:t>
            </a:r>
          </a:p>
        </p:txBody>
      </p:sp>
      <p:pic>
        <p:nvPicPr>
          <p:cNvPr id="10" name="Image 9" descr="Une image contenant carré, Rectangle, symbole&#10;&#10;Le contenu généré par l’IA peut être incorrect.">
            <a:extLst>
              <a:ext uri="{FF2B5EF4-FFF2-40B4-BE49-F238E27FC236}">
                <a16:creationId xmlns:a16="http://schemas.microsoft.com/office/drawing/2014/main" id="{F6FD4BD9-F692-3E6B-A54D-BD960A6E379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583512" y="1156845"/>
            <a:ext cx="120001" cy="120001"/>
          </a:xfrm>
          <a:prstGeom prst="rect">
            <a:avLst/>
          </a:prstGeom>
        </p:spPr>
      </p:pic>
      <p:grpSp>
        <p:nvGrpSpPr>
          <p:cNvPr id="27" name="Groupe 26">
            <a:extLst>
              <a:ext uri="{FF2B5EF4-FFF2-40B4-BE49-F238E27FC236}">
                <a16:creationId xmlns:a16="http://schemas.microsoft.com/office/drawing/2014/main" id="{FFF04C30-D36A-0445-262D-3268416F3327}"/>
              </a:ext>
            </a:extLst>
          </p:cNvPr>
          <p:cNvGrpSpPr/>
          <p:nvPr/>
        </p:nvGrpSpPr>
        <p:grpSpPr>
          <a:xfrm>
            <a:off x="4375836" y="1131123"/>
            <a:ext cx="2759980" cy="1747496"/>
            <a:chOff x="4375836" y="1131123"/>
            <a:chExt cx="2759980" cy="1747496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FD4A1618-D351-8A5D-BE16-4E153F02B114}"/>
                </a:ext>
              </a:extLst>
            </p:cNvPr>
            <p:cNvGrpSpPr/>
            <p:nvPr/>
          </p:nvGrpSpPr>
          <p:grpSpPr>
            <a:xfrm>
              <a:off x="5846892" y="1131123"/>
              <a:ext cx="1288924" cy="842246"/>
              <a:chOff x="5846892" y="1131123"/>
              <a:chExt cx="1288924" cy="842246"/>
            </a:xfrm>
          </p:grpSpPr>
          <p:pic>
            <p:nvPicPr>
              <p:cNvPr id="18" name="Image 17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FE181207-137E-8A06-FD90-42D6EABF8C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096208" y="1131123"/>
                <a:ext cx="687796" cy="501597"/>
              </a:xfrm>
              <a:prstGeom prst="rect">
                <a:avLst/>
              </a:prstGeom>
            </p:spPr>
          </p:pic>
          <p:pic>
            <p:nvPicPr>
              <p:cNvPr id="19" name="Image 18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2899657E-71BF-5BB3-80C0-5EB6D96F88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70507" y="1253338"/>
                <a:ext cx="426690" cy="305857"/>
              </a:xfrm>
              <a:prstGeom prst="rect">
                <a:avLst/>
              </a:prstGeom>
            </p:spPr>
          </p:pic>
          <p:grpSp>
            <p:nvGrpSpPr>
              <p:cNvPr id="17" name="Groupe 16">
                <a:extLst>
                  <a:ext uri="{FF2B5EF4-FFF2-40B4-BE49-F238E27FC236}">
                    <a16:creationId xmlns:a16="http://schemas.microsoft.com/office/drawing/2014/main" id="{20ADF30B-D478-439D-D0A8-A8C255385192}"/>
                  </a:ext>
                </a:extLst>
              </p:cNvPr>
              <p:cNvGrpSpPr/>
              <p:nvPr/>
            </p:nvGrpSpPr>
            <p:grpSpPr>
              <a:xfrm>
                <a:off x="5846892" y="1255906"/>
                <a:ext cx="1288924" cy="717463"/>
                <a:chOff x="5846892" y="1255906"/>
                <a:chExt cx="1288924" cy="717463"/>
              </a:xfrm>
            </p:grpSpPr>
            <p:pic>
              <p:nvPicPr>
                <p:cNvPr id="14" name="Image 13" descr="Une image contenant cercle, Graphique, capture d’écran&#10;&#10;Description générée automatiquement">
                  <a:extLst>
                    <a:ext uri="{FF2B5EF4-FFF2-40B4-BE49-F238E27FC236}">
                      <a16:creationId xmlns:a16="http://schemas.microsoft.com/office/drawing/2014/main" id="{3B78C2A4-CC42-B80B-0C05-FED432B445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846892" y="1255906"/>
                  <a:ext cx="514595" cy="559126"/>
                </a:xfrm>
                <a:prstGeom prst="rect">
                  <a:avLst/>
                </a:prstGeom>
              </p:spPr>
            </p:pic>
            <p:pic>
              <p:nvPicPr>
                <p:cNvPr id="156" name="Image 155">
                  <a:extLst>
                    <a:ext uri="{FF2B5EF4-FFF2-40B4-BE49-F238E27FC236}">
                      <a16:creationId xmlns:a16="http://schemas.microsoft.com/office/drawing/2014/main" id="{908E6D32-3217-648B-41D9-A94DAA587F2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/>
                <a:srcRect/>
                <a:stretch/>
              </p:blipFill>
              <p:spPr>
                <a:xfrm>
                  <a:off x="6520930" y="1358483"/>
                  <a:ext cx="614886" cy="614886"/>
                </a:xfrm>
                <a:prstGeom prst="rect">
                  <a:avLst/>
                </a:prstGeom>
              </p:spPr>
            </p:pic>
            <p:pic>
              <p:nvPicPr>
                <p:cNvPr id="157" name="Image 156">
                  <a:extLst>
                    <a:ext uri="{FF2B5EF4-FFF2-40B4-BE49-F238E27FC236}">
                      <a16:creationId xmlns:a16="http://schemas.microsoft.com/office/drawing/2014/main" id="{249BCD08-365B-9BD2-109B-BC8BBA806E7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/>
                <a:srcRect/>
                <a:stretch/>
              </p:blipFill>
              <p:spPr>
                <a:xfrm>
                  <a:off x="6295268" y="1358483"/>
                  <a:ext cx="614886" cy="614886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21" name="ZoneTexte 20">
            <a:extLst>
              <a:ext uri="{FF2B5EF4-FFF2-40B4-BE49-F238E27FC236}">
                <a16:creationId xmlns:a16="http://schemas.microsoft.com/office/drawing/2014/main" id="{4682F5E2-72F7-9E7C-520A-7A9B8ACFCA89}"/>
              </a:ext>
            </a:extLst>
          </p:cNvPr>
          <p:cNvSpPr txBox="1"/>
          <p:nvPr/>
        </p:nvSpPr>
        <p:spPr>
          <a:xfrm>
            <a:off x="209733" y="5688238"/>
            <a:ext cx="2610175" cy="55399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ICCBBA: International Council for Commonality in Blood Banking Automation </a:t>
            </a:r>
          </a:p>
        </p:txBody>
      </p: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153069" cy="2094844"/>
            <a:chOff x="3207517" y="1240397"/>
            <a:chExt cx="215306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883899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rcRect/>
            <a:stretch/>
          </p:blipFill>
          <p:spPr>
            <a:xfrm>
              <a:off x="4601173" y="1358483"/>
              <a:ext cx="579050" cy="584221"/>
            </a:xfrm>
            <a:prstGeom prst="rect">
              <a:avLst/>
            </a:prstGeom>
          </p:spPr>
        </p:pic>
        <p:pic>
          <p:nvPicPr>
            <p:cNvPr id="170" name="Image 169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rcRect/>
            <a:stretch/>
          </p:blipFill>
          <p:spPr>
            <a:xfrm>
              <a:off x="4384121" y="1358483"/>
              <a:ext cx="579050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2004553" cy="2300056"/>
            <a:chOff x="1609609" y="1342962"/>
            <a:chExt cx="200455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137475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4D42B1E5-444B-28DF-2940-661A72F45DF1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grpSp>
          <p:nvGrpSpPr>
            <p:cNvPr id="213" name="Groupe 212">
              <a:extLst>
                <a:ext uri="{FF2B5EF4-FFF2-40B4-BE49-F238E27FC236}">
                  <a16:creationId xmlns:a16="http://schemas.microsoft.com/office/drawing/2014/main" id="{386C5E36-AF65-3DD0-E831-FD17B5E37D55}"/>
                </a:ext>
              </a:extLst>
            </p:cNvPr>
            <p:cNvGrpSpPr/>
            <p:nvPr/>
          </p:nvGrpSpPr>
          <p:grpSpPr>
            <a:xfrm>
              <a:off x="459133" y="1193419"/>
              <a:ext cx="1378065" cy="1988674"/>
              <a:chOff x="459133" y="1193419"/>
              <a:chExt cx="1378065" cy="1988674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459133" y="247420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CPOE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/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products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required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869082" y="2170733"/>
                <a:ext cx="5581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</a:t>
                </a:r>
              </a:p>
            </p:txBody>
          </p:sp>
          <p:pic>
            <p:nvPicPr>
              <p:cNvPr id="136" name="Image 135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3A8E7E70-D3AB-EA9D-3A54-F52397238D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28018" y="1193419"/>
                <a:ext cx="1142613" cy="833287"/>
              </a:xfrm>
              <a:prstGeom prst="rect">
                <a:avLst/>
              </a:prstGeom>
            </p:spPr>
          </p:pic>
          <p:pic>
            <p:nvPicPr>
              <p:cNvPr id="162" name="Image 161" descr="Une image contenant symbole, logo, Graphique, capture d’écran&#10;&#10;Description générée automatiquement">
                <a:extLst>
                  <a:ext uri="{FF2B5EF4-FFF2-40B4-BE49-F238E27FC236}">
                    <a16:creationId xmlns:a16="http://schemas.microsoft.com/office/drawing/2014/main" id="{97281420-9D9B-9EC9-13C7-7930557E94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800000">
                <a:off x="716718" y="1360933"/>
                <a:ext cx="326451" cy="545517"/>
              </a:xfrm>
              <a:prstGeom prst="rect">
                <a:avLst/>
              </a:prstGeom>
            </p:spPr>
          </p:pic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71C8C38-5330-7623-DE5F-EB37412235F3}"/>
                </a:ext>
              </a:extLst>
            </p:cNvPr>
            <p:cNvSpPr txBox="1"/>
            <p:nvPr/>
          </p:nvSpPr>
          <p:spPr>
            <a:xfrm>
              <a:off x="945688" y="1712533"/>
              <a:ext cx="702436" cy="2308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kumimoji="0" lang="en-US" sz="9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ICCBBA*</a:t>
              </a:r>
              <a:endParaRPr lang="fr-FR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22988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A95A6C4C-4DBC-47D1-396B-766FD1D38362}"/>
              </a:ext>
            </a:extLst>
          </p:cNvPr>
          <p:cNvGrpSpPr/>
          <p:nvPr/>
        </p:nvGrpSpPr>
        <p:grpSpPr>
          <a:xfrm>
            <a:off x="2819908" y="3958031"/>
            <a:ext cx="2099888" cy="2342217"/>
            <a:chOff x="3910998" y="3958031"/>
            <a:chExt cx="2099888" cy="2342217"/>
          </a:xfrm>
        </p:grpSpPr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028119D3-9309-87BB-9960-B2DDEA21330B}"/>
                </a:ext>
              </a:extLst>
            </p:cNvPr>
            <p:cNvSpPr txBox="1"/>
            <p:nvPr/>
          </p:nvSpPr>
          <p:spPr>
            <a:xfrm>
              <a:off x="3960310" y="5284585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Vital observations are taken every 15 mins and patient observed for signs of a reaction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5DAB4562-344B-E52E-4B82-A9112BFB3F3C}"/>
                </a:ext>
              </a:extLst>
            </p:cNvPr>
            <p:cNvSpPr txBox="1"/>
            <p:nvPr/>
          </p:nvSpPr>
          <p:spPr>
            <a:xfrm>
              <a:off x="3910998" y="4989118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75" name="Flèche vers la droite 74">
              <a:extLst>
                <a:ext uri="{FF2B5EF4-FFF2-40B4-BE49-F238E27FC236}">
                  <a16:creationId xmlns:a16="http://schemas.microsoft.com/office/drawing/2014/main" id="{464B4827-BE74-9AD9-954F-9B27B0C90D38}"/>
                </a:ext>
              </a:extLst>
            </p:cNvPr>
            <p:cNvSpPr/>
            <p:nvPr/>
          </p:nvSpPr>
          <p:spPr>
            <a:xfrm rot="10800000">
              <a:off x="5214071" y="4259122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92" name="Image 191" descr="Une image contenant horloge, cercle, Horloge murale, horloge quartz&#10;&#10;Description générée automatiquement">
              <a:extLst>
                <a:ext uri="{FF2B5EF4-FFF2-40B4-BE49-F238E27FC236}">
                  <a16:creationId xmlns:a16="http://schemas.microsoft.com/office/drawing/2014/main" id="{DD54C49F-591D-1D42-F4EB-F999C08AC7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2171" y="3958031"/>
              <a:ext cx="816534" cy="816534"/>
            </a:xfrm>
            <a:prstGeom prst="rect">
              <a:avLst/>
            </a:prstGeom>
          </p:spPr>
        </p:pic>
        <p:pic>
          <p:nvPicPr>
            <p:cNvPr id="195" name="Image 19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9FC457B7-C672-1B34-58DB-E6FAAB7EFD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0797" y="4469821"/>
              <a:ext cx="663695" cy="316764"/>
            </a:xfrm>
            <a:prstGeom prst="rect">
              <a:avLst/>
            </a:prstGeom>
          </p:spPr>
        </p:pic>
      </p:grpSp>
      <p:grpSp>
        <p:nvGrpSpPr>
          <p:cNvPr id="203" name="Groupe 202">
            <a:extLst>
              <a:ext uri="{FF2B5EF4-FFF2-40B4-BE49-F238E27FC236}">
                <a16:creationId xmlns:a16="http://schemas.microsoft.com/office/drawing/2014/main" id="{BA11C14D-BCEB-E285-B9A8-19E508B72095}"/>
              </a:ext>
            </a:extLst>
          </p:cNvPr>
          <p:cNvGrpSpPr/>
          <p:nvPr/>
        </p:nvGrpSpPr>
        <p:grpSpPr>
          <a:xfrm>
            <a:off x="4566332" y="3816805"/>
            <a:ext cx="1916955" cy="2175666"/>
            <a:chOff x="5657422" y="3816805"/>
            <a:chExt cx="1916955" cy="2175666"/>
          </a:xfrm>
        </p:grpSpPr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9B8BD854-615B-8A9D-1D8A-98A4467E19B1}"/>
                </a:ext>
              </a:extLst>
            </p:cNvPr>
            <p:cNvSpPr txBox="1"/>
            <p:nvPr/>
          </p:nvSpPr>
          <p:spPr>
            <a:xfrm>
              <a:off x="5687964" y="5284585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HCP connects  Intravenous infusion and stays with the patient 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28822B79-8788-93A5-E3D3-DA948D03FF3C}"/>
                </a:ext>
              </a:extLst>
            </p:cNvPr>
            <p:cNvSpPr txBox="1"/>
            <p:nvPr/>
          </p:nvSpPr>
          <p:spPr>
            <a:xfrm>
              <a:off x="5657422" y="4989118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77" name="Flèche vers la droite 76">
              <a:extLst>
                <a:ext uri="{FF2B5EF4-FFF2-40B4-BE49-F238E27FC236}">
                  <a16:creationId xmlns:a16="http://schemas.microsoft.com/office/drawing/2014/main" id="{757281D5-BDE0-C28A-7D9D-4AC14059AEDE}"/>
                </a:ext>
              </a:extLst>
            </p:cNvPr>
            <p:cNvSpPr/>
            <p:nvPr/>
          </p:nvSpPr>
          <p:spPr>
            <a:xfrm rot="10800000">
              <a:off x="6794920" y="4259122"/>
              <a:ext cx="77945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90" name="Image 189" descr="Une image contenant Graphique, symbole, clipart, logo&#10;&#10;Description générée automatiquement">
              <a:extLst>
                <a:ext uri="{FF2B5EF4-FFF2-40B4-BE49-F238E27FC236}">
                  <a16:creationId xmlns:a16="http://schemas.microsoft.com/office/drawing/2014/main" id="{57D26373-0213-4381-E221-86A9470215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903533" y="3816805"/>
              <a:ext cx="889613" cy="1092953"/>
            </a:xfrm>
            <a:prstGeom prst="rect">
              <a:avLst/>
            </a:prstGeom>
          </p:spPr>
        </p:pic>
      </p:grpSp>
      <p:grpSp>
        <p:nvGrpSpPr>
          <p:cNvPr id="204" name="Groupe 203">
            <a:extLst>
              <a:ext uri="{FF2B5EF4-FFF2-40B4-BE49-F238E27FC236}">
                <a16:creationId xmlns:a16="http://schemas.microsoft.com/office/drawing/2014/main" id="{20D3DD1D-2072-F80D-915E-0EA6697CE2AA}"/>
              </a:ext>
            </a:extLst>
          </p:cNvPr>
          <p:cNvGrpSpPr/>
          <p:nvPr/>
        </p:nvGrpSpPr>
        <p:grpSpPr>
          <a:xfrm>
            <a:off x="6197453" y="4054366"/>
            <a:ext cx="2200809" cy="2553658"/>
            <a:chOff x="7288543" y="4054366"/>
            <a:chExt cx="2200809" cy="2553658"/>
          </a:xfrm>
        </p:grpSpPr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5075500C-C80A-DD72-BD78-63B12796C740}"/>
                </a:ext>
              </a:extLst>
            </p:cNvPr>
            <p:cNvSpPr txBox="1"/>
            <p:nvPr/>
          </p:nvSpPr>
          <p:spPr>
            <a:xfrm>
              <a:off x="7369749" y="5284585"/>
              <a:ext cx="1378065" cy="132343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HCP double verify the details on the blood product and verify these are correct and completes vital observations as a baseline 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DC4193CE-CF57-318F-7430-789D088F6B99}"/>
                </a:ext>
              </a:extLst>
            </p:cNvPr>
            <p:cNvSpPr txBox="1"/>
            <p:nvPr/>
          </p:nvSpPr>
          <p:spPr>
            <a:xfrm>
              <a:off x="7308279" y="4989118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78" name="Flèche vers la droite 77">
              <a:extLst>
                <a:ext uri="{FF2B5EF4-FFF2-40B4-BE49-F238E27FC236}">
                  <a16:creationId xmlns:a16="http://schemas.microsoft.com/office/drawing/2014/main" id="{33E7B67E-8DA9-DCE1-15E2-3B5AE4EA6B32}"/>
                </a:ext>
              </a:extLst>
            </p:cNvPr>
            <p:cNvSpPr/>
            <p:nvPr/>
          </p:nvSpPr>
          <p:spPr>
            <a:xfrm rot="10800000">
              <a:off x="8440335" y="4270929"/>
              <a:ext cx="104901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83" name="Image 182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079BC13F-87D1-669E-92D9-76A99404C1D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288543" y="4054366"/>
              <a:ext cx="521920" cy="602216"/>
            </a:xfrm>
            <a:prstGeom prst="rect">
              <a:avLst/>
            </a:prstGeom>
          </p:spPr>
        </p:pic>
        <p:pic>
          <p:nvPicPr>
            <p:cNvPr id="185" name="Image 184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C87F23EE-8E76-5A88-2980-838364DC5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2700000">
              <a:off x="7786938" y="4288894"/>
              <a:ext cx="326451" cy="545517"/>
            </a:xfrm>
            <a:prstGeom prst="rect">
              <a:avLst/>
            </a:prstGeom>
          </p:spPr>
        </p:pic>
        <p:pic>
          <p:nvPicPr>
            <p:cNvPr id="186" name="Image 185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4A390C38-C585-7B1D-42F0-EB4E3B433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821240" y="4191136"/>
              <a:ext cx="426690" cy="305857"/>
            </a:xfrm>
            <a:prstGeom prst="rect">
              <a:avLst/>
            </a:prstGeom>
          </p:spPr>
        </p:pic>
        <p:pic>
          <p:nvPicPr>
            <p:cNvPr id="197" name="Image 196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21A1815-0CE0-28AE-70E6-CF531C23D92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973640" y="4196798"/>
              <a:ext cx="426690" cy="305857"/>
            </a:xfrm>
            <a:prstGeom prst="rect">
              <a:avLst/>
            </a:prstGeom>
          </p:spPr>
        </p:pic>
      </p:grpSp>
      <p:grpSp>
        <p:nvGrpSpPr>
          <p:cNvPr id="205" name="Groupe 204">
            <a:extLst>
              <a:ext uri="{FF2B5EF4-FFF2-40B4-BE49-F238E27FC236}">
                <a16:creationId xmlns:a16="http://schemas.microsoft.com/office/drawing/2014/main" id="{7F797D99-B64C-F998-3372-32858CF5BB08}"/>
              </a:ext>
            </a:extLst>
          </p:cNvPr>
          <p:cNvGrpSpPr/>
          <p:nvPr/>
        </p:nvGrpSpPr>
        <p:grpSpPr>
          <a:xfrm>
            <a:off x="7902918" y="4191137"/>
            <a:ext cx="2055638" cy="2312107"/>
            <a:chOff x="8994008" y="4191137"/>
            <a:chExt cx="2055638" cy="2312107"/>
          </a:xfrm>
        </p:grpSpPr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6E8893E5-7FB7-81BB-958A-9867826F3919}"/>
                </a:ext>
              </a:extLst>
            </p:cNvPr>
            <p:cNvSpPr txBox="1"/>
            <p:nvPr/>
          </p:nvSpPr>
          <p:spPr>
            <a:xfrm>
              <a:off x="9097403" y="5333693"/>
              <a:ext cx="1230239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by both HCP by scanning the wristband and gaining verbal confirmation</a:t>
              </a:r>
            </a:p>
          </p:txBody>
        </p:sp>
        <p:sp>
          <p:nvSpPr>
            <p:cNvPr id="79" name="Flèche vers la droite 78">
              <a:extLst>
                <a:ext uri="{FF2B5EF4-FFF2-40B4-BE49-F238E27FC236}">
                  <a16:creationId xmlns:a16="http://schemas.microsoft.com/office/drawing/2014/main" id="{7A9F0A0B-F28C-CDC2-BD66-0B2E962B7868}"/>
                </a:ext>
              </a:extLst>
            </p:cNvPr>
            <p:cNvSpPr/>
            <p:nvPr/>
          </p:nvSpPr>
          <p:spPr>
            <a:xfrm rot="10800000">
              <a:off x="10252831" y="428273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A38D651A-FBE6-5731-5FD0-F835EEEDC79A}"/>
                </a:ext>
              </a:extLst>
            </p:cNvPr>
            <p:cNvSpPr txBox="1"/>
            <p:nvPr/>
          </p:nvSpPr>
          <p:spPr>
            <a:xfrm>
              <a:off x="8994008" y="4989118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81" name="Image 180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9E33B8E0-62DA-92F6-F583-ACB60793722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401682" y="4375653"/>
              <a:ext cx="774937" cy="343878"/>
            </a:xfrm>
            <a:prstGeom prst="rect">
              <a:avLst/>
            </a:prstGeom>
          </p:spPr>
        </p:pic>
        <p:pic>
          <p:nvPicPr>
            <p:cNvPr id="182" name="Image 18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7F9788DA-5E2C-93D8-7C58-C14642FCD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242144" y="4191137"/>
              <a:ext cx="426690" cy="305857"/>
            </a:xfrm>
            <a:prstGeom prst="rect">
              <a:avLst/>
            </a:prstGeom>
          </p:spPr>
        </p:pic>
      </p:grp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1FDC2103-D13D-0426-694A-9E579E906296}"/>
              </a:ext>
            </a:extLst>
          </p:cNvPr>
          <p:cNvGrpSpPr/>
          <p:nvPr/>
        </p:nvGrpSpPr>
        <p:grpSpPr>
          <a:xfrm>
            <a:off x="9586140" y="3436187"/>
            <a:ext cx="1637462" cy="2568594"/>
            <a:chOff x="10677230" y="3436187"/>
            <a:chExt cx="1637462" cy="2568594"/>
          </a:xfrm>
        </p:grpSpPr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E1DC1C36-B5E7-D1E1-ABBF-19F09E6C1EB5}"/>
                </a:ext>
              </a:extLst>
            </p:cNvPr>
            <p:cNvSpPr/>
            <p:nvPr/>
          </p:nvSpPr>
          <p:spPr>
            <a:xfrm rot="7200000">
              <a:off x="11653321" y="3636588"/>
              <a:ext cx="86177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7179A5DC-EC3A-1D9E-CAC8-6C5290D0A63B}"/>
                </a:ext>
              </a:extLst>
            </p:cNvPr>
            <p:cNvSpPr txBox="1"/>
            <p:nvPr/>
          </p:nvSpPr>
          <p:spPr>
            <a:xfrm>
              <a:off x="10677230" y="4989118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2 clinical staff collect blood from Blood Bank and return to patient for administration </a:t>
              </a:r>
            </a:p>
          </p:txBody>
        </p:sp>
        <p:pic>
          <p:nvPicPr>
            <p:cNvPr id="178" name="Image 177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034C900-40B5-5E2E-2EFC-2A44FE625B8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225849" y="4086091"/>
              <a:ext cx="521920" cy="602216"/>
            </a:xfrm>
            <a:prstGeom prst="rect">
              <a:avLst/>
            </a:prstGeom>
          </p:spPr>
        </p:pic>
        <p:pic>
          <p:nvPicPr>
            <p:cNvPr id="179" name="Image 178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F6BD39C-0909-311E-0DDD-D122FA5E8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8900000">
              <a:off x="10965520" y="4216849"/>
              <a:ext cx="326451" cy="545517"/>
            </a:xfrm>
            <a:prstGeom prst="rect">
              <a:avLst/>
            </a:prstGeom>
          </p:spPr>
        </p:pic>
        <p:pic>
          <p:nvPicPr>
            <p:cNvPr id="180" name="Image 179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46644394-62C3-89DF-5530-93F835B98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8900000">
              <a:off x="10783635" y="4216851"/>
              <a:ext cx="326451" cy="545517"/>
            </a:xfrm>
            <a:prstGeom prst="rect">
              <a:avLst/>
            </a:prstGeom>
          </p:spPr>
        </p:pic>
      </p:grpSp>
      <p:grpSp>
        <p:nvGrpSpPr>
          <p:cNvPr id="207" name="Groupe 206">
            <a:extLst>
              <a:ext uri="{FF2B5EF4-FFF2-40B4-BE49-F238E27FC236}">
                <a16:creationId xmlns:a16="http://schemas.microsoft.com/office/drawing/2014/main" id="{BA1DE983-6DC8-2829-A2DF-B55832F725E8}"/>
              </a:ext>
            </a:extLst>
          </p:cNvPr>
          <p:cNvGrpSpPr/>
          <p:nvPr/>
        </p:nvGrpSpPr>
        <p:grpSpPr>
          <a:xfrm>
            <a:off x="9683422" y="1141195"/>
            <a:ext cx="2224047" cy="2347935"/>
            <a:chOff x="9683422" y="1141195"/>
            <a:chExt cx="2224047" cy="2347935"/>
          </a:xfrm>
        </p:grpSpPr>
        <p:sp>
          <p:nvSpPr>
            <p:cNvPr id="54" name="Flèche vers la droite 53">
              <a:extLst>
                <a:ext uri="{FF2B5EF4-FFF2-40B4-BE49-F238E27FC236}">
                  <a16:creationId xmlns:a16="http://schemas.microsoft.com/office/drawing/2014/main" id="{AF95F8A3-1BA8-E0DA-BA96-95321CB3B1FA}"/>
                </a:ext>
              </a:extLst>
            </p:cNvPr>
            <p:cNvSpPr/>
            <p:nvPr/>
          </p:nvSpPr>
          <p:spPr>
            <a:xfrm>
              <a:off x="9683422" y="1471618"/>
              <a:ext cx="102760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52418B0E-9C2D-6C10-3203-9130D65BA511}"/>
                </a:ext>
              </a:extLst>
            </p:cNvPr>
            <p:cNvSpPr txBox="1"/>
            <p:nvPr/>
          </p:nvSpPr>
          <p:spPr>
            <a:xfrm>
              <a:off x="10677230" y="2473467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arrives from Blood Bank into hospital refrigeration </a:t>
              </a:r>
            </a:p>
            <a:p>
              <a:pPr algn="ctr"/>
              <a:endParaRPr lang="en-US" sz="1000" dirty="0"/>
            </a:p>
          </p:txBody>
        </p:sp>
        <p:pic>
          <p:nvPicPr>
            <p:cNvPr id="175" name="Image 174" descr="Une image contenant capture d’écran, Téléphone mobile, Appareil mobile, gadget&#10;&#10;Description générée automatiquement">
              <a:extLst>
                <a:ext uri="{FF2B5EF4-FFF2-40B4-BE49-F238E27FC236}">
                  <a16:creationId xmlns:a16="http://schemas.microsoft.com/office/drawing/2014/main" id="{D1430E4A-F92D-FA98-64AE-E8E17FDD0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1132439" y="1141195"/>
              <a:ext cx="612954" cy="895856"/>
            </a:xfrm>
            <a:prstGeom prst="rect">
              <a:avLst/>
            </a:prstGeom>
          </p:spPr>
        </p:pic>
        <p:pic>
          <p:nvPicPr>
            <p:cNvPr id="176" name="Image 175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28B00B7-3840-14A2-639A-458C8904A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800000">
              <a:off x="10875447" y="1366789"/>
              <a:ext cx="326451" cy="545517"/>
            </a:xfrm>
            <a:prstGeom prst="rect">
              <a:avLst/>
            </a:prstGeom>
          </p:spPr>
        </p:pic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7D1639-1C1C-0141-4841-36AB31C73E7B}"/>
              </a:ext>
            </a:extLst>
          </p:cNvPr>
          <p:cNvGrpSpPr/>
          <p:nvPr/>
        </p:nvGrpSpPr>
        <p:grpSpPr>
          <a:xfrm>
            <a:off x="7821241" y="1141195"/>
            <a:ext cx="2506401" cy="2045201"/>
            <a:chOff x="7821241" y="1141195"/>
            <a:chExt cx="2506401" cy="2045201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7146D47D-0BC7-A3EF-D669-D70E57C2B579}"/>
                </a:ext>
              </a:extLst>
            </p:cNvPr>
            <p:cNvSpPr/>
            <p:nvPr/>
          </p:nvSpPr>
          <p:spPr>
            <a:xfrm>
              <a:off x="7821241" y="1459811"/>
              <a:ext cx="145901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835A3ABE-C98A-18DB-EC36-39419392C553}"/>
                </a:ext>
              </a:extLst>
            </p:cNvPr>
            <p:cNvSpPr txBox="1"/>
            <p:nvPr/>
          </p:nvSpPr>
          <p:spPr>
            <a:xfrm>
              <a:off x="9097403" y="2170733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Group and save takes place to match blood group/ antibodies and rhesus factor </a:t>
              </a:r>
            </a:p>
          </p:txBody>
        </p:sp>
        <p:pic>
          <p:nvPicPr>
            <p:cNvPr id="173" name="Image 172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3857AB1F-68BB-8243-D7F3-38FFE1232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9384656" y="1141195"/>
              <a:ext cx="570312" cy="867866"/>
            </a:xfrm>
            <a:prstGeom prst="rect">
              <a:avLst/>
            </a:prstGeom>
          </p:spPr>
        </p:pic>
        <p:pic>
          <p:nvPicPr>
            <p:cNvPr id="171" name="Image 170">
              <a:extLst>
                <a:ext uri="{FF2B5EF4-FFF2-40B4-BE49-F238E27FC236}">
                  <a16:creationId xmlns:a16="http://schemas.microsoft.com/office/drawing/2014/main" id="{7893B79E-9BA8-8D0A-AC34-B8D4597E3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rcRect/>
            <a:stretch/>
          </p:blipFill>
          <p:spPr>
            <a:xfrm>
              <a:off x="9668375" y="1344771"/>
              <a:ext cx="605126" cy="605126"/>
            </a:xfrm>
            <a:prstGeom prst="rect">
              <a:avLst/>
            </a:prstGeom>
          </p:spPr>
        </p:pic>
      </p:grpSp>
      <p:grpSp>
        <p:nvGrpSpPr>
          <p:cNvPr id="214" name="Groupe 213">
            <a:extLst>
              <a:ext uri="{FF2B5EF4-FFF2-40B4-BE49-F238E27FC236}">
                <a16:creationId xmlns:a16="http://schemas.microsoft.com/office/drawing/2014/main" id="{2496CB59-AE2C-CE9C-FDDC-02AEE5574FB1}"/>
              </a:ext>
            </a:extLst>
          </p:cNvPr>
          <p:cNvGrpSpPr/>
          <p:nvPr/>
        </p:nvGrpSpPr>
        <p:grpSpPr>
          <a:xfrm>
            <a:off x="6048093" y="1115141"/>
            <a:ext cx="2699721" cy="2220100"/>
            <a:chOff x="6048093" y="1115141"/>
            <a:chExt cx="2699721" cy="2220100"/>
          </a:xfrm>
        </p:grpSpPr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488B75BF-E5D6-C691-7DD3-475A6D42E77A}"/>
                </a:ext>
              </a:extLst>
            </p:cNvPr>
            <p:cNvSpPr/>
            <p:nvPr/>
          </p:nvSpPr>
          <p:spPr>
            <a:xfrm>
              <a:off x="6048093" y="1448004"/>
              <a:ext cx="14325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79D20624-CEA0-2C9F-F838-9257CC68E579}"/>
                </a:ext>
              </a:extLst>
            </p:cNvPr>
            <p:cNvGrpSpPr/>
            <p:nvPr/>
          </p:nvGrpSpPr>
          <p:grpSpPr>
            <a:xfrm>
              <a:off x="7313271" y="1115141"/>
              <a:ext cx="1434543" cy="2220100"/>
              <a:chOff x="7313271" y="1115141"/>
              <a:chExt cx="1434543" cy="2220100"/>
            </a:xfrm>
          </p:grpSpPr>
          <p:pic>
            <p:nvPicPr>
              <p:cNvPr id="114" name="Image 113" descr="Une image contenant Rectangle, capture d’écran, motif, ligne&#10;&#10;Description générée automatiquement">
                <a:extLst>
                  <a:ext uri="{FF2B5EF4-FFF2-40B4-BE49-F238E27FC236}">
                    <a16:creationId xmlns:a16="http://schemas.microsoft.com/office/drawing/2014/main" id="{09289DD5-0157-A94D-F95C-2CCBC0ACB1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 rot="18900000">
                <a:off x="7313271" y="1115141"/>
                <a:ext cx="999166" cy="999166"/>
              </a:xfrm>
              <a:prstGeom prst="rect">
                <a:avLst/>
              </a:prstGeom>
            </p:spPr>
          </p:pic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90BAC529-C095-B5FD-2EA5-CBEE511B2847}"/>
                  </a:ext>
                </a:extLst>
              </p:cNvPr>
              <p:cNvSpPr txBox="1"/>
              <p:nvPr/>
            </p:nvSpPr>
            <p:spPr>
              <a:xfrm>
                <a:off x="7369749" y="2473467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Two samples identified and checked that both are labelled identically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A962839A-2712-50A4-2119-80D0997B2D0D}"/>
                  </a:ext>
                </a:extLst>
              </p:cNvPr>
              <p:cNvSpPr txBox="1"/>
              <p:nvPr/>
            </p:nvSpPr>
            <p:spPr>
              <a:xfrm>
                <a:off x="7470984" y="2170733"/>
                <a:ext cx="115127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159" name="Image 158">
                <a:extLst>
                  <a:ext uri="{FF2B5EF4-FFF2-40B4-BE49-F238E27FC236}">
                    <a16:creationId xmlns:a16="http://schemas.microsoft.com/office/drawing/2014/main" id="{D1630853-D9F8-0125-51D0-789DA0A9A2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rcRect/>
              <a:stretch/>
            </p:blipFill>
            <p:spPr>
              <a:xfrm>
                <a:off x="8002345" y="1369176"/>
                <a:ext cx="605126" cy="605126"/>
              </a:xfrm>
              <a:prstGeom prst="rect">
                <a:avLst/>
              </a:prstGeom>
            </p:spPr>
          </p:pic>
          <p:pic>
            <p:nvPicPr>
              <p:cNvPr id="160" name="Image 159">
                <a:extLst>
                  <a:ext uri="{FF2B5EF4-FFF2-40B4-BE49-F238E27FC236}">
                    <a16:creationId xmlns:a16="http://schemas.microsoft.com/office/drawing/2014/main" id="{3BA09E27-3195-A9F6-70F2-6FA912F27B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rcRect/>
              <a:stretch/>
            </p:blipFill>
            <p:spPr>
              <a:xfrm>
                <a:off x="7766332" y="1358483"/>
                <a:ext cx="605126" cy="605126"/>
              </a:xfrm>
              <a:prstGeom prst="rect">
                <a:avLst/>
              </a:prstGeom>
            </p:spPr>
          </p:pic>
        </p:grp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F8826C75-5AD1-54F1-5172-1A54CBAB1CF2}"/>
              </a:ext>
            </a:extLst>
          </p:cNvPr>
          <p:cNvSpPr txBox="1"/>
          <p:nvPr/>
        </p:nvSpPr>
        <p:spPr>
          <a:xfrm>
            <a:off x="10578067" y="2174884"/>
            <a:ext cx="1476686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GLN/GSRN (+SRIN)</a:t>
            </a:r>
          </a:p>
        </p:txBody>
      </p:sp>
      <p:pic>
        <p:nvPicPr>
          <p:cNvPr id="10" name="Image 9" descr="Une image contenant carré, Rectangle, symbole&#10;&#10;Le contenu généré par l’IA peut être incorrect.">
            <a:extLst>
              <a:ext uri="{FF2B5EF4-FFF2-40B4-BE49-F238E27FC236}">
                <a16:creationId xmlns:a16="http://schemas.microsoft.com/office/drawing/2014/main" id="{F6FD4BD9-F692-3E6B-A54D-BD960A6E379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583512" y="1156845"/>
            <a:ext cx="120001" cy="120001"/>
          </a:xfrm>
          <a:prstGeom prst="rect">
            <a:avLst/>
          </a:prstGeom>
        </p:spPr>
      </p:pic>
      <p:grpSp>
        <p:nvGrpSpPr>
          <p:cNvPr id="27" name="Groupe 26">
            <a:extLst>
              <a:ext uri="{FF2B5EF4-FFF2-40B4-BE49-F238E27FC236}">
                <a16:creationId xmlns:a16="http://schemas.microsoft.com/office/drawing/2014/main" id="{FFF04C30-D36A-0445-262D-3268416F3327}"/>
              </a:ext>
            </a:extLst>
          </p:cNvPr>
          <p:cNvGrpSpPr/>
          <p:nvPr/>
        </p:nvGrpSpPr>
        <p:grpSpPr>
          <a:xfrm>
            <a:off x="4375836" y="1131123"/>
            <a:ext cx="2759980" cy="1747496"/>
            <a:chOff x="4375836" y="1131123"/>
            <a:chExt cx="2759980" cy="1747496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FD4A1618-D351-8A5D-BE16-4E153F02B114}"/>
                </a:ext>
              </a:extLst>
            </p:cNvPr>
            <p:cNvGrpSpPr/>
            <p:nvPr/>
          </p:nvGrpSpPr>
          <p:grpSpPr>
            <a:xfrm>
              <a:off x="5846892" y="1131123"/>
              <a:ext cx="1288924" cy="842246"/>
              <a:chOff x="5846892" y="1131123"/>
              <a:chExt cx="1288924" cy="842246"/>
            </a:xfrm>
          </p:grpSpPr>
          <p:pic>
            <p:nvPicPr>
              <p:cNvPr id="18" name="Image 17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FE181207-137E-8A06-FD90-42D6EABF8C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096208" y="1131123"/>
                <a:ext cx="687796" cy="501597"/>
              </a:xfrm>
              <a:prstGeom prst="rect">
                <a:avLst/>
              </a:prstGeom>
            </p:spPr>
          </p:pic>
          <p:pic>
            <p:nvPicPr>
              <p:cNvPr id="19" name="Image 18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2899657E-71BF-5BB3-80C0-5EB6D96F88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270507" y="1253338"/>
                <a:ext cx="426690" cy="305857"/>
              </a:xfrm>
              <a:prstGeom prst="rect">
                <a:avLst/>
              </a:prstGeom>
            </p:spPr>
          </p:pic>
          <p:grpSp>
            <p:nvGrpSpPr>
              <p:cNvPr id="17" name="Groupe 16">
                <a:extLst>
                  <a:ext uri="{FF2B5EF4-FFF2-40B4-BE49-F238E27FC236}">
                    <a16:creationId xmlns:a16="http://schemas.microsoft.com/office/drawing/2014/main" id="{20ADF30B-D478-439D-D0A8-A8C255385192}"/>
                  </a:ext>
                </a:extLst>
              </p:cNvPr>
              <p:cNvGrpSpPr/>
              <p:nvPr/>
            </p:nvGrpSpPr>
            <p:grpSpPr>
              <a:xfrm>
                <a:off x="5846892" y="1255906"/>
                <a:ext cx="1288924" cy="717463"/>
                <a:chOff x="5846892" y="1255906"/>
                <a:chExt cx="1288924" cy="717463"/>
              </a:xfrm>
            </p:grpSpPr>
            <p:pic>
              <p:nvPicPr>
                <p:cNvPr id="14" name="Image 13" descr="Une image contenant cercle, Graphique, capture d’écran&#10;&#10;Description générée automatiquement">
                  <a:extLst>
                    <a:ext uri="{FF2B5EF4-FFF2-40B4-BE49-F238E27FC236}">
                      <a16:creationId xmlns:a16="http://schemas.microsoft.com/office/drawing/2014/main" id="{3B78C2A4-CC42-B80B-0C05-FED432B445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846892" y="1255906"/>
                  <a:ext cx="514595" cy="559126"/>
                </a:xfrm>
                <a:prstGeom prst="rect">
                  <a:avLst/>
                </a:prstGeom>
              </p:spPr>
            </p:pic>
            <p:pic>
              <p:nvPicPr>
                <p:cNvPr id="156" name="Image 155">
                  <a:extLst>
                    <a:ext uri="{FF2B5EF4-FFF2-40B4-BE49-F238E27FC236}">
                      <a16:creationId xmlns:a16="http://schemas.microsoft.com/office/drawing/2014/main" id="{908E6D32-3217-648B-41D9-A94DAA587F2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/>
                <a:srcRect/>
                <a:stretch/>
              </p:blipFill>
              <p:spPr>
                <a:xfrm>
                  <a:off x="6520930" y="1358483"/>
                  <a:ext cx="614886" cy="614886"/>
                </a:xfrm>
                <a:prstGeom prst="rect">
                  <a:avLst/>
                </a:prstGeom>
              </p:spPr>
            </p:pic>
            <p:pic>
              <p:nvPicPr>
                <p:cNvPr id="157" name="Image 156">
                  <a:extLst>
                    <a:ext uri="{FF2B5EF4-FFF2-40B4-BE49-F238E27FC236}">
                      <a16:creationId xmlns:a16="http://schemas.microsoft.com/office/drawing/2014/main" id="{249BCD08-365B-9BD2-109B-BC8BBA806E7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/>
                <a:srcRect/>
                <a:stretch/>
              </p:blipFill>
              <p:spPr>
                <a:xfrm>
                  <a:off x="6295268" y="1358483"/>
                  <a:ext cx="614886" cy="614886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21" name="ZoneTexte 20">
            <a:extLst>
              <a:ext uri="{FF2B5EF4-FFF2-40B4-BE49-F238E27FC236}">
                <a16:creationId xmlns:a16="http://schemas.microsoft.com/office/drawing/2014/main" id="{4682F5E2-72F7-9E7C-520A-7A9B8ACFCA89}"/>
              </a:ext>
            </a:extLst>
          </p:cNvPr>
          <p:cNvSpPr txBox="1"/>
          <p:nvPr/>
        </p:nvSpPr>
        <p:spPr>
          <a:xfrm>
            <a:off x="209733" y="5688238"/>
            <a:ext cx="2610175" cy="55399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ICCBBA: International Council for Commonality in Blood Banking Automation </a:t>
            </a:r>
          </a:p>
        </p:txBody>
      </p: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153069" cy="2094844"/>
            <a:chOff x="3207517" y="1240397"/>
            <a:chExt cx="215306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883899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rcRect/>
            <a:stretch/>
          </p:blipFill>
          <p:spPr>
            <a:xfrm>
              <a:off x="4601173" y="1358483"/>
              <a:ext cx="579050" cy="584221"/>
            </a:xfrm>
            <a:prstGeom prst="rect">
              <a:avLst/>
            </a:prstGeom>
          </p:spPr>
        </p:pic>
        <p:pic>
          <p:nvPicPr>
            <p:cNvPr id="170" name="Image 169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rcRect/>
            <a:stretch/>
          </p:blipFill>
          <p:spPr>
            <a:xfrm>
              <a:off x="4384121" y="1358483"/>
              <a:ext cx="579050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2004553" cy="2300056"/>
            <a:chOff x="1609609" y="1342962"/>
            <a:chExt cx="200455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137475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4D42B1E5-444B-28DF-2940-661A72F45DF1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grpSp>
          <p:nvGrpSpPr>
            <p:cNvPr id="213" name="Groupe 212">
              <a:extLst>
                <a:ext uri="{FF2B5EF4-FFF2-40B4-BE49-F238E27FC236}">
                  <a16:creationId xmlns:a16="http://schemas.microsoft.com/office/drawing/2014/main" id="{386C5E36-AF65-3DD0-E831-FD17B5E37D55}"/>
                </a:ext>
              </a:extLst>
            </p:cNvPr>
            <p:cNvGrpSpPr/>
            <p:nvPr/>
          </p:nvGrpSpPr>
          <p:grpSpPr>
            <a:xfrm>
              <a:off x="459133" y="1193419"/>
              <a:ext cx="1378065" cy="1988674"/>
              <a:chOff x="459133" y="1193419"/>
              <a:chExt cx="1378065" cy="1988674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459133" y="247420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CPOE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/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products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required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869082" y="2170733"/>
                <a:ext cx="5581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</a:t>
                </a:r>
              </a:p>
            </p:txBody>
          </p:sp>
          <p:pic>
            <p:nvPicPr>
              <p:cNvPr id="136" name="Image 135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3A8E7E70-D3AB-EA9D-3A54-F52397238D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28018" y="1193419"/>
                <a:ext cx="1142613" cy="833287"/>
              </a:xfrm>
              <a:prstGeom prst="rect">
                <a:avLst/>
              </a:prstGeom>
            </p:spPr>
          </p:pic>
          <p:pic>
            <p:nvPicPr>
              <p:cNvPr id="162" name="Image 161" descr="Une image contenant symbole, logo, Graphique, capture d’écran&#10;&#10;Description générée automatiquement">
                <a:extLst>
                  <a:ext uri="{FF2B5EF4-FFF2-40B4-BE49-F238E27FC236}">
                    <a16:creationId xmlns:a16="http://schemas.microsoft.com/office/drawing/2014/main" id="{97281420-9D9B-9EC9-13C7-7930557E94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1800000">
                <a:off x="716718" y="1360933"/>
                <a:ext cx="326451" cy="545517"/>
              </a:xfrm>
              <a:prstGeom prst="rect">
                <a:avLst/>
              </a:prstGeom>
            </p:spPr>
          </p:pic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71C8C38-5330-7623-DE5F-EB37412235F3}"/>
                </a:ext>
              </a:extLst>
            </p:cNvPr>
            <p:cNvSpPr txBox="1"/>
            <p:nvPr/>
          </p:nvSpPr>
          <p:spPr>
            <a:xfrm>
              <a:off x="945688" y="1712533"/>
              <a:ext cx="702436" cy="2308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kumimoji="0" lang="en-US" sz="9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ICCBBA*</a:t>
              </a:r>
              <a:endParaRPr lang="fr-FR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90066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e 28">
            <a:extLst>
              <a:ext uri="{FF2B5EF4-FFF2-40B4-BE49-F238E27FC236}">
                <a16:creationId xmlns:a16="http://schemas.microsoft.com/office/drawing/2014/main" id="{4777E104-B5AE-D651-F0A5-6C93F50F7F4D}"/>
              </a:ext>
            </a:extLst>
          </p:cNvPr>
          <p:cNvGrpSpPr/>
          <p:nvPr/>
        </p:nvGrpSpPr>
        <p:grpSpPr>
          <a:xfrm>
            <a:off x="9683422" y="1141195"/>
            <a:ext cx="2371331" cy="2347935"/>
            <a:chOff x="9683422" y="1141195"/>
            <a:chExt cx="2371331" cy="2347935"/>
          </a:xfrm>
        </p:grpSpPr>
        <p:grpSp>
          <p:nvGrpSpPr>
            <p:cNvPr id="207" name="Groupe 206">
              <a:extLst>
                <a:ext uri="{FF2B5EF4-FFF2-40B4-BE49-F238E27FC236}">
                  <a16:creationId xmlns:a16="http://schemas.microsoft.com/office/drawing/2014/main" id="{BA1DE983-6DC8-2829-A2DF-B55832F725E8}"/>
                </a:ext>
              </a:extLst>
            </p:cNvPr>
            <p:cNvGrpSpPr/>
            <p:nvPr/>
          </p:nvGrpSpPr>
          <p:grpSpPr>
            <a:xfrm>
              <a:off x="9683422" y="1141195"/>
              <a:ext cx="2224047" cy="2347935"/>
              <a:chOff x="9683422" y="1141195"/>
              <a:chExt cx="2224047" cy="2347935"/>
            </a:xfrm>
          </p:grpSpPr>
          <p:sp>
            <p:nvSpPr>
              <p:cNvPr id="54" name="Flèche vers la droite 53">
                <a:extLst>
                  <a:ext uri="{FF2B5EF4-FFF2-40B4-BE49-F238E27FC236}">
                    <a16:creationId xmlns:a16="http://schemas.microsoft.com/office/drawing/2014/main" id="{AF95F8A3-1BA8-E0DA-BA96-95321CB3B1FA}"/>
                  </a:ext>
                </a:extLst>
              </p:cNvPr>
              <p:cNvSpPr/>
              <p:nvPr/>
            </p:nvSpPr>
            <p:spPr>
              <a:xfrm>
                <a:off x="9683422" y="1471618"/>
                <a:ext cx="1027602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55" name="ZoneTexte 54">
                <a:extLst>
                  <a:ext uri="{FF2B5EF4-FFF2-40B4-BE49-F238E27FC236}">
                    <a16:creationId xmlns:a16="http://schemas.microsoft.com/office/drawing/2014/main" id="{52418B0E-9C2D-6C10-3203-9130D65BA511}"/>
                  </a:ext>
                </a:extLst>
              </p:cNvPr>
              <p:cNvSpPr txBox="1"/>
              <p:nvPr/>
            </p:nvSpPr>
            <p:spPr>
              <a:xfrm>
                <a:off x="10677230" y="2473467"/>
                <a:ext cx="1230239" cy="1015663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Blood arrives from Blood Bank into hospital refrigeration </a:t>
                </a:r>
              </a:p>
              <a:p>
                <a:pPr algn="ctr"/>
                <a:endParaRPr lang="en-US" sz="1000" dirty="0"/>
              </a:p>
            </p:txBody>
          </p:sp>
          <p:pic>
            <p:nvPicPr>
              <p:cNvPr id="175" name="Image 174" descr="Une image contenant capture d’écran, Téléphone mobile, Appareil mobile, gadget&#10;&#10;Description générée automatiquement">
                <a:extLst>
                  <a:ext uri="{FF2B5EF4-FFF2-40B4-BE49-F238E27FC236}">
                    <a16:creationId xmlns:a16="http://schemas.microsoft.com/office/drawing/2014/main" id="{D1430E4A-F92D-FA98-64AE-E8E17FDD02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1132439" y="1141195"/>
                <a:ext cx="612954" cy="895856"/>
              </a:xfrm>
              <a:prstGeom prst="rect">
                <a:avLst/>
              </a:prstGeom>
            </p:spPr>
          </p:pic>
          <p:pic>
            <p:nvPicPr>
              <p:cNvPr id="176" name="Image 175" descr="Une image contenant symbole, logo, Graphique, capture d’écran&#10;&#10;Description générée automatiquement">
                <a:extLst>
                  <a:ext uri="{FF2B5EF4-FFF2-40B4-BE49-F238E27FC236}">
                    <a16:creationId xmlns:a16="http://schemas.microsoft.com/office/drawing/2014/main" id="{F28B00B7-3840-14A2-639A-458C8904A3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1800000">
                <a:off x="10875447" y="1366789"/>
                <a:ext cx="326451" cy="545517"/>
              </a:xfrm>
              <a:prstGeom prst="rect">
                <a:avLst/>
              </a:prstGeom>
            </p:spPr>
          </p:pic>
        </p:grp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F8826C75-5AD1-54F1-5172-1A54CBAB1CF2}"/>
                </a:ext>
              </a:extLst>
            </p:cNvPr>
            <p:cNvSpPr txBox="1"/>
            <p:nvPr/>
          </p:nvSpPr>
          <p:spPr>
            <a:xfrm>
              <a:off x="10578067" y="2174884"/>
              <a:ext cx="1476686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0" name="Image 9" descr="Une image contenant carré, Rectangle, symbole&#10;&#10;Le contenu généré par l’IA peut être incorrect.">
              <a:extLst>
                <a:ext uri="{FF2B5EF4-FFF2-40B4-BE49-F238E27FC236}">
                  <a16:creationId xmlns:a16="http://schemas.microsoft.com/office/drawing/2014/main" id="{F6FD4BD9-F692-3E6B-A54D-BD960A6E37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3512" y="1156845"/>
              <a:ext cx="120001" cy="120001"/>
            </a:xfrm>
            <a:prstGeom prst="rect">
              <a:avLst/>
            </a:prstGeom>
          </p:spPr>
        </p:pic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01" name="Groupe 200">
            <a:extLst>
              <a:ext uri="{FF2B5EF4-FFF2-40B4-BE49-F238E27FC236}">
                <a16:creationId xmlns:a16="http://schemas.microsoft.com/office/drawing/2014/main" id="{B400D68D-136A-5DD6-4412-A2820F293AE4}"/>
              </a:ext>
            </a:extLst>
          </p:cNvPr>
          <p:cNvGrpSpPr/>
          <p:nvPr/>
        </p:nvGrpSpPr>
        <p:grpSpPr>
          <a:xfrm>
            <a:off x="1141566" y="3747545"/>
            <a:ext cx="2090442" cy="1641683"/>
            <a:chOff x="2232656" y="3747545"/>
            <a:chExt cx="2090442" cy="1641683"/>
          </a:xfrm>
        </p:grpSpPr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36C164FC-CBB8-3B94-B834-871837300CB2}"/>
                </a:ext>
              </a:extLst>
            </p:cNvPr>
            <p:cNvSpPr txBox="1"/>
            <p:nvPr/>
          </p:nvSpPr>
          <p:spPr>
            <a:xfrm>
              <a:off x="2232656" y="4989118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Transfusion</a:t>
              </a:r>
              <a:r>
                <a:rPr lang="es-ES" sz="1000" dirty="0">
                  <a:solidFill>
                    <a:schemeClr val="tx1"/>
                  </a:solidFill>
                </a:rPr>
                <a:t> complete </a:t>
              </a:r>
            </a:p>
          </p:txBody>
        </p:sp>
        <p:sp>
          <p:nvSpPr>
            <p:cNvPr id="74" name="Flèche vers la droite 73">
              <a:extLst>
                <a:ext uri="{FF2B5EF4-FFF2-40B4-BE49-F238E27FC236}">
                  <a16:creationId xmlns:a16="http://schemas.microsoft.com/office/drawing/2014/main" id="{BFAB7F67-1E5E-6015-6957-EDB6EB759439}"/>
                </a:ext>
              </a:extLst>
            </p:cNvPr>
            <p:cNvSpPr/>
            <p:nvPr/>
          </p:nvSpPr>
          <p:spPr>
            <a:xfrm rot="10800000">
              <a:off x="3452232" y="4261083"/>
              <a:ext cx="87086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99" name="Image 198" descr="Une image contenant symbole, texte, logo, capture d’écran&#10;&#10;Description générée automatiquement">
              <a:extLst>
                <a:ext uri="{FF2B5EF4-FFF2-40B4-BE49-F238E27FC236}">
                  <a16:creationId xmlns:a16="http://schemas.microsoft.com/office/drawing/2014/main" id="{55E1686D-9E9A-3C42-2E70-EB7CC4F44D8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14262" y="3747545"/>
              <a:ext cx="717869" cy="1148591"/>
            </a:xfrm>
            <a:prstGeom prst="rect">
              <a:avLst/>
            </a:prstGeom>
          </p:spPr>
        </p:pic>
        <p:pic>
          <p:nvPicPr>
            <p:cNvPr id="196" name="Image 195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50B2FEC8-9DA6-EDBD-146C-3204A0CA55A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88024" y="4281254"/>
              <a:ext cx="560520" cy="401788"/>
            </a:xfrm>
            <a:prstGeom prst="rect">
              <a:avLst/>
            </a:prstGeom>
          </p:spPr>
        </p:pic>
      </p:grp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A95A6C4C-4DBC-47D1-396B-766FD1D38362}"/>
              </a:ext>
            </a:extLst>
          </p:cNvPr>
          <p:cNvGrpSpPr/>
          <p:nvPr/>
        </p:nvGrpSpPr>
        <p:grpSpPr>
          <a:xfrm>
            <a:off x="2819908" y="3958031"/>
            <a:ext cx="2099888" cy="2342217"/>
            <a:chOff x="3910998" y="3958031"/>
            <a:chExt cx="2099888" cy="2342217"/>
          </a:xfrm>
        </p:grpSpPr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028119D3-9309-87BB-9960-B2DDEA21330B}"/>
                </a:ext>
              </a:extLst>
            </p:cNvPr>
            <p:cNvSpPr txBox="1"/>
            <p:nvPr/>
          </p:nvSpPr>
          <p:spPr>
            <a:xfrm>
              <a:off x="3960310" y="5284585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Vital observations are taken every 15 mins and patient observed for signs of a reaction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5DAB4562-344B-E52E-4B82-A9112BFB3F3C}"/>
                </a:ext>
              </a:extLst>
            </p:cNvPr>
            <p:cNvSpPr txBox="1"/>
            <p:nvPr/>
          </p:nvSpPr>
          <p:spPr>
            <a:xfrm>
              <a:off x="3910998" y="4989118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75" name="Flèche vers la droite 74">
              <a:extLst>
                <a:ext uri="{FF2B5EF4-FFF2-40B4-BE49-F238E27FC236}">
                  <a16:creationId xmlns:a16="http://schemas.microsoft.com/office/drawing/2014/main" id="{464B4827-BE74-9AD9-954F-9B27B0C90D38}"/>
                </a:ext>
              </a:extLst>
            </p:cNvPr>
            <p:cNvSpPr/>
            <p:nvPr/>
          </p:nvSpPr>
          <p:spPr>
            <a:xfrm rot="10800000">
              <a:off x="5214071" y="4259122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92" name="Image 191" descr="Une image contenant horloge, cercle, Horloge murale, horloge quartz&#10;&#10;Description générée automatiquement">
              <a:extLst>
                <a:ext uri="{FF2B5EF4-FFF2-40B4-BE49-F238E27FC236}">
                  <a16:creationId xmlns:a16="http://schemas.microsoft.com/office/drawing/2014/main" id="{DD54C49F-591D-1D42-F4EB-F999C08AC74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202171" y="3958031"/>
              <a:ext cx="816534" cy="816534"/>
            </a:xfrm>
            <a:prstGeom prst="rect">
              <a:avLst/>
            </a:prstGeom>
          </p:spPr>
        </p:pic>
        <p:pic>
          <p:nvPicPr>
            <p:cNvPr id="195" name="Image 19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9FC457B7-C672-1B34-58DB-E6FAAB7EFD8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570797" y="4469821"/>
              <a:ext cx="663695" cy="316764"/>
            </a:xfrm>
            <a:prstGeom prst="rect">
              <a:avLst/>
            </a:prstGeom>
          </p:spPr>
        </p:pic>
      </p:grpSp>
      <p:grpSp>
        <p:nvGrpSpPr>
          <p:cNvPr id="203" name="Groupe 202">
            <a:extLst>
              <a:ext uri="{FF2B5EF4-FFF2-40B4-BE49-F238E27FC236}">
                <a16:creationId xmlns:a16="http://schemas.microsoft.com/office/drawing/2014/main" id="{BA11C14D-BCEB-E285-B9A8-19E508B72095}"/>
              </a:ext>
            </a:extLst>
          </p:cNvPr>
          <p:cNvGrpSpPr/>
          <p:nvPr/>
        </p:nvGrpSpPr>
        <p:grpSpPr>
          <a:xfrm>
            <a:off x="4566332" y="3816805"/>
            <a:ext cx="1916955" cy="2175666"/>
            <a:chOff x="5657422" y="3816805"/>
            <a:chExt cx="1916955" cy="2175666"/>
          </a:xfrm>
        </p:grpSpPr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9B8BD854-615B-8A9D-1D8A-98A4467E19B1}"/>
                </a:ext>
              </a:extLst>
            </p:cNvPr>
            <p:cNvSpPr txBox="1"/>
            <p:nvPr/>
          </p:nvSpPr>
          <p:spPr>
            <a:xfrm>
              <a:off x="5687964" y="5284585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HCP connects  Intravenous infusion and stays with the patient 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28822B79-8788-93A5-E3D3-DA948D03FF3C}"/>
                </a:ext>
              </a:extLst>
            </p:cNvPr>
            <p:cNvSpPr txBox="1"/>
            <p:nvPr/>
          </p:nvSpPr>
          <p:spPr>
            <a:xfrm>
              <a:off x="5657422" y="4989118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77" name="Flèche vers la droite 76">
              <a:extLst>
                <a:ext uri="{FF2B5EF4-FFF2-40B4-BE49-F238E27FC236}">
                  <a16:creationId xmlns:a16="http://schemas.microsoft.com/office/drawing/2014/main" id="{757281D5-BDE0-C28A-7D9D-4AC14059AEDE}"/>
                </a:ext>
              </a:extLst>
            </p:cNvPr>
            <p:cNvSpPr/>
            <p:nvPr/>
          </p:nvSpPr>
          <p:spPr>
            <a:xfrm rot="10800000">
              <a:off x="6794920" y="4259122"/>
              <a:ext cx="77945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90" name="Image 189" descr="Une image contenant Graphique, symbole, clipart, logo&#10;&#10;Description générée automatiquement">
              <a:extLst>
                <a:ext uri="{FF2B5EF4-FFF2-40B4-BE49-F238E27FC236}">
                  <a16:creationId xmlns:a16="http://schemas.microsoft.com/office/drawing/2014/main" id="{57D26373-0213-4381-E221-86A9470215C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903533" y="3816805"/>
              <a:ext cx="889613" cy="1092953"/>
            </a:xfrm>
            <a:prstGeom prst="rect">
              <a:avLst/>
            </a:prstGeom>
          </p:spPr>
        </p:pic>
      </p:grpSp>
      <p:grpSp>
        <p:nvGrpSpPr>
          <p:cNvPr id="204" name="Groupe 203">
            <a:extLst>
              <a:ext uri="{FF2B5EF4-FFF2-40B4-BE49-F238E27FC236}">
                <a16:creationId xmlns:a16="http://schemas.microsoft.com/office/drawing/2014/main" id="{20D3DD1D-2072-F80D-915E-0EA6697CE2AA}"/>
              </a:ext>
            </a:extLst>
          </p:cNvPr>
          <p:cNvGrpSpPr/>
          <p:nvPr/>
        </p:nvGrpSpPr>
        <p:grpSpPr>
          <a:xfrm>
            <a:off x="6197453" y="4054366"/>
            <a:ext cx="2200809" cy="2553658"/>
            <a:chOff x="7288543" y="4054366"/>
            <a:chExt cx="2200809" cy="2553658"/>
          </a:xfrm>
        </p:grpSpPr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5075500C-C80A-DD72-BD78-63B12796C740}"/>
                </a:ext>
              </a:extLst>
            </p:cNvPr>
            <p:cNvSpPr txBox="1"/>
            <p:nvPr/>
          </p:nvSpPr>
          <p:spPr>
            <a:xfrm>
              <a:off x="7369749" y="5284585"/>
              <a:ext cx="1378065" cy="132343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HCP double verify the details on the blood product and verify these are correct and completes vital observations as a baseline 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DC4193CE-CF57-318F-7430-789D088F6B99}"/>
                </a:ext>
              </a:extLst>
            </p:cNvPr>
            <p:cNvSpPr txBox="1"/>
            <p:nvPr/>
          </p:nvSpPr>
          <p:spPr>
            <a:xfrm>
              <a:off x="7308279" y="4989118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78" name="Flèche vers la droite 77">
              <a:extLst>
                <a:ext uri="{FF2B5EF4-FFF2-40B4-BE49-F238E27FC236}">
                  <a16:creationId xmlns:a16="http://schemas.microsoft.com/office/drawing/2014/main" id="{33E7B67E-8DA9-DCE1-15E2-3B5AE4EA6B32}"/>
                </a:ext>
              </a:extLst>
            </p:cNvPr>
            <p:cNvSpPr/>
            <p:nvPr/>
          </p:nvSpPr>
          <p:spPr>
            <a:xfrm rot="10800000">
              <a:off x="8440335" y="4270929"/>
              <a:ext cx="104901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83" name="Image 182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079BC13F-87D1-669E-92D9-76A99404C1D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7288543" y="4054366"/>
              <a:ext cx="521920" cy="602216"/>
            </a:xfrm>
            <a:prstGeom prst="rect">
              <a:avLst/>
            </a:prstGeom>
          </p:spPr>
        </p:pic>
        <p:pic>
          <p:nvPicPr>
            <p:cNvPr id="185" name="Image 184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C87F23EE-8E76-5A88-2980-838364DC5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700000">
              <a:off x="7786938" y="4288894"/>
              <a:ext cx="326451" cy="545517"/>
            </a:xfrm>
            <a:prstGeom prst="rect">
              <a:avLst/>
            </a:prstGeom>
          </p:spPr>
        </p:pic>
        <p:pic>
          <p:nvPicPr>
            <p:cNvPr id="186" name="Image 185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4A390C38-C585-7B1D-42F0-EB4E3B433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821240" y="4191136"/>
              <a:ext cx="426690" cy="305857"/>
            </a:xfrm>
            <a:prstGeom prst="rect">
              <a:avLst/>
            </a:prstGeom>
          </p:spPr>
        </p:pic>
        <p:pic>
          <p:nvPicPr>
            <p:cNvPr id="197" name="Image 196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21A1815-0CE0-28AE-70E6-CF531C23D92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973640" y="4196798"/>
              <a:ext cx="426690" cy="305857"/>
            </a:xfrm>
            <a:prstGeom prst="rect">
              <a:avLst/>
            </a:prstGeom>
          </p:spPr>
        </p:pic>
      </p:grpSp>
      <p:grpSp>
        <p:nvGrpSpPr>
          <p:cNvPr id="205" name="Groupe 204">
            <a:extLst>
              <a:ext uri="{FF2B5EF4-FFF2-40B4-BE49-F238E27FC236}">
                <a16:creationId xmlns:a16="http://schemas.microsoft.com/office/drawing/2014/main" id="{7F797D99-B64C-F998-3372-32858CF5BB08}"/>
              </a:ext>
            </a:extLst>
          </p:cNvPr>
          <p:cNvGrpSpPr/>
          <p:nvPr/>
        </p:nvGrpSpPr>
        <p:grpSpPr>
          <a:xfrm>
            <a:off x="7902918" y="4191137"/>
            <a:ext cx="2055638" cy="2312107"/>
            <a:chOff x="8994008" y="4191137"/>
            <a:chExt cx="2055638" cy="2312107"/>
          </a:xfrm>
        </p:grpSpPr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6E8893E5-7FB7-81BB-958A-9867826F3919}"/>
                </a:ext>
              </a:extLst>
            </p:cNvPr>
            <p:cNvSpPr txBox="1"/>
            <p:nvPr/>
          </p:nvSpPr>
          <p:spPr>
            <a:xfrm>
              <a:off x="9097403" y="5333693"/>
              <a:ext cx="1230239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by both HCP by scanning the wristband and gaining verbal confirmation</a:t>
              </a:r>
            </a:p>
          </p:txBody>
        </p:sp>
        <p:sp>
          <p:nvSpPr>
            <p:cNvPr id="79" name="Flèche vers la droite 78">
              <a:extLst>
                <a:ext uri="{FF2B5EF4-FFF2-40B4-BE49-F238E27FC236}">
                  <a16:creationId xmlns:a16="http://schemas.microsoft.com/office/drawing/2014/main" id="{7A9F0A0B-F28C-CDC2-BD66-0B2E962B7868}"/>
                </a:ext>
              </a:extLst>
            </p:cNvPr>
            <p:cNvSpPr/>
            <p:nvPr/>
          </p:nvSpPr>
          <p:spPr>
            <a:xfrm rot="10800000">
              <a:off x="10252831" y="428273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A38D651A-FBE6-5731-5FD0-F835EEEDC79A}"/>
                </a:ext>
              </a:extLst>
            </p:cNvPr>
            <p:cNvSpPr txBox="1"/>
            <p:nvPr/>
          </p:nvSpPr>
          <p:spPr>
            <a:xfrm>
              <a:off x="8994008" y="4989118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81" name="Image 180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9E33B8E0-62DA-92F6-F583-ACB60793722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9401682" y="4375653"/>
              <a:ext cx="774937" cy="343878"/>
            </a:xfrm>
            <a:prstGeom prst="rect">
              <a:avLst/>
            </a:prstGeom>
          </p:spPr>
        </p:pic>
        <p:pic>
          <p:nvPicPr>
            <p:cNvPr id="182" name="Image 18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7F9788DA-5E2C-93D8-7C58-C14642FCD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242144" y="4191137"/>
              <a:ext cx="426690" cy="305857"/>
            </a:xfrm>
            <a:prstGeom prst="rect">
              <a:avLst/>
            </a:prstGeom>
          </p:spPr>
        </p:pic>
      </p:grp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1FDC2103-D13D-0426-694A-9E579E906296}"/>
              </a:ext>
            </a:extLst>
          </p:cNvPr>
          <p:cNvGrpSpPr/>
          <p:nvPr/>
        </p:nvGrpSpPr>
        <p:grpSpPr>
          <a:xfrm>
            <a:off x="9586140" y="3436187"/>
            <a:ext cx="1637462" cy="2568594"/>
            <a:chOff x="10677230" y="3436187"/>
            <a:chExt cx="1637462" cy="2568594"/>
          </a:xfrm>
        </p:grpSpPr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E1DC1C36-B5E7-D1E1-ABBF-19F09E6C1EB5}"/>
                </a:ext>
              </a:extLst>
            </p:cNvPr>
            <p:cNvSpPr/>
            <p:nvPr/>
          </p:nvSpPr>
          <p:spPr>
            <a:xfrm rot="7200000">
              <a:off x="11653321" y="3636588"/>
              <a:ext cx="86177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7179A5DC-EC3A-1D9E-CAC8-6C5290D0A63B}"/>
                </a:ext>
              </a:extLst>
            </p:cNvPr>
            <p:cNvSpPr txBox="1"/>
            <p:nvPr/>
          </p:nvSpPr>
          <p:spPr>
            <a:xfrm>
              <a:off x="10677230" y="4989118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2 clinical staff collect blood from Blood Bank and return to patient for administration </a:t>
              </a:r>
            </a:p>
          </p:txBody>
        </p:sp>
        <p:pic>
          <p:nvPicPr>
            <p:cNvPr id="178" name="Image 177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034C900-40B5-5E2E-2EFC-2A44FE625B8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1225849" y="4086091"/>
              <a:ext cx="521920" cy="602216"/>
            </a:xfrm>
            <a:prstGeom prst="rect">
              <a:avLst/>
            </a:prstGeom>
          </p:spPr>
        </p:pic>
        <p:pic>
          <p:nvPicPr>
            <p:cNvPr id="179" name="Image 178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F6BD39C-0909-311E-0DDD-D122FA5E8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900000">
              <a:off x="10965520" y="4216849"/>
              <a:ext cx="326451" cy="545517"/>
            </a:xfrm>
            <a:prstGeom prst="rect">
              <a:avLst/>
            </a:prstGeom>
          </p:spPr>
        </p:pic>
        <p:pic>
          <p:nvPicPr>
            <p:cNvPr id="180" name="Image 179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46644394-62C3-89DF-5530-93F835B98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900000">
              <a:off x="10783635" y="4216851"/>
              <a:ext cx="326451" cy="545517"/>
            </a:xfrm>
            <a:prstGeom prst="rect">
              <a:avLst/>
            </a:prstGeom>
          </p:spPr>
        </p:pic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7D1639-1C1C-0141-4841-36AB31C73E7B}"/>
              </a:ext>
            </a:extLst>
          </p:cNvPr>
          <p:cNvGrpSpPr/>
          <p:nvPr/>
        </p:nvGrpSpPr>
        <p:grpSpPr>
          <a:xfrm>
            <a:off x="7821241" y="1141195"/>
            <a:ext cx="2506401" cy="2045201"/>
            <a:chOff x="7821241" y="1141195"/>
            <a:chExt cx="2506401" cy="2045201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7146D47D-0BC7-A3EF-D669-D70E57C2B579}"/>
                </a:ext>
              </a:extLst>
            </p:cNvPr>
            <p:cNvSpPr/>
            <p:nvPr/>
          </p:nvSpPr>
          <p:spPr>
            <a:xfrm>
              <a:off x="7821241" y="1459811"/>
              <a:ext cx="145901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835A3ABE-C98A-18DB-EC36-39419392C553}"/>
                </a:ext>
              </a:extLst>
            </p:cNvPr>
            <p:cNvSpPr txBox="1"/>
            <p:nvPr/>
          </p:nvSpPr>
          <p:spPr>
            <a:xfrm>
              <a:off x="9097403" y="2170733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Group and save takes place to match blood group/ antibodies and rhesus factor </a:t>
              </a:r>
            </a:p>
          </p:txBody>
        </p:sp>
        <p:pic>
          <p:nvPicPr>
            <p:cNvPr id="173" name="Image 172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3857AB1F-68BB-8243-D7F3-38FFE1232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9384656" y="1141195"/>
              <a:ext cx="570312" cy="867866"/>
            </a:xfrm>
            <a:prstGeom prst="rect">
              <a:avLst/>
            </a:prstGeom>
          </p:spPr>
        </p:pic>
        <p:pic>
          <p:nvPicPr>
            <p:cNvPr id="171" name="Image 170">
              <a:extLst>
                <a:ext uri="{FF2B5EF4-FFF2-40B4-BE49-F238E27FC236}">
                  <a16:creationId xmlns:a16="http://schemas.microsoft.com/office/drawing/2014/main" id="{7893B79E-9BA8-8D0A-AC34-B8D4597E3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rcRect/>
            <a:stretch/>
          </p:blipFill>
          <p:spPr>
            <a:xfrm>
              <a:off x="9668375" y="1344771"/>
              <a:ext cx="605126" cy="605126"/>
            </a:xfrm>
            <a:prstGeom prst="rect">
              <a:avLst/>
            </a:prstGeom>
          </p:spPr>
        </p:pic>
      </p:grpSp>
      <p:grpSp>
        <p:nvGrpSpPr>
          <p:cNvPr id="214" name="Groupe 213">
            <a:extLst>
              <a:ext uri="{FF2B5EF4-FFF2-40B4-BE49-F238E27FC236}">
                <a16:creationId xmlns:a16="http://schemas.microsoft.com/office/drawing/2014/main" id="{2496CB59-AE2C-CE9C-FDDC-02AEE5574FB1}"/>
              </a:ext>
            </a:extLst>
          </p:cNvPr>
          <p:cNvGrpSpPr/>
          <p:nvPr/>
        </p:nvGrpSpPr>
        <p:grpSpPr>
          <a:xfrm>
            <a:off x="6048093" y="1115141"/>
            <a:ext cx="2699721" cy="2220100"/>
            <a:chOff x="6048093" y="1115141"/>
            <a:chExt cx="2699721" cy="2220100"/>
          </a:xfrm>
        </p:grpSpPr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488B75BF-E5D6-C691-7DD3-475A6D42E77A}"/>
                </a:ext>
              </a:extLst>
            </p:cNvPr>
            <p:cNvSpPr/>
            <p:nvPr/>
          </p:nvSpPr>
          <p:spPr>
            <a:xfrm>
              <a:off x="6048093" y="1448004"/>
              <a:ext cx="14325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79D20624-CEA0-2C9F-F838-9257CC68E579}"/>
                </a:ext>
              </a:extLst>
            </p:cNvPr>
            <p:cNvGrpSpPr/>
            <p:nvPr/>
          </p:nvGrpSpPr>
          <p:grpSpPr>
            <a:xfrm>
              <a:off x="7313271" y="1115141"/>
              <a:ext cx="1434543" cy="2220100"/>
              <a:chOff x="7313271" y="1115141"/>
              <a:chExt cx="1434543" cy="2220100"/>
            </a:xfrm>
          </p:grpSpPr>
          <p:pic>
            <p:nvPicPr>
              <p:cNvPr id="114" name="Image 113" descr="Une image contenant Rectangle, capture d’écran, motif, ligne&#10;&#10;Description générée automatiquement">
                <a:extLst>
                  <a:ext uri="{FF2B5EF4-FFF2-40B4-BE49-F238E27FC236}">
                    <a16:creationId xmlns:a16="http://schemas.microsoft.com/office/drawing/2014/main" id="{09289DD5-0157-A94D-F95C-2CCBC0ACB1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 rot="18900000">
                <a:off x="7313271" y="1115141"/>
                <a:ext cx="999166" cy="999166"/>
              </a:xfrm>
              <a:prstGeom prst="rect">
                <a:avLst/>
              </a:prstGeom>
            </p:spPr>
          </p:pic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90BAC529-C095-B5FD-2EA5-CBEE511B2847}"/>
                  </a:ext>
                </a:extLst>
              </p:cNvPr>
              <p:cNvSpPr txBox="1"/>
              <p:nvPr/>
            </p:nvSpPr>
            <p:spPr>
              <a:xfrm>
                <a:off x="7369749" y="2473467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Two samples identified and checked that both are labelled identically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A962839A-2712-50A4-2119-80D0997B2D0D}"/>
                  </a:ext>
                </a:extLst>
              </p:cNvPr>
              <p:cNvSpPr txBox="1"/>
              <p:nvPr/>
            </p:nvSpPr>
            <p:spPr>
              <a:xfrm>
                <a:off x="7470984" y="2170733"/>
                <a:ext cx="115127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159" name="Image 158">
                <a:extLst>
                  <a:ext uri="{FF2B5EF4-FFF2-40B4-BE49-F238E27FC236}">
                    <a16:creationId xmlns:a16="http://schemas.microsoft.com/office/drawing/2014/main" id="{D1630853-D9F8-0125-51D0-789DA0A9A2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rcRect/>
              <a:stretch/>
            </p:blipFill>
            <p:spPr>
              <a:xfrm>
                <a:off x="8002345" y="1369176"/>
                <a:ext cx="605126" cy="605126"/>
              </a:xfrm>
              <a:prstGeom prst="rect">
                <a:avLst/>
              </a:prstGeom>
            </p:spPr>
          </p:pic>
          <p:pic>
            <p:nvPicPr>
              <p:cNvPr id="160" name="Image 159">
                <a:extLst>
                  <a:ext uri="{FF2B5EF4-FFF2-40B4-BE49-F238E27FC236}">
                    <a16:creationId xmlns:a16="http://schemas.microsoft.com/office/drawing/2014/main" id="{3BA09E27-3195-A9F6-70F2-6FA912F27B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rcRect/>
              <a:stretch/>
            </p:blipFill>
            <p:spPr>
              <a:xfrm>
                <a:off x="7766332" y="1358483"/>
                <a:ext cx="605126" cy="605126"/>
              </a:xfrm>
              <a:prstGeom prst="rect">
                <a:avLst/>
              </a:prstGeom>
            </p:spPr>
          </p:pic>
        </p:grp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FFF04C30-D36A-0445-262D-3268416F3327}"/>
              </a:ext>
            </a:extLst>
          </p:cNvPr>
          <p:cNvGrpSpPr/>
          <p:nvPr/>
        </p:nvGrpSpPr>
        <p:grpSpPr>
          <a:xfrm>
            <a:off x="4375836" y="1131123"/>
            <a:ext cx="2759980" cy="1747496"/>
            <a:chOff x="4375836" y="1131123"/>
            <a:chExt cx="2759980" cy="1747496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FD4A1618-D351-8A5D-BE16-4E153F02B114}"/>
                </a:ext>
              </a:extLst>
            </p:cNvPr>
            <p:cNvGrpSpPr/>
            <p:nvPr/>
          </p:nvGrpSpPr>
          <p:grpSpPr>
            <a:xfrm>
              <a:off x="5846892" y="1131123"/>
              <a:ext cx="1288924" cy="842246"/>
              <a:chOff x="5846892" y="1131123"/>
              <a:chExt cx="1288924" cy="842246"/>
            </a:xfrm>
          </p:grpSpPr>
          <p:pic>
            <p:nvPicPr>
              <p:cNvPr id="18" name="Image 17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FE181207-137E-8A06-FD90-42D6EABF8C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096208" y="1131123"/>
                <a:ext cx="687796" cy="501597"/>
              </a:xfrm>
              <a:prstGeom prst="rect">
                <a:avLst/>
              </a:prstGeom>
            </p:spPr>
          </p:pic>
          <p:pic>
            <p:nvPicPr>
              <p:cNvPr id="19" name="Image 18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2899657E-71BF-5BB3-80C0-5EB6D96F88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270507" y="1253338"/>
                <a:ext cx="426690" cy="305857"/>
              </a:xfrm>
              <a:prstGeom prst="rect">
                <a:avLst/>
              </a:prstGeom>
            </p:spPr>
          </p:pic>
          <p:grpSp>
            <p:nvGrpSpPr>
              <p:cNvPr id="17" name="Groupe 16">
                <a:extLst>
                  <a:ext uri="{FF2B5EF4-FFF2-40B4-BE49-F238E27FC236}">
                    <a16:creationId xmlns:a16="http://schemas.microsoft.com/office/drawing/2014/main" id="{20ADF30B-D478-439D-D0A8-A8C255385192}"/>
                  </a:ext>
                </a:extLst>
              </p:cNvPr>
              <p:cNvGrpSpPr/>
              <p:nvPr/>
            </p:nvGrpSpPr>
            <p:grpSpPr>
              <a:xfrm>
                <a:off x="5846892" y="1255906"/>
                <a:ext cx="1288924" cy="717463"/>
                <a:chOff x="5846892" y="1255906"/>
                <a:chExt cx="1288924" cy="717463"/>
              </a:xfrm>
            </p:grpSpPr>
            <p:pic>
              <p:nvPicPr>
                <p:cNvPr id="14" name="Image 13" descr="Une image contenant cercle, Graphique, capture d’écran&#10;&#10;Description générée automatiquement">
                  <a:extLst>
                    <a:ext uri="{FF2B5EF4-FFF2-40B4-BE49-F238E27FC236}">
                      <a16:creationId xmlns:a16="http://schemas.microsoft.com/office/drawing/2014/main" id="{3B78C2A4-CC42-B80B-0C05-FED432B445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846892" y="1255906"/>
                  <a:ext cx="514595" cy="559126"/>
                </a:xfrm>
                <a:prstGeom prst="rect">
                  <a:avLst/>
                </a:prstGeom>
              </p:spPr>
            </p:pic>
            <p:pic>
              <p:nvPicPr>
                <p:cNvPr id="156" name="Image 155">
                  <a:extLst>
                    <a:ext uri="{FF2B5EF4-FFF2-40B4-BE49-F238E27FC236}">
                      <a16:creationId xmlns:a16="http://schemas.microsoft.com/office/drawing/2014/main" id="{908E6D32-3217-648B-41D9-A94DAA587F2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/>
                <a:srcRect/>
                <a:stretch/>
              </p:blipFill>
              <p:spPr>
                <a:xfrm>
                  <a:off x="6520930" y="1358483"/>
                  <a:ext cx="614886" cy="614886"/>
                </a:xfrm>
                <a:prstGeom prst="rect">
                  <a:avLst/>
                </a:prstGeom>
              </p:spPr>
            </p:pic>
            <p:pic>
              <p:nvPicPr>
                <p:cNvPr id="157" name="Image 156">
                  <a:extLst>
                    <a:ext uri="{FF2B5EF4-FFF2-40B4-BE49-F238E27FC236}">
                      <a16:creationId xmlns:a16="http://schemas.microsoft.com/office/drawing/2014/main" id="{249BCD08-365B-9BD2-109B-BC8BBA806E7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/>
                <a:srcRect/>
                <a:stretch/>
              </p:blipFill>
              <p:spPr>
                <a:xfrm>
                  <a:off x="6295268" y="1358483"/>
                  <a:ext cx="614886" cy="614886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21" name="ZoneTexte 20">
            <a:extLst>
              <a:ext uri="{FF2B5EF4-FFF2-40B4-BE49-F238E27FC236}">
                <a16:creationId xmlns:a16="http://schemas.microsoft.com/office/drawing/2014/main" id="{4682F5E2-72F7-9E7C-520A-7A9B8ACFCA89}"/>
              </a:ext>
            </a:extLst>
          </p:cNvPr>
          <p:cNvSpPr txBox="1"/>
          <p:nvPr/>
        </p:nvSpPr>
        <p:spPr>
          <a:xfrm>
            <a:off x="209733" y="5688238"/>
            <a:ext cx="2610175" cy="55399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ICCBBA: International Council for Commonality in Blood Banking Automation </a:t>
            </a:r>
          </a:p>
        </p:txBody>
      </p: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153069" cy="2094844"/>
            <a:chOff x="3207517" y="1240397"/>
            <a:chExt cx="215306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883899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rcRect/>
            <a:stretch/>
          </p:blipFill>
          <p:spPr>
            <a:xfrm>
              <a:off x="4601173" y="1358483"/>
              <a:ext cx="579050" cy="584221"/>
            </a:xfrm>
            <a:prstGeom prst="rect">
              <a:avLst/>
            </a:prstGeom>
          </p:spPr>
        </p:pic>
        <p:pic>
          <p:nvPicPr>
            <p:cNvPr id="170" name="Image 169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rcRect/>
            <a:stretch/>
          </p:blipFill>
          <p:spPr>
            <a:xfrm>
              <a:off x="4384121" y="1358483"/>
              <a:ext cx="579050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2004553" cy="2300056"/>
            <a:chOff x="1609609" y="1342962"/>
            <a:chExt cx="200455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137475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4D42B1E5-444B-28DF-2940-661A72F45DF1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grpSp>
          <p:nvGrpSpPr>
            <p:cNvPr id="213" name="Groupe 212">
              <a:extLst>
                <a:ext uri="{FF2B5EF4-FFF2-40B4-BE49-F238E27FC236}">
                  <a16:creationId xmlns:a16="http://schemas.microsoft.com/office/drawing/2014/main" id="{386C5E36-AF65-3DD0-E831-FD17B5E37D55}"/>
                </a:ext>
              </a:extLst>
            </p:cNvPr>
            <p:cNvGrpSpPr/>
            <p:nvPr/>
          </p:nvGrpSpPr>
          <p:grpSpPr>
            <a:xfrm>
              <a:off x="459133" y="1193419"/>
              <a:ext cx="1378065" cy="1988674"/>
              <a:chOff x="459133" y="1193419"/>
              <a:chExt cx="1378065" cy="1988674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459133" y="247420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CPOE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/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products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required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869082" y="2170733"/>
                <a:ext cx="5581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</a:t>
                </a:r>
              </a:p>
            </p:txBody>
          </p:sp>
          <p:pic>
            <p:nvPicPr>
              <p:cNvPr id="136" name="Image 135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3A8E7E70-D3AB-EA9D-3A54-F52397238D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28018" y="1193419"/>
                <a:ext cx="1142613" cy="833287"/>
              </a:xfrm>
              <a:prstGeom prst="rect">
                <a:avLst/>
              </a:prstGeom>
            </p:spPr>
          </p:pic>
          <p:pic>
            <p:nvPicPr>
              <p:cNvPr id="162" name="Image 161" descr="Une image contenant symbole, logo, Graphique, capture d’écran&#10;&#10;Description générée automatiquement">
                <a:extLst>
                  <a:ext uri="{FF2B5EF4-FFF2-40B4-BE49-F238E27FC236}">
                    <a16:creationId xmlns:a16="http://schemas.microsoft.com/office/drawing/2014/main" id="{97281420-9D9B-9EC9-13C7-7930557E94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1800000">
                <a:off x="716718" y="1360933"/>
                <a:ext cx="326451" cy="545517"/>
              </a:xfrm>
              <a:prstGeom prst="rect">
                <a:avLst/>
              </a:prstGeom>
            </p:spPr>
          </p:pic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71C8C38-5330-7623-DE5F-EB37412235F3}"/>
                </a:ext>
              </a:extLst>
            </p:cNvPr>
            <p:cNvSpPr txBox="1"/>
            <p:nvPr/>
          </p:nvSpPr>
          <p:spPr>
            <a:xfrm>
              <a:off x="945688" y="1712533"/>
              <a:ext cx="702436" cy="2308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kumimoji="0" lang="en-US" sz="9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ICCBBA*</a:t>
              </a:r>
              <a:endParaRPr lang="fr-FR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85865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Improved patient safety (serious untoward incidents) and outcomes by preventing errors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No delays in results and treatment due to error elimination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Electronic ordering and collection eliminate paper order readability and transcription incidents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Reduced errors related to pathology collections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Better care for patients through reduced repeated processes and costs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Reduction in blood product wastage</a:t>
            </a:r>
            <a:endParaRPr lang="en-GB" sz="1600" dirty="0"/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10B3AF-2AE0-3558-C96C-E932C1C240B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Automated process reduces lab data entry efforts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Unique patient identification reduces errors in labelling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Reduced amount of testing needed due to incorrect labelling, saving time </a:t>
            </a:r>
            <a:r>
              <a:rPr lang="en-US" sz="1600"/>
              <a:t>and resources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/>
              <a:t>Enhancing </a:t>
            </a:r>
            <a:r>
              <a:rPr lang="en-US" sz="1600" dirty="0"/>
              <a:t>job satisfaction and efficiency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B241B7-DBBD-AD00-9C3F-FA24AE9585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clinical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682F5E2-72F7-9E7C-520A-7A9B8ACFCA89}"/>
              </a:ext>
            </a:extLst>
          </p:cNvPr>
          <p:cNvSpPr txBox="1"/>
          <p:nvPr/>
        </p:nvSpPr>
        <p:spPr>
          <a:xfrm>
            <a:off x="209733" y="5688238"/>
            <a:ext cx="2610175" cy="55399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ICCBBA: International Council for Commonality in Blood Banking Automation </a:t>
            </a:r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4D42B1E5-444B-28DF-2940-661A72F45DF1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grpSp>
          <p:nvGrpSpPr>
            <p:cNvPr id="213" name="Groupe 212">
              <a:extLst>
                <a:ext uri="{FF2B5EF4-FFF2-40B4-BE49-F238E27FC236}">
                  <a16:creationId xmlns:a16="http://schemas.microsoft.com/office/drawing/2014/main" id="{386C5E36-AF65-3DD0-E831-FD17B5E37D55}"/>
                </a:ext>
              </a:extLst>
            </p:cNvPr>
            <p:cNvGrpSpPr/>
            <p:nvPr/>
          </p:nvGrpSpPr>
          <p:grpSpPr>
            <a:xfrm>
              <a:off x="459133" y="1193419"/>
              <a:ext cx="1378065" cy="1988674"/>
              <a:chOff x="459133" y="1193419"/>
              <a:chExt cx="1378065" cy="1988674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459133" y="247420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CPOE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/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products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required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869082" y="2170733"/>
                <a:ext cx="5581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</a:t>
                </a:r>
              </a:p>
            </p:txBody>
          </p:sp>
          <p:pic>
            <p:nvPicPr>
              <p:cNvPr id="136" name="Image 135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3A8E7E70-D3AB-EA9D-3A54-F52397238D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28018" y="1193419"/>
                <a:ext cx="1142613" cy="833287"/>
              </a:xfrm>
              <a:prstGeom prst="rect">
                <a:avLst/>
              </a:prstGeom>
            </p:spPr>
          </p:pic>
          <p:pic>
            <p:nvPicPr>
              <p:cNvPr id="162" name="Image 161" descr="Une image contenant symbole, logo, Graphique, capture d’écran&#10;&#10;Description générée automatiquement">
                <a:extLst>
                  <a:ext uri="{FF2B5EF4-FFF2-40B4-BE49-F238E27FC236}">
                    <a16:creationId xmlns:a16="http://schemas.microsoft.com/office/drawing/2014/main" id="{97281420-9D9B-9EC9-13C7-7930557E94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1800000">
                <a:off x="716718" y="1360933"/>
                <a:ext cx="326451" cy="545517"/>
              </a:xfrm>
              <a:prstGeom prst="rect">
                <a:avLst/>
              </a:prstGeom>
            </p:spPr>
          </p:pic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71C8C38-5330-7623-DE5F-EB37412235F3}"/>
                </a:ext>
              </a:extLst>
            </p:cNvPr>
            <p:cNvSpPr txBox="1"/>
            <p:nvPr/>
          </p:nvSpPr>
          <p:spPr>
            <a:xfrm>
              <a:off x="945688" y="1712533"/>
              <a:ext cx="702436" cy="2308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kumimoji="0" lang="en-US" sz="9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ICCBBA*</a:t>
              </a:r>
              <a:endParaRPr lang="fr-FR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74375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682F5E2-72F7-9E7C-520A-7A9B8ACFCA89}"/>
              </a:ext>
            </a:extLst>
          </p:cNvPr>
          <p:cNvSpPr txBox="1"/>
          <p:nvPr/>
        </p:nvSpPr>
        <p:spPr>
          <a:xfrm>
            <a:off x="209733" y="5688238"/>
            <a:ext cx="2610175" cy="55399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ICCBBA: International Council for Commonality in Blood Banking Automation </a:t>
            </a:r>
          </a:p>
        </p:txBody>
      </p: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2004553" cy="2300056"/>
            <a:chOff x="1609609" y="1342962"/>
            <a:chExt cx="200455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137475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4D42B1E5-444B-28DF-2940-661A72F45DF1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grpSp>
          <p:nvGrpSpPr>
            <p:cNvPr id="213" name="Groupe 212">
              <a:extLst>
                <a:ext uri="{FF2B5EF4-FFF2-40B4-BE49-F238E27FC236}">
                  <a16:creationId xmlns:a16="http://schemas.microsoft.com/office/drawing/2014/main" id="{386C5E36-AF65-3DD0-E831-FD17B5E37D55}"/>
                </a:ext>
              </a:extLst>
            </p:cNvPr>
            <p:cNvGrpSpPr/>
            <p:nvPr/>
          </p:nvGrpSpPr>
          <p:grpSpPr>
            <a:xfrm>
              <a:off x="459133" y="1193419"/>
              <a:ext cx="1378065" cy="1988674"/>
              <a:chOff x="459133" y="1193419"/>
              <a:chExt cx="1378065" cy="1988674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459133" y="247420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CPOE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/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products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required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869082" y="2170733"/>
                <a:ext cx="5581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</a:t>
                </a:r>
              </a:p>
            </p:txBody>
          </p:sp>
          <p:pic>
            <p:nvPicPr>
              <p:cNvPr id="136" name="Image 135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3A8E7E70-D3AB-EA9D-3A54-F52397238D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8018" y="1193419"/>
                <a:ext cx="1142613" cy="833287"/>
              </a:xfrm>
              <a:prstGeom prst="rect">
                <a:avLst/>
              </a:prstGeom>
            </p:spPr>
          </p:pic>
          <p:pic>
            <p:nvPicPr>
              <p:cNvPr id="162" name="Image 161" descr="Une image contenant symbole, logo, Graphique, capture d’écran&#10;&#10;Description générée automatiquement">
                <a:extLst>
                  <a:ext uri="{FF2B5EF4-FFF2-40B4-BE49-F238E27FC236}">
                    <a16:creationId xmlns:a16="http://schemas.microsoft.com/office/drawing/2014/main" id="{97281420-9D9B-9EC9-13C7-7930557E94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1800000">
                <a:off x="716718" y="1360933"/>
                <a:ext cx="326451" cy="545517"/>
              </a:xfrm>
              <a:prstGeom prst="rect">
                <a:avLst/>
              </a:prstGeom>
            </p:spPr>
          </p:pic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71C8C38-5330-7623-DE5F-EB37412235F3}"/>
                </a:ext>
              </a:extLst>
            </p:cNvPr>
            <p:cNvSpPr txBox="1"/>
            <p:nvPr/>
          </p:nvSpPr>
          <p:spPr>
            <a:xfrm>
              <a:off x="945688" y="1712533"/>
              <a:ext cx="702436" cy="2308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kumimoji="0" lang="en-US" sz="9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ICCBBA*</a:t>
              </a:r>
              <a:endParaRPr lang="fr-FR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1271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682F5E2-72F7-9E7C-520A-7A9B8ACFCA89}"/>
              </a:ext>
            </a:extLst>
          </p:cNvPr>
          <p:cNvSpPr txBox="1"/>
          <p:nvPr/>
        </p:nvSpPr>
        <p:spPr>
          <a:xfrm>
            <a:off x="209733" y="5688238"/>
            <a:ext cx="2610175" cy="55399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ICCBBA: International Council for Commonality in Blood Banking Automation </a:t>
            </a:r>
          </a:p>
        </p:txBody>
      </p: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153069" cy="2094844"/>
            <a:chOff x="3207517" y="1240397"/>
            <a:chExt cx="215306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883899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4601173" y="1358483"/>
              <a:ext cx="579050" cy="584221"/>
            </a:xfrm>
            <a:prstGeom prst="rect">
              <a:avLst/>
            </a:prstGeom>
          </p:spPr>
        </p:pic>
        <p:pic>
          <p:nvPicPr>
            <p:cNvPr id="170" name="Image 169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4384121" y="1358483"/>
              <a:ext cx="579050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2004553" cy="2300056"/>
            <a:chOff x="1609609" y="1342962"/>
            <a:chExt cx="200455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137475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4D42B1E5-444B-28DF-2940-661A72F45DF1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grpSp>
          <p:nvGrpSpPr>
            <p:cNvPr id="213" name="Groupe 212">
              <a:extLst>
                <a:ext uri="{FF2B5EF4-FFF2-40B4-BE49-F238E27FC236}">
                  <a16:creationId xmlns:a16="http://schemas.microsoft.com/office/drawing/2014/main" id="{386C5E36-AF65-3DD0-E831-FD17B5E37D55}"/>
                </a:ext>
              </a:extLst>
            </p:cNvPr>
            <p:cNvGrpSpPr/>
            <p:nvPr/>
          </p:nvGrpSpPr>
          <p:grpSpPr>
            <a:xfrm>
              <a:off x="459133" y="1193419"/>
              <a:ext cx="1378065" cy="1988674"/>
              <a:chOff x="459133" y="1193419"/>
              <a:chExt cx="1378065" cy="1988674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459133" y="247420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CPOE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/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products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required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869082" y="2170733"/>
                <a:ext cx="5581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</a:t>
                </a:r>
              </a:p>
            </p:txBody>
          </p:sp>
          <p:pic>
            <p:nvPicPr>
              <p:cNvPr id="136" name="Image 135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3A8E7E70-D3AB-EA9D-3A54-F52397238D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28018" y="1193419"/>
                <a:ext cx="1142613" cy="833287"/>
              </a:xfrm>
              <a:prstGeom prst="rect">
                <a:avLst/>
              </a:prstGeom>
            </p:spPr>
          </p:pic>
          <p:pic>
            <p:nvPicPr>
              <p:cNvPr id="162" name="Image 161" descr="Une image contenant symbole, logo, Graphique, capture d’écran&#10;&#10;Description générée automatiquement">
                <a:extLst>
                  <a:ext uri="{FF2B5EF4-FFF2-40B4-BE49-F238E27FC236}">
                    <a16:creationId xmlns:a16="http://schemas.microsoft.com/office/drawing/2014/main" id="{97281420-9D9B-9EC9-13C7-7930557E94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1800000">
                <a:off x="716718" y="1360933"/>
                <a:ext cx="326451" cy="545517"/>
              </a:xfrm>
              <a:prstGeom prst="rect">
                <a:avLst/>
              </a:prstGeom>
            </p:spPr>
          </p:pic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71C8C38-5330-7623-DE5F-EB37412235F3}"/>
                </a:ext>
              </a:extLst>
            </p:cNvPr>
            <p:cNvSpPr txBox="1"/>
            <p:nvPr/>
          </p:nvSpPr>
          <p:spPr>
            <a:xfrm>
              <a:off x="945688" y="1712533"/>
              <a:ext cx="702436" cy="2308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kumimoji="0" lang="en-US" sz="9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ICCBBA*</a:t>
              </a:r>
              <a:endParaRPr lang="fr-FR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40874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FFF04C30-D36A-0445-262D-3268416F3327}"/>
              </a:ext>
            </a:extLst>
          </p:cNvPr>
          <p:cNvGrpSpPr/>
          <p:nvPr/>
        </p:nvGrpSpPr>
        <p:grpSpPr>
          <a:xfrm>
            <a:off x="4375836" y="1131123"/>
            <a:ext cx="2759980" cy="1747496"/>
            <a:chOff x="4375836" y="1131123"/>
            <a:chExt cx="2759980" cy="1747496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FD4A1618-D351-8A5D-BE16-4E153F02B114}"/>
                </a:ext>
              </a:extLst>
            </p:cNvPr>
            <p:cNvGrpSpPr/>
            <p:nvPr/>
          </p:nvGrpSpPr>
          <p:grpSpPr>
            <a:xfrm>
              <a:off x="5846892" y="1131123"/>
              <a:ext cx="1288924" cy="842246"/>
              <a:chOff x="5846892" y="1131123"/>
              <a:chExt cx="1288924" cy="842246"/>
            </a:xfrm>
          </p:grpSpPr>
          <p:pic>
            <p:nvPicPr>
              <p:cNvPr id="18" name="Image 17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FE181207-137E-8A06-FD90-42D6EABF8C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096208" y="1131123"/>
                <a:ext cx="687796" cy="501597"/>
              </a:xfrm>
              <a:prstGeom prst="rect">
                <a:avLst/>
              </a:prstGeom>
            </p:spPr>
          </p:pic>
          <p:pic>
            <p:nvPicPr>
              <p:cNvPr id="19" name="Image 18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2899657E-71BF-5BB3-80C0-5EB6D96F88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70507" y="1253338"/>
                <a:ext cx="426690" cy="305857"/>
              </a:xfrm>
              <a:prstGeom prst="rect">
                <a:avLst/>
              </a:prstGeom>
            </p:spPr>
          </p:pic>
          <p:grpSp>
            <p:nvGrpSpPr>
              <p:cNvPr id="17" name="Groupe 16">
                <a:extLst>
                  <a:ext uri="{FF2B5EF4-FFF2-40B4-BE49-F238E27FC236}">
                    <a16:creationId xmlns:a16="http://schemas.microsoft.com/office/drawing/2014/main" id="{20ADF30B-D478-439D-D0A8-A8C255385192}"/>
                  </a:ext>
                </a:extLst>
              </p:cNvPr>
              <p:cNvGrpSpPr/>
              <p:nvPr/>
            </p:nvGrpSpPr>
            <p:grpSpPr>
              <a:xfrm>
                <a:off x="5846892" y="1255906"/>
                <a:ext cx="1288924" cy="717463"/>
                <a:chOff x="5846892" y="1255906"/>
                <a:chExt cx="1288924" cy="717463"/>
              </a:xfrm>
            </p:grpSpPr>
            <p:pic>
              <p:nvPicPr>
                <p:cNvPr id="14" name="Image 13" descr="Une image contenant cercle, Graphique, capture d’écran&#10;&#10;Description générée automatiquement">
                  <a:extLst>
                    <a:ext uri="{FF2B5EF4-FFF2-40B4-BE49-F238E27FC236}">
                      <a16:creationId xmlns:a16="http://schemas.microsoft.com/office/drawing/2014/main" id="{3B78C2A4-CC42-B80B-0C05-FED432B445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846892" y="1255906"/>
                  <a:ext cx="514595" cy="559126"/>
                </a:xfrm>
                <a:prstGeom prst="rect">
                  <a:avLst/>
                </a:prstGeom>
              </p:spPr>
            </p:pic>
            <p:pic>
              <p:nvPicPr>
                <p:cNvPr id="156" name="Image 155">
                  <a:extLst>
                    <a:ext uri="{FF2B5EF4-FFF2-40B4-BE49-F238E27FC236}">
                      <a16:creationId xmlns:a16="http://schemas.microsoft.com/office/drawing/2014/main" id="{908E6D32-3217-648B-41D9-A94DAA587F2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rcRect/>
                <a:stretch/>
              </p:blipFill>
              <p:spPr>
                <a:xfrm>
                  <a:off x="6520930" y="1358483"/>
                  <a:ext cx="614886" cy="614886"/>
                </a:xfrm>
                <a:prstGeom prst="rect">
                  <a:avLst/>
                </a:prstGeom>
              </p:spPr>
            </p:pic>
            <p:pic>
              <p:nvPicPr>
                <p:cNvPr id="157" name="Image 156">
                  <a:extLst>
                    <a:ext uri="{FF2B5EF4-FFF2-40B4-BE49-F238E27FC236}">
                      <a16:creationId xmlns:a16="http://schemas.microsoft.com/office/drawing/2014/main" id="{249BCD08-365B-9BD2-109B-BC8BBA806E7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rcRect/>
                <a:stretch/>
              </p:blipFill>
              <p:spPr>
                <a:xfrm>
                  <a:off x="6295268" y="1358483"/>
                  <a:ext cx="614886" cy="614886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21" name="ZoneTexte 20">
            <a:extLst>
              <a:ext uri="{FF2B5EF4-FFF2-40B4-BE49-F238E27FC236}">
                <a16:creationId xmlns:a16="http://schemas.microsoft.com/office/drawing/2014/main" id="{4682F5E2-72F7-9E7C-520A-7A9B8ACFCA89}"/>
              </a:ext>
            </a:extLst>
          </p:cNvPr>
          <p:cNvSpPr txBox="1"/>
          <p:nvPr/>
        </p:nvSpPr>
        <p:spPr>
          <a:xfrm>
            <a:off x="209733" y="5688238"/>
            <a:ext cx="2610175" cy="55399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ICCBBA: International Council for Commonality in Blood Banking Automation </a:t>
            </a:r>
          </a:p>
        </p:txBody>
      </p: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153069" cy="2094844"/>
            <a:chOff x="3207517" y="1240397"/>
            <a:chExt cx="215306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883899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/>
            <a:stretch/>
          </p:blipFill>
          <p:spPr>
            <a:xfrm>
              <a:off x="4601173" y="1358483"/>
              <a:ext cx="579050" cy="584221"/>
            </a:xfrm>
            <a:prstGeom prst="rect">
              <a:avLst/>
            </a:prstGeom>
          </p:spPr>
        </p:pic>
        <p:pic>
          <p:nvPicPr>
            <p:cNvPr id="170" name="Image 169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/>
            <a:stretch/>
          </p:blipFill>
          <p:spPr>
            <a:xfrm>
              <a:off x="4384121" y="1358483"/>
              <a:ext cx="579050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2004553" cy="2300056"/>
            <a:chOff x="1609609" y="1342962"/>
            <a:chExt cx="200455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137475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4D42B1E5-444B-28DF-2940-661A72F45DF1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grpSp>
          <p:nvGrpSpPr>
            <p:cNvPr id="213" name="Groupe 212">
              <a:extLst>
                <a:ext uri="{FF2B5EF4-FFF2-40B4-BE49-F238E27FC236}">
                  <a16:creationId xmlns:a16="http://schemas.microsoft.com/office/drawing/2014/main" id="{386C5E36-AF65-3DD0-E831-FD17B5E37D55}"/>
                </a:ext>
              </a:extLst>
            </p:cNvPr>
            <p:cNvGrpSpPr/>
            <p:nvPr/>
          </p:nvGrpSpPr>
          <p:grpSpPr>
            <a:xfrm>
              <a:off x="459133" y="1193419"/>
              <a:ext cx="1378065" cy="1988674"/>
              <a:chOff x="459133" y="1193419"/>
              <a:chExt cx="1378065" cy="1988674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459133" y="247420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CPOE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/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products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required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869082" y="2170733"/>
                <a:ext cx="5581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</a:t>
                </a:r>
              </a:p>
            </p:txBody>
          </p:sp>
          <p:pic>
            <p:nvPicPr>
              <p:cNvPr id="136" name="Image 135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3A8E7E70-D3AB-EA9D-3A54-F52397238D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28018" y="1193419"/>
                <a:ext cx="1142613" cy="833287"/>
              </a:xfrm>
              <a:prstGeom prst="rect">
                <a:avLst/>
              </a:prstGeom>
            </p:spPr>
          </p:pic>
          <p:pic>
            <p:nvPicPr>
              <p:cNvPr id="162" name="Image 161" descr="Une image contenant symbole, logo, Graphique, capture d’écran&#10;&#10;Description générée automatiquement">
                <a:extLst>
                  <a:ext uri="{FF2B5EF4-FFF2-40B4-BE49-F238E27FC236}">
                    <a16:creationId xmlns:a16="http://schemas.microsoft.com/office/drawing/2014/main" id="{97281420-9D9B-9EC9-13C7-7930557E94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 rot="1800000">
                <a:off x="716718" y="1360933"/>
                <a:ext cx="326451" cy="545517"/>
              </a:xfrm>
              <a:prstGeom prst="rect">
                <a:avLst/>
              </a:prstGeom>
            </p:spPr>
          </p:pic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71C8C38-5330-7623-DE5F-EB37412235F3}"/>
                </a:ext>
              </a:extLst>
            </p:cNvPr>
            <p:cNvSpPr txBox="1"/>
            <p:nvPr/>
          </p:nvSpPr>
          <p:spPr>
            <a:xfrm>
              <a:off x="945688" y="1712533"/>
              <a:ext cx="702436" cy="2308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kumimoji="0" lang="en-US" sz="9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ICCBBA*</a:t>
              </a:r>
              <a:endParaRPr lang="fr-FR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71338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14" name="Groupe 213">
            <a:extLst>
              <a:ext uri="{FF2B5EF4-FFF2-40B4-BE49-F238E27FC236}">
                <a16:creationId xmlns:a16="http://schemas.microsoft.com/office/drawing/2014/main" id="{2496CB59-AE2C-CE9C-FDDC-02AEE5574FB1}"/>
              </a:ext>
            </a:extLst>
          </p:cNvPr>
          <p:cNvGrpSpPr/>
          <p:nvPr/>
        </p:nvGrpSpPr>
        <p:grpSpPr>
          <a:xfrm>
            <a:off x="6048093" y="1115141"/>
            <a:ext cx="2699721" cy="2220100"/>
            <a:chOff x="6048093" y="1115141"/>
            <a:chExt cx="2699721" cy="2220100"/>
          </a:xfrm>
        </p:grpSpPr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488B75BF-E5D6-C691-7DD3-475A6D42E77A}"/>
                </a:ext>
              </a:extLst>
            </p:cNvPr>
            <p:cNvSpPr/>
            <p:nvPr/>
          </p:nvSpPr>
          <p:spPr>
            <a:xfrm>
              <a:off x="6048093" y="1448004"/>
              <a:ext cx="14325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79D20624-CEA0-2C9F-F838-9257CC68E579}"/>
                </a:ext>
              </a:extLst>
            </p:cNvPr>
            <p:cNvGrpSpPr/>
            <p:nvPr/>
          </p:nvGrpSpPr>
          <p:grpSpPr>
            <a:xfrm>
              <a:off x="7313271" y="1115141"/>
              <a:ext cx="1434543" cy="2220100"/>
              <a:chOff x="7313271" y="1115141"/>
              <a:chExt cx="1434543" cy="2220100"/>
            </a:xfrm>
          </p:grpSpPr>
          <p:pic>
            <p:nvPicPr>
              <p:cNvPr id="114" name="Image 113" descr="Une image contenant Rectangle, capture d’écran, motif, ligne&#10;&#10;Description générée automatiquement">
                <a:extLst>
                  <a:ext uri="{FF2B5EF4-FFF2-40B4-BE49-F238E27FC236}">
                    <a16:creationId xmlns:a16="http://schemas.microsoft.com/office/drawing/2014/main" id="{09289DD5-0157-A94D-F95C-2CCBC0ACB1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8900000">
                <a:off x="7313271" y="1115141"/>
                <a:ext cx="999166" cy="999166"/>
              </a:xfrm>
              <a:prstGeom prst="rect">
                <a:avLst/>
              </a:prstGeom>
            </p:spPr>
          </p:pic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90BAC529-C095-B5FD-2EA5-CBEE511B2847}"/>
                  </a:ext>
                </a:extLst>
              </p:cNvPr>
              <p:cNvSpPr txBox="1"/>
              <p:nvPr/>
            </p:nvSpPr>
            <p:spPr>
              <a:xfrm>
                <a:off x="7369749" y="2473467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Two samples identified and checked that both are labelled identically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A962839A-2712-50A4-2119-80D0997B2D0D}"/>
                  </a:ext>
                </a:extLst>
              </p:cNvPr>
              <p:cNvSpPr txBox="1"/>
              <p:nvPr/>
            </p:nvSpPr>
            <p:spPr>
              <a:xfrm>
                <a:off x="7470984" y="2170733"/>
                <a:ext cx="115127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159" name="Image 158">
                <a:extLst>
                  <a:ext uri="{FF2B5EF4-FFF2-40B4-BE49-F238E27FC236}">
                    <a16:creationId xmlns:a16="http://schemas.microsoft.com/office/drawing/2014/main" id="{D1630853-D9F8-0125-51D0-789DA0A9A2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/>
              <a:stretch/>
            </p:blipFill>
            <p:spPr>
              <a:xfrm>
                <a:off x="8002345" y="1369176"/>
                <a:ext cx="605126" cy="605126"/>
              </a:xfrm>
              <a:prstGeom prst="rect">
                <a:avLst/>
              </a:prstGeom>
            </p:spPr>
          </p:pic>
          <p:pic>
            <p:nvPicPr>
              <p:cNvPr id="160" name="Image 159">
                <a:extLst>
                  <a:ext uri="{FF2B5EF4-FFF2-40B4-BE49-F238E27FC236}">
                    <a16:creationId xmlns:a16="http://schemas.microsoft.com/office/drawing/2014/main" id="{3BA09E27-3195-A9F6-70F2-6FA912F27B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/>
              <a:stretch/>
            </p:blipFill>
            <p:spPr>
              <a:xfrm>
                <a:off x="7766332" y="1358483"/>
                <a:ext cx="605126" cy="605126"/>
              </a:xfrm>
              <a:prstGeom prst="rect">
                <a:avLst/>
              </a:prstGeom>
            </p:spPr>
          </p:pic>
        </p:grp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FFF04C30-D36A-0445-262D-3268416F3327}"/>
              </a:ext>
            </a:extLst>
          </p:cNvPr>
          <p:cNvGrpSpPr/>
          <p:nvPr/>
        </p:nvGrpSpPr>
        <p:grpSpPr>
          <a:xfrm>
            <a:off x="4375836" y="1131123"/>
            <a:ext cx="2759980" cy="1747496"/>
            <a:chOff x="4375836" y="1131123"/>
            <a:chExt cx="2759980" cy="1747496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FD4A1618-D351-8A5D-BE16-4E153F02B114}"/>
                </a:ext>
              </a:extLst>
            </p:cNvPr>
            <p:cNvGrpSpPr/>
            <p:nvPr/>
          </p:nvGrpSpPr>
          <p:grpSpPr>
            <a:xfrm>
              <a:off x="5846892" y="1131123"/>
              <a:ext cx="1288924" cy="842246"/>
              <a:chOff x="5846892" y="1131123"/>
              <a:chExt cx="1288924" cy="842246"/>
            </a:xfrm>
          </p:grpSpPr>
          <p:pic>
            <p:nvPicPr>
              <p:cNvPr id="18" name="Image 17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FE181207-137E-8A06-FD90-42D6EABF8C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96208" y="1131123"/>
                <a:ext cx="687796" cy="501597"/>
              </a:xfrm>
              <a:prstGeom prst="rect">
                <a:avLst/>
              </a:prstGeom>
            </p:spPr>
          </p:pic>
          <p:pic>
            <p:nvPicPr>
              <p:cNvPr id="19" name="Image 18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2899657E-71BF-5BB3-80C0-5EB6D96F88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70507" y="1253338"/>
                <a:ext cx="426690" cy="305857"/>
              </a:xfrm>
              <a:prstGeom prst="rect">
                <a:avLst/>
              </a:prstGeom>
            </p:spPr>
          </p:pic>
          <p:grpSp>
            <p:nvGrpSpPr>
              <p:cNvPr id="17" name="Groupe 16">
                <a:extLst>
                  <a:ext uri="{FF2B5EF4-FFF2-40B4-BE49-F238E27FC236}">
                    <a16:creationId xmlns:a16="http://schemas.microsoft.com/office/drawing/2014/main" id="{20ADF30B-D478-439D-D0A8-A8C255385192}"/>
                  </a:ext>
                </a:extLst>
              </p:cNvPr>
              <p:cNvGrpSpPr/>
              <p:nvPr/>
            </p:nvGrpSpPr>
            <p:grpSpPr>
              <a:xfrm>
                <a:off x="5846892" y="1255906"/>
                <a:ext cx="1288924" cy="717463"/>
                <a:chOff x="5846892" y="1255906"/>
                <a:chExt cx="1288924" cy="717463"/>
              </a:xfrm>
            </p:grpSpPr>
            <p:pic>
              <p:nvPicPr>
                <p:cNvPr id="14" name="Image 13" descr="Une image contenant cercle, Graphique, capture d’écran&#10;&#10;Description générée automatiquement">
                  <a:extLst>
                    <a:ext uri="{FF2B5EF4-FFF2-40B4-BE49-F238E27FC236}">
                      <a16:creationId xmlns:a16="http://schemas.microsoft.com/office/drawing/2014/main" id="{3B78C2A4-CC42-B80B-0C05-FED432B445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846892" y="1255906"/>
                  <a:ext cx="514595" cy="559126"/>
                </a:xfrm>
                <a:prstGeom prst="rect">
                  <a:avLst/>
                </a:prstGeom>
              </p:spPr>
            </p:pic>
            <p:pic>
              <p:nvPicPr>
                <p:cNvPr id="156" name="Image 155">
                  <a:extLst>
                    <a:ext uri="{FF2B5EF4-FFF2-40B4-BE49-F238E27FC236}">
                      <a16:creationId xmlns:a16="http://schemas.microsoft.com/office/drawing/2014/main" id="{908E6D32-3217-648B-41D9-A94DAA587F2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/>
              </p:blipFill>
              <p:spPr>
                <a:xfrm>
                  <a:off x="6520930" y="1358483"/>
                  <a:ext cx="614886" cy="614886"/>
                </a:xfrm>
                <a:prstGeom prst="rect">
                  <a:avLst/>
                </a:prstGeom>
              </p:spPr>
            </p:pic>
            <p:pic>
              <p:nvPicPr>
                <p:cNvPr id="157" name="Image 156">
                  <a:extLst>
                    <a:ext uri="{FF2B5EF4-FFF2-40B4-BE49-F238E27FC236}">
                      <a16:creationId xmlns:a16="http://schemas.microsoft.com/office/drawing/2014/main" id="{249BCD08-365B-9BD2-109B-BC8BBA806E7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/>
              </p:blipFill>
              <p:spPr>
                <a:xfrm>
                  <a:off x="6295268" y="1358483"/>
                  <a:ext cx="614886" cy="614886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21" name="ZoneTexte 20">
            <a:extLst>
              <a:ext uri="{FF2B5EF4-FFF2-40B4-BE49-F238E27FC236}">
                <a16:creationId xmlns:a16="http://schemas.microsoft.com/office/drawing/2014/main" id="{4682F5E2-72F7-9E7C-520A-7A9B8ACFCA89}"/>
              </a:ext>
            </a:extLst>
          </p:cNvPr>
          <p:cNvSpPr txBox="1"/>
          <p:nvPr/>
        </p:nvSpPr>
        <p:spPr>
          <a:xfrm>
            <a:off x="209733" y="5688238"/>
            <a:ext cx="2610175" cy="55399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ICCBBA: International Council for Commonality in Blood Banking Automation </a:t>
            </a:r>
          </a:p>
        </p:txBody>
      </p: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153069" cy="2094844"/>
            <a:chOff x="3207517" y="1240397"/>
            <a:chExt cx="215306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883899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rcRect/>
            <a:stretch/>
          </p:blipFill>
          <p:spPr>
            <a:xfrm>
              <a:off x="4601173" y="1358483"/>
              <a:ext cx="579050" cy="584221"/>
            </a:xfrm>
            <a:prstGeom prst="rect">
              <a:avLst/>
            </a:prstGeom>
          </p:spPr>
        </p:pic>
        <p:pic>
          <p:nvPicPr>
            <p:cNvPr id="170" name="Image 169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rcRect/>
            <a:stretch/>
          </p:blipFill>
          <p:spPr>
            <a:xfrm>
              <a:off x="4384121" y="1358483"/>
              <a:ext cx="579050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2004553" cy="2300056"/>
            <a:chOff x="1609609" y="1342962"/>
            <a:chExt cx="200455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137475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4D42B1E5-444B-28DF-2940-661A72F45DF1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grpSp>
          <p:nvGrpSpPr>
            <p:cNvPr id="213" name="Groupe 212">
              <a:extLst>
                <a:ext uri="{FF2B5EF4-FFF2-40B4-BE49-F238E27FC236}">
                  <a16:creationId xmlns:a16="http://schemas.microsoft.com/office/drawing/2014/main" id="{386C5E36-AF65-3DD0-E831-FD17B5E37D55}"/>
                </a:ext>
              </a:extLst>
            </p:cNvPr>
            <p:cNvGrpSpPr/>
            <p:nvPr/>
          </p:nvGrpSpPr>
          <p:grpSpPr>
            <a:xfrm>
              <a:off x="459133" y="1193419"/>
              <a:ext cx="1378065" cy="1988674"/>
              <a:chOff x="459133" y="1193419"/>
              <a:chExt cx="1378065" cy="1988674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459133" y="247420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CPOE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/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products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required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869082" y="2170733"/>
                <a:ext cx="5581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</a:t>
                </a:r>
              </a:p>
            </p:txBody>
          </p:sp>
          <p:pic>
            <p:nvPicPr>
              <p:cNvPr id="136" name="Image 135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3A8E7E70-D3AB-EA9D-3A54-F52397238D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8018" y="1193419"/>
                <a:ext cx="1142613" cy="833287"/>
              </a:xfrm>
              <a:prstGeom prst="rect">
                <a:avLst/>
              </a:prstGeom>
            </p:spPr>
          </p:pic>
          <p:pic>
            <p:nvPicPr>
              <p:cNvPr id="162" name="Image 161" descr="Une image contenant symbole, logo, Graphique, capture d’écran&#10;&#10;Description générée automatiquement">
                <a:extLst>
                  <a:ext uri="{FF2B5EF4-FFF2-40B4-BE49-F238E27FC236}">
                    <a16:creationId xmlns:a16="http://schemas.microsoft.com/office/drawing/2014/main" id="{97281420-9D9B-9EC9-13C7-7930557E94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 rot="1800000">
                <a:off x="716718" y="1360933"/>
                <a:ext cx="326451" cy="545517"/>
              </a:xfrm>
              <a:prstGeom prst="rect">
                <a:avLst/>
              </a:prstGeom>
            </p:spPr>
          </p:pic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71C8C38-5330-7623-DE5F-EB37412235F3}"/>
                </a:ext>
              </a:extLst>
            </p:cNvPr>
            <p:cNvSpPr txBox="1"/>
            <p:nvPr/>
          </p:nvSpPr>
          <p:spPr>
            <a:xfrm>
              <a:off x="945688" y="1712533"/>
              <a:ext cx="702436" cy="2308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kumimoji="0" lang="en-US" sz="9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ICCBBA*</a:t>
              </a:r>
              <a:endParaRPr lang="fr-FR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69579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7D1639-1C1C-0141-4841-36AB31C73E7B}"/>
              </a:ext>
            </a:extLst>
          </p:cNvPr>
          <p:cNvGrpSpPr/>
          <p:nvPr/>
        </p:nvGrpSpPr>
        <p:grpSpPr>
          <a:xfrm>
            <a:off x="7821241" y="1141195"/>
            <a:ext cx="2506401" cy="2045201"/>
            <a:chOff x="7821241" y="1141195"/>
            <a:chExt cx="2506401" cy="2045201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7146D47D-0BC7-A3EF-D669-D70E57C2B579}"/>
                </a:ext>
              </a:extLst>
            </p:cNvPr>
            <p:cNvSpPr/>
            <p:nvPr/>
          </p:nvSpPr>
          <p:spPr>
            <a:xfrm>
              <a:off x="7821241" y="1459811"/>
              <a:ext cx="145901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835A3ABE-C98A-18DB-EC36-39419392C553}"/>
                </a:ext>
              </a:extLst>
            </p:cNvPr>
            <p:cNvSpPr txBox="1"/>
            <p:nvPr/>
          </p:nvSpPr>
          <p:spPr>
            <a:xfrm>
              <a:off x="9097403" y="2170733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Group and save takes place to match blood group/ antibodies and rhesus factor </a:t>
              </a:r>
            </a:p>
          </p:txBody>
        </p:sp>
        <p:pic>
          <p:nvPicPr>
            <p:cNvPr id="173" name="Image 172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3857AB1F-68BB-8243-D7F3-38FFE1232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384656" y="1141195"/>
              <a:ext cx="570312" cy="867866"/>
            </a:xfrm>
            <a:prstGeom prst="rect">
              <a:avLst/>
            </a:prstGeom>
          </p:spPr>
        </p:pic>
        <p:pic>
          <p:nvPicPr>
            <p:cNvPr id="171" name="Image 170">
              <a:extLst>
                <a:ext uri="{FF2B5EF4-FFF2-40B4-BE49-F238E27FC236}">
                  <a16:creationId xmlns:a16="http://schemas.microsoft.com/office/drawing/2014/main" id="{7893B79E-9BA8-8D0A-AC34-B8D4597E3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9668375" y="1344771"/>
              <a:ext cx="605126" cy="605126"/>
            </a:xfrm>
            <a:prstGeom prst="rect">
              <a:avLst/>
            </a:prstGeom>
          </p:spPr>
        </p:pic>
      </p:grpSp>
      <p:grpSp>
        <p:nvGrpSpPr>
          <p:cNvPr id="214" name="Groupe 213">
            <a:extLst>
              <a:ext uri="{FF2B5EF4-FFF2-40B4-BE49-F238E27FC236}">
                <a16:creationId xmlns:a16="http://schemas.microsoft.com/office/drawing/2014/main" id="{2496CB59-AE2C-CE9C-FDDC-02AEE5574FB1}"/>
              </a:ext>
            </a:extLst>
          </p:cNvPr>
          <p:cNvGrpSpPr/>
          <p:nvPr/>
        </p:nvGrpSpPr>
        <p:grpSpPr>
          <a:xfrm>
            <a:off x="6048093" y="1115141"/>
            <a:ext cx="2699721" cy="2220100"/>
            <a:chOff x="6048093" y="1115141"/>
            <a:chExt cx="2699721" cy="2220100"/>
          </a:xfrm>
        </p:grpSpPr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488B75BF-E5D6-C691-7DD3-475A6D42E77A}"/>
                </a:ext>
              </a:extLst>
            </p:cNvPr>
            <p:cNvSpPr/>
            <p:nvPr/>
          </p:nvSpPr>
          <p:spPr>
            <a:xfrm>
              <a:off x="6048093" y="1448004"/>
              <a:ext cx="14325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79D20624-CEA0-2C9F-F838-9257CC68E579}"/>
                </a:ext>
              </a:extLst>
            </p:cNvPr>
            <p:cNvGrpSpPr/>
            <p:nvPr/>
          </p:nvGrpSpPr>
          <p:grpSpPr>
            <a:xfrm>
              <a:off x="7313271" y="1115141"/>
              <a:ext cx="1434543" cy="2220100"/>
              <a:chOff x="7313271" y="1115141"/>
              <a:chExt cx="1434543" cy="2220100"/>
            </a:xfrm>
          </p:grpSpPr>
          <p:pic>
            <p:nvPicPr>
              <p:cNvPr id="114" name="Image 113" descr="Une image contenant Rectangle, capture d’écran, motif, ligne&#10;&#10;Description générée automatiquement">
                <a:extLst>
                  <a:ext uri="{FF2B5EF4-FFF2-40B4-BE49-F238E27FC236}">
                    <a16:creationId xmlns:a16="http://schemas.microsoft.com/office/drawing/2014/main" id="{09289DD5-0157-A94D-F95C-2CCBC0ACB1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8900000">
                <a:off x="7313271" y="1115141"/>
                <a:ext cx="999166" cy="999166"/>
              </a:xfrm>
              <a:prstGeom prst="rect">
                <a:avLst/>
              </a:prstGeom>
            </p:spPr>
          </p:pic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90BAC529-C095-B5FD-2EA5-CBEE511B2847}"/>
                  </a:ext>
                </a:extLst>
              </p:cNvPr>
              <p:cNvSpPr txBox="1"/>
              <p:nvPr/>
            </p:nvSpPr>
            <p:spPr>
              <a:xfrm>
                <a:off x="7369749" y="2473467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Two samples identified and checked that both are labelled identically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A962839A-2712-50A4-2119-80D0997B2D0D}"/>
                  </a:ext>
                </a:extLst>
              </p:cNvPr>
              <p:cNvSpPr txBox="1"/>
              <p:nvPr/>
            </p:nvSpPr>
            <p:spPr>
              <a:xfrm>
                <a:off x="7470984" y="2170733"/>
                <a:ext cx="115127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159" name="Image 158">
                <a:extLst>
                  <a:ext uri="{FF2B5EF4-FFF2-40B4-BE49-F238E27FC236}">
                    <a16:creationId xmlns:a16="http://schemas.microsoft.com/office/drawing/2014/main" id="{D1630853-D9F8-0125-51D0-789DA0A9A2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/>
              <a:stretch/>
            </p:blipFill>
            <p:spPr>
              <a:xfrm>
                <a:off x="8002345" y="1369176"/>
                <a:ext cx="605126" cy="605126"/>
              </a:xfrm>
              <a:prstGeom prst="rect">
                <a:avLst/>
              </a:prstGeom>
            </p:spPr>
          </p:pic>
          <p:pic>
            <p:nvPicPr>
              <p:cNvPr id="160" name="Image 159">
                <a:extLst>
                  <a:ext uri="{FF2B5EF4-FFF2-40B4-BE49-F238E27FC236}">
                    <a16:creationId xmlns:a16="http://schemas.microsoft.com/office/drawing/2014/main" id="{3BA09E27-3195-A9F6-70F2-6FA912F27B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/>
              <a:stretch/>
            </p:blipFill>
            <p:spPr>
              <a:xfrm>
                <a:off x="7766332" y="1358483"/>
                <a:ext cx="605126" cy="605126"/>
              </a:xfrm>
              <a:prstGeom prst="rect">
                <a:avLst/>
              </a:prstGeom>
            </p:spPr>
          </p:pic>
        </p:grp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FFF04C30-D36A-0445-262D-3268416F3327}"/>
              </a:ext>
            </a:extLst>
          </p:cNvPr>
          <p:cNvGrpSpPr/>
          <p:nvPr/>
        </p:nvGrpSpPr>
        <p:grpSpPr>
          <a:xfrm>
            <a:off x="4375836" y="1131123"/>
            <a:ext cx="2759980" cy="1747496"/>
            <a:chOff x="4375836" y="1131123"/>
            <a:chExt cx="2759980" cy="1747496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FD4A1618-D351-8A5D-BE16-4E153F02B114}"/>
                </a:ext>
              </a:extLst>
            </p:cNvPr>
            <p:cNvGrpSpPr/>
            <p:nvPr/>
          </p:nvGrpSpPr>
          <p:grpSpPr>
            <a:xfrm>
              <a:off x="5846892" y="1131123"/>
              <a:ext cx="1288924" cy="842246"/>
              <a:chOff x="5846892" y="1131123"/>
              <a:chExt cx="1288924" cy="842246"/>
            </a:xfrm>
          </p:grpSpPr>
          <p:pic>
            <p:nvPicPr>
              <p:cNvPr id="18" name="Image 17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FE181207-137E-8A06-FD90-42D6EABF8C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96208" y="1131123"/>
                <a:ext cx="687796" cy="501597"/>
              </a:xfrm>
              <a:prstGeom prst="rect">
                <a:avLst/>
              </a:prstGeom>
            </p:spPr>
          </p:pic>
          <p:pic>
            <p:nvPicPr>
              <p:cNvPr id="19" name="Image 18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2899657E-71BF-5BB3-80C0-5EB6D96F88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270507" y="1253338"/>
                <a:ext cx="426690" cy="305857"/>
              </a:xfrm>
              <a:prstGeom prst="rect">
                <a:avLst/>
              </a:prstGeom>
            </p:spPr>
          </p:pic>
          <p:grpSp>
            <p:nvGrpSpPr>
              <p:cNvPr id="17" name="Groupe 16">
                <a:extLst>
                  <a:ext uri="{FF2B5EF4-FFF2-40B4-BE49-F238E27FC236}">
                    <a16:creationId xmlns:a16="http://schemas.microsoft.com/office/drawing/2014/main" id="{20ADF30B-D478-439D-D0A8-A8C255385192}"/>
                  </a:ext>
                </a:extLst>
              </p:cNvPr>
              <p:cNvGrpSpPr/>
              <p:nvPr/>
            </p:nvGrpSpPr>
            <p:grpSpPr>
              <a:xfrm>
                <a:off x="5846892" y="1255906"/>
                <a:ext cx="1288924" cy="717463"/>
                <a:chOff x="5846892" y="1255906"/>
                <a:chExt cx="1288924" cy="717463"/>
              </a:xfrm>
            </p:grpSpPr>
            <p:pic>
              <p:nvPicPr>
                <p:cNvPr id="14" name="Image 13" descr="Une image contenant cercle, Graphique, capture d’écran&#10;&#10;Description générée automatiquement">
                  <a:extLst>
                    <a:ext uri="{FF2B5EF4-FFF2-40B4-BE49-F238E27FC236}">
                      <a16:creationId xmlns:a16="http://schemas.microsoft.com/office/drawing/2014/main" id="{3B78C2A4-CC42-B80B-0C05-FED432B445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846892" y="1255906"/>
                  <a:ext cx="514595" cy="559126"/>
                </a:xfrm>
                <a:prstGeom prst="rect">
                  <a:avLst/>
                </a:prstGeom>
              </p:spPr>
            </p:pic>
            <p:pic>
              <p:nvPicPr>
                <p:cNvPr id="156" name="Image 155">
                  <a:extLst>
                    <a:ext uri="{FF2B5EF4-FFF2-40B4-BE49-F238E27FC236}">
                      <a16:creationId xmlns:a16="http://schemas.microsoft.com/office/drawing/2014/main" id="{908E6D32-3217-648B-41D9-A94DAA587F2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/>
              </p:blipFill>
              <p:spPr>
                <a:xfrm>
                  <a:off x="6520930" y="1358483"/>
                  <a:ext cx="614886" cy="614886"/>
                </a:xfrm>
                <a:prstGeom prst="rect">
                  <a:avLst/>
                </a:prstGeom>
              </p:spPr>
            </p:pic>
            <p:pic>
              <p:nvPicPr>
                <p:cNvPr id="157" name="Image 156">
                  <a:extLst>
                    <a:ext uri="{FF2B5EF4-FFF2-40B4-BE49-F238E27FC236}">
                      <a16:creationId xmlns:a16="http://schemas.microsoft.com/office/drawing/2014/main" id="{249BCD08-365B-9BD2-109B-BC8BBA806E7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/>
              </p:blipFill>
              <p:spPr>
                <a:xfrm>
                  <a:off x="6295268" y="1358483"/>
                  <a:ext cx="614886" cy="614886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21" name="ZoneTexte 20">
            <a:extLst>
              <a:ext uri="{FF2B5EF4-FFF2-40B4-BE49-F238E27FC236}">
                <a16:creationId xmlns:a16="http://schemas.microsoft.com/office/drawing/2014/main" id="{4682F5E2-72F7-9E7C-520A-7A9B8ACFCA89}"/>
              </a:ext>
            </a:extLst>
          </p:cNvPr>
          <p:cNvSpPr txBox="1"/>
          <p:nvPr/>
        </p:nvSpPr>
        <p:spPr>
          <a:xfrm>
            <a:off x="209733" y="5688238"/>
            <a:ext cx="2610175" cy="55399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ICCBBA: International Council for Commonality in Blood Banking Automation </a:t>
            </a:r>
          </a:p>
        </p:txBody>
      </p: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153069" cy="2094844"/>
            <a:chOff x="3207517" y="1240397"/>
            <a:chExt cx="215306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883899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rcRect/>
            <a:stretch/>
          </p:blipFill>
          <p:spPr>
            <a:xfrm>
              <a:off x="4601173" y="1358483"/>
              <a:ext cx="579050" cy="584221"/>
            </a:xfrm>
            <a:prstGeom prst="rect">
              <a:avLst/>
            </a:prstGeom>
          </p:spPr>
        </p:pic>
        <p:pic>
          <p:nvPicPr>
            <p:cNvPr id="170" name="Image 169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rcRect/>
            <a:stretch/>
          </p:blipFill>
          <p:spPr>
            <a:xfrm>
              <a:off x="4384121" y="1358483"/>
              <a:ext cx="579050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2004553" cy="2300056"/>
            <a:chOff x="1609609" y="1342962"/>
            <a:chExt cx="200455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137475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4D42B1E5-444B-28DF-2940-661A72F45DF1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grpSp>
          <p:nvGrpSpPr>
            <p:cNvPr id="213" name="Groupe 212">
              <a:extLst>
                <a:ext uri="{FF2B5EF4-FFF2-40B4-BE49-F238E27FC236}">
                  <a16:creationId xmlns:a16="http://schemas.microsoft.com/office/drawing/2014/main" id="{386C5E36-AF65-3DD0-E831-FD17B5E37D55}"/>
                </a:ext>
              </a:extLst>
            </p:cNvPr>
            <p:cNvGrpSpPr/>
            <p:nvPr/>
          </p:nvGrpSpPr>
          <p:grpSpPr>
            <a:xfrm>
              <a:off x="459133" y="1193419"/>
              <a:ext cx="1378065" cy="1988674"/>
              <a:chOff x="459133" y="1193419"/>
              <a:chExt cx="1378065" cy="1988674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459133" y="247420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CPOE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/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products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required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869082" y="2170733"/>
                <a:ext cx="5581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</a:t>
                </a:r>
              </a:p>
            </p:txBody>
          </p:sp>
          <p:pic>
            <p:nvPicPr>
              <p:cNvPr id="136" name="Image 135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3A8E7E70-D3AB-EA9D-3A54-F52397238D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28018" y="1193419"/>
                <a:ext cx="1142613" cy="833287"/>
              </a:xfrm>
              <a:prstGeom prst="rect">
                <a:avLst/>
              </a:prstGeom>
            </p:spPr>
          </p:pic>
          <p:pic>
            <p:nvPicPr>
              <p:cNvPr id="162" name="Image 161" descr="Une image contenant symbole, logo, Graphique, capture d’écran&#10;&#10;Description générée automatiquement">
                <a:extLst>
                  <a:ext uri="{FF2B5EF4-FFF2-40B4-BE49-F238E27FC236}">
                    <a16:creationId xmlns:a16="http://schemas.microsoft.com/office/drawing/2014/main" id="{97281420-9D9B-9EC9-13C7-7930557E94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 rot="1800000">
                <a:off x="716718" y="1360933"/>
                <a:ext cx="326451" cy="545517"/>
              </a:xfrm>
              <a:prstGeom prst="rect">
                <a:avLst/>
              </a:prstGeom>
            </p:spPr>
          </p:pic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71C8C38-5330-7623-DE5F-EB37412235F3}"/>
                </a:ext>
              </a:extLst>
            </p:cNvPr>
            <p:cNvSpPr txBox="1"/>
            <p:nvPr/>
          </p:nvSpPr>
          <p:spPr>
            <a:xfrm>
              <a:off x="945688" y="1712533"/>
              <a:ext cx="702436" cy="2308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kumimoji="0" lang="en-US" sz="9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ICCBBA*</a:t>
              </a:r>
              <a:endParaRPr lang="fr-FR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5745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07" name="Groupe 206">
            <a:extLst>
              <a:ext uri="{FF2B5EF4-FFF2-40B4-BE49-F238E27FC236}">
                <a16:creationId xmlns:a16="http://schemas.microsoft.com/office/drawing/2014/main" id="{BA1DE983-6DC8-2829-A2DF-B55832F725E8}"/>
              </a:ext>
            </a:extLst>
          </p:cNvPr>
          <p:cNvGrpSpPr/>
          <p:nvPr/>
        </p:nvGrpSpPr>
        <p:grpSpPr>
          <a:xfrm>
            <a:off x="9683422" y="1141195"/>
            <a:ext cx="2224047" cy="2347935"/>
            <a:chOff x="9683422" y="1141195"/>
            <a:chExt cx="2224047" cy="2347935"/>
          </a:xfrm>
        </p:grpSpPr>
        <p:sp>
          <p:nvSpPr>
            <p:cNvPr id="54" name="Flèche vers la droite 53">
              <a:extLst>
                <a:ext uri="{FF2B5EF4-FFF2-40B4-BE49-F238E27FC236}">
                  <a16:creationId xmlns:a16="http://schemas.microsoft.com/office/drawing/2014/main" id="{AF95F8A3-1BA8-E0DA-BA96-95321CB3B1FA}"/>
                </a:ext>
              </a:extLst>
            </p:cNvPr>
            <p:cNvSpPr/>
            <p:nvPr/>
          </p:nvSpPr>
          <p:spPr>
            <a:xfrm>
              <a:off x="9683422" y="1471618"/>
              <a:ext cx="102760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52418B0E-9C2D-6C10-3203-9130D65BA511}"/>
                </a:ext>
              </a:extLst>
            </p:cNvPr>
            <p:cNvSpPr txBox="1"/>
            <p:nvPr/>
          </p:nvSpPr>
          <p:spPr>
            <a:xfrm>
              <a:off x="10677230" y="2473467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arrives from Blood Bank into hospital refrigeration </a:t>
              </a:r>
            </a:p>
            <a:p>
              <a:pPr algn="ctr"/>
              <a:endParaRPr lang="en-US" sz="1000" dirty="0"/>
            </a:p>
          </p:txBody>
        </p:sp>
        <p:pic>
          <p:nvPicPr>
            <p:cNvPr id="175" name="Image 174" descr="Une image contenant capture d’écran, Téléphone mobile, Appareil mobile, gadget&#10;&#10;Description générée automatiquement">
              <a:extLst>
                <a:ext uri="{FF2B5EF4-FFF2-40B4-BE49-F238E27FC236}">
                  <a16:creationId xmlns:a16="http://schemas.microsoft.com/office/drawing/2014/main" id="{D1430E4A-F92D-FA98-64AE-E8E17FDD0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132439" y="1141195"/>
              <a:ext cx="612954" cy="895856"/>
            </a:xfrm>
            <a:prstGeom prst="rect">
              <a:avLst/>
            </a:prstGeom>
          </p:spPr>
        </p:pic>
        <p:pic>
          <p:nvPicPr>
            <p:cNvPr id="176" name="Image 175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28B00B7-3840-14A2-639A-458C8904A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00000">
              <a:off x="10875447" y="1366789"/>
              <a:ext cx="326451" cy="545517"/>
            </a:xfrm>
            <a:prstGeom prst="rect">
              <a:avLst/>
            </a:prstGeom>
          </p:spPr>
        </p:pic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7D1639-1C1C-0141-4841-36AB31C73E7B}"/>
              </a:ext>
            </a:extLst>
          </p:cNvPr>
          <p:cNvGrpSpPr/>
          <p:nvPr/>
        </p:nvGrpSpPr>
        <p:grpSpPr>
          <a:xfrm>
            <a:off x="7821241" y="1141195"/>
            <a:ext cx="2506401" cy="2045201"/>
            <a:chOff x="7821241" y="1141195"/>
            <a:chExt cx="2506401" cy="2045201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7146D47D-0BC7-A3EF-D669-D70E57C2B579}"/>
                </a:ext>
              </a:extLst>
            </p:cNvPr>
            <p:cNvSpPr/>
            <p:nvPr/>
          </p:nvSpPr>
          <p:spPr>
            <a:xfrm>
              <a:off x="7821241" y="1459811"/>
              <a:ext cx="145901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835A3ABE-C98A-18DB-EC36-39419392C553}"/>
                </a:ext>
              </a:extLst>
            </p:cNvPr>
            <p:cNvSpPr txBox="1"/>
            <p:nvPr/>
          </p:nvSpPr>
          <p:spPr>
            <a:xfrm>
              <a:off x="9097403" y="2170733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Group and save takes place to match blood group/ antibodies and rhesus factor </a:t>
              </a:r>
            </a:p>
          </p:txBody>
        </p:sp>
        <p:pic>
          <p:nvPicPr>
            <p:cNvPr id="173" name="Image 172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3857AB1F-68BB-8243-D7F3-38FFE1232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84656" y="1141195"/>
              <a:ext cx="570312" cy="867866"/>
            </a:xfrm>
            <a:prstGeom prst="rect">
              <a:avLst/>
            </a:prstGeom>
          </p:spPr>
        </p:pic>
        <p:pic>
          <p:nvPicPr>
            <p:cNvPr id="171" name="Image 170">
              <a:extLst>
                <a:ext uri="{FF2B5EF4-FFF2-40B4-BE49-F238E27FC236}">
                  <a16:creationId xmlns:a16="http://schemas.microsoft.com/office/drawing/2014/main" id="{7893B79E-9BA8-8D0A-AC34-B8D4597E3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9668375" y="1344771"/>
              <a:ext cx="605126" cy="605126"/>
            </a:xfrm>
            <a:prstGeom prst="rect">
              <a:avLst/>
            </a:prstGeom>
          </p:spPr>
        </p:pic>
      </p:grpSp>
      <p:grpSp>
        <p:nvGrpSpPr>
          <p:cNvPr id="214" name="Groupe 213">
            <a:extLst>
              <a:ext uri="{FF2B5EF4-FFF2-40B4-BE49-F238E27FC236}">
                <a16:creationId xmlns:a16="http://schemas.microsoft.com/office/drawing/2014/main" id="{2496CB59-AE2C-CE9C-FDDC-02AEE5574FB1}"/>
              </a:ext>
            </a:extLst>
          </p:cNvPr>
          <p:cNvGrpSpPr/>
          <p:nvPr/>
        </p:nvGrpSpPr>
        <p:grpSpPr>
          <a:xfrm>
            <a:off x="6048093" y="1115141"/>
            <a:ext cx="2699721" cy="2220100"/>
            <a:chOff x="6048093" y="1115141"/>
            <a:chExt cx="2699721" cy="2220100"/>
          </a:xfrm>
        </p:grpSpPr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488B75BF-E5D6-C691-7DD3-475A6D42E77A}"/>
                </a:ext>
              </a:extLst>
            </p:cNvPr>
            <p:cNvSpPr/>
            <p:nvPr/>
          </p:nvSpPr>
          <p:spPr>
            <a:xfrm>
              <a:off x="6048093" y="1448004"/>
              <a:ext cx="14325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79D20624-CEA0-2C9F-F838-9257CC68E579}"/>
                </a:ext>
              </a:extLst>
            </p:cNvPr>
            <p:cNvGrpSpPr/>
            <p:nvPr/>
          </p:nvGrpSpPr>
          <p:grpSpPr>
            <a:xfrm>
              <a:off x="7313271" y="1115141"/>
              <a:ext cx="1434543" cy="2220100"/>
              <a:chOff x="7313271" y="1115141"/>
              <a:chExt cx="1434543" cy="2220100"/>
            </a:xfrm>
          </p:grpSpPr>
          <p:pic>
            <p:nvPicPr>
              <p:cNvPr id="114" name="Image 113" descr="Une image contenant Rectangle, capture d’écran, motif, ligne&#10;&#10;Description générée automatiquement">
                <a:extLst>
                  <a:ext uri="{FF2B5EF4-FFF2-40B4-BE49-F238E27FC236}">
                    <a16:creationId xmlns:a16="http://schemas.microsoft.com/office/drawing/2014/main" id="{09289DD5-0157-A94D-F95C-2CCBC0ACB1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18900000">
                <a:off x="7313271" y="1115141"/>
                <a:ext cx="999166" cy="999166"/>
              </a:xfrm>
              <a:prstGeom prst="rect">
                <a:avLst/>
              </a:prstGeom>
            </p:spPr>
          </p:pic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90BAC529-C095-B5FD-2EA5-CBEE511B2847}"/>
                  </a:ext>
                </a:extLst>
              </p:cNvPr>
              <p:cNvSpPr txBox="1"/>
              <p:nvPr/>
            </p:nvSpPr>
            <p:spPr>
              <a:xfrm>
                <a:off x="7369749" y="2473467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Two samples identified and checked that both are labelled identically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A962839A-2712-50A4-2119-80D0997B2D0D}"/>
                  </a:ext>
                </a:extLst>
              </p:cNvPr>
              <p:cNvSpPr txBox="1"/>
              <p:nvPr/>
            </p:nvSpPr>
            <p:spPr>
              <a:xfrm>
                <a:off x="7470984" y="2170733"/>
                <a:ext cx="115127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159" name="Image 158">
                <a:extLst>
                  <a:ext uri="{FF2B5EF4-FFF2-40B4-BE49-F238E27FC236}">
                    <a16:creationId xmlns:a16="http://schemas.microsoft.com/office/drawing/2014/main" id="{D1630853-D9F8-0125-51D0-789DA0A9A2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8002345" y="1369176"/>
                <a:ext cx="605126" cy="605126"/>
              </a:xfrm>
              <a:prstGeom prst="rect">
                <a:avLst/>
              </a:prstGeom>
            </p:spPr>
          </p:pic>
          <p:pic>
            <p:nvPicPr>
              <p:cNvPr id="160" name="Image 159">
                <a:extLst>
                  <a:ext uri="{FF2B5EF4-FFF2-40B4-BE49-F238E27FC236}">
                    <a16:creationId xmlns:a16="http://schemas.microsoft.com/office/drawing/2014/main" id="{3BA09E27-3195-A9F6-70F2-6FA912F27B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7766332" y="1358483"/>
                <a:ext cx="605126" cy="605126"/>
              </a:xfrm>
              <a:prstGeom prst="rect">
                <a:avLst/>
              </a:prstGeom>
            </p:spPr>
          </p:pic>
        </p:grp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F8826C75-5AD1-54F1-5172-1A54CBAB1CF2}"/>
              </a:ext>
            </a:extLst>
          </p:cNvPr>
          <p:cNvSpPr txBox="1"/>
          <p:nvPr/>
        </p:nvSpPr>
        <p:spPr>
          <a:xfrm>
            <a:off x="10578067" y="2174884"/>
            <a:ext cx="1476686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GLN/GSRN (+SRIN)</a:t>
            </a:r>
          </a:p>
        </p:txBody>
      </p:sp>
      <p:pic>
        <p:nvPicPr>
          <p:cNvPr id="10" name="Image 9" descr="Une image contenant carré, Rectangle, symbole&#10;&#10;Le contenu généré par l’IA peut être incorrect.">
            <a:extLst>
              <a:ext uri="{FF2B5EF4-FFF2-40B4-BE49-F238E27FC236}">
                <a16:creationId xmlns:a16="http://schemas.microsoft.com/office/drawing/2014/main" id="{F6FD4BD9-F692-3E6B-A54D-BD960A6E379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83512" y="1156845"/>
            <a:ext cx="120001" cy="120001"/>
          </a:xfrm>
          <a:prstGeom prst="rect">
            <a:avLst/>
          </a:prstGeom>
        </p:spPr>
      </p:pic>
      <p:grpSp>
        <p:nvGrpSpPr>
          <p:cNvPr id="27" name="Groupe 26">
            <a:extLst>
              <a:ext uri="{FF2B5EF4-FFF2-40B4-BE49-F238E27FC236}">
                <a16:creationId xmlns:a16="http://schemas.microsoft.com/office/drawing/2014/main" id="{FFF04C30-D36A-0445-262D-3268416F3327}"/>
              </a:ext>
            </a:extLst>
          </p:cNvPr>
          <p:cNvGrpSpPr/>
          <p:nvPr/>
        </p:nvGrpSpPr>
        <p:grpSpPr>
          <a:xfrm>
            <a:off x="4375836" y="1131123"/>
            <a:ext cx="2759980" cy="1747496"/>
            <a:chOff x="4375836" y="1131123"/>
            <a:chExt cx="2759980" cy="1747496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FD4A1618-D351-8A5D-BE16-4E153F02B114}"/>
                </a:ext>
              </a:extLst>
            </p:cNvPr>
            <p:cNvGrpSpPr/>
            <p:nvPr/>
          </p:nvGrpSpPr>
          <p:grpSpPr>
            <a:xfrm>
              <a:off x="5846892" y="1131123"/>
              <a:ext cx="1288924" cy="842246"/>
              <a:chOff x="5846892" y="1131123"/>
              <a:chExt cx="1288924" cy="842246"/>
            </a:xfrm>
          </p:grpSpPr>
          <p:pic>
            <p:nvPicPr>
              <p:cNvPr id="18" name="Image 17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FE181207-137E-8A06-FD90-42D6EABF8C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096208" y="1131123"/>
                <a:ext cx="687796" cy="501597"/>
              </a:xfrm>
              <a:prstGeom prst="rect">
                <a:avLst/>
              </a:prstGeom>
            </p:spPr>
          </p:pic>
          <p:pic>
            <p:nvPicPr>
              <p:cNvPr id="19" name="Image 18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2899657E-71BF-5BB3-80C0-5EB6D96F88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270507" y="1253338"/>
                <a:ext cx="426690" cy="305857"/>
              </a:xfrm>
              <a:prstGeom prst="rect">
                <a:avLst/>
              </a:prstGeom>
            </p:spPr>
          </p:pic>
          <p:grpSp>
            <p:nvGrpSpPr>
              <p:cNvPr id="17" name="Groupe 16">
                <a:extLst>
                  <a:ext uri="{FF2B5EF4-FFF2-40B4-BE49-F238E27FC236}">
                    <a16:creationId xmlns:a16="http://schemas.microsoft.com/office/drawing/2014/main" id="{20ADF30B-D478-439D-D0A8-A8C255385192}"/>
                  </a:ext>
                </a:extLst>
              </p:cNvPr>
              <p:cNvGrpSpPr/>
              <p:nvPr/>
            </p:nvGrpSpPr>
            <p:grpSpPr>
              <a:xfrm>
                <a:off x="5846892" y="1255906"/>
                <a:ext cx="1288924" cy="717463"/>
                <a:chOff x="5846892" y="1255906"/>
                <a:chExt cx="1288924" cy="717463"/>
              </a:xfrm>
            </p:grpSpPr>
            <p:pic>
              <p:nvPicPr>
                <p:cNvPr id="14" name="Image 13" descr="Une image contenant cercle, Graphique, capture d’écran&#10;&#10;Description générée automatiquement">
                  <a:extLst>
                    <a:ext uri="{FF2B5EF4-FFF2-40B4-BE49-F238E27FC236}">
                      <a16:creationId xmlns:a16="http://schemas.microsoft.com/office/drawing/2014/main" id="{3B78C2A4-CC42-B80B-0C05-FED432B445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846892" y="1255906"/>
                  <a:ext cx="514595" cy="559126"/>
                </a:xfrm>
                <a:prstGeom prst="rect">
                  <a:avLst/>
                </a:prstGeom>
              </p:spPr>
            </p:pic>
            <p:pic>
              <p:nvPicPr>
                <p:cNvPr id="156" name="Image 155">
                  <a:extLst>
                    <a:ext uri="{FF2B5EF4-FFF2-40B4-BE49-F238E27FC236}">
                      <a16:creationId xmlns:a16="http://schemas.microsoft.com/office/drawing/2014/main" id="{908E6D32-3217-648B-41D9-A94DAA587F2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rcRect/>
                <a:stretch/>
              </p:blipFill>
              <p:spPr>
                <a:xfrm>
                  <a:off x="6520930" y="1358483"/>
                  <a:ext cx="614886" cy="614886"/>
                </a:xfrm>
                <a:prstGeom prst="rect">
                  <a:avLst/>
                </a:prstGeom>
              </p:spPr>
            </p:pic>
            <p:pic>
              <p:nvPicPr>
                <p:cNvPr id="157" name="Image 156">
                  <a:extLst>
                    <a:ext uri="{FF2B5EF4-FFF2-40B4-BE49-F238E27FC236}">
                      <a16:creationId xmlns:a16="http://schemas.microsoft.com/office/drawing/2014/main" id="{249BCD08-365B-9BD2-109B-BC8BBA806E7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rcRect/>
                <a:stretch/>
              </p:blipFill>
              <p:spPr>
                <a:xfrm>
                  <a:off x="6295268" y="1358483"/>
                  <a:ext cx="614886" cy="614886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21" name="ZoneTexte 20">
            <a:extLst>
              <a:ext uri="{FF2B5EF4-FFF2-40B4-BE49-F238E27FC236}">
                <a16:creationId xmlns:a16="http://schemas.microsoft.com/office/drawing/2014/main" id="{4682F5E2-72F7-9E7C-520A-7A9B8ACFCA89}"/>
              </a:ext>
            </a:extLst>
          </p:cNvPr>
          <p:cNvSpPr txBox="1"/>
          <p:nvPr/>
        </p:nvSpPr>
        <p:spPr>
          <a:xfrm>
            <a:off x="209733" y="5688238"/>
            <a:ext cx="2610175" cy="55399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ICCBBA: International Council for Commonality in Blood Banking Automation </a:t>
            </a:r>
          </a:p>
        </p:txBody>
      </p: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153069" cy="2094844"/>
            <a:chOff x="3207517" y="1240397"/>
            <a:chExt cx="215306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883899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rcRect/>
            <a:stretch/>
          </p:blipFill>
          <p:spPr>
            <a:xfrm>
              <a:off x="4601173" y="1358483"/>
              <a:ext cx="579050" cy="584221"/>
            </a:xfrm>
            <a:prstGeom prst="rect">
              <a:avLst/>
            </a:prstGeom>
          </p:spPr>
        </p:pic>
        <p:pic>
          <p:nvPicPr>
            <p:cNvPr id="170" name="Image 169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rcRect/>
            <a:stretch/>
          </p:blipFill>
          <p:spPr>
            <a:xfrm>
              <a:off x="4384121" y="1358483"/>
              <a:ext cx="579050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2004553" cy="2300056"/>
            <a:chOff x="1609609" y="1342962"/>
            <a:chExt cx="200455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137475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4D42B1E5-444B-28DF-2940-661A72F45DF1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grpSp>
          <p:nvGrpSpPr>
            <p:cNvPr id="213" name="Groupe 212">
              <a:extLst>
                <a:ext uri="{FF2B5EF4-FFF2-40B4-BE49-F238E27FC236}">
                  <a16:creationId xmlns:a16="http://schemas.microsoft.com/office/drawing/2014/main" id="{386C5E36-AF65-3DD0-E831-FD17B5E37D55}"/>
                </a:ext>
              </a:extLst>
            </p:cNvPr>
            <p:cNvGrpSpPr/>
            <p:nvPr/>
          </p:nvGrpSpPr>
          <p:grpSpPr>
            <a:xfrm>
              <a:off x="459133" y="1193419"/>
              <a:ext cx="1378065" cy="1988674"/>
              <a:chOff x="459133" y="1193419"/>
              <a:chExt cx="1378065" cy="1988674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459133" y="247420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CPOE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/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products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required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869082" y="2170733"/>
                <a:ext cx="5581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</a:t>
                </a:r>
              </a:p>
            </p:txBody>
          </p:sp>
          <p:pic>
            <p:nvPicPr>
              <p:cNvPr id="136" name="Image 135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3A8E7E70-D3AB-EA9D-3A54-F52397238D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8018" y="1193419"/>
                <a:ext cx="1142613" cy="833287"/>
              </a:xfrm>
              <a:prstGeom prst="rect">
                <a:avLst/>
              </a:prstGeom>
            </p:spPr>
          </p:pic>
          <p:pic>
            <p:nvPicPr>
              <p:cNvPr id="162" name="Image 161" descr="Une image contenant symbole, logo, Graphique, capture d’écran&#10;&#10;Description générée automatiquement">
                <a:extLst>
                  <a:ext uri="{FF2B5EF4-FFF2-40B4-BE49-F238E27FC236}">
                    <a16:creationId xmlns:a16="http://schemas.microsoft.com/office/drawing/2014/main" id="{97281420-9D9B-9EC9-13C7-7930557E94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1800000">
                <a:off x="716718" y="1360933"/>
                <a:ext cx="326451" cy="545517"/>
              </a:xfrm>
              <a:prstGeom prst="rect">
                <a:avLst/>
              </a:prstGeom>
            </p:spPr>
          </p:pic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71C8C38-5330-7623-DE5F-EB37412235F3}"/>
                </a:ext>
              </a:extLst>
            </p:cNvPr>
            <p:cNvSpPr txBox="1"/>
            <p:nvPr/>
          </p:nvSpPr>
          <p:spPr>
            <a:xfrm>
              <a:off x="945688" y="1712533"/>
              <a:ext cx="702436" cy="2308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kumimoji="0" lang="en-US" sz="9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ICCBBA*</a:t>
              </a:r>
              <a:endParaRPr lang="fr-FR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53874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sz="2400" dirty="0">
                <a:latin typeface="Verdana" panose="020B0604030504040204" pitchFamily="34" charset="0"/>
              </a:rPr>
              <a:t>Patient requiring a blood / blood products transfusion </a:t>
            </a:r>
            <a:endParaRPr lang="fr-FR" dirty="0"/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CFE65F72-3022-20E3-B7AE-84E3EE0A284E}"/>
              </a:ext>
            </a:extLst>
          </p:cNvPr>
          <p:cNvSpPr txBox="1"/>
          <p:nvPr/>
        </p:nvSpPr>
        <p:spPr>
          <a:xfrm>
            <a:off x="210125" y="6496802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professionals</a:t>
            </a:r>
          </a:p>
        </p:txBody>
      </p: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5F381E5-AEB1-BA48-F141-F8CCB790D2ED}"/>
              </a:ext>
            </a:extLst>
          </p:cNvPr>
          <p:cNvSpPr txBox="1"/>
          <p:nvPr/>
        </p:nvSpPr>
        <p:spPr>
          <a:xfrm>
            <a:off x="209733" y="6270197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CPOE: Computerized Provider Order Entry</a:t>
            </a:r>
          </a:p>
        </p:txBody>
      </p:sp>
      <p:grpSp>
        <p:nvGrpSpPr>
          <p:cNvPr id="206" name="Groupe 205">
            <a:extLst>
              <a:ext uri="{FF2B5EF4-FFF2-40B4-BE49-F238E27FC236}">
                <a16:creationId xmlns:a16="http://schemas.microsoft.com/office/drawing/2014/main" id="{1FDC2103-D13D-0426-694A-9E579E906296}"/>
              </a:ext>
            </a:extLst>
          </p:cNvPr>
          <p:cNvGrpSpPr/>
          <p:nvPr/>
        </p:nvGrpSpPr>
        <p:grpSpPr>
          <a:xfrm>
            <a:off x="9586140" y="3436187"/>
            <a:ext cx="1637462" cy="2568594"/>
            <a:chOff x="10677230" y="3436187"/>
            <a:chExt cx="1637462" cy="2568594"/>
          </a:xfrm>
        </p:grpSpPr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E1DC1C36-B5E7-D1E1-ABBF-19F09E6C1EB5}"/>
                </a:ext>
              </a:extLst>
            </p:cNvPr>
            <p:cNvSpPr/>
            <p:nvPr/>
          </p:nvSpPr>
          <p:spPr>
            <a:xfrm rot="7200000">
              <a:off x="11653321" y="3636588"/>
              <a:ext cx="86177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7179A5DC-EC3A-1D9E-CAC8-6C5290D0A63B}"/>
                </a:ext>
              </a:extLst>
            </p:cNvPr>
            <p:cNvSpPr txBox="1"/>
            <p:nvPr/>
          </p:nvSpPr>
          <p:spPr>
            <a:xfrm>
              <a:off x="10677230" y="4989118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2 clinical staff collect blood from Blood Bank and return to patient for administration </a:t>
              </a:r>
            </a:p>
          </p:txBody>
        </p:sp>
        <p:pic>
          <p:nvPicPr>
            <p:cNvPr id="178" name="Image 177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5034C900-40B5-5E2E-2EFC-2A44FE625B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225849" y="4086091"/>
              <a:ext cx="521920" cy="602216"/>
            </a:xfrm>
            <a:prstGeom prst="rect">
              <a:avLst/>
            </a:prstGeom>
          </p:spPr>
        </p:pic>
        <p:pic>
          <p:nvPicPr>
            <p:cNvPr id="179" name="Image 178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F6BD39C-0909-311E-0DDD-D122FA5E8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900000">
              <a:off x="10965520" y="4216849"/>
              <a:ext cx="326451" cy="545517"/>
            </a:xfrm>
            <a:prstGeom prst="rect">
              <a:avLst/>
            </a:prstGeom>
          </p:spPr>
        </p:pic>
        <p:pic>
          <p:nvPicPr>
            <p:cNvPr id="180" name="Image 179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46644394-62C3-89DF-5530-93F835B98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900000">
              <a:off x="10783635" y="4216851"/>
              <a:ext cx="326451" cy="545517"/>
            </a:xfrm>
            <a:prstGeom prst="rect">
              <a:avLst/>
            </a:prstGeom>
          </p:spPr>
        </p:pic>
      </p:grpSp>
      <p:grpSp>
        <p:nvGrpSpPr>
          <p:cNvPr id="207" name="Groupe 206">
            <a:extLst>
              <a:ext uri="{FF2B5EF4-FFF2-40B4-BE49-F238E27FC236}">
                <a16:creationId xmlns:a16="http://schemas.microsoft.com/office/drawing/2014/main" id="{BA1DE983-6DC8-2829-A2DF-B55832F725E8}"/>
              </a:ext>
            </a:extLst>
          </p:cNvPr>
          <p:cNvGrpSpPr/>
          <p:nvPr/>
        </p:nvGrpSpPr>
        <p:grpSpPr>
          <a:xfrm>
            <a:off x="9683422" y="1141195"/>
            <a:ext cx="2224047" cy="2347935"/>
            <a:chOff x="9683422" y="1141195"/>
            <a:chExt cx="2224047" cy="2347935"/>
          </a:xfrm>
        </p:grpSpPr>
        <p:sp>
          <p:nvSpPr>
            <p:cNvPr id="54" name="Flèche vers la droite 53">
              <a:extLst>
                <a:ext uri="{FF2B5EF4-FFF2-40B4-BE49-F238E27FC236}">
                  <a16:creationId xmlns:a16="http://schemas.microsoft.com/office/drawing/2014/main" id="{AF95F8A3-1BA8-E0DA-BA96-95321CB3B1FA}"/>
                </a:ext>
              </a:extLst>
            </p:cNvPr>
            <p:cNvSpPr/>
            <p:nvPr/>
          </p:nvSpPr>
          <p:spPr>
            <a:xfrm>
              <a:off x="9683422" y="1471618"/>
              <a:ext cx="102760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52418B0E-9C2D-6C10-3203-9130D65BA511}"/>
                </a:ext>
              </a:extLst>
            </p:cNvPr>
            <p:cNvSpPr txBox="1"/>
            <p:nvPr/>
          </p:nvSpPr>
          <p:spPr>
            <a:xfrm>
              <a:off x="10677230" y="2473467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arrives from Blood Bank into hospital refrigeration </a:t>
              </a:r>
            </a:p>
            <a:p>
              <a:pPr algn="ctr"/>
              <a:endParaRPr lang="en-US" sz="1000" dirty="0"/>
            </a:p>
          </p:txBody>
        </p:sp>
        <p:pic>
          <p:nvPicPr>
            <p:cNvPr id="175" name="Image 174" descr="Une image contenant capture d’écran, Téléphone mobile, Appareil mobile, gadget&#10;&#10;Description générée automatiquement">
              <a:extLst>
                <a:ext uri="{FF2B5EF4-FFF2-40B4-BE49-F238E27FC236}">
                  <a16:creationId xmlns:a16="http://schemas.microsoft.com/office/drawing/2014/main" id="{D1430E4A-F92D-FA98-64AE-E8E17FDD0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132439" y="1141195"/>
              <a:ext cx="612954" cy="895856"/>
            </a:xfrm>
            <a:prstGeom prst="rect">
              <a:avLst/>
            </a:prstGeom>
          </p:spPr>
        </p:pic>
        <p:pic>
          <p:nvPicPr>
            <p:cNvPr id="176" name="Image 175" descr="Une image contenant symbole, logo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F28B00B7-3840-14A2-639A-458C8904A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00000">
              <a:off x="10875447" y="1366789"/>
              <a:ext cx="326451" cy="545517"/>
            </a:xfrm>
            <a:prstGeom prst="rect">
              <a:avLst/>
            </a:prstGeom>
          </p:spPr>
        </p:pic>
      </p:grpSp>
      <p:grpSp>
        <p:nvGrpSpPr>
          <p:cNvPr id="208" name="Groupe 207">
            <a:extLst>
              <a:ext uri="{FF2B5EF4-FFF2-40B4-BE49-F238E27FC236}">
                <a16:creationId xmlns:a16="http://schemas.microsoft.com/office/drawing/2014/main" id="{827D1639-1C1C-0141-4841-36AB31C73E7B}"/>
              </a:ext>
            </a:extLst>
          </p:cNvPr>
          <p:cNvGrpSpPr/>
          <p:nvPr/>
        </p:nvGrpSpPr>
        <p:grpSpPr>
          <a:xfrm>
            <a:off x="7821241" y="1141195"/>
            <a:ext cx="2506401" cy="2045201"/>
            <a:chOff x="7821241" y="1141195"/>
            <a:chExt cx="2506401" cy="2045201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7146D47D-0BC7-A3EF-D669-D70E57C2B579}"/>
                </a:ext>
              </a:extLst>
            </p:cNvPr>
            <p:cNvSpPr/>
            <p:nvPr/>
          </p:nvSpPr>
          <p:spPr>
            <a:xfrm>
              <a:off x="7821241" y="1459811"/>
              <a:ext cx="145901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835A3ABE-C98A-18DB-EC36-39419392C553}"/>
                </a:ext>
              </a:extLst>
            </p:cNvPr>
            <p:cNvSpPr txBox="1"/>
            <p:nvPr/>
          </p:nvSpPr>
          <p:spPr>
            <a:xfrm>
              <a:off x="9097403" y="2170733"/>
              <a:ext cx="1230239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Group and save takes place to match blood group/ antibodies and rhesus factor </a:t>
              </a:r>
            </a:p>
          </p:txBody>
        </p:sp>
        <p:pic>
          <p:nvPicPr>
            <p:cNvPr id="173" name="Image 172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3857AB1F-68BB-8243-D7F3-38FFE1232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384656" y="1141195"/>
              <a:ext cx="570312" cy="867866"/>
            </a:xfrm>
            <a:prstGeom prst="rect">
              <a:avLst/>
            </a:prstGeom>
          </p:spPr>
        </p:pic>
        <p:pic>
          <p:nvPicPr>
            <p:cNvPr id="171" name="Image 170">
              <a:extLst>
                <a:ext uri="{FF2B5EF4-FFF2-40B4-BE49-F238E27FC236}">
                  <a16:creationId xmlns:a16="http://schemas.microsoft.com/office/drawing/2014/main" id="{7893B79E-9BA8-8D0A-AC34-B8D4597E3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9668375" y="1344771"/>
              <a:ext cx="605126" cy="605126"/>
            </a:xfrm>
            <a:prstGeom prst="rect">
              <a:avLst/>
            </a:prstGeom>
          </p:spPr>
        </p:pic>
      </p:grpSp>
      <p:grpSp>
        <p:nvGrpSpPr>
          <p:cNvPr id="214" name="Groupe 213">
            <a:extLst>
              <a:ext uri="{FF2B5EF4-FFF2-40B4-BE49-F238E27FC236}">
                <a16:creationId xmlns:a16="http://schemas.microsoft.com/office/drawing/2014/main" id="{2496CB59-AE2C-CE9C-FDDC-02AEE5574FB1}"/>
              </a:ext>
            </a:extLst>
          </p:cNvPr>
          <p:cNvGrpSpPr/>
          <p:nvPr/>
        </p:nvGrpSpPr>
        <p:grpSpPr>
          <a:xfrm>
            <a:off x="6048093" y="1115141"/>
            <a:ext cx="2699721" cy="2220100"/>
            <a:chOff x="6048093" y="1115141"/>
            <a:chExt cx="2699721" cy="2220100"/>
          </a:xfrm>
        </p:grpSpPr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488B75BF-E5D6-C691-7DD3-475A6D42E77A}"/>
                </a:ext>
              </a:extLst>
            </p:cNvPr>
            <p:cNvSpPr/>
            <p:nvPr/>
          </p:nvSpPr>
          <p:spPr>
            <a:xfrm>
              <a:off x="6048093" y="1448004"/>
              <a:ext cx="14325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209" name="Groupe 208">
              <a:extLst>
                <a:ext uri="{FF2B5EF4-FFF2-40B4-BE49-F238E27FC236}">
                  <a16:creationId xmlns:a16="http://schemas.microsoft.com/office/drawing/2014/main" id="{79D20624-CEA0-2C9F-F838-9257CC68E579}"/>
                </a:ext>
              </a:extLst>
            </p:cNvPr>
            <p:cNvGrpSpPr/>
            <p:nvPr/>
          </p:nvGrpSpPr>
          <p:grpSpPr>
            <a:xfrm>
              <a:off x="7313271" y="1115141"/>
              <a:ext cx="1434543" cy="2220100"/>
              <a:chOff x="7313271" y="1115141"/>
              <a:chExt cx="1434543" cy="2220100"/>
            </a:xfrm>
          </p:grpSpPr>
          <p:pic>
            <p:nvPicPr>
              <p:cNvPr id="114" name="Image 113" descr="Une image contenant Rectangle, capture d’écran, motif, ligne&#10;&#10;Description générée automatiquement">
                <a:extLst>
                  <a:ext uri="{FF2B5EF4-FFF2-40B4-BE49-F238E27FC236}">
                    <a16:creationId xmlns:a16="http://schemas.microsoft.com/office/drawing/2014/main" id="{09289DD5-0157-A94D-F95C-2CCBC0ACB1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18900000">
                <a:off x="7313271" y="1115141"/>
                <a:ext cx="999166" cy="999166"/>
              </a:xfrm>
              <a:prstGeom prst="rect">
                <a:avLst/>
              </a:prstGeom>
            </p:spPr>
          </p:pic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90BAC529-C095-B5FD-2EA5-CBEE511B2847}"/>
                  </a:ext>
                </a:extLst>
              </p:cNvPr>
              <p:cNvSpPr txBox="1"/>
              <p:nvPr/>
            </p:nvSpPr>
            <p:spPr>
              <a:xfrm>
                <a:off x="7369749" y="2473467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Two samples identified and checked that both are labelled identically </a:t>
                </a:r>
              </a:p>
            </p:txBody>
          </p:sp>
          <p:sp>
            <p:nvSpPr>
              <p:cNvPr id="40" name="ZoneTexte 39">
                <a:extLst>
                  <a:ext uri="{FF2B5EF4-FFF2-40B4-BE49-F238E27FC236}">
                    <a16:creationId xmlns:a16="http://schemas.microsoft.com/office/drawing/2014/main" id="{A962839A-2712-50A4-2119-80D0997B2D0D}"/>
                  </a:ext>
                </a:extLst>
              </p:cNvPr>
              <p:cNvSpPr txBox="1"/>
              <p:nvPr/>
            </p:nvSpPr>
            <p:spPr>
              <a:xfrm>
                <a:off x="7470984" y="2170733"/>
                <a:ext cx="115127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159" name="Image 158">
                <a:extLst>
                  <a:ext uri="{FF2B5EF4-FFF2-40B4-BE49-F238E27FC236}">
                    <a16:creationId xmlns:a16="http://schemas.microsoft.com/office/drawing/2014/main" id="{D1630853-D9F8-0125-51D0-789DA0A9A2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/>
              <a:stretch/>
            </p:blipFill>
            <p:spPr>
              <a:xfrm>
                <a:off x="8002345" y="1369176"/>
                <a:ext cx="605126" cy="605126"/>
              </a:xfrm>
              <a:prstGeom prst="rect">
                <a:avLst/>
              </a:prstGeom>
            </p:spPr>
          </p:pic>
          <p:pic>
            <p:nvPicPr>
              <p:cNvPr id="160" name="Image 159">
                <a:extLst>
                  <a:ext uri="{FF2B5EF4-FFF2-40B4-BE49-F238E27FC236}">
                    <a16:creationId xmlns:a16="http://schemas.microsoft.com/office/drawing/2014/main" id="{3BA09E27-3195-A9F6-70F2-6FA912F27B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/>
              <a:stretch/>
            </p:blipFill>
            <p:spPr>
              <a:xfrm>
                <a:off x="7766332" y="1358483"/>
                <a:ext cx="605126" cy="605126"/>
              </a:xfrm>
              <a:prstGeom prst="rect">
                <a:avLst/>
              </a:prstGeom>
            </p:spPr>
          </p:pic>
        </p:grp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F8826C75-5AD1-54F1-5172-1A54CBAB1CF2}"/>
              </a:ext>
            </a:extLst>
          </p:cNvPr>
          <p:cNvSpPr txBox="1"/>
          <p:nvPr/>
        </p:nvSpPr>
        <p:spPr>
          <a:xfrm>
            <a:off x="10578067" y="2174884"/>
            <a:ext cx="1476686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GLN/GSRN (+SRIN)</a:t>
            </a:r>
          </a:p>
        </p:txBody>
      </p:sp>
      <p:pic>
        <p:nvPicPr>
          <p:cNvPr id="10" name="Image 9" descr="Une image contenant carré, Rectangle, symbole&#10;&#10;Le contenu généré par l’IA peut être incorrect.">
            <a:extLst>
              <a:ext uri="{FF2B5EF4-FFF2-40B4-BE49-F238E27FC236}">
                <a16:creationId xmlns:a16="http://schemas.microsoft.com/office/drawing/2014/main" id="{F6FD4BD9-F692-3E6B-A54D-BD960A6E379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583512" y="1156845"/>
            <a:ext cx="120001" cy="120001"/>
          </a:xfrm>
          <a:prstGeom prst="rect">
            <a:avLst/>
          </a:prstGeom>
        </p:spPr>
      </p:pic>
      <p:grpSp>
        <p:nvGrpSpPr>
          <p:cNvPr id="27" name="Groupe 26">
            <a:extLst>
              <a:ext uri="{FF2B5EF4-FFF2-40B4-BE49-F238E27FC236}">
                <a16:creationId xmlns:a16="http://schemas.microsoft.com/office/drawing/2014/main" id="{FFF04C30-D36A-0445-262D-3268416F3327}"/>
              </a:ext>
            </a:extLst>
          </p:cNvPr>
          <p:cNvGrpSpPr/>
          <p:nvPr/>
        </p:nvGrpSpPr>
        <p:grpSpPr>
          <a:xfrm>
            <a:off x="4375836" y="1131123"/>
            <a:ext cx="2759980" cy="1747496"/>
            <a:chOff x="4375836" y="1131123"/>
            <a:chExt cx="2759980" cy="1747496"/>
          </a:xfrm>
        </p:grpSpPr>
        <p:sp>
          <p:nvSpPr>
            <p:cNvPr id="45" name="Flèche vers la droite 44">
              <a:extLst>
                <a:ext uri="{FF2B5EF4-FFF2-40B4-BE49-F238E27FC236}">
                  <a16:creationId xmlns:a16="http://schemas.microsoft.com/office/drawing/2014/main" id="{48EFFDD4-9A64-E01E-5750-C472DFD6FDE8}"/>
                </a:ext>
              </a:extLst>
            </p:cNvPr>
            <p:cNvSpPr/>
            <p:nvPr/>
          </p:nvSpPr>
          <p:spPr>
            <a:xfrm>
              <a:off x="4375836" y="1448004"/>
              <a:ext cx="136665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A7C4A58-D544-6A38-D4D4-9E1789A94551}"/>
                </a:ext>
              </a:extLst>
            </p:cNvPr>
            <p:cNvSpPr txBox="1"/>
            <p:nvPr/>
          </p:nvSpPr>
          <p:spPr>
            <a:xfrm>
              <a:off x="5642095" y="217073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taken to the laboratory for processing </a:t>
              </a:r>
            </a:p>
          </p:txBody>
        </p: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FD4A1618-D351-8A5D-BE16-4E153F02B114}"/>
                </a:ext>
              </a:extLst>
            </p:cNvPr>
            <p:cNvGrpSpPr/>
            <p:nvPr/>
          </p:nvGrpSpPr>
          <p:grpSpPr>
            <a:xfrm>
              <a:off x="5846892" y="1131123"/>
              <a:ext cx="1288924" cy="842246"/>
              <a:chOff x="5846892" y="1131123"/>
              <a:chExt cx="1288924" cy="842246"/>
            </a:xfrm>
          </p:grpSpPr>
          <p:pic>
            <p:nvPicPr>
              <p:cNvPr id="18" name="Image 17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FE181207-137E-8A06-FD90-42D6EABF8C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096208" y="1131123"/>
                <a:ext cx="687796" cy="501597"/>
              </a:xfrm>
              <a:prstGeom prst="rect">
                <a:avLst/>
              </a:prstGeom>
            </p:spPr>
          </p:pic>
          <p:pic>
            <p:nvPicPr>
              <p:cNvPr id="19" name="Image 18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2899657E-71BF-5BB3-80C0-5EB6D96F88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270507" y="1253338"/>
                <a:ext cx="426690" cy="305857"/>
              </a:xfrm>
              <a:prstGeom prst="rect">
                <a:avLst/>
              </a:prstGeom>
            </p:spPr>
          </p:pic>
          <p:grpSp>
            <p:nvGrpSpPr>
              <p:cNvPr id="17" name="Groupe 16">
                <a:extLst>
                  <a:ext uri="{FF2B5EF4-FFF2-40B4-BE49-F238E27FC236}">
                    <a16:creationId xmlns:a16="http://schemas.microsoft.com/office/drawing/2014/main" id="{20ADF30B-D478-439D-D0A8-A8C255385192}"/>
                  </a:ext>
                </a:extLst>
              </p:cNvPr>
              <p:cNvGrpSpPr/>
              <p:nvPr/>
            </p:nvGrpSpPr>
            <p:grpSpPr>
              <a:xfrm>
                <a:off x="5846892" y="1255906"/>
                <a:ext cx="1288924" cy="717463"/>
                <a:chOff x="5846892" y="1255906"/>
                <a:chExt cx="1288924" cy="717463"/>
              </a:xfrm>
            </p:grpSpPr>
            <p:pic>
              <p:nvPicPr>
                <p:cNvPr id="14" name="Image 13" descr="Une image contenant cercle, Graphique, capture d’écran&#10;&#10;Description générée automatiquement">
                  <a:extLst>
                    <a:ext uri="{FF2B5EF4-FFF2-40B4-BE49-F238E27FC236}">
                      <a16:creationId xmlns:a16="http://schemas.microsoft.com/office/drawing/2014/main" id="{3B78C2A4-CC42-B80B-0C05-FED432B445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846892" y="1255906"/>
                  <a:ext cx="514595" cy="559126"/>
                </a:xfrm>
                <a:prstGeom prst="rect">
                  <a:avLst/>
                </a:prstGeom>
              </p:spPr>
            </p:pic>
            <p:pic>
              <p:nvPicPr>
                <p:cNvPr id="156" name="Image 155">
                  <a:extLst>
                    <a:ext uri="{FF2B5EF4-FFF2-40B4-BE49-F238E27FC236}">
                      <a16:creationId xmlns:a16="http://schemas.microsoft.com/office/drawing/2014/main" id="{908E6D32-3217-648B-41D9-A94DAA587F2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rcRect/>
                <a:stretch/>
              </p:blipFill>
              <p:spPr>
                <a:xfrm>
                  <a:off x="6520930" y="1358483"/>
                  <a:ext cx="614886" cy="614886"/>
                </a:xfrm>
                <a:prstGeom prst="rect">
                  <a:avLst/>
                </a:prstGeom>
              </p:spPr>
            </p:pic>
            <p:pic>
              <p:nvPicPr>
                <p:cNvPr id="157" name="Image 156">
                  <a:extLst>
                    <a:ext uri="{FF2B5EF4-FFF2-40B4-BE49-F238E27FC236}">
                      <a16:creationId xmlns:a16="http://schemas.microsoft.com/office/drawing/2014/main" id="{249BCD08-365B-9BD2-109B-BC8BBA806E7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rcRect/>
                <a:stretch/>
              </p:blipFill>
              <p:spPr>
                <a:xfrm>
                  <a:off x="6295268" y="1358483"/>
                  <a:ext cx="614886" cy="614886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21" name="ZoneTexte 20">
            <a:extLst>
              <a:ext uri="{FF2B5EF4-FFF2-40B4-BE49-F238E27FC236}">
                <a16:creationId xmlns:a16="http://schemas.microsoft.com/office/drawing/2014/main" id="{4682F5E2-72F7-9E7C-520A-7A9B8ACFCA89}"/>
              </a:ext>
            </a:extLst>
          </p:cNvPr>
          <p:cNvSpPr txBox="1"/>
          <p:nvPr/>
        </p:nvSpPr>
        <p:spPr>
          <a:xfrm>
            <a:off x="209733" y="5688238"/>
            <a:ext cx="2610175" cy="55399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ICCBBA: International Council for Commonality in Blood Banking Automation </a:t>
            </a:r>
          </a:p>
        </p:txBody>
      </p:sp>
      <p:grpSp>
        <p:nvGrpSpPr>
          <p:cNvPr id="212" name="Groupe 211">
            <a:extLst>
              <a:ext uri="{FF2B5EF4-FFF2-40B4-BE49-F238E27FC236}">
                <a16:creationId xmlns:a16="http://schemas.microsoft.com/office/drawing/2014/main" id="{14867A91-0C74-A69B-0647-89A734CEC773}"/>
              </a:ext>
            </a:extLst>
          </p:cNvPr>
          <p:cNvGrpSpPr/>
          <p:nvPr/>
        </p:nvGrpSpPr>
        <p:grpSpPr>
          <a:xfrm>
            <a:off x="3207517" y="1240397"/>
            <a:ext cx="2153069" cy="2094844"/>
            <a:chOff x="3207517" y="1240397"/>
            <a:chExt cx="2153069" cy="2094844"/>
          </a:xfrm>
        </p:grpSpPr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098556" y="1240397"/>
              <a:ext cx="514595" cy="564556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D8DA9BAC-409A-B16E-FDAD-2D97A19EAD22}"/>
                </a:ext>
              </a:extLst>
            </p:cNvPr>
            <p:cNvSpPr txBox="1"/>
            <p:nvPr/>
          </p:nvSpPr>
          <p:spPr>
            <a:xfrm>
              <a:off x="3914441" y="2473467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Blood sample x2 taken from patient and labelled at bedside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C684C5C7-4B93-A5DC-F621-2E35E98CE686}"/>
                </a:ext>
              </a:extLst>
            </p:cNvPr>
            <p:cNvSpPr txBox="1"/>
            <p:nvPr/>
          </p:nvSpPr>
          <p:spPr>
            <a:xfrm>
              <a:off x="3883899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01BEC2BC-9202-1BD3-9C4A-F5910723F612}"/>
                </a:ext>
              </a:extLst>
            </p:cNvPr>
            <p:cNvSpPr/>
            <p:nvPr/>
          </p:nvSpPr>
          <p:spPr>
            <a:xfrm>
              <a:off x="3207517" y="1449965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69" name="Image 168">
              <a:extLst>
                <a:ext uri="{FF2B5EF4-FFF2-40B4-BE49-F238E27FC236}">
                  <a16:creationId xmlns:a16="http://schemas.microsoft.com/office/drawing/2014/main" id="{CB528B98-6982-7DDB-1F94-5295E7D8C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rcRect/>
            <a:stretch/>
          </p:blipFill>
          <p:spPr>
            <a:xfrm>
              <a:off x="4601173" y="1358483"/>
              <a:ext cx="579050" cy="584221"/>
            </a:xfrm>
            <a:prstGeom prst="rect">
              <a:avLst/>
            </a:prstGeom>
          </p:spPr>
        </p:pic>
        <p:pic>
          <p:nvPicPr>
            <p:cNvPr id="170" name="Image 169">
              <a:extLst>
                <a:ext uri="{FF2B5EF4-FFF2-40B4-BE49-F238E27FC236}">
                  <a16:creationId xmlns:a16="http://schemas.microsoft.com/office/drawing/2014/main" id="{90F42AF0-6428-5F34-0905-0F564F9E4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rcRect/>
            <a:stretch/>
          </p:blipFill>
          <p:spPr>
            <a:xfrm>
              <a:off x="4384121" y="1358483"/>
              <a:ext cx="579050" cy="584221"/>
            </a:xfrm>
            <a:prstGeom prst="rect">
              <a:avLst/>
            </a:prstGeom>
          </p:spPr>
        </p:pic>
      </p:grpSp>
      <p:grpSp>
        <p:nvGrpSpPr>
          <p:cNvPr id="211" name="Groupe 210">
            <a:extLst>
              <a:ext uri="{FF2B5EF4-FFF2-40B4-BE49-F238E27FC236}">
                <a16:creationId xmlns:a16="http://schemas.microsoft.com/office/drawing/2014/main" id="{D63EF343-10CC-0209-31A7-AEEBCD6D3679}"/>
              </a:ext>
            </a:extLst>
          </p:cNvPr>
          <p:cNvGrpSpPr/>
          <p:nvPr/>
        </p:nvGrpSpPr>
        <p:grpSpPr>
          <a:xfrm>
            <a:off x="1609609" y="1342962"/>
            <a:ext cx="2004553" cy="2300056"/>
            <a:chOff x="1609609" y="1342962"/>
            <a:chExt cx="2004553" cy="2300056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1609609" y="1451926"/>
              <a:ext cx="796815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1E9D502-84AC-661B-150B-82222A401B4D}"/>
                </a:ext>
              </a:extLst>
            </p:cNvPr>
            <p:cNvSpPr txBox="1"/>
            <p:nvPr/>
          </p:nvSpPr>
          <p:spPr>
            <a:xfrm>
              <a:off x="2186787" y="247346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identity confirmed by HCP by scanning patient wristband and gaining verbal confirmation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19CDA5E7-4FCA-4471-6F83-B9F8B9252434}"/>
                </a:ext>
              </a:extLst>
            </p:cNvPr>
            <p:cNvSpPr txBox="1"/>
            <p:nvPr/>
          </p:nvSpPr>
          <p:spPr>
            <a:xfrm>
              <a:off x="2137475" y="2170733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140" name="Image 139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705F4749-F2AC-8037-2ED9-40605D71BE9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2579039" y="1527478"/>
              <a:ext cx="774937" cy="343878"/>
            </a:xfrm>
            <a:prstGeom prst="rect">
              <a:avLst/>
            </a:prstGeom>
          </p:spPr>
        </p:pic>
        <p:pic>
          <p:nvPicPr>
            <p:cNvPr id="151" name="Image 150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38B1093E-BE57-3040-38CC-B24167C30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419501" y="1342962"/>
              <a:ext cx="426690" cy="305857"/>
            </a:xfrm>
            <a:prstGeom prst="rect">
              <a:avLst/>
            </a:prstGeom>
          </p:spPr>
        </p:pic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4D42B1E5-444B-28DF-2940-661A72F45DF1}"/>
              </a:ext>
            </a:extLst>
          </p:cNvPr>
          <p:cNvGrpSpPr/>
          <p:nvPr/>
        </p:nvGrpSpPr>
        <p:grpSpPr>
          <a:xfrm>
            <a:off x="459133" y="1193419"/>
            <a:ext cx="1378065" cy="1988674"/>
            <a:chOff x="459133" y="1193419"/>
            <a:chExt cx="1378065" cy="1988674"/>
          </a:xfrm>
        </p:grpSpPr>
        <p:grpSp>
          <p:nvGrpSpPr>
            <p:cNvPr id="213" name="Groupe 212">
              <a:extLst>
                <a:ext uri="{FF2B5EF4-FFF2-40B4-BE49-F238E27FC236}">
                  <a16:creationId xmlns:a16="http://schemas.microsoft.com/office/drawing/2014/main" id="{386C5E36-AF65-3DD0-E831-FD17B5E37D55}"/>
                </a:ext>
              </a:extLst>
            </p:cNvPr>
            <p:cNvGrpSpPr/>
            <p:nvPr/>
          </p:nvGrpSpPr>
          <p:grpSpPr>
            <a:xfrm>
              <a:off x="459133" y="1193419"/>
              <a:ext cx="1378065" cy="1988674"/>
              <a:chOff x="459133" y="1193419"/>
              <a:chExt cx="1378065" cy="1988674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459133" y="247420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>
                    <a:solidFill>
                      <a:schemeClr val="tx1"/>
                    </a:solidFill>
                  </a:rPr>
                  <a:t>CPOE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/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blood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products</a:t>
                </a:r>
                <a:r>
                  <a:rPr lang="es-ES" sz="1000" dirty="0">
                    <a:solidFill>
                      <a:schemeClr val="tx1"/>
                    </a:solidFill>
                  </a:rPr>
                  <a:t> 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required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869082" y="2170733"/>
                <a:ext cx="55816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</a:t>
                </a:r>
              </a:p>
            </p:txBody>
          </p:sp>
          <p:pic>
            <p:nvPicPr>
              <p:cNvPr id="136" name="Image 135" descr="Une image contenant capture d’écran, Système d’exploitation, Ordinateur tablette, logiciel&#10;&#10;Description générée automatiquement">
                <a:extLst>
                  <a:ext uri="{FF2B5EF4-FFF2-40B4-BE49-F238E27FC236}">
                    <a16:creationId xmlns:a16="http://schemas.microsoft.com/office/drawing/2014/main" id="{3A8E7E70-D3AB-EA9D-3A54-F52397238D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28018" y="1193419"/>
                <a:ext cx="1142613" cy="833287"/>
              </a:xfrm>
              <a:prstGeom prst="rect">
                <a:avLst/>
              </a:prstGeom>
            </p:spPr>
          </p:pic>
          <p:pic>
            <p:nvPicPr>
              <p:cNvPr id="162" name="Image 161" descr="Une image contenant symbole, logo, Graphique, capture d’écran&#10;&#10;Description générée automatiquement">
                <a:extLst>
                  <a:ext uri="{FF2B5EF4-FFF2-40B4-BE49-F238E27FC236}">
                    <a16:creationId xmlns:a16="http://schemas.microsoft.com/office/drawing/2014/main" id="{97281420-9D9B-9EC9-13C7-7930557E94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1800000">
                <a:off x="716718" y="1360933"/>
                <a:ext cx="326451" cy="545517"/>
              </a:xfrm>
              <a:prstGeom prst="rect">
                <a:avLst/>
              </a:prstGeom>
            </p:spPr>
          </p:pic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71C8C38-5330-7623-DE5F-EB37412235F3}"/>
                </a:ext>
              </a:extLst>
            </p:cNvPr>
            <p:cNvSpPr txBox="1"/>
            <p:nvPr/>
          </p:nvSpPr>
          <p:spPr>
            <a:xfrm>
              <a:off x="945688" y="1712533"/>
              <a:ext cx="702436" cy="2308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kumimoji="0" lang="en-US" sz="9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ICCBBA*</a:t>
              </a:r>
              <a:endParaRPr lang="fr-FR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9144099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GS1</Template>
  <TotalTime>1584</TotalTime>
  <Words>1857</Words>
  <Application>Microsoft Macintosh PowerPoint</Application>
  <PresentationFormat>Grand écran</PresentationFormat>
  <Paragraphs>237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8" baseType="lpstr">
      <vt:lpstr>Arial</vt:lpstr>
      <vt:lpstr>Verdana</vt:lpstr>
      <vt:lpstr>Thème Office 2013 – 2022</vt:lpstr>
      <vt:lpstr>Definition of business process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Patient requiring a blood / blood products transfusion 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64</cp:revision>
  <dcterms:created xsi:type="dcterms:W3CDTF">2023-01-10T11:12:26Z</dcterms:created>
  <dcterms:modified xsi:type="dcterms:W3CDTF">2025-01-20T14:50:26Z</dcterms:modified>
</cp:coreProperties>
</file>