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62" r:id="rId2"/>
    <p:sldId id="280" r:id="rId3"/>
    <p:sldId id="279" r:id="rId4"/>
    <p:sldId id="278" r:id="rId5"/>
    <p:sldId id="277" r:id="rId6"/>
    <p:sldId id="276" r:id="rId7"/>
    <p:sldId id="275" r:id="rId8"/>
    <p:sldId id="274" r:id="rId9"/>
    <p:sldId id="273" r:id="rId10"/>
    <p:sldId id="272" r:id="rId11"/>
    <p:sldId id="264"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CFE3"/>
    <a:srgbClr val="F6B7CC"/>
    <a:srgbClr val="FCE0A6"/>
    <a:srgbClr val="CCE3AA"/>
    <a:srgbClr val="99E2F3"/>
    <a:srgbClr val="2233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61640C-B974-496A-B50E-0E99ECD15BFB}" v="161" dt="2025-11-25T11:04:22.80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842"/>
    <p:restoredTop sz="96327"/>
  </p:normalViewPr>
  <p:slideViewPr>
    <p:cSldViewPr snapToGrid="0">
      <p:cViewPr varScale="1">
        <p:scale>
          <a:sx n="115" d="100"/>
          <a:sy n="115" d="100"/>
        </p:scale>
        <p:origin x="208" y="3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214" d="100"/>
          <a:sy n="214" d="100"/>
        </p:scale>
        <p:origin x="7416" y="16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7029E-20F1-A143-88B9-28013DB09FF5}" type="datetimeFigureOut">
              <a:rPr lang="fr-FR" smtClean="0"/>
              <a:t>03/02/2026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42DBFD-3510-0142-8331-C655B9BF5D98}" type="slidenum">
              <a:rPr lang="fr-FR" smtClean="0"/>
              <a:t>‹N°›</a:t>
            </a:fld>
            <a:endParaRPr lang="fr-FR"/>
          </a:p>
        </p:txBody>
      </p:sp>
    </p:spTree>
    <p:extLst>
      <p:ext uri="{BB962C8B-B14F-4D97-AF65-F5344CB8AC3E}">
        <p14:creationId xmlns:p14="http://schemas.microsoft.com/office/powerpoint/2010/main" val="775988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2</a:t>
            </a:fld>
            <a:endParaRPr lang="fr-FR"/>
          </a:p>
        </p:txBody>
      </p:sp>
    </p:spTree>
    <p:extLst>
      <p:ext uri="{BB962C8B-B14F-4D97-AF65-F5344CB8AC3E}">
        <p14:creationId xmlns:p14="http://schemas.microsoft.com/office/powerpoint/2010/main" val="1458382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3</a:t>
            </a:fld>
            <a:endParaRPr lang="fr-FR"/>
          </a:p>
        </p:txBody>
      </p:sp>
    </p:spTree>
    <p:extLst>
      <p:ext uri="{BB962C8B-B14F-4D97-AF65-F5344CB8AC3E}">
        <p14:creationId xmlns:p14="http://schemas.microsoft.com/office/powerpoint/2010/main" val="3204205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4</a:t>
            </a:fld>
            <a:endParaRPr lang="fr-FR"/>
          </a:p>
        </p:txBody>
      </p:sp>
    </p:spTree>
    <p:extLst>
      <p:ext uri="{BB962C8B-B14F-4D97-AF65-F5344CB8AC3E}">
        <p14:creationId xmlns:p14="http://schemas.microsoft.com/office/powerpoint/2010/main" val="2941960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5</a:t>
            </a:fld>
            <a:endParaRPr lang="fr-FR"/>
          </a:p>
        </p:txBody>
      </p:sp>
    </p:spTree>
    <p:extLst>
      <p:ext uri="{BB962C8B-B14F-4D97-AF65-F5344CB8AC3E}">
        <p14:creationId xmlns:p14="http://schemas.microsoft.com/office/powerpoint/2010/main" val="2916130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6</a:t>
            </a:fld>
            <a:endParaRPr lang="fr-FR"/>
          </a:p>
        </p:txBody>
      </p:sp>
    </p:spTree>
    <p:extLst>
      <p:ext uri="{BB962C8B-B14F-4D97-AF65-F5344CB8AC3E}">
        <p14:creationId xmlns:p14="http://schemas.microsoft.com/office/powerpoint/2010/main" val="807003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7</a:t>
            </a:fld>
            <a:endParaRPr lang="fr-FR"/>
          </a:p>
        </p:txBody>
      </p:sp>
    </p:spTree>
    <p:extLst>
      <p:ext uri="{BB962C8B-B14F-4D97-AF65-F5344CB8AC3E}">
        <p14:creationId xmlns:p14="http://schemas.microsoft.com/office/powerpoint/2010/main" val="1641384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8</a:t>
            </a:fld>
            <a:endParaRPr lang="fr-FR"/>
          </a:p>
        </p:txBody>
      </p:sp>
    </p:spTree>
    <p:extLst>
      <p:ext uri="{BB962C8B-B14F-4D97-AF65-F5344CB8AC3E}">
        <p14:creationId xmlns:p14="http://schemas.microsoft.com/office/powerpoint/2010/main" val="3261011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9</a:t>
            </a:fld>
            <a:endParaRPr lang="fr-FR"/>
          </a:p>
        </p:txBody>
      </p:sp>
    </p:spTree>
    <p:extLst>
      <p:ext uri="{BB962C8B-B14F-4D97-AF65-F5344CB8AC3E}">
        <p14:creationId xmlns:p14="http://schemas.microsoft.com/office/powerpoint/2010/main" val="3275775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842DBFD-3510-0142-8331-C655B9BF5D98}" type="slidenum">
              <a:rPr lang="fr-FR" smtClean="0"/>
              <a:t>10</a:t>
            </a:fld>
            <a:endParaRPr lang="fr-FR"/>
          </a:p>
        </p:txBody>
      </p:sp>
    </p:spTree>
    <p:extLst>
      <p:ext uri="{BB962C8B-B14F-4D97-AF65-F5344CB8AC3E}">
        <p14:creationId xmlns:p14="http://schemas.microsoft.com/office/powerpoint/2010/main" val="3586360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3AE1D0-CC12-98B5-93B8-0EE46D71846F}"/>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ea typeface="Verdana" panose="020B0604030504040204" pitchFamily="34" charset="0"/>
                <a:cs typeface="Verdana" panose="020B0604030504040204" pitchFamily="34" charset="0"/>
              </a:defRPr>
            </a:lvl1pPr>
          </a:lstStyle>
          <a:p>
            <a:r>
              <a:rPr lang="fr-FR"/>
              <a:t>Modifiez le style du titre</a:t>
            </a:r>
          </a:p>
        </p:txBody>
      </p:sp>
      <p:sp>
        <p:nvSpPr>
          <p:cNvPr id="3" name="Sous-titre 2">
            <a:extLst>
              <a:ext uri="{FF2B5EF4-FFF2-40B4-BE49-F238E27FC236}">
                <a16:creationId xmlns:a16="http://schemas.microsoft.com/office/drawing/2014/main" id="{E6937AF5-455E-5ADC-031C-BDA465A61C8E}"/>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Tree>
    <p:extLst>
      <p:ext uri="{BB962C8B-B14F-4D97-AF65-F5344CB8AC3E}">
        <p14:creationId xmlns:p14="http://schemas.microsoft.com/office/powerpoint/2010/main" val="4166141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p:bg>
      <p:bgPr>
        <a:solidFill>
          <a:schemeClr val="bg1"/>
        </a:solidFill>
        <a:effectLst/>
      </p:bgPr>
    </p:bg>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C4FE6465-8B13-DC94-424A-FA0CC0B051FA}"/>
              </a:ext>
            </a:extLst>
          </p:cNvPr>
          <p:cNvSpPr/>
          <p:nvPr userDrawn="1"/>
        </p:nvSpPr>
        <p:spPr>
          <a:xfrm>
            <a:off x="0" y="0"/>
            <a:ext cx="12192000" cy="6858000"/>
          </a:xfrm>
          <a:prstGeom prst="roundRect">
            <a:avLst>
              <a:gd name="adj" fmla="val 23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A54DB19-1A23-C988-05D4-30DDBDF2A423}"/>
              </a:ext>
            </a:extLst>
          </p:cNvPr>
          <p:cNvSpPr>
            <a:spLocks noGrp="1"/>
          </p:cNvSpPr>
          <p:nvPr>
            <p:ph type="title"/>
          </p:nvPr>
        </p:nvSpPr>
        <p:spPr>
          <a:xfrm>
            <a:off x="838200" y="365126"/>
            <a:ext cx="10515600" cy="862096"/>
          </a:xfrm>
        </p:spPr>
        <p:txBody>
          <a:bodyPr anchor="t" anchorCtr="0"/>
          <a:lstStyle>
            <a:lvl1pPr>
              <a:defRPr>
                <a:solidFill>
                  <a:schemeClr val="tx2"/>
                </a:solidFill>
                <a:effectLst/>
              </a:defRPr>
            </a:lvl1pPr>
          </a:lstStyle>
          <a:p>
            <a:r>
              <a:rPr lang="fr-FR" dirty="0"/>
              <a:t>Modifiez le style du titre</a:t>
            </a:r>
          </a:p>
        </p:txBody>
      </p:sp>
      <p:sp>
        <p:nvSpPr>
          <p:cNvPr id="3" name="Espace réservé du contenu 2">
            <a:extLst>
              <a:ext uri="{FF2B5EF4-FFF2-40B4-BE49-F238E27FC236}">
                <a16:creationId xmlns:a16="http://schemas.microsoft.com/office/drawing/2014/main" id="{1D17F212-8942-1095-1F81-FDF2A0E06BFE}"/>
              </a:ext>
            </a:extLst>
          </p:cNvPr>
          <p:cNvSpPr>
            <a:spLocks noGrp="1"/>
          </p:cNvSpPr>
          <p:nvPr>
            <p:ph idx="1"/>
          </p:nvPr>
        </p:nvSpPr>
        <p:spPr>
          <a:xfrm>
            <a:off x="838200" y="1592348"/>
            <a:ext cx="10515600" cy="5041815"/>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936230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efits 1 col">
    <p:bg>
      <p:bgPr>
        <a:solidFill>
          <a:schemeClr val="bg1"/>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236D9DC1-8056-2BE0-7384-D195785D08EF}"/>
              </a:ext>
            </a:extLst>
          </p:cNvPr>
          <p:cNvSpPr/>
          <p:nvPr userDrawn="1"/>
        </p:nvSpPr>
        <p:spPr>
          <a:xfrm>
            <a:off x="0" y="0"/>
            <a:ext cx="12192000" cy="6858000"/>
          </a:xfrm>
          <a:prstGeom prst="roundRect">
            <a:avLst>
              <a:gd name="adj" fmla="val 23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A54DB19-1A23-C988-05D4-30DDBDF2A423}"/>
              </a:ext>
            </a:extLst>
          </p:cNvPr>
          <p:cNvSpPr>
            <a:spLocks noGrp="1"/>
          </p:cNvSpPr>
          <p:nvPr>
            <p:ph type="title"/>
          </p:nvPr>
        </p:nvSpPr>
        <p:spPr>
          <a:xfrm>
            <a:off x="838200" y="365126"/>
            <a:ext cx="10515600" cy="862096"/>
          </a:xfrm>
        </p:spPr>
        <p:txBody>
          <a:bodyPr anchor="t" anchorCtr="0"/>
          <a:lstStyle>
            <a:lvl1pPr>
              <a:defRPr>
                <a:solidFill>
                  <a:schemeClr val="tx2"/>
                </a:solidFill>
                <a:effectLst/>
              </a:defRPr>
            </a:lvl1pPr>
          </a:lstStyle>
          <a:p>
            <a:r>
              <a:rPr lang="fr-FR" dirty="0"/>
              <a:t>Modifiez le style du titre</a:t>
            </a:r>
          </a:p>
        </p:txBody>
      </p:sp>
      <p:sp>
        <p:nvSpPr>
          <p:cNvPr id="3" name="Espace réservé du contenu 2">
            <a:extLst>
              <a:ext uri="{FF2B5EF4-FFF2-40B4-BE49-F238E27FC236}">
                <a16:creationId xmlns:a16="http://schemas.microsoft.com/office/drawing/2014/main" id="{1D17F212-8942-1095-1F81-FDF2A0E06BFE}"/>
              </a:ext>
            </a:extLst>
          </p:cNvPr>
          <p:cNvSpPr>
            <a:spLocks noGrp="1"/>
          </p:cNvSpPr>
          <p:nvPr>
            <p:ph idx="1"/>
          </p:nvPr>
        </p:nvSpPr>
        <p:spPr>
          <a:xfrm>
            <a:off x="838200" y="2286000"/>
            <a:ext cx="10515600" cy="4348163"/>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texte 8">
            <a:extLst>
              <a:ext uri="{FF2B5EF4-FFF2-40B4-BE49-F238E27FC236}">
                <a16:creationId xmlns:a16="http://schemas.microsoft.com/office/drawing/2014/main" id="{00798327-9F12-FE54-89F8-8202DB546A36}"/>
              </a:ext>
            </a:extLst>
          </p:cNvPr>
          <p:cNvSpPr>
            <a:spLocks noGrp="1"/>
          </p:cNvSpPr>
          <p:nvPr>
            <p:ph type="body" sz="quarter" idx="10" hasCustomPrompt="1"/>
          </p:nvPr>
        </p:nvSpPr>
        <p:spPr>
          <a:xfrm>
            <a:off x="838200" y="1227138"/>
            <a:ext cx="10515600" cy="1058862"/>
          </a:xfrm>
        </p:spPr>
        <p:txBody>
          <a:bodyPr anchor="ctr" anchorCtr="0">
            <a:noAutofit/>
          </a:bodyPr>
          <a:lstStyle>
            <a:lvl1pPr>
              <a:defRPr sz="2000" b="1"/>
            </a:lvl1pPr>
          </a:lstStyle>
          <a:p>
            <a:pPr lvl="0"/>
            <a:r>
              <a:rPr lang="fr-FR" dirty="0"/>
              <a:t>Sous-titre</a:t>
            </a:r>
          </a:p>
        </p:txBody>
      </p:sp>
    </p:spTree>
    <p:extLst>
      <p:ext uri="{BB962C8B-B14F-4D97-AF65-F5344CB8AC3E}">
        <p14:creationId xmlns:p14="http://schemas.microsoft.com/office/powerpoint/2010/main" val="1164673698"/>
      </p:ext>
    </p:extLst>
  </p:cSld>
  <p:clrMapOvr>
    <a:masterClrMapping/>
  </p:clrMapOvr>
  <p:extLst>
    <p:ext uri="{DCECCB84-F9BA-43D5-87BE-67443E8EF086}">
      <p15:sldGuideLst xmlns:p15="http://schemas.microsoft.com/office/powerpoint/2012/main">
        <p15:guide id="1" orient="horz" pos="116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nefits 2 cols">
    <p:bg>
      <p:bgPr>
        <a:solidFill>
          <a:schemeClr val="bg1"/>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236D9DC1-8056-2BE0-7384-D195785D08EF}"/>
              </a:ext>
            </a:extLst>
          </p:cNvPr>
          <p:cNvSpPr/>
          <p:nvPr userDrawn="1"/>
        </p:nvSpPr>
        <p:spPr>
          <a:xfrm>
            <a:off x="0" y="0"/>
            <a:ext cx="12192000" cy="6858000"/>
          </a:xfrm>
          <a:prstGeom prst="roundRect">
            <a:avLst>
              <a:gd name="adj" fmla="val 23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A54DB19-1A23-C988-05D4-30DDBDF2A423}"/>
              </a:ext>
            </a:extLst>
          </p:cNvPr>
          <p:cNvSpPr>
            <a:spLocks noGrp="1"/>
          </p:cNvSpPr>
          <p:nvPr>
            <p:ph type="title"/>
          </p:nvPr>
        </p:nvSpPr>
        <p:spPr>
          <a:xfrm>
            <a:off x="838200" y="365126"/>
            <a:ext cx="10515600" cy="862096"/>
          </a:xfrm>
        </p:spPr>
        <p:txBody>
          <a:bodyPr anchor="t" anchorCtr="0"/>
          <a:lstStyle>
            <a:lvl1pPr>
              <a:defRPr>
                <a:solidFill>
                  <a:schemeClr val="tx2"/>
                </a:solidFill>
                <a:effectLst/>
              </a:defRPr>
            </a:lvl1pPr>
          </a:lstStyle>
          <a:p>
            <a:r>
              <a:rPr lang="fr-FR" dirty="0"/>
              <a:t>Modifiez le style du titre</a:t>
            </a:r>
          </a:p>
        </p:txBody>
      </p:sp>
      <p:sp>
        <p:nvSpPr>
          <p:cNvPr id="3" name="Espace réservé du contenu 2">
            <a:extLst>
              <a:ext uri="{FF2B5EF4-FFF2-40B4-BE49-F238E27FC236}">
                <a16:creationId xmlns:a16="http://schemas.microsoft.com/office/drawing/2014/main" id="{1D17F212-8942-1095-1F81-FDF2A0E06BFE}"/>
              </a:ext>
            </a:extLst>
          </p:cNvPr>
          <p:cNvSpPr>
            <a:spLocks noGrp="1"/>
          </p:cNvSpPr>
          <p:nvPr>
            <p:ph idx="1"/>
          </p:nvPr>
        </p:nvSpPr>
        <p:spPr>
          <a:xfrm>
            <a:off x="838200" y="2286000"/>
            <a:ext cx="4913312" cy="4348163"/>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texte 8">
            <a:extLst>
              <a:ext uri="{FF2B5EF4-FFF2-40B4-BE49-F238E27FC236}">
                <a16:creationId xmlns:a16="http://schemas.microsoft.com/office/drawing/2014/main" id="{00798327-9F12-FE54-89F8-8202DB546A36}"/>
              </a:ext>
            </a:extLst>
          </p:cNvPr>
          <p:cNvSpPr>
            <a:spLocks noGrp="1"/>
          </p:cNvSpPr>
          <p:nvPr>
            <p:ph type="body" sz="quarter" idx="10" hasCustomPrompt="1"/>
          </p:nvPr>
        </p:nvSpPr>
        <p:spPr>
          <a:xfrm>
            <a:off x="838200" y="1227138"/>
            <a:ext cx="4913312" cy="1058862"/>
          </a:xfrm>
        </p:spPr>
        <p:txBody>
          <a:bodyPr anchor="ctr" anchorCtr="0">
            <a:noAutofit/>
          </a:bodyPr>
          <a:lstStyle>
            <a:lvl1pPr>
              <a:defRPr sz="2000" b="1"/>
            </a:lvl1pPr>
          </a:lstStyle>
          <a:p>
            <a:pPr lvl="0"/>
            <a:r>
              <a:rPr lang="fr-FR" dirty="0"/>
              <a:t>Sous-titre</a:t>
            </a:r>
          </a:p>
        </p:txBody>
      </p:sp>
      <p:sp>
        <p:nvSpPr>
          <p:cNvPr id="5" name="Espace réservé du contenu 2">
            <a:extLst>
              <a:ext uri="{FF2B5EF4-FFF2-40B4-BE49-F238E27FC236}">
                <a16:creationId xmlns:a16="http://schemas.microsoft.com/office/drawing/2014/main" id="{9D276E13-CD46-83A6-13DD-05FE190AC9F3}"/>
              </a:ext>
            </a:extLst>
          </p:cNvPr>
          <p:cNvSpPr>
            <a:spLocks noGrp="1"/>
          </p:cNvSpPr>
          <p:nvPr>
            <p:ph idx="11"/>
          </p:nvPr>
        </p:nvSpPr>
        <p:spPr>
          <a:xfrm>
            <a:off x="6456363" y="2286000"/>
            <a:ext cx="4913312" cy="4348163"/>
          </a:xfrm>
        </p:spPr>
        <p:txBody>
          <a:bodyPr>
            <a:noAutofit/>
          </a:bodyPr>
          <a:lstStyle>
            <a:lvl1pPr>
              <a:lnSpc>
                <a:spcPct val="100000"/>
              </a:lnSpc>
              <a:spcBef>
                <a:spcPts val="1500"/>
              </a:spcBef>
              <a:defRPr sz="2000"/>
            </a:lvl1pPr>
            <a:lvl2pPr>
              <a:spcBef>
                <a:spcPts val="1500"/>
              </a:spcBef>
              <a:defRPr sz="2000"/>
            </a:lvl2pPr>
            <a:lvl3pPr>
              <a:spcBef>
                <a:spcPts val="1500"/>
              </a:spcBef>
              <a:defRPr/>
            </a:lvl3pPr>
            <a:lvl4pPr>
              <a:spcBef>
                <a:spcPts val="1500"/>
              </a:spcBef>
              <a:defRPr/>
            </a:lvl4pPr>
            <a:lvl5pPr>
              <a:spcBef>
                <a:spcPts val="150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texte 8">
            <a:extLst>
              <a:ext uri="{FF2B5EF4-FFF2-40B4-BE49-F238E27FC236}">
                <a16:creationId xmlns:a16="http://schemas.microsoft.com/office/drawing/2014/main" id="{79D7197E-94FE-D7DF-AAB8-E0B1665D2859}"/>
              </a:ext>
            </a:extLst>
          </p:cNvPr>
          <p:cNvSpPr>
            <a:spLocks noGrp="1"/>
          </p:cNvSpPr>
          <p:nvPr>
            <p:ph type="body" sz="quarter" idx="12" hasCustomPrompt="1"/>
          </p:nvPr>
        </p:nvSpPr>
        <p:spPr>
          <a:xfrm>
            <a:off x="6456363" y="1227138"/>
            <a:ext cx="4913312" cy="1058862"/>
          </a:xfrm>
        </p:spPr>
        <p:txBody>
          <a:bodyPr anchor="ctr" anchorCtr="0">
            <a:noAutofit/>
          </a:bodyPr>
          <a:lstStyle>
            <a:lvl1pPr>
              <a:defRPr sz="2000" b="1"/>
            </a:lvl1pPr>
          </a:lstStyle>
          <a:p>
            <a:pPr lvl="0"/>
            <a:r>
              <a:rPr lang="fr-FR" dirty="0"/>
              <a:t>Sous-titre</a:t>
            </a:r>
          </a:p>
        </p:txBody>
      </p:sp>
    </p:spTree>
    <p:extLst>
      <p:ext uri="{BB962C8B-B14F-4D97-AF65-F5344CB8AC3E}">
        <p14:creationId xmlns:p14="http://schemas.microsoft.com/office/powerpoint/2010/main" val="29435049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067" userDrawn="1">
          <p15:clr>
            <a:srgbClr val="FBAE40"/>
          </p15:clr>
        </p15:guide>
        <p15:guide id="4" pos="3613" userDrawn="1">
          <p15:clr>
            <a:srgbClr val="FBAE40"/>
          </p15:clr>
        </p15:guide>
        <p15:guide id="5" pos="518" userDrawn="1">
          <p15:clr>
            <a:srgbClr val="FBAE40"/>
          </p15:clr>
        </p15:guide>
        <p15:guide id="6" pos="716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478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EE662E75-D7DB-295E-F113-F0362940ED44}"/>
              </a:ext>
            </a:extLst>
          </p:cNvPr>
          <p:cNvSpPr>
            <a:spLocks noGrp="1"/>
          </p:cNvSpPr>
          <p:nvPr>
            <p:ph type="title"/>
          </p:nvPr>
        </p:nvSpPr>
        <p:spPr>
          <a:xfrm>
            <a:off x="838200" y="365126"/>
            <a:ext cx="10515600" cy="862096"/>
          </a:xfrm>
        </p:spPr>
        <p:txBody>
          <a:bodyPr anchor="t" anchorCtr="0">
            <a:normAutofit/>
          </a:bodyPr>
          <a:lstStyle>
            <a:lvl1pPr>
              <a:defRPr sz="2400">
                <a:solidFill>
                  <a:schemeClr val="tx1"/>
                </a:solidFill>
                <a:effectLst/>
              </a:defRPr>
            </a:lvl1pPr>
          </a:lstStyle>
          <a:p>
            <a:r>
              <a:rPr lang="fr-FR" dirty="0"/>
              <a:t>Modifiez le style du titre</a:t>
            </a:r>
          </a:p>
        </p:txBody>
      </p:sp>
    </p:spTree>
    <p:extLst>
      <p:ext uri="{BB962C8B-B14F-4D97-AF65-F5344CB8AC3E}">
        <p14:creationId xmlns:p14="http://schemas.microsoft.com/office/powerpoint/2010/main" val="23422822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12F2B87-0ABE-BCF7-9100-F061D9DFF2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4653BF99-FD48-27D2-1046-24F1372063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87190617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71" r:id="rId4"/>
    <p:sldLayoutId id="2147483655" r:id="rId5"/>
    <p:sldLayoutId id="2147483672" r:id="rId6"/>
  </p:sldLayoutIdLst>
  <p:txStyles>
    <p:titleStyle>
      <a:lvl1pPr algn="l" defTabSz="914400" rtl="0" eaLnBrk="1" latinLnBrk="0" hangingPunct="1">
        <a:lnSpc>
          <a:spcPct val="90000"/>
        </a:lnSpc>
        <a:spcBef>
          <a:spcPct val="0"/>
        </a:spcBef>
        <a:buNone/>
        <a:defRPr sz="44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1.emf"/><Relationship Id="rId3" Type="http://schemas.openxmlformats.org/officeDocument/2006/relationships/image" Target="../media/image7.png"/><Relationship Id="rId7" Type="http://schemas.openxmlformats.org/officeDocument/2006/relationships/image" Target="../media/image6.emf"/><Relationship Id="rId12"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9.emf"/><Relationship Id="rId11" Type="http://schemas.openxmlformats.org/officeDocument/2006/relationships/image" Target="../media/image10.png"/><Relationship Id="rId5" Type="http://schemas.openxmlformats.org/officeDocument/2006/relationships/image" Target="../media/image11.emf"/><Relationship Id="rId10" Type="http://schemas.openxmlformats.org/officeDocument/2006/relationships/image" Target="../media/image5.png"/><Relationship Id="rId4" Type="http://schemas.openxmlformats.org/officeDocument/2006/relationships/image" Target="../media/image2.emf"/><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emf"/><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emf"/><Relationship Id="rId5" Type="http://schemas.openxmlformats.org/officeDocument/2006/relationships/image" Target="../media/image6.emf"/><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emf"/><Relationship Id="rId9" Type="http://schemas.openxmlformats.org/officeDocument/2006/relationships/image" Target="../media/image1.emf"/></Relationships>
</file>

<file path=ppt/slides/_rels/slide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8.emf"/><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1.emf"/><Relationship Id="rId4" Type="http://schemas.openxmlformats.org/officeDocument/2006/relationships/image" Target="../media/image2.emf"/><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emf"/><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8.emf"/><Relationship Id="rId11" Type="http://schemas.openxmlformats.org/officeDocument/2006/relationships/image" Target="../media/image1.emf"/><Relationship Id="rId5" Type="http://schemas.openxmlformats.org/officeDocument/2006/relationships/image" Target="../media/image2.emf"/><Relationship Id="rId10" Type="http://schemas.openxmlformats.org/officeDocument/2006/relationships/image" Target="../media/image3.png"/><Relationship Id="rId4" Type="http://schemas.openxmlformats.org/officeDocument/2006/relationships/image" Target="../media/image6.emf"/><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emf"/><Relationship Id="rId7" Type="http://schemas.openxmlformats.org/officeDocument/2006/relationships/image" Target="../media/image7.png"/><Relationship Id="rId12"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8.emf"/><Relationship Id="rId11" Type="http://schemas.openxmlformats.org/officeDocument/2006/relationships/image" Target="../media/image3.png"/><Relationship Id="rId5" Type="http://schemas.openxmlformats.org/officeDocument/2006/relationships/image" Target="../media/image2.emf"/><Relationship Id="rId10" Type="http://schemas.openxmlformats.org/officeDocument/2006/relationships/image" Target="../media/image10.png"/><Relationship Id="rId4" Type="http://schemas.openxmlformats.org/officeDocument/2006/relationships/image" Target="../media/image6.emf"/><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1.emf"/><Relationship Id="rId3" Type="http://schemas.openxmlformats.org/officeDocument/2006/relationships/image" Target="../media/image7.png"/><Relationship Id="rId7" Type="http://schemas.openxmlformats.org/officeDocument/2006/relationships/image" Target="../media/image6.emf"/><Relationship Id="rId12"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9.emf"/><Relationship Id="rId11" Type="http://schemas.openxmlformats.org/officeDocument/2006/relationships/image" Target="../media/image10.png"/><Relationship Id="rId5" Type="http://schemas.openxmlformats.org/officeDocument/2006/relationships/image" Target="../media/image2.emf"/><Relationship Id="rId10" Type="http://schemas.openxmlformats.org/officeDocument/2006/relationships/image" Target="../media/image5.png"/><Relationship Id="rId4" Type="http://schemas.openxmlformats.org/officeDocument/2006/relationships/image" Target="../media/image11.emf"/><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re 10">
            <a:extLst>
              <a:ext uri="{FF2B5EF4-FFF2-40B4-BE49-F238E27FC236}">
                <a16:creationId xmlns:a16="http://schemas.microsoft.com/office/drawing/2014/main" id="{066F2B70-4ADC-BBAA-4A7D-260B73399E58}"/>
              </a:ext>
            </a:extLst>
          </p:cNvPr>
          <p:cNvSpPr>
            <a:spLocks noGrp="1"/>
          </p:cNvSpPr>
          <p:nvPr>
            <p:ph type="title"/>
          </p:nvPr>
        </p:nvSpPr>
        <p:spPr/>
        <p:txBody>
          <a:bodyPr>
            <a:normAutofit/>
          </a:bodyPr>
          <a:lstStyle/>
          <a:p>
            <a:r>
              <a:rPr lang="en-US" dirty="0">
                <a:effectLst/>
              </a:rPr>
              <a:t>Definition of business process</a:t>
            </a:r>
            <a:endParaRPr lang="fr-FR" dirty="0">
              <a:effectLst/>
            </a:endParaRPr>
          </a:p>
        </p:txBody>
      </p:sp>
      <p:sp>
        <p:nvSpPr>
          <p:cNvPr id="12" name="Espace réservé du contenu 11">
            <a:extLst>
              <a:ext uri="{FF2B5EF4-FFF2-40B4-BE49-F238E27FC236}">
                <a16:creationId xmlns:a16="http://schemas.microsoft.com/office/drawing/2014/main" id="{FD161E11-629A-6D21-3B91-EF906F68AB9D}"/>
              </a:ext>
            </a:extLst>
          </p:cNvPr>
          <p:cNvSpPr>
            <a:spLocks noGrp="1"/>
          </p:cNvSpPr>
          <p:nvPr>
            <p:ph idx="1"/>
          </p:nvPr>
        </p:nvSpPr>
        <p:spPr/>
        <p:txBody>
          <a:bodyPr>
            <a:noAutofit/>
          </a:bodyPr>
          <a:lstStyle/>
          <a:p>
            <a:r>
              <a:rPr lang="en-US" dirty="0"/>
              <a:t>The set of activities required to ensure that medicinal products, medical devices, consumables and pharmacy supplies are accurately received, stored, tracked, dispensed and replenished in a community pharmacy.</a:t>
            </a:r>
            <a:br>
              <a:rPr lang="en-US" dirty="0"/>
            </a:br>
            <a:r>
              <a:rPr lang="en-US" dirty="0"/>
              <a:t>It aims to guarantee stock availability and accuracy, traceability, and patient safety while reducing operational burden.</a:t>
            </a:r>
            <a:endParaRPr lang="en-US" sz="2000" dirty="0">
              <a:cs typeface="+mn-lt"/>
            </a:endParaRPr>
          </a:p>
        </p:txBody>
      </p:sp>
      <p:sp>
        <p:nvSpPr>
          <p:cNvPr id="17" name="Espace réservé du texte 16">
            <a:extLst>
              <a:ext uri="{FF2B5EF4-FFF2-40B4-BE49-F238E27FC236}">
                <a16:creationId xmlns:a16="http://schemas.microsoft.com/office/drawing/2014/main" id="{0E4E3DC1-7E8D-6377-59D7-D1C4DA15A04E}"/>
              </a:ext>
            </a:extLst>
          </p:cNvPr>
          <p:cNvSpPr>
            <a:spLocks noGrp="1"/>
          </p:cNvSpPr>
          <p:nvPr>
            <p:ph type="body" sz="quarter" idx="10"/>
          </p:nvPr>
        </p:nvSpPr>
        <p:spPr/>
        <p:txBody>
          <a:bodyPr/>
          <a:lstStyle/>
          <a:p>
            <a:r>
              <a:rPr lang="en-US" dirty="0"/>
              <a:t>Process 1 – Inventory Management in a Community Pharmacy</a:t>
            </a:r>
            <a:endParaRPr lang="fr-FR" dirty="0"/>
          </a:p>
        </p:txBody>
      </p:sp>
    </p:spTree>
    <p:extLst>
      <p:ext uri="{BB962C8B-B14F-4D97-AF65-F5344CB8AC3E}">
        <p14:creationId xmlns:p14="http://schemas.microsoft.com/office/powerpoint/2010/main" val="75485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e 18">
            <a:extLst>
              <a:ext uri="{FF2B5EF4-FFF2-40B4-BE49-F238E27FC236}">
                <a16:creationId xmlns:a16="http://schemas.microsoft.com/office/drawing/2014/main" id="{C959E001-D6D7-ACA2-B8CE-2B9471D05E89}"/>
              </a:ext>
            </a:extLst>
          </p:cNvPr>
          <p:cNvGrpSpPr/>
          <p:nvPr/>
        </p:nvGrpSpPr>
        <p:grpSpPr>
          <a:xfrm>
            <a:off x="24123" y="2797530"/>
            <a:ext cx="4217241" cy="4000900"/>
            <a:chOff x="24123" y="3107765"/>
            <a:chExt cx="4217241" cy="4000900"/>
          </a:xfrm>
        </p:grpSpPr>
        <p:grpSp>
          <p:nvGrpSpPr>
            <p:cNvPr id="90" name="Groupe 89">
              <a:extLst>
                <a:ext uri="{FF2B5EF4-FFF2-40B4-BE49-F238E27FC236}">
                  <a16:creationId xmlns:a16="http://schemas.microsoft.com/office/drawing/2014/main" id="{40FD7C5F-9D9B-FC1F-85D4-7E803975927B}"/>
                </a:ext>
              </a:extLst>
            </p:cNvPr>
            <p:cNvGrpSpPr/>
            <p:nvPr/>
          </p:nvGrpSpPr>
          <p:grpSpPr>
            <a:xfrm>
              <a:off x="24123" y="3107765"/>
              <a:ext cx="4217241" cy="4000900"/>
              <a:chOff x="24123" y="3107765"/>
              <a:chExt cx="4217241" cy="4000900"/>
            </a:xfrm>
          </p:grpSpPr>
          <p:grpSp>
            <p:nvGrpSpPr>
              <p:cNvPr id="72" name="Groupe 71">
                <a:extLst>
                  <a:ext uri="{FF2B5EF4-FFF2-40B4-BE49-F238E27FC236}">
                    <a16:creationId xmlns:a16="http://schemas.microsoft.com/office/drawing/2014/main" id="{35FF0320-BFB6-800D-DDE1-675D4D157C1B}"/>
                  </a:ext>
                </a:extLst>
              </p:cNvPr>
              <p:cNvGrpSpPr/>
              <p:nvPr/>
            </p:nvGrpSpPr>
            <p:grpSpPr>
              <a:xfrm>
                <a:off x="24123" y="3107765"/>
                <a:ext cx="4217241" cy="2361754"/>
                <a:chOff x="24123" y="3107765"/>
                <a:chExt cx="4217241" cy="2361754"/>
              </a:xfrm>
            </p:grpSpPr>
            <p:sp>
              <p:nvSpPr>
                <p:cNvPr id="56" name="Flèche vers la droite 96">
                  <a:extLst>
                    <a:ext uri="{FF2B5EF4-FFF2-40B4-BE49-F238E27FC236}">
                      <a16:creationId xmlns:a16="http://schemas.microsoft.com/office/drawing/2014/main" id="{D5B6412D-624A-F50B-4C83-D582B6CA6093}"/>
                    </a:ext>
                  </a:extLst>
                </p:cNvPr>
                <p:cNvSpPr/>
                <p:nvPr/>
              </p:nvSpPr>
              <p:spPr>
                <a:xfrm rot="16200000">
                  <a:off x="1237115" y="3174035"/>
                  <a:ext cx="59350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pic>
              <p:nvPicPr>
                <p:cNvPr id="69" name="Image 68">
                  <a:extLst>
                    <a:ext uri="{FF2B5EF4-FFF2-40B4-BE49-F238E27FC236}">
                      <a16:creationId xmlns:a16="http://schemas.microsoft.com/office/drawing/2014/main" id="{6E33BC23-E5DB-F638-C271-87D41057CCC8}"/>
                    </a:ext>
                  </a:extLst>
                </p:cNvPr>
                <p:cNvPicPr>
                  <a:picLocks noChangeAspect="1"/>
                </p:cNvPicPr>
                <p:nvPr/>
              </p:nvPicPr>
              <p:blipFill>
                <a:blip r:embed="rId3"/>
                <a:srcRect/>
                <a:stretch/>
              </p:blipFill>
              <p:spPr>
                <a:xfrm>
                  <a:off x="943657" y="3625958"/>
                  <a:ext cx="1173994" cy="777770"/>
                </a:xfrm>
                <a:prstGeom prst="rect">
                  <a:avLst/>
                </a:prstGeom>
              </p:spPr>
            </p:pic>
            <p:sp>
              <p:nvSpPr>
                <p:cNvPr id="46" name="Flèche vers la droite 111">
                  <a:extLst>
                    <a:ext uri="{FF2B5EF4-FFF2-40B4-BE49-F238E27FC236}">
                      <a16:creationId xmlns:a16="http://schemas.microsoft.com/office/drawing/2014/main" id="{C01B2E28-5165-C935-10BB-4E3A1DB3CFFC}"/>
                    </a:ext>
                  </a:extLst>
                </p:cNvPr>
                <p:cNvSpPr/>
                <p:nvPr/>
              </p:nvSpPr>
              <p:spPr>
                <a:xfrm rot="10800000">
                  <a:off x="2101518" y="3824635"/>
                  <a:ext cx="2139846"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47" name="ZoneTexte 114">
                  <a:extLst>
                    <a:ext uri="{FF2B5EF4-FFF2-40B4-BE49-F238E27FC236}">
                      <a16:creationId xmlns:a16="http://schemas.microsoft.com/office/drawing/2014/main" id="{F0167DDF-3705-9E07-5A6C-D702ACB213AA}"/>
                    </a:ext>
                  </a:extLst>
                </p:cNvPr>
                <p:cNvSpPr txBox="1"/>
                <p:nvPr/>
              </p:nvSpPr>
              <p:spPr>
                <a:xfrm>
                  <a:off x="24123" y="4377652"/>
                  <a:ext cx="3019490"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Reordering is automatically triggered based on PAR levels. Purchase orders are issued to suppliers, who then return electronic confirmations and shipping details*.</a:t>
                  </a:r>
                  <a:endParaRPr lang="fr-BE" sz="1000" dirty="0">
                    <a:latin typeface="Verdana" panose="020B0604030504040204" pitchFamily="34" charset="0"/>
                    <a:ea typeface="Verdana" panose="020B0604030504040204" pitchFamily="34" charset="0"/>
                  </a:endParaRPr>
                </a:p>
              </p:txBody>
            </p:sp>
            <p:sp>
              <p:nvSpPr>
                <p:cNvPr id="50" name="ZoneTexte 225">
                  <a:extLst>
                    <a:ext uri="{FF2B5EF4-FFF2-40B4-BE49-F238E27FC236}">
                      <a16:creationId xmlns:a16="http://schemas.microsoft.com/office/drawing/2014/main" id="{F95A3AF4-60C5-2444-C801-6683E39D7EEF}"/>
                    </a:ext>
                  </a:extLst>
                </p:cNvPr>
                <p:cNvSpPr txBox="1"/>
                <p:nvPr/>
              </p:nvSpPr>
              <p:spPr>
                <a:xfrm>
                  <a:off x="975430" y="5223298"/>
                  <a:ext cx="1110447"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a:t>
                  </a: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
            <p:nvSpPr>
              <p:cNvPr id="23" name="ZoneTexte 22">
                <a:extLst>
                  <a:ext uri="{FF2B5EF4-FFF2-40B4-BE49-F238E27FC236}">
                    <a16:creationId xmlns:a16="http://schemas.microsoft.com/office/drawing/2014/main" id="{60F60547-B976-7488-E745-A37CA7A26062}"/>
                  </a:ext>
                </a:extLst>
              </p:cNvPr>
              <p:cNvSpPr txBox="1"/>
              <p:nvPr/>
            </p:nvSpPr>
            <p:spPr>
              <a:xfrm>
                <a:off x="196291" y="6862444"/>
                <a:ext cx="3131409" cy="246221"/>
              </a:xfrm>
              <a:prstGeom prst="rect">
                <a:avLst/>
              </a:prstGeom>
              <a:noFill/>
              <a:effectLst/>
            </p:spPr>
            <p:txBody>
              <a:bodyPr wrap="square">
                <a:spAutoFit/>
              </a:bodyPr>
              <a:lstStyle/>
              <a:p>
                <a:r>
                  <a:rPr lang="fr-BE" sz="1000" dirty="0">
                    <a:latin typeface="Verdana" panose="020B0604030504040204" pitchFamily="34" charset="0"/>
                    <a:ea typeface="Verdana" panose="020B0604030504040204" pitchFamily="34" charset="0"/>
                    <a:cs typeface="Verdana" panose="020B0604030504040204" pitchFamily="34" charset="0"/>
                  </a:rPr>
                  <a:t>PAR – </a:t>
                </a:r>
                <a:r>
                  <a:rPr lang="fr-BE" sz="1000" dirty="0" err="1">
                    <a:latin typeface="Verdana" panose="020B0604030504040204" pitchFamily="34" charset="0"/>
                    <a:ea typeface="Verdana" panose="020B0604030504040204" pitchFamily="34" charset="0"/>
                    <a:cs typeface="Verdana" panose="020B0604030504040204" pitchFamily="34" charset="0"/>
                  </a:rPr>
                  <a:t>Periodic</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Automatic</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Replenishment</a:t>
                </a:r>
                <a:endParaRPr lang="fr-BE" sz="1000" dirty="0">
                  <a:latin typeface="Verdana" panose="020B0604030504040204" pitchFamily="34" charset="0"/>
                  <a:ea typeface="Verdana" panose="020B0604030504040204" pitchFamily="34" charset="0"/>
                  <a:cs typeface="Verdana" panose="020B0604030504040204" pitchFamily="34" charset="0"/>
                </a:endParaRPr>
              </a:p>
            </p:txBody>
          </p:sp>
        </p:grpSp>
        <p:pic>
          <p:nvPicPr>
            <p:cNvPr id="67" name="Image 66">
              <a:extLst>
                <a:ext uri="{FF2B5EF4-FFF2-40B4-BE49-F238E27FC236}">
                  <a16:creationId xmlns:a16="http://schemas.microsoft.com/office/drawing/2014/main" id="{20069180-DFC6-EFF5-6C92-3BC4E11B3E21}"/>
                </a:ext>
              </a:extLst>
            </p:cNvPr>
            <p:cNvPicPr>
              <a:picLocks noChangeAspect="1"/>
            </p:cNvPicPr>
            <p:nvPr/>
          </p:nvPicPr>
          <p:blipFill>
            <a:blip r:embed="rId4"/>
            <a:stretch>
              <a:fillRect/>
            </a:stretch>
          </p:blipFill>
          <p:spPr>
            <a:xfrm>
              <a:off x="1392140" y="3773375"/>
              <a:ext cx="300830" cy="453711"/>
            </a:xfrm>
            <a:prstGeom prst="rect">
              <a:avLst/>
            </a:prstGeom>
          </p:spPr>
        </p:pic>
      </p:grpSp>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8" name="Groupe 27">
            <a:extLst>
              <a:ext uri="{FF2B5EF4-FFF2-40B4-BE49-F238E27FC236}">
                <a16:creationId xmlns:a16="http://schemas.microsoft.com/office/drawing/2014/main" id="{70460E7A-C5E6-9593-583D-FD9ECA205B92}"/>
              </a:ext>
            </a:extLst>
          </p:cNvPr>
          <p:cNvGrpSpPr/>
          <p:nvPr/>
        </p:nvGrpSpPr>
        <p:grpSpPr>
          <a:xfrm>
            <a:off x="3425294" y="3315723"/>
            <a:ext cx="4006173" cy="1843561"/>
            <a:chOff x="3425294" y="3625958"/>
            <a:chExt cx="4006173" cy="1843561"/>
          </a:xfrm>
        </p:grpSpPr>
        <p:sp>
          <p:nvSpPr>
            <p:cNvPr id="37" name="Flèche vers la droite 111">
              <a:extLst>
                <a:ext uri="{FF2B5EF4-FFF2-40B4-BE49-F238E27FC236}">
                  <a16:creationId xmlns:a16="http://schemas.microsoft.com/office/drawing/2014/main" id="{04C1243B-00C5-99F6-18CC-1A89BFD55541}"/>
                </a:ext>
              </a:extLst>
            </p:cNvPr>
            <p:cNvSpPr/>
            <p:nvPr/>
          </p:nvSpPr>
          <p:spPr>
            <a:xfrm rot="10800000">
              <a:off x="5298177" y="3841886"/>
              <a:ext cx="2133290"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39" name="ZoneTexte 114">
              <a:extLst>
                <a:ext uri="{FF2B5EF4-FFF2-40B4-BE49-F238E27FC236}">
                  <a16:creationId xmlns:a16="http://schemas.microsoft.com/office/drawing/2014/main" id="{598B4D3A-3DB1-B955-777F-FA7E2EA2FE12}"/>
                </a:ext>
              </a:extLst>
            </p:cNvPr>
            <p:cNvSpPr txBox="1"/>
            <p:nvPr/>
          </p:nvSpPr>
          <p:spPr>
            <a:xfrm>
              <a:off x="3425294" y="4414985"/>
              <a:ext cx="2133291"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system automatically updates inventory by deducting the dispensed item.</a:t>
              </a:r>
              <a:endParaRPr lang="fr-BE" sz="1000" dirty="0">
                <a:latin typeface="Verdana" panose="020B0604030504040204" pitchFamily="34" charset="0"/>
                <a:ea typeface="Verdana" panose="020B0604030504040204" pitchFamily="34" charset="0"/>
              </a:endParaRPr>
            </a:p>
          </p:txBody>
        </p:sp>
        <p:sp>
          <p:nvSpPr>
            <p:cNvPr id="41" name="ZoneTexte 225">
              <a:extLst>
                <a:ext uri="{FF2B5EF4-FFF2-40B4-BE49-F238E27FC236}">
                  <a16:creationId xmlns:a16="http://schemas.microsoft.com/office/drawing/2014/main" id="{9C8A21CB-E477-F6A7-E0A4-DB4356F81511}"/>
                </a:ext>
              </a:extLst>
            </p:cNvPr>
            <p:cNvSpPr txBox="1"/>
            <p:nvPr/>
          </p:nvSpPr>
          <p:spPr>
            <a:xfrm>
              <a:off x="4127358" y="5223298"/>
              <a:ext cx="907671"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a:t>
              </a: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TIN</a:t>
              </a:r>
            </a:p>
          </p:txBody>
        </p:sp>
        <p:grpSp>
          <p:nvGrpSpPr>
            <p:cNvPr id="73" name="Groupe 72">
              <a:extLst>
                <a:ext uri="{FF2B5EF4-FFF2-40B4-BE49-F238E27FC236}">
                  <a16:creationId xmlns:a16="http://schemas.microsoft.com/office/drawing/2014/main" id="{52CB0E2F-78DA-68FD-F243-DC832B44D4D8}"/>
                </a:ext>
              </a:extLst>
            </p:cNvPr>
            <p:cNvGrpSpPr/>
            <p:nvPr/>
          </p:nvGrpSpPr>
          <p:grpSpPr>
            <a:xfrm>
              <a:off x="3970436" y="3625958"/>
              <a:ext cx="1297892" cy="777770"/>
              <a:chOff x="3970436" y="3625958"/>
              <a:chExt cx="1297892" cy="777770"/>
            </a:xfrm>
          </p:grpSpPr>
          <p:pic>
            <p:nvPicPr>
              <p:cNvPr id="22" name="Image 21">
                <a:extLst>
                  <a:ext uri="{FF2B5EF4-FFF2-40B4-BE49-F238E27FC236}">
                    <a16:creationId xmlns:a16="http://schemas.microsoft.com/office/drawing/2014/main" id="{4FB114D6-6968-FF52-BE7A-29C228E4BC3A}"/>
                  </a:ext>
                </a:extLst>
              </p:cNvPr>
              <p:cNvPicPr>
                <a:picLocks noChangeAspect="1"/>
              </p:cNvPicPr>
              <p:nvPr/>
            </p:nvPicPr>
            <p:blipFill>
              <a:blip r:embed="rId3"/>
              <a:srcRect/>
              <a:stretch/>
            </p:blipFill>
            <p:spPr>
              <a:xfrm>
                <a:off x="3970436" y="3625958"/>
                <a:ext cx="1173994" cy="777770"/>
              </a:xfrm>
              <a:prstGeom prst="rect">
                <a:avLst/>
              </a:prstGeom>
            </p:spPr>
          </p:pic>
          <p:pic>
            <p:nvPicPr>
              <p:cNvPr id="24" name="Image 23">
                <a:extLst>
                  <a:ext uri="{FF2B5EF4-FFF2-40B4-BE49-F238E27FC236}">
                    <a16:creationId xmlns:a16="http://schemas.microsoft.com/office/drawing/2014/main" id="{BE55C8F2-5F08-6F04-FA4E-7B08645B2F51}"/>
                  </a:ext>
                </a:extLst>
              </p:cNvPr>
              <p:cNvPicPr>
                <a:picLocks noChangeAspect="1"/>
              </p:cNvPicPr>
              <p:nvPr/>
            </p:nvPicPr>
            <p:blipFill>
              <a:blip r:embed="rId5"/>
              <a:stretch>
                <a:fillRect/>
              </a:stretch>
            </p:blipFill>
            <p:spPr>
              <a:xfrm>
                <a:off x="4801729" y="3747822"/>
                <a:ext cx="466599" cy="466599"/>
              </a:xfrm>
              <a:prstGeom prst="rect">
                <a:avLst/>
              </a:prstGeom>
            </p:spPr>
          </p:pic>
          <p:pic>
            <p:nvPicPr>
              <p:cNvPr id="42" name="Image 41">
                <a:extLst>
                  <a:ext uri="{FF2B5EF4-FFF2-40B4-BE49-F238E27FC236}">
                    <a16:creationId xmlns:a16="http://schemas.microsoft.com/office/drawing/2014/main" id="{3F7731AD-CDB1-2D60-5590-16057B00ADCD}"/>
                  </a:ext>
                </a:extLst>
              </p:cNvPr>
              <p:cNvPicPr>
                <a:picLocks noChangeAspect="1"/>
              </p:cNvPicPr>
              <p:nvPr/>
            </p:nvPicPr>
            <p:blipFill>
              <a:blip r:embed="rId4"/>
              <a:stretch>
                <a:fillRect/>
              </a:stretch>
            </p:blipFill>
            <p:spPr>
              <a:xfrm>
                <a:off x="4401558" y="3773375"/>
                <a:ext cx="300830" cy="453711"/>
              </a:xfrm>
              <a:prstGeom prst="rect">
                <a:avLst/>
              </a:prstGeom>
            </p:spPr>
          </p:pic>
        </p:grpSp>
      </p:grpSp>
      <p:grpSp>
        <p:nvGrpSpPr>
          <p:cNvPr id="76" name="Groupe 75">
            <a:extLst>
              <a:ext uri="{FF2B5EF4-FFF2-40B4-BE49-F238E27FC236}">
                <a16:creationId xmlns:a16="http://schemas.microsoft.com/office/drawing/2014/main" id="{A6699A6B-4DBA-57D3-8EC4-30ACBD4FE050}"/>
              </a:ext>
            </a:extLst>
          </p:cNvPr>
          <p:cNvGrpSpPr/>
          <p:nvPr/>
        </p:nvGrpSpPr>
        <p:grpSpPr>
          <a:xfrm>
            <a:off x="5461012" y="3267483"/>
            <a:ext cx="4870810" cy="1933699"/>
            <a:chOff x="5461012" y="3577718"/>
            <a:chExt cx="4870810" cy="1933699"/>
          </a:xfrm>
        </p:grpSpPr>
        <p:sp>
          <p:nvSpPr>
            <p:cNvPr id="112" name="Flèche vers la droite 111">
              <a:extLst>
                <a:ext uri="{FF2B5EF4-FFF2-40B4-BE49-F238E27FC236}">
                  <a16:creationId xmlns:a16="http://schemas.microsoft.com/office/drawing/2014/main" id="{3473EDE4-C29D-9B6F-9712-723D5EA56B88}"/>
                </a:ext>
              </a:extLst>
            </p:cNvPr>
            <p:cNvSpPr/>
            <p:nvPr/>
          </p:nvSpPr>
          <p:spPr>
            <a:xfrm rot="10800000">
              <a:off x="8067893" y="3827507"/>
              <a:ext cx="226392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5" name="ZoneTexte 114">
              <a:extLst>
                <a:ext uri="{FF2B5EF4-FFF2-40B4-BE49-F238E27FC236}">
                  <a16:creationId xmlns:a16="http://schemas.microsoft.com/office/drawing/2014/main" id="{3A4E44A0-47FF-C760-7851-9C07614C5ED2}"/>
                </a:ext>
              </a:extLst>
            </p:cNvPr>
            <p:cNvSpPr txBox="1"/>
            <p:nvPr/>
          </p:nvSpPr>
          <p:spPr>
            <a:xfrm>
              <a:off x="5461012" y="4412807"/>
              <a:ext cx="415300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confirm the product matches the prescribed treatment and, where applicable, link it to the patient for reimbursement in line with national requirements, while verifying expiry and recall status at the point of dispensing.</a:t>
              </a:r>
              <a:endParaRPr lang="fr-BE" sz="1000" dirty="0">
                <a:latin typeface="Verdana" panose="020B0604030504040204" pitchFamily="34" charset="0"/>
                <a:ea typeface="Verdana" panose="020B0604030504040204" pitchFamily="34" charset="0"/>
              </a:endParaRPr>
            </a:p>
          </p:txBody>
        </p:sp>
        <p:sp>
          <p:nvSpPr>
            <p:cNvPr id="226" name="ZoneTexte 225">
              <a:extLst>
                <a:ext uri="{FF2B5EF4-FFF2-40B4-BE49-F238E27FC236}">
                  <a16:creationId xmlns:a16="http://schemas.microsoft.com/office/drawing/2014/main" id="{02D7838C-BB70-3DE2-8B5C-F3D8E02EB051}"/>
                </a:ext>
              </a:extLst>
            </p:cNvPr>
            <p:cNvSpPr txBox="1"/>
            <p:nvPr/>
          </p:nvSpPr>
          <p:spPr>
            <a:xfrm>
              <a:off x="7244950" y="5265196"/>
              <a:ext cx="547307"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75" name="Groupe 74">
              <a:extLst>
                <a:ext uri="{FF2B5EF4-FFF2-40B4-BE49-F238E27FC236}">
                  <a16:creationId xmlns:a16="http://schemas.microsoft.com/office/drawing/2014/main" id="{8E7162DF-FEA2-C022-CC87-81B3BEB718DA}"/>
                </a:ext>
              </a:extLst>
            </p:cNvPr>
            <p:cNvGrpSpPr/>
            <p:nvPr/>
          </p:nvGrpSpPr>
          <p:grpSpPr>
            <a:xfrm>
              <a:off x="6724335" y="3577718"/>
              <a:ext cx="1233127" cy="795370"/>
              <a:chOff x="6724335" y="3577718"/>
              <a:chExt cx="1233127" cy="795370"/>
            </a:xfrm>
          </p:grpSpPr>
          <p:pic>
            <p:nvPicPr>
              <p:cNvPr id="27" name="Image 26">
                <a:extLst>
                  <a:ext uri="{FF2B5EF4-FFF2-40B4-BE49-F238E27FC236}">
                    <a16:creationId xmlns:a16="http://schemas.microsoft.com/office/drawing/2014/main" id="{5FF00C0B-34C7-E2F8-D31B-1A6015E577F3}"/>
                  </a:ext>
                </a:extLst>
              </p:cNvPr>
              <p:cNvPicPr>
                <a:picLocks noChangeAspect="1"/>
              </p:cNvPicPr>
              <p:nvPr/>
            </p:nvPicPr>
            <p:blipFill>
              <a:blip r:embed="rId6"/>
              <a:stretch>
                <a:fillRect/>
              </a:stretch>
            </p:blipFill>
            <p:spPr>
              <a:xfrm>
                <a:off x="7454336" y="3577718"/>
                <a:ext cx="503126" cy="707887"/>
              </a:xfrm>
              <a:prstGeom prst="rect">
                <a:avLst/>
              </a:prstGeom>
            </p:spPr>
          </p:pic>
          <p:pic>
            <p:nvPicPr>
              <p:cNvPr id="70" name="Image 69">
                <a:extLst>
                  <a:ext uri="{FF2B5EF4-FFF2-40B4-BE49-F238E27FC236}">
                    <a16:creationId xmlns:a16="http://schemas.microsoft.com/office/drawing/2014/main" id="{170420AE-379E-E9BA-B754-5EF9BC76FD63}"/>
                  </a:ext>
                </a:extLst>
              </p:cNvPr>
              <p:cNvPicPr>
                <a:picLocks noChangeAspect="1"/>
              </p:cNvPicPr>
              <p:nvPr/>
            </p:nvPicPr>
            <p:blipFill>
              <a:blip r:embed="rId7"/>
              <a:stretch>
                <a:fillRect/>
              </a:stretch>
            </p:blipFill>
            <p:spPr>
              <a:xfrm>
                <a:off x="6724335" y="3959361"/>
                <a:ext cx="526562" cy="413727"/>
              </a:xfrm>
              <a:prstGeom prst="rect">
                <a:avLst/>
              </a:prstGeom>
            </p:spPr>
          </p:pic>
          <p:pic>
            <p:nvPicPr>
              <p:cNvPr id="71" name="Image 70">
                <a:extLst>
                  <a:ext uri="{FF2B5EF4-FFF2-40B4-BE49-F238E27FC236}">
                    <a16:creationId xmlns:a16="http://schemas.microsoft.com/office/drawing/2014/main" id="{B089DED4-E735-B236-9BE1-57649D3ADB1D}"/>
                  </a:ext>
                </a:extLst>
              </p:cNvPr>
              <p:cNvPicPr>
                <a:picLocks noChangeAspect="1"/>
              </p:cNvPicPr>
              <p:nvPr/>
            </p:nvPicPr>
            <p:blipFill>
              <a:blip r:embed="rId4"/>
              <a:stretch>
                <a:fillRect/>
              </a:stretch>
            </p:blipFill>
            <p:spPr>
              <a:xfrm>
                <a:off x="7291285" y="3870809"/>
                <a:ext cx="300830" cy="453711"/>
              </a:xfrm>
              <a:prstGeom prst="rect">
                <a:avLst/>
              </a:prstGeom>
            </p:spPr>
          </p:pic>
        </p:grpSp>
      </p:grpSp>
      <p:grpSp>
        <p:nvGrpSpPr>
          <p:cNvPr id="79" name="Groupe 78">
            <a:extLst>
              <a:ext uri="{FF2B5EF4-FFF2-40B4-BE49-F238E27FC236}">
                <a16:creationId xmlns:a16="http://schemas.microsoft.com/office/drawing/2014/main" id="{75225ACE-5683-7D55-00D0-F7BE8A19B0FE}"/>
              </a:ext>
            </a:extLst>
          </p:cNvPr>
          <p:cNvGrpSpPr/>
          <p:nvPr/>
        </p:nvGrpSpPr>
        <p:grpSpPr>
          <a:xfrm>
            <a:off x="9555467" y="2628310"/>
            <a:ext cx="2481813" cy="2530974"/>
            <a:chOff x="9317915" y="2938545"/>
            <a:chExt cx="2481813" cy="2530974"/>
          </a:xfrm>
        </p:grpSpPr>
        <p:sp>
          <p:nvSpPr>
            <p:cNvPr id="31" name="Flèche vers la droite 96">
              <a:extLst>
                <a:ext uri="{FF2B5EF4-FFF2-40B4-BE49-F238E27FC236}">
                  <a16:creationId xmlns:a16="http://schemas.microsoft.com/office/drawing/2014/main" id="{517F383F-D4A5-90C4-C2D3-AA54AC24AEAF}"/>
                </a:ext>
              </a:extLst>
            </p:cNvPr>
            <p:cNvSpPr/>
            <p:nvPr/>
          </p:nvSpPr>
          <p:spPr>
            <a:xfrm rot="5400000">
              <a:off x="10265553" y="3004815"/>
              <a:ext cx="59350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32" name="ZoneTexte 220">
              <a:extLst>
                <a:ext uri="{FF2B5EF4-FFF2-40B4-BE49-F238E27FC236}">
                  <a16:creationId xmlns:a16="http://schemas.microsoft.com/office/drawing/2014/main" id="{059CDCCF-DE57-CDB6-7C81-C27974FADEDA}"/>
                </a:ext>
              </a:extLst>
            </p:cNvPr>
            <p:cNvSpPr txBox="1"/>
            <p:nvPr/>
          </p:nvSpPr>
          <p:spPr>
            <a:xfrm>
              <a:off x="10279004" y="5223298"/>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7" name="ZoneTexte 93">
              <a:extLst>
                <a:ext uri="{FF2B5EF4-FFF2-40B4-BE49-F238E27FC236}">
                  <a16:creationId xmlns:a16="http://schemas.microsoft.com/office/drawing/2014/main" id="{B0E75B11-1615-A3A7-CE11-23529CC7B778}"/>
                </a:ext>
              </a:extLst>
            </p:cNvPr>
            <p:cNvSpPr txBox="1"/>
            <p:nvPr/>
          </p:nvSpPr>
          <p:spPr>
            <a:xfrm>
              <a:off x="9317915" y="4431162"/>
              <a:ext cx="248181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Products are stored in internal storage locations, with expiry-based stock rotation automatically triggered by the system</a:t>
              </a:r>
              <a:endParaRPr lang="fr-BE" sz="1000" dirty="0">
                <a:latin typeface="Verdana" panose="020B0604030504040204" pitchFamily="34" charset="0"/>
                <a:ea typeface="Verdana" panose="020B0604030504040204" pitchFamily="34" charset="0"/>
              </a:endParaRPr>
            </a:p>
          </p:txBody>
        </p:sp>
        <p:grpSp>
          <p:nvGrpSpPr>
            <p:cNvPr id="66" name="Groupe 65">
              <a:extLst>
                <a:ext uri="{FF2B5EF4-FFF2-40B4-BE49-F238E27FC236}">
                  <a16:creationId xmlns:a16="http://schemas.microsoft.com/office/drawing/2014/main" id="{1605A179-245B-3C1F-40BD-FB5411E417A4}"/>
                </a:ext>
              </a:extLst>
            </p:cNvPr>
            <p:cNvGrpSpPr/>
            <p:nvPr/>
          </p:nvGrpSpPr>
          <p:grpSpPr>
            <a:xfrm>
              <a:off x="9964183" y="3560635"/>
              <a:ext cx="1196245" cy="720070"/>
              <a:chOff x="9726902" y="3560635"/>
              <a:chExt cx="1196245" cy="720070"/>
            </a:xfrm>
          </p:grpSpPr>
          <p:pic>
            <p:nvPicPr>
              <p:cNvPr id="33" name="Image 32">
                <a:extLst>
                  <a:ext uri="{FF2B5EF4-FFF2-40B4-BE49-F238E27FC236}">
                    <a16:creationId xmlns:a16="http://schemas.microsoft.com/office/drawing/2014/main" id="{F9DC220C-41FF-6BD0-DB71-0BAFBFC5FF74}"/>
                  </a:ext>
                </a:extLst>
              </p:cNvPr>
              <p:cNvPicPr>
                <a:picLocks noChangeAspect="1"/>
              </p:cNvPicPr>
              <p:nvPr/>
            </p:nvPicPr>
            <p:blipFill>
              <a:blip r:embed="rId8"/>
              <a:stretch>
                <a:fillRect/>
              </a:stretch>
            </p:blipFill>
            <p:spPr>
              <a:xfrm>
                <a:off x="9726902" y="3560635"/>
                <a:ext cx="1196245" cy="720070"/>
              </a:xfrm>
              <a:prstGeom prst="rect">
                <a:avLst/>
              </a:prstGeom>
            </p:spPr>
          </p:pic>
          <p:grpSp>
            <p:nvGrpSpPr>
              <p:cNvPr id="61" name="Groupe 60">
                <a:extLst>
                  <a:ext uri="{FF2B5EF4-FFF2-40B4-BE49-F238E27FC236}">
                    <a16:creationId xmlns:a16="http://schemas.microsoft.com/office/drawing/2014/main" id="{3E96037F-4359-F91C-B7B3-3A9FA20DACBB}"/>
                  </a:ext>
                </a:extLst>
              </p:cNvPr>
              <p:cNvGrpSpPr/>
              <p:nvPr/>
            </p:nvGrpSpPr>
            <p:grpSpPr>
              <a:xfrm>
                <a:off x="10161274" y="3897792"/>
                <a:ext cx="183741" cy="70805"/>
                <a:chOff x="1099450" y="1392010"/>
                <a:chExt cx="1177393" cy="453711"/>
              </a:xfrm>
            </p:grpSpPr>
            <p:pic>
              <p:nvPicPr>
                <p:cNvPr id="62" name="Image 61">
                  <a:extLst>
                    <a:ext uri="{FF2B5EF4-FFF2-40B4-BE49-F238E27FC236}">
                      <a16:creationId xmlns:a16="http://schemas.microsoft.com/office/drawing/2014/main" id="{0546978F-54CA-BAE9-D5E9-EDDD474C91A9}"/>
                    </a:ext>
                  </a:extLst>
                </p:cNvPr>
                <p:cNvPicPr>
                  <a:picLocks noChangeAspect="1"/>
                </p:cNvPicPr>
                <p:nvPr/>
              </p:nvPicPr>
              <p:blipFill>
                <a:blip r:embed="rId4"/>
                <a:stretch>
                  <a:fillRect/>
                </a:stretch>
              </p:blipFill>
              <p:spPr>
                <a:xfrm>
                  <a:off x="1976013" y="1392010"/>
                  <a:ext cx="300830" cy="453711"/>
                </a:xfrm>
                <a:prstGeom prst="rect">
                  <a:avLst/>
                </a:prstGeom>
              </p:spPr>
            </p:pic>
            <p:pic>
              <p:nvPicPr>
                <p:cNvPr id="63" name="Image 62">
                  <a:extLst>
                    <a:ext uri="{FF2B5EF4-FFF2-40B4-BE49-F238E27FC236}">
                      <a16:creationId xmlns:a16="http://schemas.microsoft.com/office/drawing/2014/main" id="{C18C77CB-ED66-526B-D0FE-28AF8D453182}"/>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64" name="Image 63">
                  <a:extLst>
                    <a:ext uri="{FF2B5EF4-FFF2-40B4-BE49-F238E27FC236}">
                      <a16:creationId xmlns:a16="http://schemas.microsoft.com/office/drawing/2014/main" id="{DB51C657-8466-D316-EC78-EE7552402018}"/>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65" name="Image 64">
                  <a:extLst>
                    <a:ext uri="{FF2B5EF4-FFF2-40B4-BE49-F238E27FC236}">
                      <a16:creationId xmlns:a16="http://schemas.microsoft.com/office/drawing/2014/main" id="{B61C1D42-2483-F4EF-8290-5844F8FE5C1B}"/>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grpSp>
        <p:nvGrpSpPr>
          <p:cNvPr id="88" name="Groupe 87">
            <a:extLst>
              <a:ext uri="{FF2B5EF4-FFF2-40B4-BE49-F238E27FC236}">
                <a16:creationId xmlns:a16="http://schemas.microsoft.com/office/drawing/2014/main" id="{05750409-9250-10CE-E206-173BC24E5698}"/>
              </a:ext>
            </a:extLst>
          </p:cNvPr>
          <p:cNvGrpSpPr/>
          <p:nvPr/>
        </p:nvGrpSpPr>
        <p:grpSpPr>
          <a:xfrm>
            <a:off x="210070" y="901422"/>
            <a:ext cx="11945466" cy="5696407"/>
            <a:chOff x="-27482" y="1116428"/>
            <a:chExt cx="11945466" cy="5696407"/>
          </a:xfrm>
        </p:grpSpPr>
        <p:sp>
          <p:nvSpPr>
            <p:cNvPr id="263" name="ZoneTexte 262">
              <a:extLst>
                <a:ext uri="{FF2B5EF4-FFF2-40B4-BE49-F238E27FC236}">
                  <a16:creationId xmlns:a16="http://schemas.microsoft.com/office/drawing/2014/main" id="{84ACDADF-840B-39D7-2984-4A18D26D3203}"/>
                </a:ext>
              </a:extLst>
            </p:cNvPr>
            <p:cNvSpPr txBox="1"/>
            <p:nvPr/>
          </p:nvSpPr>
          <p:spPr>
            <a:xfrm>
              <a:off x="-27482" y="6566614"/>
              <a:ext cx="3131409" cy="246221"/>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IMS - Inventory Management System</a:t>
              </a:r>
            </a:p>
          </p:txBody>
        </p:sp>
        <p:grpSp>
          <p:nvGrpSpPr>
            <p:cNvPr id="81" name="Groupe 80">
              <a:extLst>
                <a:ext uri="{FF2B5EF4-FFF2-40B4-BE49-F238E27FC236}">
                  <a16:creationId xmlns:a16="http://schemas.microsoft.com/office/drawing/2014/main" id="{11BB9086-0C97-8846-1514-A1AA6B81F01F}"/>
                </a:ext>
              </a:extLst>
            </p:cNvPr>
            <p:cNvGrpSpPr/>
            <p:nvPr/>
          </p:nvGrpSpPr>
          <p:grpSpPr>
            <a:xfrm>
              <a:off x="7606979" y="1116428"/>
              <a:ext cx="4311005" cy="1901384"/>
              <a:chOff x="7606979" y="1116428"/>
              <a:chExt cx="4311005" cy="1901384"/>
            </a:xfrm>
          </p:grpSpPr>
          <p:sp>
            <p:nvSpPr>
              <p:cNvPr id="10" name="Flèche vers la droite 39">
                <a:extLst>
                  <a:ext uri="{FF2B5EF4-FFF2-40B4-BE49-F238E27FC236}">
                    <a16:creationId xmlns:a16="http://schemas.microsoft.com/office/drawing/2014/main" id="{2FB4FB06-25B9-F025-A5AB-2C69C33635FA}"/>
                  </a:ext>
                </a:extLst>
              </p:cNvPr>
              <p:cNvSpPr/>
              <p:nvPr/>
            </p:nvSpPr>
            <p:spPr>
              <a:xfrm>
                <a:off x="7606979" y="1431357"/>
                <a:ext cx="2357204"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 name="ZoneTexte 48">
                <a:extLst>
                  <a:ext uri="{FF2B5EF4-FFF2-40B4-BE49-F238E27FC236}">
                    <a16:creationId xmlns:a16="http://schemas.microsoft.com/office/drawing/2014/main" id="{5809CCE2-EEA6-2752-ECAB-791DD0DF4C97}"/>
                  </a:ext>
                </a:extLst>
              </p:cNvPr>
              <p:cNvSpPr txBox="1"/>
              <p:nvPr/>
            </p:nvSpPr>
            <p:spPr>
              <a:xfrm>
                <a:off x="9204794" y="1962605"/>
                <a:ext cx="2713190"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record the products in the IMS capturing GTIN, batch / lot number, expiry date and serial number (automatically when available).</a:t>
                </a:r>
              </a:p>
              <a:p>
                <a:pPr algn="ctr"/>
                <a:endParaRPr lang="fr-BE" sz="1000" dirty="0">
                  <a:latin typeface="Verdana" panose="020B0604030504040204" pitchFamily="34" charset="0"/>
                  <a:ea typeface="Verdana" panose="020B0604030504040204" pitchFamily="34" charset="0"/>
                </a:endParaRPr>
              </a:p>
            </p:txBody>
          </p:sp>
          <p:sp>
            <p:nvSpPr>
              <p:cNvPr id="12" name="ZoneTexte 220">
                <a:extLst>
                  <a:ext uri="{FF2B5EF4-FFF2-40B4-BE49-F238E27FC236}">
                    <a16:creationId xmlns:a16="http://schemas.microsoft.com/office/drawing/2014/main" id="{F2023EFC-C719-94A7-50BA-15B973F42900}"/>
                  </a:ext>
                </a:extLst>
              </p:cNvPr>
              <p:cNvSpPr txBox="1"/>
              <p:nvPr/>
            </p:nvSpPr>
            <p:spPr>
              <a:xfrm>
                <a:off x="10279004" y="2771591"/>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0" name="Groupe 79">
                <a:extLst>
                  <a:ext uri="{FF2B5EF4-FFF2-40B4-BE49-F238E27FC236}">
                    <a16:creationId xmlns:a16="http://schemas.microsoft.com/office/drawing/2014/main" id="{7146F7FD-1713-06FB-C6E1-1B2690761A4E}"/>
                  </a:ext>
                </a:extLst>
              </p:cNvPr>
              <p:cNvGrpSpPr/>
              <p:nvPr/>
            </p:nvGrpSpPr>
            <p:grpSpPr>
              <a:xfrm>
                <a:off x="9975310" y="1116428"/>
                <a:ext cx="1173994" cy="777770"/>
                <a:chOff x="9975310" y="1116428"/>
                <a:chExt cx="1173994" cy="777770"/>
              </a:xfrm>
            </p:grpSpPr>
            <p:pic>
              <p:nvPicPr>
                <p:cNvPr id="26" name="Image 21">
                  <a:extLst>
                    <a:ext uri="{FF2B5EF4-FFF2-40B4-BE49-F238E27FC236}">
                      <a16:creationId xmlns:a16="http://schemas.microsoft.com/office/drawing/2014/main" id="{954DF7F7-F711-CC6A-01E7-B89BD6B145FE}"/>
                    </a:ext>
                  </a:extLst>
                </p:cNvPr>
                <p:cNvPicPr>
                  <a:picLocks noChangeAspect="1"/>
                </p:cNvPicPr>
                <p:nvPr/>
              </p:nvPicPr>
              <p:blipFill>
                <a:blip r:embed="rId3"/>
                <a:srcRect/>
                <a:stretch/>
              </p:blipFill>
              <p:spPr>
                <a:xfrm>
                  <a:off x="9975310" y="1116428"/>
                  <a:ext cx="1173994" cy="777770"/>
                </a:xfrm>
                <a:prstGeom prst="rect">
                  <a:avLst/>
                </a:prstGeom>
              </p:spPr>
            </p:pic>
            <p:pic>
              <p:nvPicPr>
                <p:cNvPr id="36" name="Image 35">
                  <a:extLst>
                    <a:ext uri="{FF2B5EF4-FFF2-40B4-BE49-F238E27FC236}">
                      <a16:creationId xmlns:a16="http://schemas.microsoft.com/office/drawing/2014/main" id="{A3B8B2EF-5A51-DCF9-D0A9-0978A2801845}"/>
                    </a:ext>
                  </a:extLst>
                </p:cNvPr>
                <p:cNvPicPr>
                  <a:picLocks noChangeAspect="1"/>
                </p:cNvPicPr>
                <p:nvPr/>
              </p:nvPicPr>
              <p:blipFill>
                <a:blip r:embed="rId4"/>
                <a:stretch>
                  <a:fillRect/>
                </a:stretch>
              </p:blipFill>
              <p:spPr>
                <a:xfrm>
                  <a:off x="10411657" y="1256446"/>
                  <a:ext cx="300830" cy="453711"/>
                </a:xfrm>
                <a:prstGeom prst="rect">
                  <a:avLst/>
                </a:prstGeom>
              </p:spPr>
            </p:pic>
          </p:grpSp>
        </p:grpSp>
      </p:grpSp>
      <p:grpSp>
        <p:nvGrpSpPr>
          <p:cNvPr id="89" name="Groupe 88">
            <a:extLst>
              <a:ext uri="{FF2B5EF4-FFF2-40B4-BE49-F238E27FC236}">
                <a16:creationId xmlns:a16="http://schemas.microsoft.com/office/drawing/2014/main" id="{9CD1A333-3746-8C06-DD71-C92D72D5DB44}"/>
              </a:ext>
            </a:extLst>
          </p:cNvPr>
          <p:cNvGrpSpPr/>
          <p:nvPr/>
        </p:nvGrpSpPr>
        <p:grpSpPr>
          <a:xfrm>
            <a:off x="4397358" y="833398"/>
            <a:ext cx="4315295" cy="1969408"/>
            <a:chOff x="4397358" y="1048404"/>
            <a:chExt cx="4315295" cy="1969408"/>
          </a:xfrm>
        </p:grpSpPr>
        <p:sp>
          <p:nvSpPr>
            <p:cNvPr id="40" name="Flèche vers la droite 39">
              <a:extLst>
                <a:ext uri="{FF2B5EF4-FFF2-40B4-BE49-F238E27FC236}">
                  <a16:creationId xmlns:a16="http://schemas.microsoft.com/office/drawing/2014/main" id="{208DCEFA-ABCA-5511-50FD-E20CC6021FF6}"/>
                </a:ext>
              </a:extLst>
            </p:cNvPr>
            <p:cNvSpPr/>
            <p:nvPr/>
          </p:nvSpPr>
          <p:spPr>
            <a:xfrm>
              <a:off x="4397358" y="1433415"/>
              <a:ext cx="203149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49" name="ZoneTexte 48">
              <a:extLst>
                <a:ext uri="{FF2B5EF4-FFF2-40B4-BE49-F238E27FC236}">
                  <a16:creationId xmlns:a16="http://schemas.microsoft.com/office/drawing/2014/main" id="{75A6E0D3-F1FB-C5A2-7073-E0204BA1E997}"/>
                </a:ext>
              </a:extLst>
            </p:cNvPr>
            <p:cNvSpPr txBox="1"/>
            <p:nvPr/>
          </p:nvSpPr>
          <p:spPr>
            <a:xfrm>
              <a:off x="5789141" y="1978075"/>
              <a:ext cx="2923512" cy="707886"/>
            </a:xfrm>
            <a:prstGeom prst="rect">
              <a:avLst/>
            </a:prstGeom>
            <a:noFill/>
            <a:effectLst/>
          </p:spPr>
          <p:txBody>
            <a:bodyPr wrap="square">
              <a:spAutoFit/>
            </a:bodyPr>
            <a:lstStyle/>
            <a:p>
              <a:pPr algn="ctr"/>
              <a:r>
                <a:rPr lang="fr-BE" sz="1000" dirty="0" err="1">
                  <a:latin typeface="Verdana" panose="020B0604030504040204" pitchFamily="34" charset="0"/>
                  <a:ea typeface="Verdana" panose="020B0604030504040204" pitchFamily="34" charset="0"/>
                  <a:cs typeface="Verdana" panose="020B0604030504040204" pitchFamily="34" charset="0"/>
                </a:rPr>
                <a:t>Pharmacy</a:t>
              </a:r>
              <a:r>
                <a:rPr lang="fr-BE" sz="1000" dirty="0">
                  <a:latin typeface="Verdana" panose="020B0604030504040204" pitchFamily="34" charset="0"/>
                  <a:ea typeface="Verdana" panose="020B0604030504040204" pitchFamily="34" charset="0"/>
                  <a:cs typeface="Verdana" panose="020B0604030504040204" pitchFamily="34" charset="0"/>
                </a:rPr>
                <a:t> staff scans </a:t>
              </a:r>
              <a:r>
                <a:rPr lang="fr-BE" sz="1000" dirty="0" err="1">
                  <a:latin typeface="Verdana" panose="020B0604030504040204" pitchFamily="34" charset="0"/>
                  <a:ea typeface="Verdana" panose="020B0604030504040204" pitchFamily="34" charset="0"/>
                  <a:cs typeface="Verdana" panose="020B0604030504040204" pitchFamily="34" charset="0"/>
                </a:rPr>
                <a:t>every</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product</a:t>
              </a:r>
              <a:r>
                <a:rPr lang="fr-BE" sz="1000" dirty="0">
                  <a:latin typeface="Verdana" panose="020B0604030504040204" pitchFamily="34" charset="0"/>
                  <a:ea typeface="Verdana" panose="020B0604030504040204" pitchFamily="34" charset="0"/>
                  <a:cs typeface="Verdana" panose="020B0604030504040204" pitchFamily="34" charset="0"/>
                </a:rPr>
                <a:t> to </a:t>
              </a:r>
              <a:r>
                <a:rPr lang="fr-BE" sz="1000" dirty="0" err="1">
                  <a:latin typeface="Verdana" panose="020B0604030504040204" pitchFamily="34" charset="0"/>
                  <a:ea typeface="Verdana" panose="020B0604030504040204" pitchFamily="34" charset="0"/>
                  <a:cs typeface="Verdana" panose="020B0604030504040204" pitchFamily="34" charset="0"/>
                </a:rPr>
                <a:t>confirm</a:t>
              </a:r>
              <a:r>
                <a:rPr lang="fr-BE" sz="1000" dirty="0">
                  <a:latin typeface="Verdana" panose="020B0604030504040204" pitchFamily="34" charset="0"/>
                  <a:ea typeface="Verdana" panose="020B0604030504040204" pitchFamily="34" charset="0"/>
                  <a:cs typeface="Verdana" panose="020B0604030504040204" pitchFamily="34" charset="0"/>
                </a:rPr>
                <a:t> the correct item, </a:t>
              </a:r>
              <a:r>
                <a:rPr lang="fr-BE" sz="1000" dirty="0" err="1">
                  <a:latin typeface="Verdana" panose="020B0604030504040204" pitchFamily="34" charset="0"/>
                  <a:ea typeface="Verdana" panose="020B0604030504040204" pitchFamily="34" charset="0"/>
                  <a:cs typeface="Verdana" panose="020B0604030504040204" pitchFamily="34" charset="0"/>
                </a:rPr>
                <a:t>including</a:t>
              </a:r>
              <a:r>
                <a:rPr lang="fr-BE" sz="1000" dirty="0">
                  <a:latin typeface="Verdana" panose="020B0604030504040204" pitchFamily="34" charset="0"/>
                  <a:ea typeface="Verdana" panose="020B0604030504040204" pitchFamily="34" charset="0"/>
                  <a:cs typeface="Verdana" panose="020B0604030504040204" pitchFamily="34" charset="0"/>
                </a:rPr>
                <a:t> batch/lot, </a:t>
              </a:r>
              <a:r>
                <a:rPr lang="fr-BE" sz="1000" dirty="0" err="1">
                  <a:latin typeface="Verdana" panose="020B0604030504040204" pitchFamily="34" charset="0"/>
                  <a:ea typeface="Verdana" panose="020B0604030504040204" pitchFamily="34" charset="0"/>
                  <a:cs typeface="Verdana" panose="020B0604030504040204" pitchFamily="34" charset="0"/>
                </a:rPr>
                <a:t>expiry</a:t>
              </a:r>
              <a:r>
                <a:rPr lang="fr-BE" sz="1000" dirty="0">
                  <a:latin typeface="Verdana" panose="020B0604030504040204" pitchFamily="34" charset="0"/>
                  <a:ea typeface="Verdana" panose="020B0604030504040204" pitchFamily="34" charset="0"/>
                  <a:cs typeface="Verdana" panose="020B0604030504040204" pitchFamily="34" charset="0"/>
                </a:rPr>
                <a:t> date and serial </a:t>
              </a:r>
              <a:r>
                <a:rPr lang="fr-BE" sz="1000" dirty="0" err="1">
                  <a:latin typeface="Verdana" panose="020B0604030504040204" pitchFamily="34" charset="0"/>
                  <a:ea typeface="Verdana" panose="020B0604030504040204" pitchFamily="34" charset="0"/>
                  <a:cs typeface="Verdana" panose="020B0604030504040204" pitchFamily="34" charset="0"/>
                </a:rPr>
                <a:t>number</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where</a:t>
              </a:r>
              <a:r>
                <a:rPr lang="fr-BE" sz="1000" dirty="0">
                  <a:latin typeface="Verdana" panose="020B0604030504040204" pitchFamily="34" charset="0"/>
                  <a:ea typeface="Verdana" panose="020B0604030504040204" pitchFamily="34" charset="0"/>
                  <a:cs typeface="Verdana" panose="020B0604030504040204" pitchFamily="34" charset="0"/>
                </a:rPr>
                <a:t> applicable).</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ZoneTexte 220">
              <a:extLst>
                <a:ext uri="{FF2B5EF4-FFF2-40B4-BE49-F238E27FC236}">
                  <a16:creationId xmlns:a16="http://schemas.microsoft.com/office/drawing/2014/main" id="{31126ECE-2798-5024-D3B3-8283E1D48C9C}"/>
                </a:ext>
              </a:extLst>
            </p:cNvPr>
            <p:cNvSpPr txBox="1"/>
            <p:nvPr/>
          </p:nvSpPr>
          <p:spPr>
            <a:xfrm>
              <a:off x="6997122" y="2771591"/>
              <a:ext cx="51378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2" name="Groupe 81">
              <a:extLst>
                <a:ext uri="{FF2B5EF4-FFF2-40B4-BE49-F238E27FC236}">
                  <a16:creationId xmlns:a16="http://schemas.microsoft.com/office/drawing/2014/main" id="{888C4D97-2C95-FC96-33AA-AEA70F245F5A}"/>
                </a:ext>
              </a:extLst>
            </p:cNvPr>
            <p:cNvGrpSpPr/>
            <p:nvPr/>
          </p:nvGrpSpPr>
          <p:grpSpPr>
            <a:xfrm>
              <a:off x="6402685" y="1048404"/>
              <a:ext cx="1576579" cy="983474"/>
              <a:chOff x="6402685" y="983149"/>
              <a:chExt cx="1576579" cy="983474"/>
            </a:xfrm>
          </p:grpSpPr>
          <p:pic>
            <p:nvPicPr>
              <p:cNvPr id="20" name="Imagen 19">
                <a:extLst>
                  <a:ext uri="{FF2B5EF4-FFF2-40B4-BE49-F238E27FC236}">
                    <a16:creationId xmlns:a16="http://schemas.microsoft.com/office/drawing/2014/main" id="{1B0EDD8D-3243-55F6-A64B-AAA13FAF6162}"/>
                  </a:ext>
                </a:extLst>
              </p:cNvPr>
              <p:cNvPicPr>
                <a:picLocks noChangeAspect="1"/>
              </p:cNvPicPr>
              <p:nvPr/>
            </p:nvPicPr>
            <p:blipFill>
              <a:blip r:embed="rId9"/>
              <a:stretch>
                <a:fillRect/>
              </a:stretch>
            </p:blipFill>
            <p:spPr>
              <a:xfrm>
                <a:off x="6402685" y="983149"/>
                <a:ext cx="1005498" cy="908712"/>
              </a:xfrm>
              <a:prstGeom prst="rect">
                <a:avLst/>
              </a:prstGeom>
            </p:spPr>
          </p:pic>
          <p:pic>
            <p:nvPicPr>
              <p:cNvPr id="25" name="Image 134">
                <a:extLst>
                  <a:ext uri="{FF2B5EF4-FFF2-40B4-BE49-F238E27FC236}">
                    <a16:creationId xmlns:a16="http://schemas.microsoft.com/office/drawing/2014/main" id="{DFCEDC31-7D05-68EC-25F4-B93C7FF443E9}"/>
                  </a:ext>
                </a:extLst>
              </p:cNvPr>
              <p:cNvPicPr>
                <a:picLocks noChangeAspect="1"/>
              </p:cNvPicPr>
              <p:nvPr/>
            </p:nvPicPr>
            <p:blipFill>
              <a:blip r:embed="rId10"/>
              <a:stretch>
                <a:fillRect/>
              </a:stretch>
            </p:blipFill>
            <p:spPr>
              <a:xfrm>
                <a:off x="7348967" y="1082897"/>
                <a:ext cx="526561" cy="370275"/>
              </a:xfrm>
              <a:prstGeom prst="rect">
                <a:avLst/>
              </a:prstGeom>
            </p:spPr>
          </p:pic>
          <p:pic>
            <p:nvPicPr>
              <p:cNvPr id="17" name="Image 16">
                <a:extLst>
                  <a:ext uri="{FF2B5EF4-FFF2-40B4-BE49-F238E27FC236}">
                    <a16:creationId xmlns:a16="http://schemas.microsoft.com/office/drawing/2014/main" id="{FB2669F4-FF60-91C2-5C68-12D429F6EBE5}"/>
                  </a:ext>
                </a:extLst>
              </p:cNvPr>
              <p:cNvPicPr>
                <a:picLocks noChangeAspect="1"/>
              </p:cNvPicPr>
              <p:nvPr/>
            </p:nvPicPr>
            <p:blipFill>
              <a:blip r:embed="rId7"/>
              <a:stretch>
                <a:fillRect/>
              </a:stretch>
            </p:blipFill>
            <p:spPr>
              <a:xfrm>
                <a:off x="7111484" y="1552896"/>
                <a:ext cx="526562" cy="413727"/>
              </a:xfrm>
              <a:prstGeom prst="rect">
                <a:avLst/>
              </a:prstGeom>
            </p:spPr>
          </p:pic>
          <p:pic>
            <p:nvPicPr>
              <p:cNvPr id="59" name="Image 58">
                <a:extLst>
                  <a:ext uri="{FF2B5EF4-FFF2-40B4-BE49-F238E27FC236}">
                    <a16:creationId xmlns:a16="http://schemas.microsoft.com/office/drawing/2014/main" id="{F235FBE7-1941-BEB2-2A17-620C9F8628F5}"/>
                  </a:ext>
                </a:extLst>
              </p:cNvPr>
              <p:cNvPicPr>
                <a:picLocks noChangeAspect="1"/>
              </p:cNvPicPr>
              <p:nvPr/>
            </p:nvPicPr>
            <p:blipFill>
              <a:blip r:embed="rId4"/>
              <a:stretch>
                <a:fillRect/>
              </a:stretch>
            </p:blipFill>
            <p:spPr>
              <a:xfrm>
                <a:off x="7678434" y="1464344"/>
                <a:ext cx="300830" cy="453711"/>
              </a:xfrm>
              <a:prstGeom prst="rect">
                <a:avLst/>
              </a:prstGeom>
            </p:spPr>
          </p:pic>
        </p:grpSp>
      </p:grpSp>
      <p:grpSp>
        <p:nvGrpSpPr>
          <p:cNvPr id="8" name="Groupe 7">
            <a:extLst>
              <a:ext uri="{FF2B5EF4-FFF2-40B4-BE49-F238E27FC236}">
                <a16:creationId xmlns:a16="http://schemas.microsoft.com/office/drawing/2014/main" id="{D990979A-4730-19CA-63DA-321862FEE74F}"/>
              </a:ext>
            </a:extLst>
          </p:cNvPr>
          <p:cNvGrpSpPr/>
          <p:nvPr/>
        </p:nvGrpSpPr>
        <p:grpSpPr>
          <a:xfrm>
            <a:off x="5352749" y="5296364"/>
            <a:ext cx="5216625" cy="1131038"/>
            <a:chOff x="5352749" y="5544282"/>
            <a:chExt cx="5216625" cy="1131038"/>
          </a:xfrm>
        </p:grpSpPr>
        <p:grpSp>
          <p:nvGrpSpPr>
            <p:cNvPr id="77" name="Groupe 76">
              <a:extLst>
                <a:ext uri="{FF2B5EF4-FFF2-40B4-BE49-F238E27FC236}">
                  <a16:creationId xmlns:a16="http://schemas.microsoft.com/office/drawing/2014/main" id="{C77D0999-C27B-AE29-8C3F-1EC1F3632ABA}"/>
                </a:ext>
              </a:extLst>
            </p:cNvPr>
            <p:cNvGrpSpPr/>
            <p:nvPr/>
          </p:nvGrpSpPr>
          <p:grpSpPr>
            <a:xfrm>
              <a:off x="6096000" y="5544282"/>
              <a:ext cx="4473374" cy="1131038"/>
              <a:chOff x="6096000" y="5544282"/>
              <a:chExt cx="4473374" cy="1131038"/>
            </a:xfrm>
          </p:grpSpPr>
          <p:sp>
            <p:nvSpPr>
              <p:cNvPr id="5" name="ZoneTexte 114">
                <a:extLst>
                  <a:ext uri="{FF2B5EF4-FFF2-40B4-BE49-F238E27FC236}">
                    <a16:creationId xmlns:a16="http://schemas.microsoft.com/office/drawing/2014/main" id="{F8B41D5A-2DDD-01B0-7DBC-7F51C05E52F9}"/>
                  </a:ext>
                </a:extLst>
              </p:cNvPr>
              <p:cNvSpPr txBox="1"/>
              <p:nvPr/>
            </p:nvSpPr>
            <p:spPr>
              <a:xfrm>
                <a:off x="6096000" y="5937093"/>
                <a:ext cx="4473374" cy="400110"/>
              </a:xfrm>
              <a:prstGeom prst="rect">
                <a:avLst/>
              </a:prstGeom>
              <a:noFill/>
              <a:effectLst/>
            </p:spPr>
            <p:txBody>
              <a:bodyPr wrap="square">
                <a:spAutoFit/>
              </a:bodyPr>
              <a:lstStyle/>
              <a:p>
                <a:r>
                  <a:rPr lang="en-US" sz="1000" dirty="0">
                    <a:latin typeface="Verdana" panose="020B0604030504040204" pitchFamily="34" charset="0"/>
                    <a:ea typeface="Verdana" panose="020B0604030504040204" pitchFamily="34" charset="0"/>
                  </a:rPr>
                  <a:t>Where required, the product is authenticated against the relevant verification system prior to dispensing to the patient.</a:t>
                </a:r>
                <a:endParaRPr lang="fr-BE" sz="1000" dirty="0">
                  <a:latin typeface="Verdana" panose="020B0604030504040204" pitchFamily="34" charset="0"/>
                  <a:ea typeface="Verdana" panose="020B0604030504040204" pitchFamily="34" charset="0"/>
                </a:endParaRPr>
              </a:p>
            </p:txBody>
          </p:sp>
          <p:sp>
            <p:nvSpPr>
              <p:cNvPr id="14" name="ZoneTexte 225">
                <a:extLst>
                  <a:ext uri="{FF2B5EF4-FFF2-40B4-BE49-F238E27FC236}">
                    <a16:creationId xmlns:a16="http://schemas.microsoft.com/office/drawing/2014/main" id="{11C51677-C7BD-DAB5-E2A8-3528CA6B4AAF}"/>
                  </a:ext>
                </a:extLst>
              </p:cNvPr>
              <p:cNvSpPr txBox="1"/>
              <p:nvPr/>
            </p:nvSpPr>
            <p:spPr>
              <a:xfrm>
                <a:off x="7271454" y="6429099"/>
                <a:ext cx="557395"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sp>
            <p:nvSpPr>
              <p:cNvPr id="16" name="Flecha: a la izquierda y derecha 15">
                <a:extLst>
                  <a:ext uri="{FF2B5EF4-FFF2-40B4-BE49-F238E27FC236}">
                    <a16:creationId xmlns:a16="http://schemas.microsoft.com/office/drawing/2014/main" id="{6C333D10-EA03-7A48-DEF5-8307F332DB38}"/>
                  </a:ext>
                </a:extLst>
              </p:cNvPr>
              <p:cNvSpPr/>
              <p:nvPr/>
            </p:nvSpPr>
            <p:spPr>
              <a:xfrm rot="5400000">
                <a:off x="7342065" y="5602549"/>
                <a:ext cx="362756" cy="246221"/>
              </a:xfrm>
              <a:prstGeom prst="lef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3" name="Image 2">
              <a:extLst>
                <a:ext uri="{FF2B5EF4-FFF2-40B4-BE49-F238E27FC236}">
                  <a16:creationId xmlns:a16="http://schemas.microsoft.com/office/drawing/2014/main" id="{CAA36232-EAFA-78DD-44EF-9A5552488938}"/>
                </a:ext>
              </a:extLst>
            </p:cNvPr>
            <p:cNvPicPr>
              <a:picLocks noChangeAspect="1"/>
            </p:cNvPicPr>
            <p:nvPr/>
          </p:nvPicPr>
          <p:blipFill>
            <a:blip r:embed="rId11"/>
            <a:stretch>
              <a:fillRect/>
            </a:stretch>
          </p:blipFill>
          <p:spPr>
            <a:xfrm>
              <a:off x="5352749" y="5844892"/>
              <a:ext cx="779604" cy="372083"/>
            </a:xfrm>
            <a:prstGeom prst="rect">
              <a:avLst/>
            </a:prstGeom>
          </p:spPr>
        </p:pic>
        <p:pic>
          <p:nvPicPr>
            <p:cNvPr id="4" name="Image 3">
              <a:extLst>
                <a:ext uri="{FF2B5EF4-FFF2-40B4-BE49-F238E27FC236}">
                  <a16:creationId xmlns:a16="http://schemas.microsoft.com/office/drawing/2014/main" id="{10E12BC1-E9BA-2218-4861-EEEFF3AED618}"/>
                </a:ext>
              </a:extLst>
            </p:cNvPr>
            <p:cNvPicPr>
              <a:picLocks noChangeAspect="1"/>
            </p:cNvPicPr>
            <p:nvPr/>
          </p:nvPicPr>
          <p:blipFill>
            <a:blip r:embed="rId4"/>
            <a:stretch>
              <a:fillRect/>
            </a:stretch>
          </p:blipFill>
          <p:spPr>
            <a:xfrm>
              <a:off x="5356536" y="6083226"/>
              <a:ext cx="300830" cy="453711"/>
            </a:xfrm>
            <a:prstGeom prst="rect">
              <a:avLst/>
            </a:prstGeom>
          </p:spPr>
        </p:pic>
      </p:grpSp>
      <p:grpSp>
        <p:nvGrpSpPr>
          <p:cNvPr id="85" name="Groupe 84">
            <a:extLst>
              <a:ext uri="{FF2B5EF4-FFF2-40B4-BE49-F238E27FC236}">
                <a16:creationId xmlns:a16="http://schemas.microsoft.com/office/drawing/2014/main" id="{2C3F16E9-A494-E0A2-BC1C-9E229A7D1606}"/>
              </a:ext>
            </a:extLst>
          </p:cNvPr>
          <p:cNvGrpSpPr/>
          <p:nvPr/>
        </p:nvGrpSpPr>
        <p:grpSpPr>
          <a:xfrm>
            <a:off x="2190480" y="933146"/>
            <a:ext cx="2846013" cy="1869659"/>
            <a:chOff x="2190480" y="933146"/>
            <a:chExt cx="2846013" cy="1869659"/>
          </a:xfrm>
        </p:grpSpPr>
        <p:pic>
          <p:nvPicPr>
            <p:cNvPr id="84" name="Image 83" descr="Une image contenant symbole, Caractère coloré, Rectangle, Graphique&#10;&#10;Le contenu généré par l’IA peut être incorrect.">
              <a:extLst>
                <a:ext uri="{FF2B5EF4-FFF2-40B4-BE49-F238E27FC236}">
                  <a16:creationId xmlns:a16="http://schemas.microsoft.com/office/drawing/2014/main" id="{366AA831-15A0-7F4A-46A6-CACD001E4203}"/>
                </a:ext>
              </a:extLst>
            </p:cNvPr>
            <p:cNvPicPr>
              <a:picLocks noChangeAspect="1"/>
            </p:cNvPicPr>
            <p:nvPr/>
          </p:nvPicPr>
          <p:blipFill>
            <a:blip r:embed="rId12"/>
            <a:stretch>
              <a:fillRect/>
            </a:stretch>
          </p:blipFill>
          <p:spPr>
            <a:xfrm>
              <a:off x="3374373" y="933146"/>
              <a:ext cx="1345841" cy="924834"/>
            </a:xfrm>
            <a:prstGeom prst="rect">
              <a:avLst/>
            </a:prstGeom>
          </p:spPr>
        </p:pic>
        <p:sp>
          <p:nvSpPr>
            <p:cNvPr id="38" name="ZoneTexte 37">
              <a:extLst>
                <a:ext uri="{FF2B5EF4-FFF2-40B4-BE49-F238E27FC236}">
                  <a16:creationId xmlns:a16="http://schemas.microsoft.com/office/drawing/2014/main" id="{54B14CCD-CC1F-BB50-3246-32268BE3BA76}"/>
                </a:ext>
              </a:extLst>
            </p:cNvPr>
            <p:cNvSpPr txBox="1"/>
            <p:nvPr/>
          </p:nvSpPr>
          <p:spPr>
            <a:xfrm>
              <a:off x="3215781" y="2081355"/>
              <a:ext cx="1820712" cy="400110"/>
            </a:xfrm>
            <a:prstGeom prst="rect">
              <a:avLst/>
            </a:prstGeom>
            <a:noFill/>
            <a:effectLst/>
          </p:spPr>
          <p:txBody>
            <a:bodyPr wrap="square">
              <a:spAutoFit/>
            </a:bodyPr>
            <a:lstStyle/>
            <a:p>
              <a:pPr algn="ctr"/>
              <a:r>
                <a:rPr lang="es-ES" sz="1000" dirty="0" err="1">
                  <a:effectLst/>
                  <a:latin typeface="Verdana" panose="020B0604030504040204" pitchFamily="34" charset="0"/>
                  <a:ea typeface="Verdana" panose="020B0604030504040204" pitchFamily="34" charset="0"/>
                  <a:cs typeface="Verdana" panose="020B0604030504040204" pitchFamily="34" charset="0"/>
                </a:rPr>
                <a:t>Reception</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of</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goods</a:t>
              </a:r>
              <a:r>
                <a:rPr lang="es-ES" sz="1000" dirty="0">
                  <a:effectLst/>
                  <a:latin typeface="Verdana" panose="020B0604030504040204" pitchFamily="34" charset="0"/>
                  <a:ea typeface="Verdana" panose="020B0604030504040204" pitchFamily="34" charset="0"/>
                  <a:cs typeface="Verdana" panose="020B0604030504040204" pitchFamily="34" charset="0"/>
                </a:rPr>
                <a:t> at </a:t>
              </a:r>
              <a:r>
                <a:rPr lang="es-ES" sz="1000" dirty="0" err="1">
                  <a:effectLst/>
                  <a:latin typeface="Verdana" panose="020B0604030504040204" pitchFamily="34" charset="0"/>
                  <a:ea typeface="Verdana" panose="020B0604030504040204" pitchFamily="34" charset="0"/>
                  <a:cs typeface="Verdana" panose="020B0604030504040204" pitchFamily="34" charset="0"/>
                </a:rPr>
                <a:t>the</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pharmacy</a:t>
              </a:r>
              <a:r>
                <a:rPr lang="en-US" sz="1000" dirty="0">
                  <a:latin typeface="Verdana" panose="020B0604030504040204" pitchFamily="34" charset="0"/>
                  <a:ea typeface="Verdana" panose="020B0604030504040204" pitchFamily="34" charset="0"/>
                </a:rPr>
                <a:t>*.</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34" name="Flèche vers la droite 33">
              <a:extLst>
                <a:ext uri="{FF2B5EF4-FFF2-40B4-BE49-F238E27FC236}">
                  <a16:creationId xmlns:a16="http://schemas.microsoft.com/office/drawing/2014/main" id="{BF14F64A-25A8-EED6-D26D-BF0DE0F1E074}"/>
                </a:ext>
              </a:extLst>
            </p:cNvPr>
            <p:cNvSpPr/>
            <p:nvPr/>
          </p:nvSpPr>
          <p:spPr>
            <a:xfrm>
              <a:off x="2190480" y="1209892"/>
              <a:ext cx="11929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ZoneTexte 220">
              <a:extLst>
                <a:ext uri="{FF2B5EF4-FFF2-40B4-BE49-F238E27FC236}">
                  <a16:creationId xmlns:a16="http://schemas.microsoft.com/office/drawing/2014/main" id="{4BF00CAA-6470-3F18-342F-7A600642DAE6}"/>
                </a:ext>
              </a:extLst>
            </p:cNvPr>
            <p:cNvSpPr txBox="1"/>
            <p:nvPr/>
          </p:nvSpPr>
          <p:spPr>
            <a:xfrm>
              <a:off x="3410236" y="2556584"/>
              <a:ext cx="1431802" cy="246221"/>
            </a:xfrm>
            <a:prstGeom prst="rect">
              <a:avLst/>
            </a:prstGeom>
            <a:solidFill>
              <a:schemeClr val="accent4"/>
            </a:solidFill>
            <a:effectLst/>
          </p:spPr>
          <p:txBody>
            <a:bodyPr wrap="non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SSCC / GLN</a:t>
              </a:r>
            </a:p>
          </p:txBody>
        </p:sp>
        <p:grpSp>
          <p:nvGrpSpPr>
            <p:cNvPr id="52" name="Groupe 51">
              <a:extLst>
                <a:ext uri="{FF2B5EF4-FFF2-40B4-BE49-F238E27FC236}">
                  <a16:creationId xmlns:a16="http://schemas.microsoft.com/office/drawing/2014/main" id="{58B622C4-D21B-2808-0E84-430465A88978}"/>
                </a:ext>
              </a:extLst>
            </p:cNvPr>
            <p:cNvGrpSpPr/>
            <p:nvPr/>
          </p:nvGrpSpPr>
          <p:grpSpPr>
            <a:xfrm>
              <a:off x="4065871" y="1655169"/>
              <a:ext cx="707718" cy="272145"/>
              <a:chOff x="806872" y="1392010"/>
              <a:chExt cx="1179885" cy="453711"/>
            </a:xfrm>
          </p:grpSpPr>
          <p:pic>
            <p:nvPicPr>
              <p:cNvPr id="53" name="Image 52">
                <a:extLst>
                  <a:ext uri="{FF2B5EF4-FFF2-40B4-BE49-F238E27FC236}">
                    <a16:creationId xmlns:a16="http://schemas.microsoft.com/office/drawing/2014/main" id="{76670A4B-C087-F42E-FBFA-B6E8A7CDBCB5}"/>
                  </a:ext>
                </a:extLst>
              </p:cNvPr>
              <p:cNvPicPr>
                <a:picLocks noChangeAspect="1"/>
              </p:cNvPicPr>
              <p:nvPr/>
            </p:nvPicPr>
            <p:blipFill>
              <a:blip r:embed="rId4"/>
              <a:stretch>
                <a:fillRect/>
              </a:stretch>
            </p:blipFill>
            <p:spPr>
              <a:xfrm>
                <a:off x="806872" y="1392010"/>
                <a:ext cx="300831" cy="453711"/>
              </a:xfrm>
              <a:prstGeom prst="rect">
                <a:avLst/>
              </a:prstGeom>
            </p:spPr>
          </p:pic>
          <p:pic>
            <p:nvPicPr>
              <p:cNvPr id="54" name="Image 53">
                <a:extLst>
                  <a:ext uri="{FF2B5EF4-FFF2-40B4-BE49-F238E27FC236}">
                    <a16:creationId xmlns:a16="http://schemas.microsoft.com/office/drawing/2014/main" id="{B8BDAC53-4B20-D2A2-2430-5D3D4B0A7AB1}"/>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55" name="Image 54">
                <a:extLst>
                  <a:ext uri="{FF2B5EF4-FFF2-40B4-BE49-F238E27FC236}">
                    <a16:creationId xmlns:a16="http://schemas.microsoft.com/office/drawing/2014/main" id="{2E8A0991-D79E-1FF8-D9C3-E53251294B6E}"/>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58" name="Image 57">
                <a:extLst>
                  <a:ext uri="{FF2B5EF4-FFF2-40B4-BE49-F238E27FC236}">
                    <a16:creationId xmlns:a16="http://schemas.microsoft.com/office/drawing/2014/main" id="{129B5CB0-0C08-CA14-D654-CBD1182FBAE9}"/>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nvGrpSpPr>
          <p:cNvPr id="35" name="Groupe 34">
            <a:extLst>
              <a:ext uri="{FF2B5EF4-FFF2-40B4-BE49-F238E27FC236}">
                <a16:creationId xmlns:a16="http://schemas.microsoft.com/office/drawing/2014/main" id="{F8B76AFE-CED1-624A-F808-6BD7396524F8}"/>
              </a:ext>
            </a:extLst>
          </p:cNvPr>
          <p:cNvGrpSpPr/>
          <p:nvPr/>
        </p:nvGrpSpPr>
        <p:grpSpPr>
          <a:xfrm>
            <a:off x="196291" y="942468"/>
            <a:ext cx="4045073" cy="5413526"/>
            <a:chOff x="196291" y="1157474"/>
            <a:chExt cx="4045073" cy="5413526"/>
          </a:xfrm>
        </p:grpSpPr>
        <p:grpSp>
          <p:nvGrpSpPr>
            <p:cNvPr id="87" name="Groupe 86">
              <a:extLst>
                <a:ext uri="{FF2B5EF4-FFF2-40B4-BE49-F238E27FC236}">
                  <a16:creationId xmlns:a16="http://schemas.microsoft.com/office/drawing/2014/main" id="{AF4CE382-556E-00B4-CBF9-DCF090D7FE89}"/>
                </a:ext>
              </a:extLst>
            </p:cNvPr>
            <p:cNvGrpSpPr/>
            <p:nvPr/>
          </p:nvGrpSpPr>
          <p:grpSpPr>
            <a:xfrm>
              <a:off x="439812" y="1157474"/>
              <a:ext cx="2188113" cy="1860337"/>
              <a:chOff x="439812" y="1157474"/>
              <a:chExt cx="2188113" cy="1860337"/>
            </a:xfrm>
          </p:grpSpPr>
          <p:sp>
            <p:nvSpPr>
              <p:cNvPr id="6" name="ZoneTexte 220">
                <a:extLst>
                  <a:ext uri="{FF2B5EF4-FFF2-40B4-BE49-F238E27FC236}">
                    <a16:creationId xmlns:a16="http://schemas.microsoft.com/office/drawing/2014/main" id="{93F6FB2F-7E51-3BC4-6F03-D8329C8B7AF3}"/>
                  </a:ext>
                </a:extLst>
              </p:cNvPr>
              <p:cNvSpPr txBox="1"/>
              <p:nvPr/>
            </p:nvSpPr>
            <p:spPr>
              <a:xfrm>
                <a:off x="817967" y="2771590"/>
                <a:ext cx="1431802" cy="246221"/>
              </a:xfrm>
              <a:prstGeom prst="rect">
                <a:avLst/>
              </a:prstGeom>
              <a:solidFill>
                <a:schemeClr val="accent4"/>
              </a:solidFill>
              <a:effectLst/>
            </p:spPr>
            <p:txBody>
              <a:bodyPr wrap="non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SSCC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7" name="ZoneTexte 114">
                <a:extLst>
                  <a:ext uri="{FF2B5EF4-FFF2-40B4-BE49-F238E27FC236}">
                    <a16:creationId xmlns:a16="http://schemas.microsoft.com/office/drawing/2014/main" id="{FEB2084C-937F-69C5-2F93-18AF3A4A578A}"/>
                  </a:ext>
                </a:extLst>
              </p:cNvPr>
              <p:cNvSpPr txBox="1"/>
              <p:nvPr/>
            </p:nvSpPr>
            <p:spPr>
              <a:xfrm>
                <a:off x="439812" y="2134808"/>
                <a:ext cx="2188113"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supplier executes order fulfilment and dispatches the shipment to the pharmacy*.</a:t>
                </a:r>
                <a:endParaRPr lang="es-ES" sz="1000" dirty="0">
                  <a:latin typeface="Verdana" panose="020B0604030504040204" pitchFamily="34" charset="0"/>
                  <a:ea typeface="Verdana" panose="020B0604030504040204" pitchFamily="34" charset="0"/>
                </a:endParaRPr>
              </a:p>
            </p:txBody>
          </p:sp>
          <p:grpSp>
            <p:nvGrpSpPr>
              <p:cNvPr id="86" name="Groupe 85">
                <a:extLst>
                  <a:ext uri="{FF2B5EF4-FFF2-40B4-BE49-F238E27FC236}">
                    <a16:creationId xmlns:a16="http://schemas.microsoft.com/office/drawing/2014/main" id="{BF0434FB-1A84-D1D5-75F4-56B2A8F61F85}"/>
                  </a:ext>
                </a:extLst>
              </p:cNvPr>
              <p:cNvGrpSpPr/>
              <p:nvPr/>
            </p:nvGrpSpPr>
            <p:grpSpPr>
              <a:xfrm>
                <a:off x="834387" y="1157474"/>
                <a:ext cx="1637188" cy="984846"/>
                <a:chOff x="907735" y="1157474"/>
                <a:chExt cx="1637188" cy="984846"/>
              </a:xfrm>
            </p:grpSpPr>
            <p:pic>
              <p:nvPicPr>
                <p:cNvPr id="21" name="Image 20">
                  <a:extLst>
                    <a:ext uri="{FF2B5EF4-FFF2-40B4-BE49-F238E27FC236}">
                      <a16:creationId xmlns:a16="http://schemas.microsoft.com/office/drawing/2014/main" id="{0B3939F5-BCCF-EAC3-A56F-815B53F0114A}"/>
                    </a:ext>
                  </a:extLst>
                </p:cNvPr>
                <p:cNvPicPr>
                  <a:picLocks noChangeAspect="1"/>
                </p:cNvPicPr>
                <p:nvPr/>
              </p:nvPicPr>
              <p:blipFill>
                <a:blip r:embed="rId13"/>
                <a:stretch>
                  <a:fillRect/>
                </a:stretch>
              </p:blipFill>
              <p:spPr>
                <a:xfrm>
                  <a:off x="907735" y="1157474"/>
                  <a:ext cx="1426963" cy="908713"/>
                </a:xfrm>
                <a:prstGeom prst="rect">
                  <a:avLst/>
                </a:prstGeom>
              </p:spPr>
            </p:pic>
            <p:grpSp>
              <p:nvGrpSpPr>
                <p:cNvPr id="51" name="Groupe 50">
                  <a:extLst>
                    <a:ext uri="{FF2B5EF4-FFF2-40B4-BE49-F238E27FC236}">
                      <a16:creationId xmlns:a16="http://schemas.microsoft.com/office/drawing/2014/main" id="{F5EDD3E7-7172-46F9-740D-3BFE76023E50}"/>
                    </a:ext>
                  </a:extLst>
                </p:cNvPr>
                <p:cNvGrpSpPr/>
                <p:nvPr/>
              </p:nvGrpSpPr>
              <p:grpSpPr>
                <a:xfrm>
                  <a:off x="1838700" y="1870175"/>
                  <a:ext cx="706223" cy="272145"/>
                  <a:chOff x="1099450" y="1392010"/>
                  <a:chExt cx="1177393" cy="453711"/>
                </a:xfrm>
              </p:grpSpPr>
              <p:pic>
                <p:nvPicPr>
                  <p:cNvPr id="43" name="Image 42">
                    <a:extLst>
                      <a:ext uri="{FF2B5EF4-FFF2-40B4-BE49-F238E27FC236}">
                        <a16:creationId xmlns:a16="http://schemas.microsoft.com/office/drawing/2014/main" id="{BF53E2E1-D5AB-DA9B-F889-63A5C28FA8A4}"/>
                      </a:ext>
                    </a:extLst>
                  </p:cNvPr>
                  <p:cNvPicPr>
                    <a:picLocks noChangeAspect="1"/>
                  </p:cNvPicPr>
                  <p:nvPr/>
                </p:nvPicPr>
                <p:blipFill>
                  <a:blip r:embed="rId4"/>
                  <a:stretch>
                    <a:fillRect/>
                  </a:stretch>
                </p:blipFill>
                <p:spPr>
                  <a:xfrm>
                    <a:off x="1976013" y="1392010"/>
                    <a:ext cx="300830" cy="453711"/>
                  </a:xfrm>
                  <a:prstGeom prst="rect">
                    <a:avLst/>
                  </a:prstGeom>
                </p:spPr>
              </p:pic>
              <p:pic>
                <p:nvPicPr>
                  <p:cNvPr id="44" name="Image 43">
                    <a:extLst>
                      <a:ext uri="{FF2B5EF4-FFF2-40B4-BE49-F238E27FC236}">
                        <a16:creationId xmlns:a16="http://schemas.microsoft.com/office/drawing/2014/main" id="{DCCFE021-BF6D-569D-3892-10E8CBDC7E3A}"/>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45" name="Image 44">
                    <a:extLst>
                      <a:ext uri="{FF2B5EF4-FFF2-40B4-BE49-F238E27FC236}">
                        <a16:creationId xmlns:a16="http://schemas.microsoft.com/office/drawing/2014/main" id="{0B7EA88E-E971-66B9-0959-3E506151B4C2}"/>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48" name="Image 47">
                    <a:extLst>
                      <a:ext uri="{FF2B5EF4-FFF2-40B4-BE49-F238E27FC236}">
                        <a16:creationId xmlns:a16="http://schemas.microsoft.com/office/drawing/2014/main" id="{9E9C74CF-4A25-6E32-CADD-BD3BF228290B}"/>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sp>
          <p:nvSpPr>
            <p:cNvPr id="30" name="ZoneTexte 29">
              <a:extLst>
                <a:ext uri="{FF2B5EF4-FFF2-40B4-BE49-F238E27FC236}">
                  <a16:creationId xmlns:a16="http://schemas.microsoft.com/office/drawing/2014/main" id="{33C5653F-EA8B-BCC0-8DF7-CBD67DAA2B27}"/>
                </a:ext>
              </a:extLst>
            </p:cNvPr>
            <p:cNvSpPr txBox="1"/>
            <p:nvPr/>
          </p:nvSpPr>
          <p:spPr>
            <a:xfrm>
              <a:off x="196291" y="5863114"/>
              <a:ext cx="4045073" cy="707886"/>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Standardised</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transactional</a:t>
              </a:r>
              <a:r>
                <a:rPr lang="fr-BE" sz="1000" dirty="0">
                  <a:effectLst/>
                  <a:latin typeface="Verdana" panose="020B0604030504040204" pitchFamily="34" charset="0"/>
                  <a:ea typeface="Verdana" panose="020B0604030504040204" pitchFamily="34" charset="0"/>
                  <a:cs typeface="Verdana" panose="020B0604030504040204" pitchFamily="34" charset="0"/>
                </a:rPr>
                <a:t> data </a:t>
              </a:r>
              <a:r>
                <a:rPr lang="fr-BE" sz="1000" dirty="0" err="1">
                  <a:effectLst/>
                  <a:latin typeface="Verdana" panose="020B0604030504040204" pitchFamily="34" charset="0"/>
                  <a:ea typeface="Verdana" panose="020B0604030504040204" pitchFamily="34" charset="0"/>
                  <a:cs typeface="Verdana" panose="020B0604030504040204" pitchFamily="34" charset="0"/>
                </a:rPr>
                <a:t>is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exchanged</a:t>
              </a:r>
              <a:r>
                <a:rPr lang="fr-BE" sz="1000" dirty="0">
                  <a:effectLst/>
                  <a:latin typeface="Verdana" panose="020B0604030504040204" pitchFamily="34" charset="0"/>
                  <a:ea typeface="Verdana" panose="020B0604030504040204" pitchFamily="34" charset="0"/>
                  <a:cs typeface="Verdana" panose="020B0604030504040204" pitchFamily="34" charset="0"/>
                </a:rPr>
                <a:t> in </a:t>
              </a:r>
              <a:r>
                <a:rPr lang="fr-BE" sz="1000" dirty="0" err="1">
                  <a:effectLst/>
                  <a:latin typeface="Verdana" panose="020B0604030504040204" pitchFamily="34" charset="0"/>
                  <a:ea typeface="Verdana" panose="020B0604030504040204" pitchFamily="34" charset="0"/>
                  <a:cs typeface="Verdana" panose="020B0604030504040204" pitchFamily="34" charset="0"/>
                </a:rPr>
                <a:t>parallel</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with</a:t>
              </a:r>
              <a:r>
                <a:rPr lang="fr-BE" sz="1000" dirty="0">
                  <a:effectLst/>
                  <a:latin typeface="Verdana" panose="020B0604030504040204" pitchFamily="34" charset="0"/>
                  <a:ea typeface="Verdana" panose="020B0604030504040204" pitchFamily="34" charset="0"/>
                  <a:cs typeface="Verdana" panose="020B0604030504040204" pitchFamily="34" charset="0"/>
                </a:rPr>
                <a:t> the </a:t>
              </a:r>
              <a:r>
                <a:rPr lang="fr-BE" sz="1000" dirty="0" err="1">
                  <a:effectLst/>
                  <a:latin typeface="Verdana" panose="020B0604030504040204" pitchFamily="34" charset="0"/>
                  <a:ea typeface="Verdana" panose="020B0604030504040204" pitchFamily="34" charset="0"/>
                  <a:cs typeface="Verdana" panose="020B0604030504040204" pitchFamily="34" charset="0"/>
                </a:rPr>
                <a:t>physical</a:t>
              </a:r>
              <a:r>
                <a:rPr lang="fr-BE" sz="1000" dirty="0">
                  <a:effectLst/>
                  <a:latin typeface="Verdana" panose="020B0604030504040204" pitchFamily="34" charset="0"/>
                  <a:ea typeface="Verdana" panose="020B0604030504040204" pitchFamily="34" charset="0"/>
                  <a:cs typeface="Verdana" panose="020B0604030504040204" pitchFamily="34" charset="0"/>
                </a:rPr>
                <a:t> flow, </a:t>
              </a:r>
              <a:r>
                <a:rPr lang="fr-BE" sz="1000" dirty="0" err="1">
                  <a:effectLst/>
                  <a:latin typeface="Verdana" panose="020B0604030504040204" pitchFamily="34" charset="0"/>
                  <a:ea typeface="Verdana" panose="020B0604030504040204" pitchFamily="34" charset="0"/>
                  <a:cs typeface="Verdana" panose="020B0604030504040204" pitchFamily="34" charset="0"/>
                </a:rPr>
                <a:t>supporting</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order</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fulfilment</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shipment</a:t>
              </a:r>
              <a:r>
                <a:rPr lang="fr-BE" sz="1000" dirty="0">
                  <a:effectLst/>
                  <a:latin typeface="Verdana" panose="020B0604030504040204" pitchFamily="34" charset="0"/>
                  <a:ea typeface="Verdana" panose="020B0604030504040204" pitchFamily="34" charset="0"/>
                  <a:cs typeface="Verdana" panose="020B0604030504040204" pitchFamily="34" charset="0"/>
                </a:rPr>
                <a:t> notification and </a:t>
              </a:r>
              <a:r>
                <a:rPr lang="fr-BE" sz="1000" dirty="0" err="1">
                  <a:effectLst/>
                  <a:latin typeface="Verdana" panose="020B0604030504040204" pitchFamily="34" charset="0"/>
                  <a:ea typeface="Verdana" panose="020B0604030504040204" pitchFamily="34" charset="0"/>
                  <a:cs typeface="Verdana" panose="020B0604030504040204" pitchFamily="34" charset="0"/>
                </a:rPr>
                <a:t>goods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reception</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enabling</a:t>
              </a:r>
              <a:r>
                <a:rPr lang="fr-BE" sz="1000" dirty="0">
                  <a:effectLst/>
                  <a:latin typeface="Verdana" panose="020B0604030504040204" pitchFamily="34" charset="0"/>
                  <a:ea typeface="Verdana" panose="020B0604030504040204" pitchFamily="34" charset="0"/>
                  <a:cs typeface="Verdana" panose="020B0604030504040204" pitchFamily="34" charset="0"/>
                </a:rPr>
                <a:t> end-to-end </a:t>
              </a:r>
              <a:r>
                <a:rPr lang="fr-BE" sz="1000" dirty="0" err="1">
                  <a:effectLst/>
                  <a:latin typeface="Verdana" panose="020B0604030504040204" pitchFamily="34" charset="0"/>
                  <a:ea typeface="Verdana" panose="020B0604030504040204" pitchFamily="34" charset="0"/>
                  <a:cs typeface="Verdana" panose="020B0604030504040204" pitchFamily="34" charset="0"/>
                </a:rPr>
                <a:t>visibility</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traceability</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reconciliation</a:t>
              </a:r>
              <a:r>
                <a:rPr lang="fr-BE" sz="1000" dirty="0">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3625758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re 10">
            <a:extLst>
              <a:ext uri="{FF2B5EF4-FFF2-40B4-BE49-F238E27FC236}">
                <a16:creationId xmlns:a16="http://schemas.microsoft.com/office/drawing/2014/main" id="{066F2B70-4ADC-BBAA-4A7D-260B73399E58}"/>
              </a:ext>
            </a:extLst>
          </p:cNvPr>
          <p:cNvSpPr>
            <a:spLocks noGrp="1"/>
          </p:cNvSpPr>
          <p:nvPr>
            <p:ph type="title"/>
          </p:nvPr>
        </p:nvSpPr>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Benefits</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12" name="Espace réservé du contenu 11">
            <a:extLst>
              <a:ext uri="{FF2B5EF4-FFF2-40B4-BE49-F238E27FC236}">
                <a16:creationId xmlns:a16="http://schemas.microsoft.com/office/drawing/2014/main" id="{FD161E11-629A-6D21-3B91-EF906F68AB9D}"/>
              </a:ext>
            </a:extLst>
          </p:cNvPr>
          <p:cNvSpPr>
            <a:spLocks noGrp="1"/>
          </p:cNvSpPr>
          <p:nvPr>
            <p:ph idx="1"/>
          </p:nvPr>
        </p:nvSpPr>
        <p:spPr/>
        <p:txBody>
          <a:bodyPr wrap="square" numCol="1" spcCol="180000">
            <a:noAutofit/>
          </a:bodyPr>
          <a:lstStyle/>
          <a:p>
            <a:pPr marL="342900" indent="-342900">
              <a:spcBef>
                <a:spcPts val="300"/>
              </a:spcBef>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Ensures correct product is dispensed through GTIN verification when available</a:t>
            </a:r>
          </a:p>
          <a:p>
            <a:pPr marL="342900" indent="-342900">
              <a:spcBef>
                <a:spcPts val="300"/>
              </a:spcBef>
              <a:buFont typeface="Arial" panose="020B0604020202020204" pitchFamily="34" charset="0"/>
              <a:buChar char="•"/>
            </a:pPr>
            <a:r>
              <a:rPr lang="en-US" sz="1600" dirty="0"/>
              <a:t>R</a:t>
            </a:r>
            <a:r>
              <a:rPr lang="en-US" sz="1600" dirty="0">
                <a:latin typeface="Verdana" panose="020B0604030504040204" pitchFamily="34" charset="0"/>
                <a:ea typeface="Verdana" panose="020B0604030504040204" pitchFamily="34" charset="0"/>
                <a:cs typeface="Verdana" panose="020B0604030504040204" pitchFamily="34" charset="0"/>
              </a:rPr>
              <a:t>educes risk of dispensing expired or recalled </a:t>
            </a:r>
            <a:r>
              <a:rPr lang="en-US" sz="1600" dirty="0"/>
              <a:t>products</a:t>
            </a:r>
          </a:p>
          <a:p>
            <a:pPr marL="342900" indent="-342900">
              <a:spcBef>
                <a:spcPts val="300"/>
              </a:spcBef>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Enhances patient safety through accurate batch/expiry capture</a:t>
            </a:r>
          </a:p>
          <a:p>
            <a:pPr marL="342900" indent="-342900">
              <a:spcBef>
                <a:spcPts val="300"/>
              </a:spcBef>
              <a:buFont typeface="Arial" panose="020B0604020202020204" pitchFamily="34" charset="0"/>
              <a:buChar char="•"/>
            </a:pPr>
            <a:r>
              <a:rPr lang="en-US" sz="1600" dirty="0">
                <a:latin typeface="Verdana" panose="020B0604030504040204" pitchFamily="34" charset="0"/>
                <a:ea typeface="Verdana" panose="020B0604030504040204" pitchFamily="34" charset="0"/>
                <a:cs typeface="Verdana" panose="020B0604030504040204" pitchFamily="34" charset="0"/>
              </a:rPr>
              <a:t>Enables rapid response during safety alerts and recalls</a:t>
            </a:r>
          </a:p>
        </p:txBody>
      </p:sp>
      <p:sp>
        <p:nvSpPr>
          <p:cNvPr id="2" name="Espace réservé du texte 1">
            <a:extLst>
              <a:ext uri="{FF2B5EF4-FFF2-40B4-BE49-F238E27FC236}">
                <a16:creationId xmlns:a16="http://schemas.microsoft.com/office/drawing/2014/main" id="{90A90517-1600-E2C2-A3BD-A2E3AEEA931A}"/>
              </a:ext>
            </a:extLst>
          </p:cNvPr>
          <p:cNvSpPr>
            <a:spLocks noGrp="1"/>
          </p:cNvSpPr>
          <p:nvPr>
            <p:ph type="body" sz="quarter" idx="10"/>
          </p:nvPr>
        </p:nvSpPr>
        <p:spPr/>
        <p:txBody>
          <a:bodyPr/>
          <a:lstStyle/>
          <a:p>
            <a:r>
              <a:rPr lang="en-US" b="1" dirty="0">
                <a:latin typeface="Verdana" panose="020B0604030504040204" pitchFamily="34" charset="0"/>
                <a:ea typeface="Verdana" panose="020B0604030504040204" pitchFamily="34" charset="0"/>
                <a:cs typeface="Verdana" panose="020B0604030504040204" pitchFamily="34" charset="0"/>
              </a:rPr>
              <a:t>Clinical</a:t>
            </a:r>
          </a:p>
        </p:txBody>
      </p:sp>
      <p:sp>
        <p:nvSpPr>
          <p:cNvPr id="3" name="Espace réservé du contenu 2">
            <a:extLst>
              <a:ext uri="{FF2B5EF4-FFF2-40B4-BE49-F238E27FC236}">
                <a16:creationId xmlns:a16="http://schemas.microsoft.com/office/drawing/2014/main" id="{B410B3AF-2AE0-3558-C96C-E932C1C240BA}"/>
              </a:ext>
            </a:extLst>
          </p:cNvPr>
          <p:cNvSpPr>
            <a:spLocks noGrp="1"/>
          </p:cNvSpPr>
          <p:nvPr>
            <p:ph idx="11"/>
          </p:nvPr>
        </p:nvSpPr>
        <p:spPr>
          <a:xfrm>
            <a:off x="6096000" y="2286000"/>
            <a:ext cx="5273675" cy="4348163"/>
          </a:xfrm>
        </p:spPr>
        <p:txBody>
          <a:bodyPr/>
          <a:lstStyle/>
          <a:p>
            <a:pPr marL="342900" indent="-342900">
              <a:spcBef>
                <a:spcPts val="300"/>
              </a:spcBef>
              <a:buFont typeface="Arial" panose="020B0604020202020204" pitchFamily="34" charset="0"/>
              <a:buChar char="•"/>
            </a:pPr>
            <a:r>
              <a:rPr lang="en-US" sz="1600" dirty="0"/>
              <a:t>Real-time stock visibility reduces shortages and overstock</a:t>
            </a:r>
          </a:p>
          <a:p>
            <a:pPr marL="342900" indent="-342900">
              <a:spcBef>
                <a:spcPts val="300"/>
              </a:spcBef>
              <a:buFont typeface="Arial" panose="020B0604020202020204" pitchFamily="34" charset="0"/>
              <a:buChar char="•"/>
            </a:pPr>
            <a:r>
              <a:rPr lang="en-US" sz="1600" dirty="0"/>
              <a:t>Automation reduces manual errors and frees staff time</a:t>
            </a:r>
          </a:p>
          <a:p>
            <a:pPr marL="342900" indent="-342900">
              <a:spcBef>
                <a:spcPts val="300"/>
              </a:spcBef>
              <a:buFont typeface="Arial" panose="020B0604020202020204" pitchFamily="34" charset="0"/>
              <a:buChar char="•"/>
            </a:pPr>
            <a:r>
              <a:rPr lang="en-US" sz="1600" dirty="0"/>
              <a:t>Improved accuracy in procurement and forecasting</a:t>
            </a:r>
          </a:p>
          <a:p>
            <a:pPr marL="342900" indent="-342900">
              <a:spcBef>
                <a:spcPts val="300"/>
              </a:spcBef>
              <a:buFont typeface="Arial" panose="020B0604020202020204" pitchFamily="34" charset="0"/>
              <a:buChar char="•"/>
            </a:pPr>
            <a:r>
              <a:rPr lang="en-US" sz="1600" dirty="0"/>
              <a:t>Faster receiving and put-away with barcode scanning</a:t>
            </a:r>
          </a:p>
          <a:p>
            <a:pPr marL="342900" indent="-342900">
              <a:spcBef>
                <a:spcPts val="300"/>
              </a:spcBef>
              <a:buFont typeface="Arial" panose="020B0604020202020204" pitchFamily="34" charset="0"/>
              <a:buChar char="•"/>
            </a:pPr>
            <a:r>
              <a:rPr lang="en-US" sz="1600" dirty="0"/>
              <a:t>Reduces waste by managing expiries proactively</a:t>
            </a:r>
          </a:p>
        </p:txBody>
      </p:sp>
      <p:sp>
        <p:nvSpPr>
          <p:cNvPr id="4" name="Espace réservé du texte 3">
            <a:extLst>
              <a:ext uri="{FF2B5EF4-FFF2-40B4-BE49-F238E27FC236}">
                <a16:creationId xmlns:a16="http://schemas.microsoft.com/office/drawing/2014/main" id="{3EB241B7-DBBD-AD00-9C3F-FA24AE9585A2}"/>
              </a:ext>
            </a:extLst>
          </p:cNvPr>
          <p:cNvSpPr>
            <a:spLocks noGrp="1"/>
          </p:cNvSpPr>
          <p:nvPr>
            <p:ph type="body" sz="quarter" idx="12"/>
          </p:nvPr>
        </p:nvSpPr>
        <p:spPr/>
        <p:txBody>
          <a:bodyPr/>
          <a:lstStyle/>
          <a:p>
            <a:r>
              <a:rPr lang="fr-FR" dirty="0"/>
              <a:t>Non </a:t>
            </a:r>
            <a:r>
              <a:rPr lang="fr-FR" dirty="0" err="1"/>
              <a:t>clinical</a:t>
            </a:r>
            <a:endParaRPr lang="fr-FR" dirty="0"/>
          </a:p>
        </p:txBody>
      </p:sp>
    </p:spTree>
    <p:extLst>
      <p:ext uri="{BB962C8B-B14F-4D97-AF65-F5344CB8AC3E}">
        <p14:creationId xmlns:p14="http://schemas.microsoft.com/office/powerpoint/2010/main" val="2892594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35" name="Groupe 34">
            <a:extLst>
              <a:ext uri="{FF2B5EF4-FFF2-40B4-BE49-F238E27FC236}">
                <a16:creationId xmlns:a16="http://schemas.microsoft.com/office/drawing/2014/main" id="{F8B76AFE-CED1-624A-F808-6BD7396524F8}"/>
              </a:ext>
            </a:extLst>
          </p:cNvPr>
          <p:cNvGrpSpPr/>
          <p:nvPr/>
        </p:nvGrpSpPr>
        <p:grpSpPr>
          <a:xfrm>
            <a:off x="196291" y="942468"/>
            <a:ext cx="4045073" cy="5413526"/>
            <a:chOff x="196291" y="1157474"/>
            <a:chExt cx="4045073" cy="5413526"/>
          </a:xfrm>
        </p:grpSpPr>
        <p:grpSp>
          <p:nvGrpSpPr>
            <p:cNvPr id="87" name="Groupe 86">
              <a:extLst>
                <a:ext uri="{FF2B5EF4-FFF2-40B4-BE49-F238E27FC236}">
                  <a16:creationId xmlns:a16="http://schemas.microsoft.com/office/drawing/2014/main" id="{AF4CE382-556E-00B4-CBF9-DCF090D7FE89}"/>
                </a:ext>
              </a:extLst>
            </p:cNvPr>
            <p:cNvGrpSpPr/>
            <p:nvPr/>
          </p:nvGrpSpPr>
          <p:grpSpPr>
            <a:xfrm>
              <a:off x="439812" y="1157474"/>
              <a:ext cx="2188113" cy="1860337"/>
              <a:chOff x="439812" y="1157474"/>
              <a:chExt cx="2188113" cy="1860337"/>
            </a:xfrm>
          </p:grpSpPr>
          <p:sp>
            <p:nvSpPr>
              <p:cNvPr id="6" name="ZoneTexte 220">
                <a:extLst>
                  <a:ext uri="{FF2B5EF4-FFF2-40B4-BE49-F238E27FC236}">
                    <a16:creationId xmlns:a16="http://schemas.microsoft.com/office/drawing/2014/main" id="{93F6FB2F-7E51-3BC4-6F03-D8329C8B7AF3}"/>
                  </a:ext>
                </a:extLst>
              </p:cNvPr>
              <p:cNvSpPr txBox="1"/>
              <p:nvPr/>
            </p:nvSpPr>
            <p:spPr>
              <a:xfrm>
                <a:off x="817967" y="2771590"/>
                <a:ext cx="1431802" cy="246221"/>
              </a:xfrm>
              <a:prstGeom prst="rect">
                <a:avLst/>
              </a:prstGeom>
              <a:solidFill>
                <a:schemeClr val="accent4"/>
              </a:solidFill>
              <a:effectLst/>
            </p:spPr>
            <p:txBody>
              <a:bodyPr wrap="non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SSCC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7" name="ZoneTexte 114">
                <a:extLst>
                  <a:ext uri="{FF2B5EF4-FFF2-40B4-BE49-F238E27FC236}">
                    <a16:creationId xmlns:a16="http://schemas.microsoft.com/office/drawing/2014/main" id="{FEB2084C-937F-69C5-2F93-18AF3A4A578A}"/>
                  </a:ext>
                </a:extLst>
              </p:cNvPr>
              <p:cNvSpPr txBox="1"/>
              <p:nvPr/>
            </p:nvSpPr>
            <p:spPr>
              <a:xfrm>
                <a:off x="439812" y="2134808"/>
                <a:ext cx="2188113"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supplier executes order fulfilment and dispatches the shipment to the pharmacy*.</a:t>
                </a:r>
                <a:endParaRPr lang="es-ES" sz="1000" dirty="0">
                  <a:latin typeface="Verdana" panose="020B0604030504040204" pitchFamily="34" charset="0"/>
                  <a:ea typeface="Verdana" panose="020B0604030504040204" pitchFamily="34" charset="0"/>
                </a:endParaRPr>
              </a:p>
            </p:txBody>
          </p:sp>
          <p:grpSp>
            <p:nvGrpSpPr>
              <p:cNvPr id="86" name="Groupe 85">
                <a:extLst>
                  <a:ext uri="{FF2B5EF4-FFF2-40B4-BE49-F238E27FC236}">
                    <a16:creationId xmlns:a16="http://schemas.microsoft.com/office/drawing/2014/main" id="{BF0434FB-1A84-D1D5-75F4-56B2A8F61F85}"/>
                  </a:ext>
                </a:extLst>
              </p:cNvPr>
              <p:cNvGrpSpPr/>
              <p:nvPr/>
            </p:nvGrpSpPr>
            <p:grpSpPr>
              <a:xfrm>
                <a:off x="834387" y="1157474"/>
                <a:ext cx="1637188" cy="984846"/>
                <a:chOff x="907735" y="1157474"/>
                <a:chExt cx="1637188" cy="984846"/>
              </a:xfrm>
            </p:grpSpPr>
            <p:pic>
              <p:nvPicPr>
                <p:cNvPr id="21" name="Image 20">
                  <a:extLst>
                    <a:ext uri="{FF2B5EF4-FFF2-40B4-BE49-F238E27FC236}">
                      <a16:creationId xmlns:a16="http://schemas.microsoft.com/office/drawing/2014/main" id="{0B3939F5-BCCF-EAC3-A56F-815B53F0114A}"/>
                    </a:ext>
                  </a:extLst>
                </p:cNvPr>
                <p:cNvPicPr>
                  <a:picLocks noChangeAspect="1"/>
                </p:cNvPicPr>
                <p:nvPr/>
              </p:nvPicPr>
              <p:blipFill>
                <a:blip r:embed="rId3"/>
                <a:stretch>
                  <a:fillRect/>
                </a:stretch>
              </p:blipFill>
              <p:spPr>
                <a:xfrm>
                  <a:off x="907735" y="1157474"/>
                  <a:ext cx="1426963" cy="908713"/>
                </a:xfrm>
                <a:prstGeom prst="rect">
                  <a:avLst/>
                </a:prstGeom>
              </p:spPr>
            </p:pic>
            <p:grpSp>
              <p:nvGrpSpPr>
                <p:cNvPr id="51" name="Groupe 50">
                  <a:extLst>
                    <a:ext uri="{FF2B5EF4-FFF2-40B4-BE49-F238E27FC236}">
                      <a16:creationId xmlns:a16="http://schemas.microsoft.com/office/drawing/2014/main" id="{F5EDD3E7-7172-46F9-740D-3BFE76023E50}"/>
                    </a:ext>
                  </a:extLst>
                </p:cNvPr>
                <p:cNvGrpSpPr/>
                <p:nvPr/>
              </p:nvGrpSpPr>
              <p:grpSpPr>
                <a:xfrm>
                  <a:off x="1838700" y="1870175"/>
                  <a:ext cx="706223" cy="272145"/>
                  <a:chOff x="1099450" y="1392010"/>
                  <a:chExt cx="1177393" cy="453711"/>
                </a:xfrm>
              </p:grpSpPr>
              <p:pic>
                <p:nvPicPr>
                  <p:cNvPr id="43" name="Image 42">
                    <a:extLst>
                      <a:ext uri="{FF2B5EF4-FFF2-40B4-BE49-F238E27FC236}">
                        <a16:creationId xmlns:a16="http://schemas.microsoft.com/office/drawing/2014/main" id="{BF53E2E1-D5AB-DA9B-F889-63A5C28FA8A4}"/>
                      </a:ext>
                    </a:extLst>
                  </p:cNvPr>
                  <p:cNvPicPr>
                    <a:picLocks noChangeAspect="1"/>
                  </p:cNvPicPr>
                  <p:nvPr/>
                </p:nvPicPr>
                <p:blipFill>
                  <a:blip r:embed="rId4"/>
                  <a:stretch>
                    <a:fillRect/>
                  </a:stretch>
                </p:blipFill>
                <p:spPr>
                  <a:xfrm>
                    <a:off x="1976013" y="1392010"/>
                    <a:ext cx="300830" cy="453711"/>
                  </a:xfrm>
                  <a:prstGeom prst="rect">
                    <a:avLst/>
                  </a:prstGeom>
                </p:spPr>
              </p:pic>
              <p:pic>
                <p:nvPicPr>
                  <p:cNvPr id="44" name="Image 43">
                    <a:extLst>
                      <a:ext uri="{FF2B5EF4-FFF2-40B4-BE49-F238E27FC236}">
                        <a16:creationId xmlns:a16="http://schemas.microsoft.com/office/drawing/2014/main" id="{DCCFE021-BF6D-569D-3892-10E8CBDC7E3A}"/>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45" name="Image 44">
                    <a:extLst>
                      <a:ext uri="{FF2B5EF4-FFF2-40B4-BE49-F238E27FC236}">
                        <a16:creationId xmlns:a16="http://schemas.microsoft.com/office/drawing/2014/main" id="{0B7EA88E-E971-66B9-0959-3E506151B4C2}"/>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48" name="Image 47">
                    <a:extLst>
                      <a:ext uri="{FF2B5EF4-FFF2-40B4-BE49-F238E27FC236}">
                        <a16:creationId xmlns:a16="http://schemas.microsoft.com/office/drawing/2014/main" id="{9E9C74CF-4A25-6E32-CADD-BD3BF228290B}"/>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sp>
          <p:nvSpPr>
            <p:cNvPr id="30" name="ZoneTexte 29">
              <a:extLst>
                <a:ext uri="{FF2B5EF4-FFF2-40B4-BE49-F238E27FC236}">
                  <a16:creationId xmlns:a16="http://schemas.microsoft.com/office/drawing/2014/main" id="{33C5653F-EA8B-BCC0-8DF7-CBD67DAA2B27}"/>
                </a:ext>
              </a:extLst>
            </p:cNvPr>
            <p:cNvSpPr txBox="1"/>
            <p:nvPr/>
          </p:nvSpPr>
          <p:spPr>
            <a:xfrm>
              <a:off x="196291" y="5863114"/>
              <a:ext cx="4045073" cy="707886"/>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Standardised</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transactional</a:t>
              </a:r>
              <a:r>
                <a:rPr lang="fr-BE" sz="1000" dirty="0">
                  <a:effectLst/>
                  <a:latin typeface="Verdana" panose="020B0604030504040204" pitchFamily="34" charset="0"/>
                  <a:ea typeface="Verdana" panose="020B0604030504040204" pitchFamily="34" charset="0"/>
                  <a:cs typeface="Verdana" panose="020B0604030504040204" pitchFamily="34" charset="0"/>
                </a:rPr>
                <a:t> data </a:t>
              </a:r>
              <a:r>
                <a:rPr lang="fr-BE" sz="1000" dirty="0" err="1">
                  <a:effectLst/>
                  <a:latin typeface="Verdana" panose="020B0604030504040204" pitchFamily="34" charset="0"/>
                  <a:ea typeface="Verdana" panose="020B0604030504040204" pitchFamily="34" charset="0"/>
                  <a:cs typeface="Verdana" panose="020B0604030504040204" pitchFamily="34" charset="0"/>
                </a:rPr>
                <a:t>is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exchanged</a:t>
              </a:r>
              <a:r>
                <a:rPr lang="fr-BE" sz="1000" dirty="0">
                  <a:effectLst/>
                  <a:latin typeface="Verdana" panose="020B0604030504040204" pitchFamily="34" charset="0"/>
                  <a:ea typeface="Verdana" panose="020B0604030504040204" pitchFamily="34" charset="0"/>
                  <a:cs typeface="Verdana" panose="020B0604030504040204" pitchFamily="34" charset="0"/>
                </a:rPr>
                <a:t> in </a:t>
              </a:r>
              <a:r>
                <a:rPr lang="fr-BE" sz="1000" dirty="0" err="1">
                  <a:effectLst/>
                  <a:latin typeface="Verdana" panose="020B0604030504040204" pitchFamily="34" charset="0"/>
                  <a:ea typeface="Verdana" panose="020B0604030504040204" pitchFamily="34" charset="0"/>
                  <a:cs typeface="Verdana" panose="020B0604030504040204" pitchFamily="34" charset="0"/>
                </a:rPr>
                <a:t>parallel</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with</a:t>
              </a:r>
              <a:r>
                <a:rPr lang="fr-BE" sz="1000" dirty="0">
                  <a:effectLst/>
                  <a:latin typeface="Verdana" panose="020B0604030504040204" pitchFamily="34" charset="0"/>
                  <a:ea typeface="Verdana" panose="020B0604030504040204" pitchFamily="34" charset="0"/>
                  <a:cs typeface="Verdana" panose="020B0604030504040204" pitchFamily="34" charset="0"/>
                </a:rPr>
                <a:t> the </a:t>
              </a:r>
              <a:r>
                <a:rPr lang="fr-BE" sz="1000" dirty="0" err="1">
                  <a:effectLst/>
                  <a:latin typeface="Verdana" panose="020B0604030504040204" pitchFamily="34" charset="0"/>
                  <a:ea typeface="Verdana" panose="020B0604030504040204" pitchFamily="34" charset="0"/>
                  <a:cs typeface="Verdana" panose="020B0604030504040204" pitchFamily="34" charset="0"/>
                </a:rPr>
                <a:t>physical</a:t>
              </a:r>
              <a:r>
                <a:rPr lang="fr-BE" sz="1000" dirty="0">
                  <a:effectLst/>
                  <a:latin typeface="Verdana" panose="020B0604030504040204" pitchFamily="34" charset="0"/>
                  <a:ea typeface="Verdana" panose="020B0604030504040204" pitchFamily="34" charset="0"/>
                  <a:cs typeface="Verdana" panose="020B0604030504040204" pitchFamily="34" charset="0"/>
                </a:rPr>
                <a:t> flow, </a:t>
              </a:r>
              <a:r>
                <a:rPr lang="fr-BE" sz="1000" dirty="0" err="1">
                  <a:effectLst/>
                  <a:latin typeface="Verdana" panose="020B0604030504040204" pitchFamily="34" charset="0"/>
                  <a:ea typeface="Verdana" panose="020B0604030504040204" pitchFamily="34" charset="0"/>
                  <a:cs typeface="Verdana" panose="020B0604030504040204" pitchFamily="34" charset="0"/>
                </a:rPr>
                <a:t>supporting</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order</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fulfilment</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shipment</a:t>
              </a:r>
              <a:r>
                <a:rPr lang="fr-BE" sz="1000" dirty="0">
                  <a:effectLst/>
                  <a:latin typeface="Verdana" panose="020B0604030504040204" pitchFamily="34" charset="0"/>
                  <a:ea typeface="Verdana" panose="020B0604030504040204" pitchFamily="34" charset="0"/>
                  <a:cs typeface="Verdana" panose="020B0604030504040204" pitchFamily="34" charset="0"/>
                </a:rPr>
                <a:t> notification and </a:t>
              </a:r>
              <a:r>
                <a:rPr lang="fr-BE" sz="1000" dirty="0" err="1">
                  <a:effectLst/>
                  <a:latin typeface="Verdana" panose="020B0604030504040204" pitchFamily="34" charset="0"/>
                  <a:ea typeface="Verdana" panose="020B0604030504040204" pitchFamily="34" charset="0"/>
                  <a:cs typeface="Verdana" panose="020B0604030504040204" pitchFamily="34" charset="0"/>
                </a:rPr>
                <a:t>goods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reception</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enabling</a:t>
              </a:r>
              <a:r>
                <a:rPr lang="fr-BE" sz="1000" dirty="0">
                  <a:effectLst/>
                  <a:latin typeface="Verdana" panose="020B0604030504040204" pitchFamily="34" charset="0"/>
                  <a:ea typeface="Verdana" panose="020B0604030504040204" pitchFamily="34" charset="0"/>
                  <a:cs typeface="Verdana" panose="020B0604030504040204" pitchFamily="34" charset="0"/>
                </a:rPr>
                <a:t> end-to-end </a:t>
              </a:r>
              <a:r>
                <a:rPr lang="fr-BE" sz="1000" dirty="0" err="1">
                  <a:effectLst/>
                  <a:latin typeface="Verdana" panose="020B0604030504040204" pitchFamily="34" charset="0"/>
                  <a:ea typeface="Verdana" panose="020B0604030504040204" pitchFamily="34" charset="0"/>
                  <a:cs typeface="Verdana" panose="020B0604030504040204" pitchFamily="34" charset="0"/>
                </a:rPr>
                <a:t>visibility</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traceability</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reconciliation</a:t>
              </a:r>
              <a:r>
                <a:rPr lang="fr-BE" sz="1000" dirty="0">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545168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85" name="Groupe 84">
            <a:extLst>
              <a:ext uri="{FF2B5EF4-FFF2-40B4-BE49-F238E27FC236}">
                <a16:creationId xmlns:a16="http://schemas.microsoft.com/office/drawing/2014/main" id="{2C3F16E9-A494-E0A2-BC1C-9E229A7D1606}"/>
              </a:ext>
            </a:extLst>
          </p:cNvPr>
          <p:cNvGrpSpPr/>
          <p:nvPr/>
        </p:nvGrpSpPr>
        <p:grpSpPr>
          <a:xfrm>
            <a:off x="2190480" y="933146"/>
            <a:ext cx="2846013" cy="1869659"/>
            <a:chOff x="2190480" y="933146"/>
            <a:chExt cx="2846013" cy="1869659"/>
          </a:xfrm>
        </p:grpSpPr>
        <p:pic>
          <p:nvPicPr>
            <p:cNvPr id="84" name="Image 83" descr="Une image contenant symbole, Caractère coloré, Rectangle, Graphique&#10;&#10;Le contenu généré par l’IA peut être incorrect.">
              <a:extLst>
                <a:ext uri="{FF2B5EF4-FFF2-40B4-BE49-F238E27FC236}">
                  <a16:creationId xmlns:a16="http://schemas.microsoft.com/office/drawing/2014/main" id="{366AA831-15A0-7F4A-46A6-CACD001E4203}"/>
                </a:ext>
              </a:extLst>
            </p:cNvPr>
            <p:cNvPicPr>
              <a:picLocks noChangeAspect="1"/>
            </p:cNvPicPr>
            <p:nvPr/>
          </p:nvPicPr>
          <p:blipFill>
            <a:blip r:embed="rId3"/>
            <a:stretch>
              <a:fillRect/>
            </a:stretch>
          </p:blipFill>
          <p:spPr>
            <a:xfrm>
              <a:off x="3374373" y="933146"/>
              <a:ext cx="1345841" cy="924834"/>
            </a:xfrm>
            <a:prstGeom prst="rect">
              <a:avLst/>
            </a:prstGeom>
          </p:spPr>
        </p:pic>
        <p:sp>
          <p:nvSpPr>
            <p:cNvPr id="38" name="ZoneTexte 37">
              <a:extLst>
                <a:ext uri="{FF2B5EF4-FFF2-40B4-BE49-F238E27FC236}">
                  <a16:creationId xmlns:a16="http://schemas.microsoft.com/office/drawing/2014/main" id="{54B14CCD-CC1F-BB50-3246-32268BE3BA76}"/>
                </a:ext>
              </a:extLst>
            </p:cNvPr>
            <p:cNvSpPr txBox="1"/>
            <p:nvPr/>
          </p:nvSpPr>
          <p:spPr>
            <a:xfrm>
              <a:off x="3215781" y="2081355"/>
              <a:ext cx="1820712" cy="400110"/>
            </a:xfrm>
            <a:prstGeom prst="rect">
              <a:avLst/>
            </a:prstGeom>
            <a:noFill/>
            <a:effectLst/>
          </p:spPr>
          <p:txBody>
            <a:bodyPr wrap="square">
              <a:spAutoFit/>
            </a:bodyPr>
            <a:lstStyle/>
            <a:p>
              <a:pPr algn="ctr"/>
              <a:r>
                <a:rPr lang="es-ES" sz="1000" dirty="0" err="1">
                  <a:effectLst/>
                  <a:latin typeface="Verdana" panose="020B0604030504040204" pitchFamily="34" charset="0"/>
                  <a:ea typeface="Verdana" panose="020B0604030504040204" pitchFamily="34" charset="0"/>
                  <a:cs typeface="Verdana" panose="020B0604030504040204" pitchFamily="34" charset="0"/>
                </a:rPr>
                <a:t>Reception</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of</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goods</a:t>
              </a:r>
              <a:r>
                <a:rPr lang="es-ES" sz="1000" dirty="0">
                  <a:effectLst/>
                  <a:latin typeface="Verdana" panose="020B0604030504040204" pitchFamily="34" charset="0"/>
                  <a:ea typeface="Verdana" panose="020B0604030504040204" pitchFamily="34" charset="0"/>
                  <a:cs typeface="Verdana" panose="020B0604030504040204" pitchFamily="34" charset="0"/>
                </a:rPr>
                <a:t> at </a:t>
              </a:r>
              <a:r>
                <a:rPr lang="es-ES" sz="1000" dirty="0" err="1">
                  <a:effectLst/>
                  <a:latin typeface="Verdana" panose="020B0604030504040204" pitchFamily="34" charset="0"/>
                  <a:ea typeface="Verdana" panose="020B0604030504040204" pitchFamily="34" charset="0"/>
                  <a:cs typeface="Verdana" panose="020B0604030504040204" pitchFamily="34" charset="0"/>
                </a:rPr>
                <a:t>the</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pharmacy</a:t>
              </a:r>
              <a:r>
                <a:rPr lang="en-US" sz="1000" dirty="0">
                  <a:latin typeface="Verdana" panose="020B0604030504040204" pitchFamily="34" charset="0"/>
                  <a:ea typeface="Verdana" panose="020B0604030504040204" pitchFamily="34" charset="0"/>
                </a:rPr>
                <a:t>*.</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34" name="Flèche vers la droite 33">
              <a:extLst>
                <a:ext uri="{FF2B5EF4-FFF2-40B4-BE49-F238E27FC236}">
                  <a16:creationId xmlns:a16="http://schemas.microsoft.com/office/drawing/2014/main" id="{BF14F64A-25A8-EED6-D26D-BF0DE0F1E074}"/>
                </a:ext>
              </a:extLst>
            </p:cNvPr>
            <p:cNvSpPr/>
            <p:nvPr/>
          </p:nvSpPr>
          <p:spPr>
            <a:xfrm>
              <a:off x="2190480" y="1209892"/>
              <a:ext cx="11929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ZoneTexte 220">
              <a:extLst>
                <a:ext uri="{FF2B5EF4-FFF2-40B4-BE49-F238E27FC236}">
                  <a16:creationId xmlns:a16="http://schemas.microsoft.com/office/drawing/2014/main" id="{4BF00CAA-6470-3F18-342F-7A600642DAE6}"/>
                </a:ext>
              </a:extLst>
            </p:cNvPr>
            <p:cNvSpPr txBox="1"/>
            <p:nvPr/>
          </p:nvSpPr>
          <p:spPr>
            <a:xfrm>
              <a:off x="3410236" y="2556584"/>
              <a:ext cx="1431802" cy="246221"/>
            </a:xfrm>
            <a:prstGeom prst="rect">
              <a:avLst/>
            </a:prstGeom>
            <a:solidFill>
              <a:schemeClr val="accent4"/>
            </a:solidFill>
            <a:effectLst/>
          </p:spPr>
          <p:txBody>
            <a:bodyPr wrap="non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SSCC / GLN</a:t>
              </a:r>
            </a:p>
          </p:txBody>
        </p:sp>
        <p:grpSp>
          <p:nvGrpSpPr>
            <p:cNvPr id="52" name="Groupe 51">
              <a:extLst>
                <a:ext uri="{FF2B5EF4-FFF2-40B4-BE49-F238E27FC236}">
                  <a16:creationId xmlns:a16="http://schemas.microsoft.com/office/drawing/2014/main" id="{58B622C4-D21B-2808-0E84-430465A88978}"/>
                </a:ext>
              </a:extLst>
            </p:cNvPr>
            <p:cNvGrpSpPr/>
            <p:nvPr/>
          </p:nvGrpSpPr>
          <p:grpSpPr>
            <a:xfrm>
              <a:off x="4065871" y="1655169"/>
              <a:ext cx="707718" cy="272145"/>
              <a:chOff x="806872" y="1392010"/>
              <a:chExt cx="1179885" cy="453711"/>
            </a:xfrm>
          </p:grpSpPr>
          <p:pic>
            <p:nvPicPr>
              <p:cNvPr id="53" name="Image 52">
                <a:extLst>
                  <a:ext uri="{FF2B5EF4-FFF2-40B4-BE49-F238E27FC236}">
                    <a16:creationId xmlns:a16="http://schemas.microsoft.com/office/drawing/2014/main" id="{76670A4B-C087-F42E-FBFA-B6E8A7CDBCB5}"/>
                  </a:ext>
                </a:extLst>
              </p:cNvPr>
              <p:cNvPicPr>
                <a:picLocks noChangeAspect="1"/>
              </p:cNvPicPr>
              <p:nvPr/>
            </p:nvPicPr>
            <p:blipFill>
              <a:blip r:embed="rId4"/>
              <a:stretch>
                <a:fillRect/>
              </a:stretch>
            </p:blipFill>
            <p:spPr>
              <a:xfrm>
                <a:off x="806872" y="1392010"/>
                <a:ext cx="300831" cy="453711"/>
              </a:xfrm>
              <a:prstGeom prst="rect">
                <a:avLst/>
              </a:prstGeom>
            </p:spPr>
          </p:pic>
          <p:pic>
            <p:nvPicPr>
              <p:cNvPr id="54" name="Image 53">
                <a:extLst>
                  <a:ext uri="{FF2B5EF4-FFF2-40B4-BE49-F238E27FC236}">
                    <a16:creationId xmlns:a16="http://schemas.microsoft.com/office/drawing/2014/main" id="{B8BDAC53-4B20-D2A2-2430-5D3D4B0A7AB1}"/>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55" name="Image 54">
                <a:extLst>
                  <a:ext uri="{FF2B5EF4-FFF2-40B4-BE49-F238E27FC236}">
                    <a16:creationId xmlns:a16="http://schemas.microsoft.com/office/drawing/2014/main" id="{2E8A0991-D79E-1FF8-D9C3-E53251294B6E}"/>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58" name="Image 57">
                <a:extLst>
                  <a:ext uri="{FF2B5EF4-FFF2-40B4-BE49-F238E27FC236}">
                    <a16:creationId xmlns:a16="http://schemas.microsoft.com/office/drawing/2014/main" id="{129B5CB0-0C08-CA14-D654-CBD1182FBAE9}"/>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nvGrpSpPr>
          <p:cNvPr id="35" name="Groupe 34">
            <a:extLst>
              <a:ext uri="{FF2B5EF4-FFF2-40B4-BE49-F238E27FC236}">
                <a16:creationId xmlns:a16="http://schemas.microsoft.com/office/drawing/2014/main" id="{F8B76AFE-CED1-624A-F808-6BD7396524F8}"/>
              </a:ext>
            </a:extLst>
          </p:cNvPr>
          <p:cNvGrpSpPr/>
          <p:nvPr/>
        </p:nvGrpSpPr>
        <p:grpSpPr>
          <a:xfrm>
            <a:off x="196291" y="942468"/>
            <a:ext cx="4045073" cy="5413526"/>
            <a:chOff x="196291" y="1157474"/>
            <a:chExt cx="4045073" cy="5413526"/>
          </a:xfrm>
        </p:grpSpPr>
        <p:grpSp>
          <p:nvGrpSpPr>
            <p:cNvPr id="87" name="Groupe 86">
              <a:extLst>
                <a:ext uri="{FF2B5EF4-FFF2-40B4-BE49-F238E27FC236}">
                  <a16:creationId xmlns:a16="http://schemas.microsoft.com/office/drawing/2014/main" id="{AF4CE382-556E-00B4-CBF9-DCF090D7FE89}"/>
                </a:ext>
              </a:extLst>
            </p:cNvPr>
            <p:cNvGrpSpPr/>
            <p:nvPr/>
          </p:nvGrpSpPr>
          <p:grpSpPr>
            <a:xfrm>
              <a:off x="439812" y="1157474"/>
              <a:ext cx="2188113" cy="1860337"/>
              <a:chOff x="439812" y="1157474"/>
              <a:chExt cx="2188113" cy="1860337"/>
            </a:xfrm>
          </p:grpSpPr>
          <p:sp>
            <p:nvSpPr>
              <p:cNvPr id="6" name="ZoneTexte 220">
                <a:extLst>
                  <a:ext uri="{FF2B5EF4-FFF2-40B4-BE49-F238E27FC236}">
                    <a16:creationId xmlns:a16="http://schemas.microsoft.com/office/drawing/2014/main" id="{93F6FB2F-7E51-3BC4-6F03-D8329C8B7AF3}"/>
                  </a:ext>
                </a:extLst>
              </p:cNvPr>
              <p:cNvSpPr txBox="1"/>
              <p:nvPr/>
            </p:nvSpPr>
            <p:spPr>
              <a:xfrm>
                <a:off x="817967" y="2771590"/>
                <a:ext cx="1431802" cy="246221"/>
              </a:xfrm>
              <a:prstGeom prst="rect">
                <a:avLst/>
              </a:prstGeom>
              <a:solidFill>
                <a:schemeClr val="accent4"/>
              </a:solidFill>
              <a:effectLst/>
            </p:spPr>
            <p:txBody>
              <a:bodyPr wrap="non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SSCC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7" name="ZoneTexte 114">
                <a:extLst>
                  <a:ext uri="{FF2B5EF4-FFF2-40B4-BE49-F238E27FC236}">
                    <a16:creationId xmlns:a16="http://schemas.microsoft.com/office/drawing/2014/main" id="{FEB2084C-937F-69C5-2F93-18AF3A4A578A}"/>
                  </a:ext>
                </a:extLst>
              </p:cNvPr>
              <p:cNvSpPr txBox="1"/>
              <p:nvPr/>
            </p:nvSpPr>
            <p:spPr>
              <a:xfrm>
                <a:off x="439812" y="2134808"/>
                <a:ext cx="2188113"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supplier executes order fulfilment and dispatches the shipment to the pharmacy*.</a:t>
                </a:r>
                <a:endParaRPr lang="es-ES" sz="1000" dirty="0">
                  <a:latin typeface="Verdana" panose="020B0604030504040204" pitchFamily="34" charset="0"/>
                  <a:ea typeface="Verdana" panose="020B0604030504040204" pitchFamily="34" charset="0"/>
                </a:endParaRPr>
              </a:p>
            </p:txBody>
          </p:sp>
          <p:grpSp>
            <p:nvGrpSpPr>
              <p:cNvPr id="86" name="Groupe 85">
                <a:extLst>
                  <a:ext uri="{FF2B5EF4-FFF2-40B4-BE49-F238E27FC236}">
                    <a16:creationId xmlns:a16="http://schemas.microsoft.com/office/drawing/2014/main" id="{BF0434FB-1A84-D1D5-75F4-56B2A8F61F85}"/>
                  </a:ext>
                </a:extLst>
              </p:cNvPr>
              <p:cNvGrpSpPr/>
              <p:nvPr/>
            </p:nvGrpSpPr>
            <p:grpSpPr>
              <a:xfrm>
                <a:off x="834387" y="1157474"/>
                <a:ext cx="1637188" cy="984846"/>
                <a:chOff x="907735" y="1157474"/>
                <a:chExt cx="1637188" cy="984846"/>
              </a:xfrm>
            </p:grpSpPr>
            <p:pic>
              <p:nvPicPr>
                <p:cNvPr id="21" name="Image 20">
                  <a:extLst>
                    <a:ext uri="{FF2B5EF4-FFF2-40B4-BE49-F238E27FC236}">
                      <a16:creationId xmlns:a16="http://schemas.microsoft.com/office/drawing/2014/main" id="{0B3939F5-BCCF-EAC3-A56F-815B53F0114A}"/>
                    </a:ext>
                  </a:extLst>
                </p:cNvPr>
                <p:cNvPicPr>
                  <a:picLocks noChangeAspect="1"/>
                </p:cNvPicPr>
                <p:nvPr/>
              </p:nvPicPr>
              <p:blipFill>
                <a:blip r:embed="rId5"/>
                <a:stretch>
                  <a:fillRect/>
                </a:stretch>
              </p:blipFill>
              <p:spPr>
                <a:xfrm>
                  <a:off x="907735" y="1157474"/>
                  <a:ext cx="1426963" cy="908713"/>
                </a:xfrm>
                <a:prstGeom prst="rect">
                  <a:avLst/>
                </a:prstGeom>
              </p:spPr>
            </p:pic>
            <p:grpSp>
              <p:nvGrpSpPr>
                <p:cNvPr id="51" name="Groupe 50">
                  <a:extLst>
                    <a:ext uri="{FF2B5EF4-FFF2-40B4-BE49-F238E27FC236}">
                      <a16:creationId xmlns:a16="http://schemas.microsoft.com/office/drawing/2014/main" id="{F5EDD3E7-7172-46F9-740D-3BFE76023E50}"/>
                    </a:ext>
                  </a:extLst>
                </p:cNvPr>
                <p:cNvGrpSpPr/>
                <p:nvPr/>
              </p:nvGrpSpPr>
              <p:grpSpPr>
                <a:xfrm>
                  <a:off x="1838700" y="1870175"/>
                  <a:ext cx="706223" cy="272145"/>
                  <a:chOff x="1099450" y="1392010"/>
                  <a:chExt cx="1177393" cy="453711"/>
                </a:xfrm>
              </p:grpSpPr>
              <p:pic>
                <p:nvPicPr>
                  <p:cNvPr id="43" name="Image 42">
                    <a:extLst>
                      <a:ext uri="{FF2B5EF4-FFF2-40B4-BE49-F238E27FC236}">
                        <a16:creationId xmlns:a16="http://schemas.microsoft.com/office/drawing/2014/main" id="{BF53E2E1-D5AB-DA9B-F889-63A5C28FA8A4}"/>
                      </a:ext>
                    </a:extLst>
                  </p:cNvPr>
                  <p:cNvPicPr>
                    <a:picLocks noChangeAspect="1"/>
                  </p:cNvPicPr>
                  <p:nvPr/>
                </p:nvPicPr>
                <p:blipFill>
                  <a:blip r:embed="rId4"/>
                  <a:stretch>
                    <a:fillRect/>
                  </a:stretch>
                </p:blipFill>
                <p:spPr>
                  <a:xfrm>
                    <a:off x="1976013" y="1392010"/>
                    <a:ext cx="300830" cy="453711"/>
                  </a:xfrm>
                  <a:prstGeom prst="rect">
                    <a:avLst/>
                  </a:prstGeom>
                </p:spPr>
              </p:pic>
              <p:pic>
                <p:nvPicPr>
                  <p:cNvPr id="44" name="Image 43">
                    <a:extLst>
                      <a:ext uri="{FF2B5EF4-FFF2-40B4-BE49-F238E27FC236}">
                        <a16:creationId xmlns:a16="http://schemas.microsoft.com/office/drawing/2014/main" id="{DCCFE021-BF6D-569D-3892-10E8CBDC7E3A}"/>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45" name="Image 44">
                    <a:extLst>
                      <a:ext uri="{FF2B5EF4-FFF2-40B4-BE49-F238E27FC236}">
                        <a16:creationId xmlns:a16="http://schemas.microsoft.com/office/drawing/2014/main" id="{0B7EA88E-E971-66B9-0959-3E506151B4C2}"/>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48" name="Image 47">
                    <a:extLst>
                      <a:ext uri="{FF2B5EF4-FFF2-40B4-BE49-F238E27FC236}">
                        <a16:creationId xmlns:a16="http://schemas.microsoft.com/office/drawing/2014/main" id="{9E9C74CF-4A25-6E32-CADD-BD3BF228290B}"/>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sp>
          <p:nvSpPr>
            <p:cNvPr id="30" name="ZoneTexte 29">
              <a:extLst>
                <a:ext uri="{FF2B5EF4-FFF2-40B4-BE49-F238E27FC236}">
                  <a16:creationId xmlns:a16="http://schemas.microsoft.com/office/drawing/2014/main" id="{33C5653F-EA8B-BCC0-8DF7-CBD67DAA2B27}"/>
                </a:ext>
              </a:extLst>
            </p:cNvPr>
            <p:cNvSpPr txBox="1"/>
            <p:nvPr/>
          </p:nvSpPr>
          <p:spPr>
            <a:xfrm>
              <a:off x="196291" y="5863114"/>
              <a:ext cx="4045073" cy="707886"/>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Standardised</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transactional</a:t>
              </a:r>
              <a:r>
                <a:rPr lang="fr-BE" sz="1000" dirty="0">
                  <a:effectLst/>
                  <a:latin typeface="Verdana" panose="020B0604030504040204" pitchFamily="34" charset="0"/>
                  <a:ea typeface="Verdana" panose="020B0604030504040204" pitchFamily="34" charset="0"/>
                  <a:cs typeface="Verdana" panose="020B0604030504040204" pitchFamily="34" charset="0"/>
                </a:rPr>
                <a:t> data </a:t>
              </a:r>
              <a:r>
                <a:rPr lang="fr-BE" sz="1000" dirty="0" err="1">
                  <a:effectLst/>
                  <a:latin typeface="Verdana" panose="020B0604030504040204" pitchFamily="34" charset="0"/>
                  <a:ea typeface="Verdana" panose="020B0604030504040204" pitchFamily="34" charset="0"/>
                  <a:cs typeface="Verdana" panose="020B0604030504040204" pitchFamily="34" charset="0"/>
                </a:rPr>
                <a:t>is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exchanged</a:t>
              </a:r>
              <a:r>
                <a:rPr lang="fr-BE" sz="1000" dirty="0">
                  <a:effectLst/>
                  <a:latin typeface="Verdana" panose="020B0604030504040204" pitchFamily="34" charset="0"/>
                  <a:ea typeface="Verdana" panose="020B0604030504040204" pitchFamily="34" charset="0"/>
                  <a:cs typeface="Verdana" panose="020B0604030504040204" pitchFamily="34" charset="0"/>
                </a:rPr>
                <a:t> in </a:t>
              </a:r>
              <a:r>
                <a:rPr lang="fr-BE" sz="1000" dirty="0" err="1">
                  <a:effectLst/>
                  <a:latin typeface="Verdana" panose="020B0604030504040204" pitchFamily="34" charset="0"/>
                  <a:ea typeface="Verdana" panose="020B0604030504040204" pitchFamily="34" charset="0"/>
                  <a:cs typeface="Verdana" panose="020B0604030504040204" pitchFamily="34" charset="0"/>
                </a:rPr>
                <a:t>parallel</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with</a:t>
              </a:r>
              <a:r>
                <a:rPr lang="fr-BE" sz="1000" dirty="0">
                  <a:effectLst/>
                  <a:latin typeface="Verdana" panose="020B0604030504040204" pitchFamily="34" charset="0"/>
                  <a:ea typeface="Verdana" panose="020B0604030504040204" pitchFamily="34" charset="0"/>
                  <a:cs typeface="Verdana" panose="020B0604030504040204" pitchFamily="34" charset="0"/>
                </a:rPr>
                <a:t> the </a:t>
              </a:r>
              <a:r>
                <a:rPr lang="fr-BE" sz="1000" dirty="0" err="1">
                  <a:effectLst/>
                  <a:latin typeface="Verdana" panose="020B0604030504040204" pitchFamily="34" charset="0"/>
                  <a:ea typeface="Verdana" panose="020B0604030504040204" pitchFamily="34" charset="0"/>
                  <a:cs typeface="Verdana" panose="020B0604030504040204" pitchFamily="34" charset="0"/>
                </a:rPr>
                <a:t>physical</a:t>
              </a:r>
              <a:r>
                <a:rPr lang="fr-BE" sz="1000" dirty="0">
                  <a:effectLst/>
                  <a:latin typeface="Verdana" panose="020B0604030504040204" pitchFamily="34" charset="0"/>
                  <a:ea typeface="Verdana" panose="020B0604030504040204" pitchFamily="34" charset="0"/>
                  <a:cs typeface="Verdana" panose="020B0604030504040204" pitchFamily="34" charset="0"/>
                </a:rPr>
                <a:t> flow, </a:t>
              </a:r>
              <a:r>
                <a:rPr lang="fr-BE" sz="1000" dirty="0" err="1">
                  <a:effectLst/>
                  <a:latin typeface="Verdana" panose="020B0604030504040204" pitchFamily="34" charset="0"/>
                  <a:ea typeface="Verdana" panose="020B0604030504040204" pitchFamily="34" charset="0"/>
                  <a:cs typeface="Verdana" panose="020B0604030504040204" pitchFamily="34" charset="0"/>
                </a:rPr>
                <a:t>supporting</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order</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fulfilment</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shipment</a:t>
              </a:r>
              <a:r>
                <a:rPr lang="fr-BE" sz="1000" dirty="0">
                  <a:effectLst/>
                  <a:latin typeface="Verdana" panose="020B0604030504040204" pitchFamily="34" charset="0"/>
                  <a:ea typeface="Verdana" panose="020B0604030504040204" pitchFamily="34" charset="0"/>
                  <a:cs typeface="Verdana" panose="020B0604030504040204" pitchFamily="34" charset="0"/>
                </a:rPr>
                <a:t> notification and </a:t>
              </a:r>
              <a:r>
                <a:rPr lang="fr-BE" sz="1000" dirty="0" err="1">
                  <a:effectLst/>
                  <a:latin typeface="Verdana" panose="020B0604030504040204" pitchFamily="34" charset="0"/>
                  <a:ea typeface="Verdana" panose="020B0604030504040204" pitchFamily="34" charset="0"/>
                  <a:cs typeface="Verdana" panose="020B0604030504040204" pitchFamily="34" charset="0"/>
                </a:rPr>
                <a:t>goods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reception</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enabling</a:t>
              </a:r>
              <a:r>
                <a:rPr lang="fr-BE" sz="1000" dirty="0">
                  <a:effectLst/>
                  <a:latin typeface="Verdana" panose="020B0604030504040204" pitchFamily="34" charset="0"/>
                  <a:ea typeface="Verdana" panose="020B0604030504040204" pitchFamily="34" charset="0"/>
                  <a:cs typeface="Verdana" panose="020B0604030504040204" pitchFamily="34" charset="0"/>
                </a:rPr>
                <a:t> end-to-end </a:t>
              </a:r>
              <a:r>
                <a:rPr lang="fr-BE" sz="1000" dirty="0" err="1">
                  <a:effectLst/>
                  <a:latin typeface="Verdana" panose="020B0604030504040204" pitchFamily="34" charset="0"/>
                  <a:ea typeface="Verdana" panose="020B0604030504040204" pitchFamily="34" charset="0"/>
                  <a:cs typeface="Verdana" panose="020B0604030504040204" pitchFamily="34" charset="0"/>
                </a:rPr>
                <a:t>visibility</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traceability</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reconciliation</a:t>
              </a:r>
              <a:r>
                <a:rPr lang="fr-BE" sz="1000" dirty="0">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3444555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89" name="Groupe 88">
            <a:extLst>
              <a:ext uri="{FF2B5EF4-FFF2-40B4-BE49-F238E27FC236}">
                <a16:creationId xmlns:a16="http://schemas.microsoft.com/office/drawing/2014/main" id="{9CD1A333-3746-8C06-DD71-C92D72D5DB44}"/>
              </a:ext>
            </a:extLst>
          </p:cNvPr>
          <p:cNvGrpSpPr/>
          <p:nvPr/>
        </p:nvGrpSpPr>
        <p:grpSpPr>
          <a:xfrm>
            <a:off x="4397358" y="833398"/>
            <a:ext cx="4315295" cy="1969408"/>
            <a:chOff x="4397358" y="1048404"/>
            <a:chExt cx="4315295" cy="1969408"/>
          </a:xfrm>
        </p:grpSpPr>
        <p:sp>
          <p:nvSpPr>
            <p:cNvPr id="40" name="Flèche vers la droite 39">
              <a:extLst>
                <a:ext uri="{FF2B5EF4-FFF2-40B4-BE49-F238E27FC236}">
                  <a16:creationId xmlns:a16="http://schemas.microsoft.com/office/drawing/2014/main" id="{208DCEFA-ABCA-5511-50FD-E20CC6021FF6}"/>
                </a:ext>
              </a:extLst>
            </p:cNvPr>
            <p:cNvSpPr/>
            <p:nvPr/>
          </p:nvSpPr>
          <p:spPr>
            <a:xfrm>
              <a:off x="4397358" y="1433415"/>
              <a:ext cx="203149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49" name="ZoneTexte 48">
              <a:extLst>
                <a:ext uri="{FF2B5EF4-FFF2-40B4-BE49-F238E27FC236}">
                  <a16:creationId xmlns:a16="http://schemas.microsoft.com/office/drawing/2014/main" id="{75A6E0D3-F1FB-C5A2-7073-E0204BA1E997}"/>
                </a:ext>
              </a:extLst>
            </p:cNvPr>
            <p:cNvSpPr txBox="1"/>
            <p:nvPr/>
          </p:nvSpPr>
          <p:spPr>
            <a:xfrm>
              <a:off x="5789141" y="1978075"/>
              <a:ext cx="2923512" cy="707886"/>
            </a:xfrm>
            <a:prstGeom prst="rect">
              <a:avLst/>
            </a:prstGeom>
            <a:noFill/>
            <a:effectLst/>
          </p:spPr>
          <p:txBody>
            <a:bodyPr wrap="square">
              <a:spAutoFit/>
            </a:bodyPr>
            <a:lstStyle/>
            <a:p>
              <a:pPr algn="ctr"/>
              <a:r>
                <a:rPr lang="fr-BE" sz="1000" dirty="0" err="1">
                  <a:latin typeface="Verdana" panose="020B0604030504040204" pitchFamily="34" charset="0"/>
                  <a:ea typeface="Verdana" panose="020B0604030504040204" pitchFamily="34" charset="0"/>
                  <a:cs typeface="Verdana" panose="020B0604030504040204" pitchFamily="34" charset="0"/>
                </a:rPr>
                <a:t>Pharmacy</a:t>
              </a:r>
              <a:r>
                <a:rPr lang="fr-BE" sz="1000" dirty="0">
                  <a:latin typeface="Verdana" panose="020B0604030504040204" pitchFamily="34" charset="0"/>
                  <a:ea typeface="Verdana" panose="020B0604030504040204" pitchFamily="34" charset="0"/>
                  <a:cs typeface="Verdana" panose="020B0604030504040204" pitchFamily="34" charset="0"/>
                </a:rPr>
                <a:t> staff scans </a:t>
              </a:r>
              <a:r>
                <a:rPr lang="fr-BE" sz="1000" dirty="0" err="1">
                  <a:latin typeface="Verdana" panose="020B0604030504040204" pitchFamily="34" charset="0"/>
                  <a:ea typeface="Verdana" panose="020B0604030504040204" pitchFamily="34" charset="0"/>
                  <a:cs typeface="Verdana" panose="020B0604030504040204" pitchFamily="34" charset="0"/>
                </a:rPr>
                <a:t>every</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product</a:t>
              </a:r>
              <a:r>
                <a:rPr lang="fr-BE" sz="1000" dirty="0">
                  <a:latin typeface="Verdana" panose="020B0604030504040204" pitchFamily="34" charset="0"/>
                  <a:ea typeface="Verdana" panose="020B0604030504040204" pitchFamily="34" charset="0"/>
                  <a:cs typeface="Verdana" panose="020B0604030504040204" pitchFamily="34" charset="0"/>
                </a:rPr>
                <a:t> to </a:t>
              </a:r>
              <a:r>
                <a:rPr lang="fr-BE" sz="1000" dirty="0" err="1">
                  <a:latin typeface="Verdana" panose="020B0604030504040204" pitchFamily="34" charset="0"/>
                  <a:ea typeface="Verdana" panose="020B0604030504040204" pitchFamily="34" charset="0"/>
                  <a:cs typeface="Verdana" panose="020B0604030504040204" pitchFamily="34" charset="0"/>
                </a:rPr>
                <a:t>confirm</a:t>
              </a:r>
              <a:r>
                <a:rPr lang="fr-BE" sz="1000" dirty="0">
                  <a:latin typeface="Verdana" panose="020B0604030504040204" pitchFamily="34" charset="0"/>
                  <a:ea typeface="Verdana" panose="020B0604030504040204" pitchFamily="34" charset="0"/>
                  <a:cs typeface="Verdana" panose="020B0604030504040204" pitchFamily="34" charset="0"/>
                </a:rPr>
                <a:t> the correct item, </a:t>
              </a:r>
              <a:r>
                <a:rPr lang="fr-BE" sz="1000" dirty="0" err="1">
                  <a:latin typeface="Verdana" panose="020B0604030504040204" pitchFamily="34" charset="0"/>
                  <a:ea typeface="Verdana" panose="020B0604030504040204" pitchFamily="34" charset="0"/>
                  <a:cs typeface="Verdana" panose="020B0604030504040204" pitchFamily="34" charset="0"/>
                </a:rPr>
                <a:t>including</a:t>
              </a:r>
              <a:r>
                <a:rPr lang="fr-BE" sz="1000" dirty="0">
                  <a:latin typeface="Verdana" panose="020B0604030504040204" pitchFamily="34" charset="0"/>
                  <a:ea typeface="Verdana" panose="020B0604030504040204" pitchFamily="34" charset="0"/>
                  <a:cs typeface="Verdana" panose="020B0604030504040204" pitchFamily="34" charset="0"/>
                </a:rPr>
                <a:t> batch/lot, </a:t>
              </a:r>
              <a:r>
                <a:rPr lang="fr-BE" sz="1000" dirty="0" err="1">
                  <a:latin typeface="Verdana" panose="020B0604030504040204" pitchFamily="34" charset="0"/>
                  <a:ea typeface="Verdana" panose="020B0604030504040204" pitchFamily="34" charset="0"/>
                  <a:cs typeface="Verdana" panose="020B0604030504040204" pitchFamily="34" charset="0"/>
                </a:rPr>
                <a:t>expiry</a:t>
              </a:r>
              <a:r>
                <a:rPr lang="fr-BE" sz="1000" dirty="0">
                  <a:latin typeface="Verdana" panose="020B0604030504040204" pitchFamily="34" charset="0"/>
                  <a:ea typeface="Verdana" panose="020B0604030504040204" pitchFamily="34" charset="0"/>
                  <a:cs typeface="Verdana" panose="020B0604030504040204" pitchFamily="34" charset="0"/>
                </a:rPr>
                <a:t> date and serial </a:t>
              </a:r>
              <a:r>
                <a:rPr lang="fr-BE" sz="1000" dirty="0" err="1">
                  <a:latin typeface="Verdana" panose="020B0604030504040204" pitchFamily="34" charset="0"/>
                  <a:ea typeface="Verdana" panose="020B0604030504040204" pitchFamily="34" charset="0"/>
                  <a:cs typeface="Verdana" panose="020B0604030504040204" pitchFamily="34" charset="0"/>
                </a:rPr>
                <a:t>number</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where</a:t>
              </a:r>
              <a:r>
                <a:rPr lang="fr-BE" sz="1000" dirty="0">
                  <a:latin typeface="Verdana" panose="020B0604030504040204" pitchFamily="34" charset="0"/>
                  <a:ea typeface="Verdana" panose="020B0604030504040204" pitchFamily="34" charset="0"/>
                  <a:cs typeface="Verdana" panose="020B0604030504040204" pitchFamily="34" charset="0"/>
                </a:rPr>
                <a:t> applicable).</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ZoneTexte 220">
              <a:extLst>
                <a:ext uri="{FF2B5EF4-FFF2-40B4-BE49-F238E27FC236}">
                  <a16:creationId xmlns:a16="http://schemas.microsoft.com/office/drawing/2014/main" id="{31126ECE-2798-5024-D3B3-8283E1D48C9C}"/>
                </a:ext>
              </a:extLst>
            </p:cNvPr>
            <p:cNvSpPr txBox="1"/>
            <p:nvPr/>
          </p:nvSpPr>
          <p:spPr>
            <a:xfrm>
              <a:off x="6997122" y="2771591"/>
              <a:ext cx="51378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2" name="Groupe 81">
              <a:extLst>
                <a:ext uri="{FF2B5EF4-FFF2-40B4-BE49-F238E27FC236}">
                  <a16:creationId xmlns:a16="http://schemas.microsoft.com/office/drawing/2014/main" id="{888C4D97-2C95-FC96-33AA-AEA70F245F5A}"/>
                </a:ext>
              </a:extLst>
            </p:cNvPr>
            <p:cNvGrpSpPr/>
            <p:nvPr/>
          </p:nvGrpSpPr>
          <p:grpSpPr>
            <a:xfrm>
              <a:off x="6402685" y="1048404"/>
              <a:ext cx="1576579" cy="983474"/>
              <a:chOff x="6402685" y="983149"/>
              <a:chExt cx="1576579" cy="983474"/>
            </a:xfrm>
          </p:grpSpPr>
          <p:pic>
            <p:nvPicPr>
              <p:cNvPr id="20" name="Imagen 19">
                <a:extLst>
                  <a:ext uri="{FF2B5EF4-FFF2-40B4-BE49-F238E27FC236}">
                    <a16:creationId xmlns:a16="http://schemas.microsoft.com/office/drawing/2014/main" id="{1B0EDD8D-3243-55F6-A64B-AAA13FAF6162}"/>
                  </a:ext>
                </a:extLst>
              </p:cNvPr>
              <p:cNvPicPr>
                <a:picLocks noChangeAspect="1"/>
              </p:cNvPicPr>
              <p:nvPr/>
            </p:nvPicPr>
            <p:blipFill>
              <a:blip r:embed="rId3"/>
              <a:stretch>
                <a:fillRect/>
              </a:stretch>
            </p:blipFill>
            <p:spPr>
              <a:xfrm>
                <a:off x="6402685" y="983149"/>
                <a:ext cx="1005498" cy="908712"/>
              </a:xfrm>
              <a:prstGeom prst="rect">
                <a:avLst/>
              </a:prstGeom>
            </p:spPr>
          </p:pic>
          <p:pic>
            <p:nvPicPr>
              <p:cNvPr id="25" name="Image 134">
                <a:extLst>
                  <a:ext uri="{FF2B5EF4-FFF2-40B4-BE49-F238E27FC236}">
                    <a16:creationId xmlns:a16="http://schemas.microsoft.com/office/drawing/2014/main" id="{DFCEDC31-7D05-68EC-25F4-B93C7FF443E9}"/>
                  </a:ext>
                </a:extLst>
              </p:cNvPr>
              <p:cNvPicPr>
                <a:picLocks noChangeAspect="1"/>
              </p:cNvPicPr>
              <p:nvPr/>
            </p:nvPicPr>
            <p:blipFill>
              <a:blip r:embed="rId4"/>
              <a:stretch>
                <a:fillRect/>
              </a:stretch>
            </p:blipFill>
            <p:spPr>
              <a:xfrm>
                <a:off x="7348967" y="1082897"/>
                <a:ext cx="526561" cy="370275"/>
              </a:xfrm>
              <a:prstGeom prst="rect">
                <a:avLst/>
              </a:prstGeom>
            </p:spPr>
          </p:pic>
          <p:pic>
            <p:nvPicPr>
              <p:cNvPr id="17" name="Image 16">
                <a:extLst>
                  <a:ext uri="{FF2B5EF4-FFF2-40B4-BE49-F238E27FC236}">
                    <a16:creationId xmlns:a16="http://schemas.microsoft.com/office/drawing/2014/main" id="{FB2669F4-FF60-91C2-5C68-12D429F6EBE5}"/>
                  </a:ext>
                </a:extLst>
              </p:cNvPr>
              <p:cNvPicPr>
                <a:picLocks noChangeAspect="1"/>
              </p:cNvPicPr>
              <p:nvPr/>
            </p:nvPicPr>
            <p:blipFill>
              <a:blip r:embed="rId5"/>
              <a:stretch>
                <a:fillRect/>
              </a:stretch>
            </p:blipFill>
            <p:spPr>
              <a:xfrm>
                <a:off x="7111484" y="1552896"/>
                <a:ext cx="526562" cy="413727"/>
              </a:xfrm>
              <a:prstGeom prst="rect">
                <a:avLst/>
              </a:prstGeom>
            </p:spPr>
          </p:pic>
          <p:pic>
            <p:nvPicPr>
              <p:cNvPr id="59" name="Image 58">
                <a:extLst>
                  <a:ext uri="{FF2B5EF4-FFF2-40B4-BE49-F238E27FC236}">
                    <a16:creationId xmlns:a16="http://schemas.microsoft.com/office/drawing/2014/main" id="{F235FBE7-1941-BEB2-2A17-620C9F8628F5}"/>
                  </a:ext>
                </a:extLst>
              </p:cNvPr>
              <p:cNvPicPr>
                <a:picLocks noChangeAspect="1"/>
              </p:cNvPicPr>
              <p:nvPr/>
            </p:nvPicPr>
            <p:blipFill>
              <a:blip r:embed="rId6"/>
              <a:stretch>
                <a:fillRect/>
              </a:stretch>
            </p:blipFill>
            <p:spPr>
              <a:xfrm>
                <a:off x="7678434" y="1464344"/>
                <a:ext cx="300830" cy="453711"/>
              </a:xfrm>
              <a:prstGeom prst="rect">
                <a:avLst/>
              </a:prstGeom>
            </p:spPr>
          </p:pic>
        </p:grpSp>
      </p:grpSp>
      <p:grpSp>
        <p:nvGrpSpPr>
          <p:cNvPr id="85" name="Groupe 84">
            <a:extLst>
              <a:ext uri="{FF2B5EF4-FFF2-40B4-BE49-F238E27FC236}">
                <a16:creationId xmlns:a16="http://schemas.microsoft.com/office/drawing/2014/main" id="{2C3F16E9-A494-E0A2-BC1C-9E229A7D1606}"/>
              </a:ext>
            </a:extLst>
          </p:cNvPr>
          <p:cNvGrpSpPr/>
          <p:nvPr/>
        </p:nvGrpSpPr>
        <p:grpSpPr>
          <a:xfrm>
            <a:off x="2190480" y="933146"/>
            <a:ext cx="2846013" cy="1869659"/>
            <a:chOff x="2190480" y="933146"/>
            <a:chExt cx="2846013" cy="1869659"/>
          </a:xfrm>
        </p:grpSpPr>
        <p:pic>
          <p:nvPicPr>
            <p:cNvPr id="84" name="Image 83" descr="Une image contenant symbole, Caractère coloré, Rectangle, Graphique&#10;&#10;Le contenu généré par l’IA peut être incorrect.">
              <a:extLst>
                <a:ext uri="{FF2B5EF4-FFF2-40B4-BE49-F238E27FC236}">
                  <a16:creationId xmlns:a16="http://schemas.microsoft.com/office/drawing/2014/main" id="{366AA831-15A0-7F4A-46A6-CACD001E4203}"/>
                </a:ext>
              </a:extLst>
            </p:cNvPr>
            <p:cNvPicPr>
              <a:picLocks noChangeAspect="1"/>
            </p:cNvPicPr>
            <p:nvPr/>
          </p:nvPicPr>
          <p:blipFill>
            <a:blip r:embed="rId7"/>
            <a:stretch>
              <a:fillRect/>
            </a:stretch>
          </p:blipFill>
          <p:spPr>
            <a:xfrm>
              <a:off x="3374373" y="933146"/>
              <a:ext cx="1345841" cy="924834"/>
            </a:xfrm>
            <a:prstGeom prst="rect">
              <a:avLst/>
            </a:prstGeom>
          </p:spPr>
        </p:pic>
        <p:sp>
          <p:nvSpPr>
            <p:cNvPr id="38" name="ZoneTexte 37">
              <a:extLst>
                <a:ext uri="{FF2B5EF4-FFF2-40B4-BE49-F238E27FC236}">
                  <a16:creationId xmlns:a16="http://schemas.microsoft.com/office/drawing/2014/main" id="{54B14CCD-CC1F-BB50-3246-32268BE3BA76}"/>
                </a:ext>
              </a:extLst>
            </p:cNvPr>
            <p:cNvSpPr txBox="1"/>
            <p:nvPr/>
          </p:nvSpPr>
          <p:spPr>
            <a:xfrm>
              <a:off x="3215781" y="2081355"/>
              <a:ext cx="1820712" cy="400110"/>
            </a:xfrm>
            <a:prstGeom prst="rect">
              <a:avLst/>
            </a:prstGeom>
            <a:noFill/>
            <a:effectLst/>
          </p:spPr>
          <p:txBody>
            <a:bodyPr wrap="square">
              <a:spAutoFit/>
            </a:bodyPr>
            <a:lstStyle/>
            <a:p>
              <a:pPr algn="ctr"/>
              <a:r>
                <a:rPr lang="es-ES" sz="1000" dirty="0" err="1">
                  <a:effectLst/>
                  <a:latin typeface="Verdana" panose="020B0604030504040204" pitchFamily="34" charset="0"/>
                  <a:ea typeface="Verdana" panose="020B0604030504040204" pitchFamily="34" charset="0"/>
                  <a:cs typeface="Verdana" panose="020B0604030504040204" pitchFamily="34" charset="0"/>
                </a:rPr>
                <a:t>Reception</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of</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goods</a:t>
              </a:r>
              <a:r>
                <a:rPr lang="es-ES" sz="1000" dirty="0">
                  <a:effectLst/>
                  <a:latin typeface="Verdana" panose="020B0604030504040204" pitchFamily="34" charset="0"/>
                  <a:ea typeface="Verdana" panose="020B0604030504040204" pitchFamily="34" charset="0"/>
                  <a:cs typeface="Verdana" panose="020B0604030504040204" pitchFamily="34" charset="0"/>
                </a:rPr>
                <a:t> at </a:t>
              </a:r>
              <a:r>
                <a:rPr lang="es-ES" sz="1000" dirty="0" err="1">
                  <a:effectLst/>
                  <a:latin typeface="Verdana" panose="020B0604030504040204" pitchFamily="34" charset="0"/>
                  <a:ea typeface="Verdana" panose="020B0604030504040204" pitchFamily="34" charset="0"/>
                  <a:cs typeface="Verdana" panose="020B0604030504040204" pitchFamily="34" charset="0"/>
                </a:rPr>
                <a:t>the</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pharmacy</a:t>
              </a:r>
              <a:r>
                <a:rPr lang="en-US" sz="1000" dirty="0">
                  <a:latin typeface="Verdana" panose="020B0604030504040204" pitchFamily="34" charset="0"/>
                  <a:ea typeface="Verdana" panose="020B0604030504040204" pitchFamily="34" charset="0"/>
                </a:rPr>
                <a:t>*.</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34" name="Flèche vers la droite 33">
              <a:extLst>
                <a:ext uri="{FF2B5EF4-FFF2-40B4-BE49-F238E27FC236}">
                  <a16:creationId xmlns:a16="http://schemas.microsoft.com/office/drawing/2014/main" id="{BF14F64A-25A8-EED6-D26D-BF0DE0F1E074}"/>
                </a:ext>
              </a:extLst>
            </p:cNvPr>
            <p:cNvSpPr/>
            <p:nvPr/>
          </p:nvSpPr>
          <p:spPr>
            <a:xfrm>
              <a:off x="2190480" y="1209892"/>
              <a:ext cx="11929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ZoneTexte 220">
              <a:extLst>
                <a:ext uri="{FF2B5EF4-FFF2-40B4-BE49-F238E27FC236}">
                  <a16:creationId xmlns:a16="http://schemas.microsoft.com/office/drawing/2014/main" id="{4BF00CAA-6470-3F18-342F-7A600642DAE6}"/>
                </a:ext>
              </a:extLst>
            </p:cNvPr>
            <p:cNvSpPr txBox="1"/>
            <p:nvPr/>
          </p:nvSpPr>
          <p:spPr>
            <a:xfrm>
              <a:off x="3410236" y="2556584"/>
              <a:ext cx="1431802" cy="246221"/>
            </a:xfrm>
            <a:prstGeom prst="rect">
              <a:avLst/>
            </a:prstGeom>
            <a:solidFill>
              <a:schemeClr val="accent4"/>
            </a:solidFill>
            <a:effectLst/>
          </p:spPr>
          <p:txBody>
            <a:bodyPr wrap="non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SSCC / GLN</a:t>
              </a:r>
            </a:p>
          </p:txBody>
        </p:sp>
        <p:grpSp>
          <p:nvGrpSpPr>
            <p:cNvPr id="52" name="Groupe 51">
              <a:extLst>
                <a:ext uri="{FF2B5EF4-FFF2-40B4-BE49-F238E27FC236}">
                  <a16:creationId xmlns:a16="http://schemas.microsoft.com/office/drawing/2014/main" id="{58B622C4-D21B-2808-0E84-430465A88978}"/>
                </a:ext>
              </a:extLst>
            </p:cNvPr>
            <p:cNvGrpSpPr/>
            <p:nvPr/>
          </p:nvGrpSpPr>
          <p:grpSpPr>
            <a:xfrm>
              <a:off x="4065871" y="1655169"/>
              <a:ext cx="707718" cy="272145"/>
              <a:chOff x="806872" y="1392010"/>
              <a:chExt cx="1179885" cy="453711"/>
            </a:xfrm>
          </p:grpSpPr>
          <p:pic>
            <p:nvPicPr>
              <p:cNvPr id="53" name="Image 52">
                <a:extLst>
                  <a:ext uri="{FF2B5EF4-FFF2-40B4-BE49-F238E27FC236}">
                    <a16:creationId xmlns:a16="http://schemas.microsoft.com/office/drawing/2014/main" id="{76670A4B-C087-F42E-FBFA-B6E8A7CDBCB5}"/>
                  </a:ext>
                </a:extLst>
              </p:cNvPr>
              <p:cNvPicPr>
                <a:picLocks noChangeAspect="1"/>
              </p:cNvPicPr>
              <p:nvPr/>
            </p:nvPicPr>
            <p:blipFill>
              <a:blip r:embed="rId6"/>
              <a:stretch>
                <a:fillRect/>
              </a:stretch>
            </p:blipFill>
            <p:spPr>
              <a:xfrm>
                <a:off x="806872" y="1392010"/>
                <a:ext cx="300831" cy="453711"/>
              </a:xfrm>
              <a:prstGeom prst="rect">
                <a:avLst/>
              </a:prstGeom>
            </p:spPr>
          </p:pic>
          <p:pic>
            <p:nvPicPr>
              <p:cNvPr id="54" name="Image 53">
                <a:extLst>
                  <a:ext uri="{FF2B5EF4-FFF2-40B4-BE49-F238E27FC236}">
                    <a16:creationId xmlns:a16="http://schemas.microsoft.com/office/drawing/2014/main" id="{B8BDAC53-4B20-D2A2-2430-5D3D4B0A7AB1}"/>
                  </a:ext>
                </a:extLst>
              </p:cNvPr>
              <p:cNvPicPr>
                <a:picLocks noChangeAspect="1"/>
              </p:cNvPicPr>
              <p:nvPr/>
            </p:nvPicPr>
            <p:blipFill>
              <a:blip r:embed="rId6"/>
              <a:stretch>
                <a:fillRect/>
              </a:stretch>
            </p:blipFill>
            <p:spPr>
              <a:xfrm>
                <a:off x="1685927" y="1392010"/>
                <a:ext cx="300830" cy="453711"/>
              </a:xfrm>
              <a:prstGeom prst="rect">
                <a:avLst/>
              </a:prstGeom>
            </p:spPr>
          </p:pic>
          <p:pic>
            <p:nvPicPr>
              <p:cNvPr id="55" name="Image 54">
                <a:extLst>
                  <a:ext uri="{FF2B5EF4-FFF2-40B4-BE49-F238E27FC236}">
                    <a16:creationId xmlns:a16="http://schemas.microsoft.com/office/drawing/2014/main" id="{2E8A0991-D79E-1FF8-D9C3-E53251294B6E}"/>
                  </a:ext>
                </a:extLst>
              </p:cNvPr>
              <p:cNvPicPr>
                <a:picLocks noChangeAspect="1"/>
              </p:cNvPicPr>
              <p:nvPr/>
            </p:nvPicPr>
            <p:blipFill>
              <a:blip r:embed="rId6"/>
              <a:stretch>
                <a:fillRect/>
              </a:stretch>
            </p:blipFill>
            <p:spPr>
              <a:xfrm>
                <a:off x="1389536" y="1392010"/>
                <a:ext cx="300830" cy="453711"/>
              </a:xfrm>
              <a:prstGeom prst="rect">
                <a:avLst/>
              </a:prstGeom>
            </p:spPr>
          </p:pic>
          <p:pic>
            <p:nvPicPr>
              <p:cNvPr id="58" name="Image 57">
                <a:extLst>
                  <a:ext uri="{FF2B5EF4-FFF2-40B4-BE49-F238E27FC236}">
                    <a16:creationId xmlns:a16="http://schemas.microsoft.com/office/drawing/2014/main" id="{129B5CB0-0C08-CA14-D654-CBD1182FBAE9}"/>
                  </a:ext>
                </a:extLst>
              </p:cNvPr>
              <p:cNvPicPr>
                <a:picLocks noChangeAspect="1"/>
              </p:cNvPicPr>
              <p:nvPr/>
            </p:nvPicPr>
            <p:blipFill>
              <a:blip r:embed="rId6"/>
              <a:stretch>
                <a:fillRect/>
              </a:stretch>
            </p:blipFill>
            <p:spPr>
              <a:xfrm>
                <a:off x="1099450" y="1392010"/>
                <a:ext cx="300830" cy="453711"/>
              </a:xfrm>
              <a:prstGeom prst="rect">
                <a:avLst/>
              </a:prstGeom>
            </p:spPr>
          </p:pic>
        </p:grpSp>
      </p:grpSp>
      <p:grpSp>
        <p:nvGrpSpPr>
          <p:cNvPr id="35" name="Groupe 34">
            <a:extLst>
              <a:ext uri="{FF2B5EF4-FFF2-40B4-BE49-F238E27FC236}">
                <a16:creationId xmlns:a16="http://schemas.microsoft.com/office/drawing/2014/main" id="{F8B76AFE-CED1-624A-F808-6BD7396524F8}"/>
              </a:ext>
            </a:extLst>
          </p:cNvPr>
          <p:cNvGrpSpPr/>
          <p:nvPr/>
        </p:nvGrpSpPr>
        <p:grpSpPr>
          <a:xfrm>
            <a:off x="196291" y="942468"/>
            <a:ext cx="4045073" cy="5413526"/>
            <a:chOff x="196291" y="1157474"/>
            <a:chExt cx="4045073" cy="5413526"/>
          </a:xfrm>
        </p:grpSpPr>
        <p:grpSp>
          <p:nvGrpSpPr>
            <p:cNvPr id="87" name="Groupe 86">
              <a:extLst>
                <a:ext uri="{FF2B5EF4-FFF2-40B4-BE49-F238E27FC236}">
                  <a16:creationId xmlns:a16="http://schemas.microsoft.com/office/drawing/2014/main" id="{AF4CE382-556E-00B4-CBF9-DCF090D7FE89}"/>
                </a:ext>
              </a:extLst>
            </p:cNvPr>
            <p:cNvGrpSpPr/>
            <p:nvPr/>
          </p:nvGrpSpPr>
          <p:grpSpPr>
            <a:xfrm>
              <a:off x="439812" y="1157474"/>
              <a:ext cx="2188113" cy="1860337"/>
              <a:chOff x="439812" y="1157474"/>
              <a:chExt cx="2188113" cy="1860337"/>
            </a:xfrm>
          </p:grpSpPr>
          <p:sp>
            <p:nvSpPr>
              <p:cNvPr id="6" name="ZoneTexte 220">
                <a:extLst>
                  <a:ext uri="{FF2B5EF4-FFF2-40B4-BE49-F238E27FC236}">
                    <a16:creationId xmlns:a16="http://schemas.microsoft.com/office/drawing/2014/main" id="{93F6FB2F-7E51-3BC4-6F03-D8329C8B7AF3}"/>
                  </a:ext>
                </a:extLst>
              </p:cNvPr>
              <p:cNvSpPr txBox="1"/>
              <p:nvPr/>
            </p:nvSpPr>
            <p:spPr>
              <a:xfrm>
                <a:off x="817967" y="2771590"/>
                <a:ext cx="1431802" cy="246221"/>
              </a:xfrm>
              <a:prstGeom prst="rect">
                <a:avLst/>
              </a:prstGeom>
              <a:solidFill>
                <a:schemeClr val="accent4"/>
              </a:solidFill>
              <a:effectLst/>
            </p:spPr>
            <p:txBody>
              <a:bodyPr wrap="non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SSCC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7" name="ZoneTexte 114">
                <a:extLst>
                  <a:ext uri="{FF2B5EF4-FFF2-40B4-BE49-F238E27FC236}">
                    <a16:creationId xmlns:a16="http://schemas.microsoft.com/office/drawing/2014/main" id="{FEB2084C-937F-69C5-2F93-18AF3A4A578A}"/>
                  </a:ext>
                </a:extLst>
              </p:cNvPr>
              <p:cNvSpPr txBox="1"/>
              <p:nvPr/>
            </p:nvSpPr>
            <p:spPr>
              <a:xfrm>
                <a:off x="439812" y="2134808"/>
                <a:ext cx="2188113"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supplier executes order fulfilment and dispatches the shipment to the pharmacy*.</a:t>
                </a:r>
                <a:endParaRPr lang="es-ES" sz="1000" dirty="0">
                  <a:latin typeface="Verdana" panose="020B0604030504040204" pitchFamily="34" charset="0"/>
                  <a:ea typeface="Verdana" panose="020B0604030504040204" pitchFamily="34" charset="0"/>
                </a:endParaRPr>
              </a:p>
            </p:txBody>
          </p:sp>
          <p:grpSp>
            <p:nvGrpSpPr>
              <p:cNvPr id="86" name="Groupe 85">
                <a:extLst>
                  <a:ext uri="{FF2B5EF4-FFF2-40B4-BE49-F238E27FC236}">
                    <a16:creationId xmlns:a16="http://schemas.microsoft.com/office/drawing/2014/main" id="{BF0434FB-1A84-D1D5-75F4-56B2A8F61F85}"/>
                  </a:ext>
                </a:extLst>
              </p:cNvPr>
              <p:cNvGrpSpPr/>
              <p:nvPr/>
            </p:nvGrpSpPr>
            <p:grpSpPr>
              <a:xfrm>
                <a:off x="834387" y="1157474"/>
                <a:ext cx="1637188" cy="984846"/>
                <a:chOff x="907735" y="1157474"/>
                <a:chExt cx="1637188" cy="984846"/>
              </a:xfrm>
            </p:grpSpPr>
            <p:pic>
              <p:nvPicPr>
                <p:cNvPr id="21" name="Image 20">
                  <a:extLst>
                    <a:ext uri="{FF2B5EF4-FFF2-40B4-BE49-F238E27FC236}">
                      <a16:creationId xmlns:a16="http://schemas.microsoft.com/office/drawing/2014/main" id="{0B3939F5-BCCF-EAC3-A56F-815B53F0114A}"/>
                    </a:ext>
                  </a:extLst>
                </p:cNvPr>
                <p:cNvPicPr>
                  <a:picLocks noChangeAspect="1"/>
                </p:cNvPicPr>
                <p:nvPr/>
              </p:nvPicPr>
              <p:blipFill>
                <a:blip r:embed="rId8"/>
                <a:stretch>
                  <a:fillRect/>
                </a:stretch>
              </p:blipFill>
              <p:spPr>
                <a:xfrm>
                  <a:off x="907735" y="1157474"/>
                  <a:ext cx="1426963" cy="908713"/>
                </a:xfrm>
                <a:prstGeom prst="rect">
                  <a:avLst/>
                </a:prstGeom>
              </p:spPr>
            </p:pic>
            <p:grpSp>
              <p:nvGrpSpPr>
                <p:cNvPr id="51" name="Groupe 50">
                  <a:extLst>
                    <a:ext uri="{FF2B5EF4-FFF2-40B4-BE49-F238E27FC236}">
                      <a16:creationId xmlns:a16="http://schemas.microsoft.com/office/drawing/2014/main" id="{F5EDD3E7-7172-46F9-740D-3BFE76023E50}"/>
                    </a:ext>
                  </a:extLst>
                </p:cNvPr>
                <p:cNvGrpSpPr/>
                <p:nvPr/>
              </p:nvGrpSpPr>
              <p:grpSpPr>
                <a:xfrm>
                  <a:off x="1838700" y="1870175"/>
                  <a:ext cx="706223" cy="272145"/>
                  <a:chOff x="1099450" y="1392010"/>
                  <a:chExt cx="1177393" cy="453711"/>
                </a:xfrm>
              </p:grpSpPr>
              <p:pic>
                <p:nvPicPr>
                  <p:cNvPr id="43" name="Image 42">
                    <a:extLst>
                      <a:ext uri="{FF2B5EF4-FFF2-40B4-BE49-F238E27FC236}">
                        <a16:creationId xmlns:a16="http://schemas.microsoft.com/office/drawing/2014/main" id="{BF53E2E1-D5AB-DA9B-F889-63A5C28FA8A4}"/>
                      </a:ext>
                    </a:extLst>
                  </p:cNvPr>
                  <p:cNvPicPr>
                    <a:picLocks noChangeAspect="1"/>
                  </p:cNvPicPr>
                  <p:nvPr/>
                </p:nvPicPr>
                <p:blipFill>
                  <a:blip r:embed="rId6"/>
                  <a:stretch>
                    <a:fillRect/>
                  </a:stretch>
                </p:blipFill>
                <p:spPr>
                  <a:xfrm>
                    <a:off x="1976013" y="1392010"/>
                    <a:ext cx="300830" cy="453711"/>
                  </a:xfrm>
                  <a:prstGeom prst="rect">
                    <a:avLst/>
                  </a:prstGeom>
                </p:spPr>
              </p:pic>
              <p:pic>
                <p:nvPicPr>
                  <p:cNvPr id="44" name="Image 43">
                    <a:extLst>
                      <a:ext uri="{FF2B5EF4-FFF2-40B4-BE49-F238E27FC236}">
                        <a16:creationId xmlns:a16="http://schemas.microsoft.com/office/drawing/2014/main" id="{DCCFE021-BF6D-569D-3892-10E8CBDC7E3A}"/>
                      </a:ext>
                    </a:extLst>
                  </p:cNvPr>
                  <p:cNvPicPr>
                    <a:picLocks noChangeAspect="1"/>
                  </p:cNvPicPr>
                  <p:nvPr/>
                </p:nvPicPr>
                <p:blipFill>
                  <a:blip r:embed="rId6"/>
                  <a:stretch>
                    <a:fillRect/>
                  </a:stretch>
                </p:blipFill>
                <p:spPr>
                  <a:xfrm>
                    <a:off x="1685927" y="1392010"/>
                    <a:ext cx="300830" cy="453711"/>
                  </a:xfrm>
                  <a:prstGeom prst="rect">
                    <a:avLst/>
                  </a:prstGeom>
                </p:spPr>
              </p:pic>
              <p:pic>
                <p:nvPicPr>
                  <p:cNvPr id="45" name="Image 44">
                    <a:extLst>
                      <a:ext uri="{FF2B5EF4-FFF2-40B4-BE49-F238E27FC236}">
                        <a16:creationId xmlns:a16="http://schemas.microsoft.com/office/drawing/2014/main" id="{0B7EA88E-E971-66B9-0959-3E506151B4C2}"/>
                      </a:ext>
                    </a:extLst>
                  </p:cNvPr>
                  <p:cNvPicPr>
                    <a:picLocks noChangeAspect="1"/>
                  </p:cNvPicPr>
                  <p:nvPr/>
                </p:nvPicPr>
                <p:blipFill>
                  <a:blip r:embed="rId6"/>
                  <a:stretch>
                    <a:fillRect/>
                  </a:stretch>
                </p:blipFill>
                <p:spPr>
                  <a:xfrm>
                    <a:off x="1389536" y="1392010"/>
                    <a:ext cx="300830" cy="453711"/>
                  </a:xfrm>
                  <a:prstGeom prst="rect">
                    <a:avLst/>
                  </a:prstGeom>
                </p:spPr>
              </p:pic>
              <p:pic>
                <p:nvPicPr>
                  <p:cNvPr id="48" name="Image 47">
                    <a:extLst>
                      <a:ext uri="{FF2B5EF4-FFF2-40B4-BE49-F238E27FC236}">
                        <a16:creationId xmlns:a16="http://schemas.microsoft.com/office/drawing/2014/main" id="{9E9C74CF-4A25-6E32-CADD-BD3BF228290B}"/>
                      </a:ext>
                    </a:extLst>
                  </p:cNvPr>
                  <p:cNvPicPr>
                    <a:picLocks noChangeAspect="1"/>
                  </p:cNvPicPr>
                  <p:nvPr/>
                </p:nvPicPr>
                <p:blipFill>
                  <a:blip r:embed="rId6"/>
                  <a:stretch>
                    <a:fillRect/>
                  </a:stretch>
                </p:blipFill>
                <p:spPr>
                  <a:xfrm>
                    <a:off x="1099450" y="1392010"/>
                    <a:ext cx="300830" cy="453711"/>
                  </a:xfrm>
                  <a:prstGeom prst="rect">
                    <a:avLst/>
                  </a:prstGeom>
                </p:spPr>
              </p:pic>
            </p:grpSp>
          </p:grpSp>
        </p:grpSp>
        <p:sp>
          <p:nvSpPr>
            <p:cNvPr id="30" name="ZoneTexte 29">
              <a:extLst>
                <a:ext uri="{FF2B5EF4-FFF2-40B4-BE49-F238E27FC236}">
                  <a16:creationId xmlns:a16="http://schemas.microsoft.com/office/drawing/2014/main" id="{33C5653F-EA8B-BCC0-8DF7-CBD67DAA2B27}"/>
                </a:ext>
              </a:extLst>
            </p:cNvPr>
            <p:cNvSpPr txBox="1"/>
            <p:nvPr/>
          </p:nvSpPr>
          <p:spPr>
            <a:xfrm>
              <a:off x="196291" y="5863114"/>
              <a:ext cx="4045073" cy="707886"/>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Standardised</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transactional</a:t>
              </a:r>
              <a:r>
                <a:rPr lang="fr-BE" sz="1000" dirty="0">
                  <a:effectLst/>
                  <a:latin typeface="Verdana" panose="020B0604030504040204" pitchFamily="34" charset="0"/>
                  <a:ea typeface="Verdana" panose="020B0604030504040204" pitchFamily="34" charset="0"/>
                  <a:cs typeface="Verdana" panose="020B0604030504040204" pitchFamily="34" charset="0"/>
                </a:rPr>
                <a:t> data </a:t>
              </a:r>
              <a:r>
                <a:rPr lang="fr-BE" sz="1000" dirty="0" err="1">
                  <a:effectLst/>
                  <a:latin typeface="Verdana" panose="020B0604030504040204" pitchFamily="34" charset="0"/>
                  <a:ea typeface="Verdana" panose="020B0604030504040204" pitchFamily="34" charset="0"/>
                  <a:cs typeface="Verdana" panose="020B0604030504040204" pitchFamily="34" charset="0"/>
                </a:rPr>
                <a:t>is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exchanged</a:t>
              </a:r>
              <a:r>
                <a:rPr lang="fr-BE" sz="1000" dirty="0">
                  <a:effectLst/>
                  <a:latin typeface="Verdana" panose="020B0604030504040204" pitchFamily="34" charset="0"/>
                  <a:ea typeface="Verdana" panose="020B0604030504040204" pitchFamily="34" charset="0"/>
                  <a:cs typeface="Verdana" panose="020B0604030504040204" pitchFamily="34" charset="0"/>
                </a:rPr>
                <a:t> in </a:t>
              </a:r>
              <a:r>
                <a:rPr lang="fr-BE" sz="1000" dirty="0" err="1">
                  <a:effectLst/>
                  <a:latin typeface="Verdana" panose="020B0604030504040204" pitchFamily="34" charset="0"/>
                  <a:ea typeface="Verdana" panose="020B0604030504040204" pitchFamily="34" charset="0"/>
                  <a:cs typeface="Verdana" panose="020B0604030504040204" pitchFamily="34" charset="0"/>
                </a:rPr>
                <a:t>parallel</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with</a:t>
              </a:r>
              <a:r>
                <a:rPr lang="fr-BE" sz="1000" dirty="0">
                  <a:effectLst/>
                  <a:latin typeface="Verdana" panose="020B0604030504040204" pitchFamily="34" charset="0"/>
                  <a:ea typeface="Verdana" panose="020B0604030504040204" pitchFamily="34" charset="0"/>
                  <a:cs typeface="Verdana" panose="020B0604030504040204" pitchFamily="34" charset="0"/>
                </a:rPr>
                <a:t> the </a:t>
              </a:r>
              <a:r>
                <a:rPr lang="fr-BE" sz="1000" dirty="0" err="1">
                  <a:effectLst/>
                  <a:latin typeface="Verdana" panose="020B0604030504040204" pitchFamily="34" charset="0"/>
                  <a:ea typeface="Verdana" panose="020B0604030504040204" pitchFamily="34" charset="0"/>
                  <a:cs typeface="Verdana" panose="020B0604030504040204" pitchFamily="34" charset="0"/>
                </a:rPr>
                <a:t>physical</a:t>
              </a:r>
              <a:r>
                <a:rPr lang="fr-BE" sz="1000" dirty="0">
                  <a:effectLst/>
                  <a:latin typeface="Verdana" panose="020B0604030504040204" pitchFamily="34" charset="0"/>
                  <a:ea typeface="Verdana" panose="020B0604030504040204" pitchFamily="34" charset="0"/>
                  <a:cs typeface="Verdana" panose="020B0604030504040204" pitchFamily="34" charset="0"/>
                </a:rPr>
                <a:t> flow, </a:t>
              </a:r>
              <a:r>
                <a:rPr lang="fr-BE" sz="1000" dirty="0" err="1">
                  <a:effectLst/>
                  <a:latin typeface="Verdana" panose="020B0604030504040204" pitchFamily="34" charset="0"/>
                  <a:ea typeface="Verdana" panose="020B0604030504040204" pitchFamily="34" charset="0"/>
                  <a:cs typeface="Verdana" panose="020B0604030504040204" pitchFamily="34" charset="0"/>
                </a:rPr>
                <a:t>supporting</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order</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fulfilment</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shipment</a:t>
              </a:r>
              <a:r>
                <a:rPr lang="fr-BE" sz="1000" dirty="0">
                  <a:effectLst/>
                  <a:latin typeface="Verdana" panose="020B0604030504040204" pitchFamily="34" charset="0"/>
                  <a:ea typeface="Verdana" panose="020B0604030504040204" pitchFamily="34" charset="0"/>
                  <a:cs typeface="Verdana" panose="020B0604030504040204" pitchFamily="34" charset="0"/>
                </a:rPr>
                <a:t> notification and </a:t>
              </a:r>
              <a:r>
                <a:rPr lang="fr-BE" sz="1000" dirty="0" err="1">
                  <a:effectLst/>
                  <a:latin typeface="Verdana" panose="020B0604030504040204" pitchFamily="34" charset="0"/>
                  <a:ea typeface="Verdana" panose="020B0604030504040204" pitchFamily="34" charset="0"/>
                  <a:cs typeface="Verdana" panose="020B0604030504040204" pitchFamily="34" charset="0"/>
                </a:rPr>
                <a:t>goods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reception</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enabling</a:t>
              </a:r>
              <a:r>
                <a:rPr lang="fr-BE" sz="1000" dirty="0">
                  <a:effectLst/>
                  <a:latin typeface="Verdana" panose="020B0604030504040204" pitchFamily="34" charset="0"/>
                  <a:ea typeface="Verdana" panose="020B0604030504040204" pitchFamily="34" charset="0"/>
                  <a:cs typeface="Verdana" panose="020B0604030504040204" pitchFamily="34" charset="0"/>
                </a:rPr>
                <a:t> end-to-end </a:t>
              </a:r>
              <a:r>
                <a:rPr lang="fr-BE" sz="1000" dirty="0" err="1">
                  <a:effectLst/>
                  <a:latin typeface="Verdana" panose="020B0604030504040204" pitchFamily="34" charset="0"/>
                  <a:ea typeface="Verdana" panose="020B0604030504040204" pitchFamily="34" charset="0"/>
                  <a:cs typeface="Verdana" panose="020B0604030504040204" pitchFamily="34" charset="0"/>
                </a:rPr>
                <a:t>visibility</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traceability</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reconciliation</a:t>
              </a:r>
              <a:r>
                <a:rPr lang="fr-BE" sz="1000" dirty="0">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265250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88" name="Groupe 87">
            <a:extLst>
              <a:ext uri="{FF2B5EF4-FFF2-40B4-BE49-F238E27FC236}">
                <a16:creationId xmlns:a16="http://schemas.microsoft.com/office/drawing/2014/main" id="{05750409-9250-10CE-E206-173BC24E5698}"/>
              </a:ext>
            </a:extLst>
          </p:cNvPr>
          <p:cNvGrpSpPr/>
          <p:nvPr/>
        </p:nvGrpSpPr>
        <p:grpSpPr>
          <a:xfrm>
            <a:off x="210070" y="901422"/>
            <a:ext cx="11945466" cy="5696407"/>
            <a:chOff x="-27482" y="1116428"/>
            <a:chExt cx="11945466" cy="5696407"/>
          </a:xfrm>
        </p:grpSpPr>
        <p:sp>
          <p:nvSpPr>
            <p:cNvPr id="263" name="ZoneTexte 262">
              <a:extLst>
                <a:ext uri="{FF2B5EF4-FFF2-40B4-BE49-F238E27FC236}">
                  <a16:creationId xmlns:a16="http://schemas.microsoft.com/office/drawing/2014/main" id="{84ACDADF-840B-39D7-2984-4A18D26D3203}"/>
                </a:ext>
              </a:extLst>
            </p:cNvPr>
            <p:cNvSpPr txBox="1"/>
            <p:nvPr/>
          </p:nvSpPr>
          <p:spPr>
            <a:xfrm>
              <a:off x="-27482" y="6566614"/>
              <a:ext cx="3131409" cy="246221"/>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IMS - Inventory Management System</a:t>
              </a:r>
            </a:p>
          </p:txBody>
        </p:sp>
        <p:grpSp>
          <p:nvGrpSpPr>
            <p:cNvPr id="81" name="Groupe 80">
              <a:extLst>
                <a:ext uri="{FF2B5EF4-FFF2-40B4-BE49-F238E27FC236}">
                  <a16:creationId xmlns:a16="http://schemas.microsoft.com/office/drawing/2014/main" id="{11BB9086-0C97-8846-1514-A1AA6B81F01F}"/>
                </a:ext>
              </a:extLst>
            </p:cNvPr>
            <p:cNvGrpSpPr/>
            <p:nvPr/>
          </p:nvGrpSpPr>
          <p:grpSpPr>
            <a:xfrm>
              <a:off x="7606979" y="1116428"/>
              <a:ext cx="4311005" cy="1901384"/>
              <a:chOff x="7606979" y="1116428"/>
              <a:chExt cx="4311005" cy="1901384"/>
            </a:xfrm>
          </p:grpSpPr>
          <p:sp>
            <p:nvSpPr>
              <p:cNvPr id="10" name="Flèche vers la droite 39">
                <a:extLst>
                  <a:ext uri="{FF2B5EF4-FFF2-40B4-BE49-F238E27FC236}">
                    <a16:creationId xmlns:a16="http://schemas.microsoft.com/office/drawing/2014/main" id="{2FB4FB06-25B9-F025-A5AB-2C69C33635FA}"/>
                  </a:ext>
                </a:extLst>
              </p:cNvPr>
              <p:cNvSpPr/>
              <p:nvPr/>
            </p:nvSpPr>
            <p:spPr>
              <a:xfrm>
                <a:off x="7606979" y="1431357"/>
                <a:ext cx="2357204"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 name="ZoneTexte 48">
                <a:extLst>
                  <a:ext uri="{FF2B5EF4-FFF2-40B4-BE49-F238E27FC236}">
                    <a16:creationId xmlns:a16="http://schemas.microsoft.com/office/drawing/2014/main" id="{5809CCE2-EEA6-2752-ECAB-791DD0DF4C97}"/>
                  </a:ext>
                </a:extLst>
              </p:cNvPr>
              <p:cNvSpPr txBox="1"/>
              <p:nvPr/>
            </p:nvSpPr>
            <p:spPr>
              <a:xfrm>
                <a:off x="9204794" y="1962605"/>
                <a:ext cx="2713190"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record the products in the IMS capturing GTIN, batch / lot number, expiry date and serial number (automatically when available).</a:t>
                </a:r>
              </a:p>
              <a:p>
                <a:pPr algn="ctr"/>
                <a:endParaRPr lang="fr-BE" sz="1000" dirty="0">
                  <a:latin typeface="Verdana" panose="020B0604030504040204" pitchFamily="34" charset="0"/>
                  <a:ea typeface="Verdana" panose="020B0604030504040204" pitchFamily="34" charset="0"/>
                </a:endParaRPr>
              </a:p>
            </p:txBody>
          </p:sp>
          <p:sp>
            <p:nvSpPr>
              <p:cNvPr id="12" name="ZoneTexte 220">
                <a:extLst>
                  <a:ext uri="{FF2B5EF4-FFF2-40B4-BE49-F238E27FC236}">
                    <a16:creationId xmlns:a16="http://schemas.microsoft.com/office/drawing/2014/main" id="{F2023EFC-C719-94A7-50BA-15B973F42900}"/>
                  </a:ext>
                </a:extLst>
              </p:cNvPr>
              <p:cNvSpPr txBox="1"/>
              <p:nvPr/>
            </p:nvSpPr>
            <p:spPr>
              <a:xfrm>
                <a:off x="10279004" y="2771591"/>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0" name="Groupe 79">
                <a:extLst>
                  <a:ext uri="{FF2B5EF4-FFF2-40B4-BE49-F238E27FC236}">
                    <a16:creationId xmlns:a16="http://schemas.microsoft.com/office/drawing/2014/main" id="{7146F7FD-1713-06FB-C6E1-1B2690761A4E}"/>
                  </a:ext>
                </a:extLst>
              </p:cNvPr>
              <p:cNvGrpSpPr/>
              <p:nvPr/>
            </p:nvGrpSpPr>
            <p:grpSpPr>
              <a:xfrm>
                <a:off x="9975310" y="1116428"/>
                <a:ext cx="1173994" cy="777770"/>
                <a:chOff x="9975310" y="1116428"/>
                <a:chExt cx="1173994" cy="777770"/>
              </a:xfrm>
            </p:grpSpPr>
            <p:pic>
              <p:nvPicPr>
                <p:cNvPr id="26" name="Image 21">
                  <a:extLst>
                    <a:ext uri="{FF2B5EF4-FFF2-40B4-BE49-F238E27FC236}">
                      <a16:creationId xmlns:a16="http://schemas.microsoft.com/office/drawing/2014/main" id="{954DF7F7-F711-CC6A-01E7-B89BD6B145FE}"/>
                    </a:ext>
                  </a:extLst>
                </p:cNvPr>
                <p:cNvPicPr>
                  <a:picLocks noChangeAspect="1"/>
                </p:cNvPicPr>
                <p:nvPr/>
              </p:nvPicPr>
              <p:blipFill>
                <a:blip r:embed="rId3"/>
                <a:srcRect/>
                <a:stretch/>
              </p:blipFill>
              <p:spPr>
                <a:xfrm>
                  <a:off x="9975310" y="1116428"/>
                  <a:ext cx="1173994" cy="777770"/>
                </a:xfrm>
                <a:prstGeom prst="rect">
                  <a:avLst/>
                </a:prstGeom>
              </p:spPr>
            </p:pic>
            <p:pic>
              <p:nvPicPr>
                <p:cNvPr id="36" name="Image 35">
                  <a:extLst>
                    <a:ext uri="{FF2B5EF4-FFF2-40B4-BE49-F238E27FC236}">
                      <a16:creationId xmlns:a16="http://schemas.microsoft.com/office/drawing/2014/main" id="{A3B8B2EF-5A51-DCF9-D0A9-0978A2801845}"/>
                    </a:ext>
                  </a:extLst>
                </p:cNvPr>
                <p:cNvPicPr>
                  <a:picLocks noChangeAspect="1"/>
                </p:cNvPicPr>
                <p:nvPr/>
              </p:nvPicPr>
              <p:blipFill>
                <a:blip r:embed="rId4"/>
                <a:stretch>
                  <a:fillRect/>
                </a:stretch>
              </p:blipFill>
              <p:spPr>
                <a:xfrm>
                  <a:off x="10411657" y="1256446"/>
                  <a:ext cx="300830" cy="453711"/>
                </a:xfrm>
                <a:prstGeom prst="rect">
                  <a:avLst/>
                </a:prstGeom>
              </p:spPr>
            </p:pic>
          </p:grpSp>
        </p:grpSp>
      </p:grpSp>
      <p:grpSp>
        <p:nvGrpSpPr>
          <p:cNvPr id="89" name="Groupe 88">
            <a:extLst>
              <a:ext uri="{FF2B5EF4-FFF2-40B4-BE49-F238E27FC236}">
                <a16:creationId xmlns:a16="http://schemas.microsoft.com/office/drawing/2014/main" id="{9CD1A333-3746-8C06-DD71-C92D72D5DB44}"/>
              </a:ext>
            </a:extLst>
          </p:cNvPr>
          <p:cNvGrpSpPr/>
          <p:nvPr/>
        </p:nvGrpSpPr>
        <p:grpSpPr>
          <a:xfrm>
            <a:off x="4397358" y="833398"/>
            <a:ext cx="4315295" cy="1969408"/>
            <a:chOff x="4397358" y="1048404"/>
            <a:chExt cx="4315295" cy="1969408"/>
          </a:xfrm>
        </p:grpSpPr>
        <p:sp>
          <p:nvSpPr>
            <p:cNvPr id="40" name="Flèche vers la droite 39">
              <a:extLst>
                <a:ext uri="{FF2B5EF4-FFF2-40B4-BE49-F238E27FC236}">
                  <a16:creationId xmlns:a16="http://schemas.microsoft.com/office/drawing/2014/main" id="{208DCEFA-ABCA-5511-50FD-E20CC6021FF6}"/>
                </a:ext>
              </a:extLst>
            </p:cNvPr>
            <p:cNvSpPr/>
            <p:nvPr/>
          </p:nvSpPr>
          <p:spPr>
            <a:xfrm>
              <a:off x="4397358" y="1433415"/>
              <a:ext cx="203149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49" name="ZoneTexte 48">
              <a:extLst>
                <a:ext uri="{FF2B5EF4-FFF2-40B4-BE49-F238E27FC236}">
                  <a16:creationId xmlns:a16="http://schemas.microsoft.com/office/drawing/2014/main" id="{75A6E0D3-F1FB-C5A2-7073-E0204BA1E997}"/>
                </a:ext>
              </a:extLst>
            </p:cNvPr>
            <p:cNvSpPr txBox="1"/>
            <p:nvPr/>
          </p:nvSpPr>
          <p:spPr>
            <a:xfrm>
              <a:off x="5789141" y="1978075"/>
              <a:ext cx="2923512" cy="707886"/>
            </a:xfrm>
            <a:prstGeom prst="rect">
              <a:avLst/>
            </a:prstGeom>
            <a:noFill/>
            <a:effectLst/>
          </p:spPr>
          <p:txBody>
            <a:bodyPr wrap="square">
              <a:spAutoFit/>
            </a:bodyPr>
            <a:lstStyle/>
            <a:p>
              <a:pPr algn="ctr"/>
              <a:r>
                <a:rPr lang="fr-BE" sz="1000" dirty="0" err="1">
                  <a:latin typeface="Verdana" panose="020B0604030504040204" pitchFamily="34" charset="0"/>
                  <a:ea typeface="Verdana" panose="020B0604030504040204" pitchFamily="34" charset="0"/>
                  <a:cs typeface="Verdana" panose="020B0604030504040204" pitchFamily="34" charset="0"/>
                </a:rPr>
                <a:t>Pharmacy</a:t>
              </a:r>
              <a:r>
                <a:rPr lang="fr-BE" sz="1000" dirty="0">
                  <a:latin typeface="Verdana" panose="020B0604030504040204" pitchFamily="34" charset="0"/>
                  <a:ea typeface="Verdana" panose="020B0604030504040204" pitchFamily="34" charset="0"/>
                  <a:cs typeface="Verdana" panose="020B0604030504040204" pitchFamily="34" charset="0"/>
                </a:rPr>
                <a:t> staff scans </a:t>
              </a:r>
              <a:r>
                <a:rPr lang="fr-BE" sz="1000" dirty="0" err="1">
                  <a:latin typeface="Verdana" panose="020B0604030504040204" pitchFamily="34" charset="0"/>
                  <a:ea typeface="Verdana" panose="020B0604030504040204" pitchFamily="34" charset="0"/>
                  <a:cs typeface="Verdana" panose="020B0604030504040204" pitchFamily="34" charset="0"/>
                </a:rPr>
                <a:t>every</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product</a:t>
              </a:r>
              <a:r>
                <a:rPr lang="fr-BE" sz="1000" dirty="0">
                  <a:latin typeface="Verdana" panose="020B0604030504040204" pitchFamily="34" charset="0"/>
                  <a:ea typeface="Verdana" panose="020B0604030504040204" pitchFamily="34" charset="0"/>
                  <a:cs typeface="Verdana" panose="020B0604030504040204" pitchFamily="34" charset="0"/>
                </a:rPr>
                <a:t> to </a:t>
              </a:r>
              <a:r>
                <a:rPr lang="fr-BE" sz="1000" dirty="0" err="1">
                  <a:latin typeface="Verdana" panose="020B0604030504040204" pitchFamily="34" charset="0"/>
                  <a:ea typeface="Verdana" panose="020B0604030504040204" pitchFamily="34" charset="0"/>
                  <a:cs typeface="Verdana" panose="020B0604030504040204" pitchFamily="34" charset="0"/>
                </a:rPr>
                <a:t>confirm</a:t>
              </a:r>
              <a:r>
                <a:rPr lang="fr-BE" sz="1000" dirty="0">
                  <a:latin typeface="Verdana" panose="020B0604030504040204" pitchFamily="34" charset="0"/>
                  <a:ea typeface="Verdana" panose="020B0604030504040204" pitchFamily="34" charset="0"/>
                  <a:cs typeface="Verdana" panose="020B0604030504040204" pitchFamily="34" charset="0"/>
                </a:rPr>
                <a:t> the correct item, </a:t>
              </a:r>
              <a:r>
                <a:rPr lang="fr-BE" sz="1000" dirty="0" err="1">
                  <a:latin typeface="Verdana" panose="020B0604030504040204" pitchFamily="34" charset="0"/>
                  <a:ea typeface="Verdana" panose="020B0604030504040204" pitchFamily="34" charset="0"/>
                  <a:cs typeface="Verdana" panose="020B0604030504040204" pitchFamily="34" charset="0"/>
                </a:rPr>
                <a:t>including</a:t>
              </a:r>
              <a:r>
                <a:rPr lang="fr-BE" sz="1000" dirty="0">
                  <a:latin typeface="Verdana" panose="020B0604030504040204" pitchFamily="34" charset="0"/>
                  <a:ea typeface="Verdana" panose="020B0604030504040204" pitchFamily="34" charset="0"/>
                  <a:cs typeface="Verdana" panose="020B0604030504040204" pitchFamily="34" charset="0"/>
                </a:rPr>
                <a:t> batch/lot, </a:t>
              </a:r>
              <a:r>
                <a:rPr lang="fr-BE" sz="1000" dirty="0" err="1">
                  <a:latin typeface="Verdana" panose="020B0604030504040204" pitchFamily="34" charset="0"/>
                  <a:ea typeface="Verdana" panose="020B0604030504040204" pitchFamily="34" charset="0"/>
                  <a:cs typeface="Verdana" panose="020B0604030504040204" pitchFamily="34" charset="0"/>
                </a:rPr>
                <a:t>expiry</a:t>
              </a:r>
              <a:r>
                <a:rPr lang="fr-BE" sz="1000" dirty="0">
                  <a:latin typeface="Verdana" panose="020B0604030504040204" pitchFamily="34" charset="0"/>
                  <a:ea typeface="Verdana" panose="020B0604030504040204" pitchFamily="34" charset="0"/>
                  <a:cs typeface="Verdana" panose="020B0604030504040204" pitchFamily="34" charset="0"/>
                </a:rPr>
                <a:t> date and serial </a:t>
              </a:r>
              <a:r>
                <a:rPr lang="fr-BE" sz="1000" dirty="0" err="1">
                  <a:latin typeface="Verdana" panose="020B0604030504040204" pitchFamily="34" charset="0"/>
                  <a:ea typeface="Verdana" panose="020B0604030504040204" pitchFamily="34" charset="0"/>
                  <a:cs typeface="Verdana" panose="020B0604030504040204" pitchFamily="34" charset="0"/>
                </a:rPr>
                <a:t>number</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where</a:t>
              </a:r>
              <a:r>
                <a:rPr lang="fr-BE" sz="1000" dirty="0">
                  <a:latin typeface="Verdana" panose="020B0604030504040204" pitchFamily="34" charset="0"/>
                  <a:ea typeface="Verdana" panose="020B0604030504040204" pitchFamily="34" charset="0"/>
                  <a:cs typeface="Verdana" panose="020B0604030504040204" pitchFamily="34" charset="0"/>
                </a:rPr>
                <a:t> applicable).</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ZoneTexte 220">
              <a:extLst>
                <a:ext uri="{FF2B5EF4-FFF2-40B4-BE49-F238E27FC236}">
                  <a16:creationId xmlns:a16="http://schemas.microsoft.com/office/drawing/2014/main" id="{31126ECE-2798-5024-D3B3-8283E1D48C9C}"/>
                </a:ext>
              </a:extLst>
            </p:cNvPr>
            <p:cNvSpPr txBox="1"/>
            <p:nvPr/>
          </p:nvSpPr>
          <p:spPr>
            <a:xfrm>
              <a:off x="6997122" y="2771591"/>
              <a:ext cx="51378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2" name="Groupe 81">
              <a:extLst>
                <a:ext uri="{FF2B5EF4-FFF2-40B4-BE49-F238E27FC236}">
                  <a16:creationId xmlns:a16="http://schemas.microsoft.com/office/drawing/2014/main" id="{888C4D97-2C95-FC96-33AA-AEA70F245F5A}"/>
                </a:ext>
              </a:extLst>
            </p:cNvPr>
            <p:cNvGrpSpPr/>
            <p:nvPr/>
          </p:nvGrpSpPr>
          <p:grpSpPr>
            <a:xfrm>
              <a:off x="6402685" y="1048404"/>
              <a:ext cx="1576579" cy="983474"/>
              <a:chOff x="6402685" y="983149"/>
              <a:chExt cx="1576579" cy="983474"/>
            </a:xfrm>
          </p:grpSpPr>
          <p:pic>
            <p:nvPicPr>
              <p:cNvPr id="20" name="Imagen 19">
                <a:extLst>
                  <a:ext uri="{FF2B5EF4-FFF2-40B4-BE49-F238E27FC236}">
                    <a16:creationId xmlns:a16="http://schemas.microsoft.com/office/drawing/2014/main" id="{1B0EDD8D-3243-55F6-A64B-AAA13FAF6162}"/>
                  </a:ext>
                </a:extLst>
              </p:cNvPr>
              <p:cNvPicPr>
                <a:picLocks noChangeAspect="1"/>
              </p:cNvPicPr>
              <p:nvPr/>
            </p:nvPicPr>
            <p:blipFill>
              <a:blip r:embed="rId5"/>
              <a:stretch>
                <a:fillRect/>
              </a:stretch>
            </p:blipFill>
            <p:spPr>
              <a:xfrm>
                <a:off x="6402685" y="983149"/>
                <a:ext cx="1005498" cy="908712"/>
              </a:xfrm>
              <a:prstGeom prst="rect">
                <a:avLst/>
              </a:prstGeom>
            </p:spPr>
          </p:pic>
          <p:pic>
            <p:nvPicPr>
              <p:cNvPr id="25" name="Image 134">
                <a:extLst>
                  <a:ext uri="{FF2B5EF4-FFF2-40B4-BE49-F238E27FC236}">
                    <a16:creationId xmlns:a16="http://schemas.microsoft.com/office/drawing/2014/main" id="{DFCEDC31-7D05-68EC-25F4-B93C7FF443E9}"/>
                  </a:ext>
                </a:extLst>
              </p:cNvPr>
              <p:cNvPicPr>
                <a:picLocks noChangeAspect="1"/>
              </p:cNvPicPr>
              <p:nvPr/>
            </p:nvPicPr>
            <p:blipFill>
              <a:blip r:embed="rId6"/>
              <a:stretch>
                <a:fillRect/>
              </a:stretch>
            </p:blipFill>
            <p:spPr>
              <a:xfrm>
                <a:off x="7348967" y="1082897"/>
                <a:ext cx="526561" cy="370275"/>
              </a:xfrm>
              <a:prstGeom prst="rect">
                <a:avLst/>
              </a:prstGeom>
            </p:spPr>
          </p:pic>
          <p:pic>
            <p:nvPicPr>
              <p:cNvPr id="17" name="Image 16">
                <a:extLst>
                  <a:ext uri="{FF2B5EF4-FFF2-40B4-BE49-F238E27FC236}">
                    <a16:creationId xmlns:a16="http://schemas.microsoft.com/office/drawing/2014/main" id="{FB2669F4-FF60-91C2-5C68-12D429F6EBE5}"/>
                  </a:ext>
                </a:extLst>
              </p:cNvPr>
              <p:cNvPicPr>
                <a:picLocks noChangeAspect="1"/>
              </p:cNvPicPr>
              <p:nvPr/>
            </p:nvPicPr>
            <p:blipFill>
              <a:blip r:embed="rId7"/>
              <a:stretch>
                <a:fillRect/>
              </a:stretch>
            </p:blipFill>
            <p:spPr>
              <a:xfrm>
                <a:off x="7111484" y="1552896"/>
                <a:ext cx="526562" cy="413727"/>
              </a:xfrm>
              <a:prstGeom prst="rect">
                <a:avLst/>
              </a:prstGeom>
            </p:spPr>
          </p:pic>
          <p:pic>
            <p:nvPicPr>
              <p:cNvPr id="59" name="Image 58">
                <a:extLst>
                  <a:ext uri="{FF2B5EF4-FFF2-40B4-BE49-F238E27FC236}">
                    <a16:creationId xmlns:a16="http://schemas.microsoft.com/office/drawing/2014/main" id="{F235FBE7-1941-BEB2-2A17-620C9F8628F5}"/>
                  </a:ext>
                </a:extLst>
              </p:cNvPr>
              <p:cNvPicPr>
                <a:picLocks noChangeAspect="1"/>
              </p:cNvPicPr>
              <p:nvPr/>
            </p:nvPicPr>
            <p:blipFill>
              <a:blip r:embed="rId4"/>
              <a:stretch>
                <a:fillRect/>
              </a:stretch>
            </p:blipFill>
            <p:spPr>
              <a:xfrm>
                <a:off x="7678434" y="1464344"/>
                <a:ext cx="300830" cy="453711"/>
              </a:xfrm>
              <a:prstGeom prst="rect">
                <a:avLst/>
              </a:prstGeom>
            </p:spPr>
          </p:pic>
        </p:grpSp>
      </p:grpSp>
      <p:grpSp>
        <p:nvGrpSpPr>
          <p:cNvPr id="85" name="Groupe 84">
            <a:extLst>
              <a:ext uri="{FF2B5EF4-FFF2-40B4-BE49-F238E27FC236}">
                <a16:creationId xmlns:a16="http://schemas.microsoft.com/office/drawing/2014/main" id="{2C3F16E9-A494-E0A2-BC1C-9E229A7D1606}"/>
              </a:ext>
            </a:extLst>
          </p:cNvPr>
          <p:cNvGrpSpPr/>
          <p:nvPr/>
        </p:nvGrpSpPr>
        <p:grpSpPr>
          <a:xfrm>
            <a:off x="2190480" y="933146"/>
            <a:ext cx="2846013" cy="1869659"/>
            <a:chOff x="2190480" y="933146"/>
            <a:chExt cx="2846013" cy="1869659"/>
          </a:xfrm>
        </p:grpSpPr>
        <p:pic>
          <p:nvPicPr>
            <p:cNvPr id="84" name="Image 83" descr="Une image contenant symbole, Caractère coloré, Rectangle, Graphique&#10;&#10;Le contenu généré par l’IA peut être incorrect.">
              <a:extLst>
                <a:ext uri="{FF2B5EF4-FFF2-40B4-BE49-F238E27FC236}">
                  <a16:creationId xmlns:a16="http://schemas.microsoft.com/office/drawing/2014/main" id="{366AA831-15A0-7F4A-46A6-CACD001E4203}"/>
                </a:ext>
              </a:extLst>
            </p:cNvPr>
            <p:cNvPicPr>
              <a:picLocks noChangeAspect="1"/>
            </p:cNvPicPr>
            <p:nvPr/>
          </p:nvPicPr>
          <p:blipFill>
            <a:blip r:embed="rId8"/>
            <a:stretch>
              <a:fillRect/>
            </a:stretch>
          </p:blipFill>
          <p:spPr>
            <a:xfrm>
              <a:off x="3374373" y="933146"/>
              <a:ext cx="1345841" cy="924834"/>
            </a:xfrm>
            <a:prstGeom prst="rect">
              <a:avLst/>
            </a:prstGeom>
          </p:spPr>
        </p:pic>
        <p:sp>
          <p:nvSpPr>
            <p:cNvPr id="38" name="ZoneTexte 37">
              <a:extLst>
                <a:ext uri="{FF2B5EF4-FFF2-40B4-BE49-F238E27FC236}">
                  <a16:creationId xmlns:a16="http://schemas.microsoft.com/office/drawing/2014/main" id="{54B14CCD-CC1F-BB50-3246-32268BE3BA76}"/>
                </a:ext>
              </a:extLst>
            </p:cNvPr>
            <p:cNvSpPr txBox="1"/>
            <p:nvPr/>
          </p:nvSpPr>
          <p:spPr>
            <a:xfrm>
              <a:off x="3215781" y="2081355"/>
              <a:ext cx="1820712" cy="400110"/>
            </a:xfrm>
            <a:prstGeom prst="rect">
              <a:avLst/>
            </a:prstGeom>
            <a:noFill/>
            <a:effectLst/>
          </p:spPr>
          <p:txBody>
            <a:bodyPr wrap="square">
              <a:spAutoFit/>
            </a:bodyPr>
            <a:lstStyle/>
            <a:p>
              <a:pPr algn="ctr"/>
              <a:r>
                <a:rPr lang="es-ES" sz="1000" dirty="0" err="1">
                  <a:effectLst/>
                  <a:latin typeface="Verdana" panose="020B0604030504040204" pitchFamily="34" charset="0"/>
                  <a:ea typeface="Verdana" panose="020B0604030504040204" pitchFamily="34" charset="0"/>
                  <a:cs typeface="Verdana" panose="020B0604030504040204" pitchFamily="34" charset="0"/>
                </a:rPr>
                <a:t>Reception</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of</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goods</a:t>
              </a:r>
              <a:r>
                <a:rPr lang="es-ES" sz="1000" dirty="0">
                  <a:effectLst/>
                  <a:latin typeface="Verdana" panose="020B0604030504040204" pitchFamily="34" charset="0"/>
                  <a:ea typeface="Verdana" panose="020B0604030504040204" pitchFamily="34" charset="0"/>
                  <a:cs typeface="Verdana" panose="020B0604030504040204" pitchFamily="34" charset="0"/>
                </a:rPr>
                <a:t> at </a:t>
              </a:r>
              <a:r>
                <a:rPr lang="es-ES" sz="1000" dirty="0" err="1">
                  <a:effectLst/>
                  <a:latin typeface="Verdana" panose="020B0604030504040204" pitchFamily="34" charset="0"/>
                  <a:ea typeface="Verdana" panose="020B0604030504040204" pitchFamily="34" charset="0"/>
                  <a:cs typeface="Verdana" panose="020B0604030504040204" pitchFamily="34" charset="0"/>
                </a:rPr>
                <a:t>the</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pharmacy</a:t>
              </a:r>
              <a:r>
                <a:rPr lang="en-US" sz="1000" dirty="0">
                  <a:latin typeface="Verdana" panose="020B0604030504040204" pitchFamily="34" charset="0"/>
                  <a:ea typeface="Verdana" panose="020B0604030504040204" pitchFamily="34" charset="0"/>
                </a:rPr>
                <a:t>*.</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34" name="Flèche vers la droite 33">
              <a:extLst>
                <a:ext uri="{FF2B5EF4-FFF2-40B4-BE49-F238E27FC236}">
                  <a16:creationId xmlns:a16="http://schemas.microsoft.com/office/drawing/2014/main" id="{BF14F64A-25A8-EED6-D26D-BF0DE0F1E074}"/>
                </a:ext>
              </a:extLst>
            </p:cNvPr>
            <p:cNvSpPr/>
            <p:nvPr/>
          </p:nvSpPr>
          <p:spPr>
            <a:xfrm>
              <a:off x="2190480" y="1209892"/>
              <a:ext cx="11929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ZoneTexte 220">
              <a:extLst>
                <a:ext uri="{FF2B5EF4-FFF2-40B4-BE49-F238E27FC236}">
                  <a16:creationId xmlns:a16="http://schemas.microsoft.com/office/drawing/2014/main" id="{4BF00CAA-6470-3F18-342F-7A600642DAE6}"/>
                </a:ext>
              </a:extLst>
            </p:cNvPr>
            <p:cNvSpPr txBox="1"/>
            <p:nvPr/>
          </p:nvSpPr>
          <p:spPr>
            <a:xfrm>
              <a:off x="3410236" y="2556584"/>
              <a:ext cx="1431802" cy="246221"/>
            </a:xfrm>
            <a:prstGeom prst="rect">
              <a:avLst/>
            </a:prstGeom>
            <a:solidFill>
              <a:schemeClr val="accent4"/>
            </a:solidFill>
            <a:effectLst/>
          </p:spPr>
          <p:txBody>
            <a:bodyPr wrap="non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SSCC / GLN</a:t>
              </a:r>
            </a:p>
          </p:txBody>
        </p:sp>
        <p:grpSp>
          <p:nvGrpSpPr>
            <p:cNvPr id="52" name="Groupe 51">
              <a:extLst>
                <a:ext uri="{FF2B5EF4-FFF2-40B4-BE49-F238E27FC236}">
                  <a16:creationId xmlns:a16="http://schemas.microsoft.com/office/drawing/2014/main" id="{58B622C4-D21B-2808-0E84-430465A88978}"/>
                </a:ext>
              </a:extLst>
            </p:cNvPr>
            <p:cNvGrpSpPr/>
            <p:nvPr/>
          </p:nvGrpSpPr>
          <p:grpSpPr>
            <a:xfrm>
              <a:off x="4065871" y="1655169"/>
              <a:ext cx="707718" cy="272145"/>
              <a:chOff x="806872" y="1392010"/>
              <a:chExt cx="1179885" cy="453711"/>
            </a:xfrm>
          </p:grpSpPr>
          <p:pic>
            <p:nvPicPr>
              <p:cNvPr id="53" name="Image 52">
                <a:extLst>
                  <a:ext uri="{FF2B5EF4-FFF2-40B4-BE49-F238E27FC236}">
                    <a16:creationId xmlns:a16="http://schemas.microsoft.com/office/drawing/2014/main" id="{76670A4B-C087-F42E-FBFA-B6E8A7CDBCB5}"/>
                  </a:ext>
                </a:extLst>
              </p:cNvPr>
              <p:cNvPicPr>
                <a:picLocks noChangeAspect="1"/>
              </p:cNvPicPr>
              <p:nvPr/>
            </p:nvPicPr>
            <p:blipFill>
              <a:blip r:embed="rId4"/>
              <a:stretch>
                <a:fillRect/>
              </a:stretch>
            </p:blipFill>
            <p:spPr>
              <a:xfrm>
                <a:off x="806872" y="1392010"/>
                <a:ext cx="300831" cy="453711"/>
              </a:xfrm>
              <a:prstGeom prst="rect">
                <a:avLst/>
              </a:prstGeom>
            </p:spPr>
          </p:pic>
          <p:pic>
            <p:nvPicPr>
              <p:cNvPr id="54" name="Image 53">
                <a:extLst>
                  <a:ext uri="{FF2B5EF4-FFF2-40B4-BE49-F238E27FC236}">
                    <a16:creationId xmlns:a16="http://schemas.microsoft.com/office/drawing/2014/main" id="{B8BDAC53-4B20-D2A2-2430-5D3D4B0A7AB1}"/>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55" name="Image 54">
                <a:extLst>
                  <a:ext uri="{FF2B5EF4-FFF2-40B4-BE49-F238E27FC236}">
                    <a16:creationId xmlns:a16="http://schemas.microsoft.com/office/drawing/2014/main" id="{2E8A0991-D79E-1FF8-D9C3-E53251294B6E}"/>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58" name="Image 57">
                <a:extLst>
                  <a:ext uri="{FF2B5EF4-FFF2-40B4-BE49-F238E27FC236}">
                    <a16:creationId xmlns:a16="http://schemas.microsoft.com/office/drawing/2014/main" id="{129B5CB0-0C08-CA14-D654-CBD1182FBAE9}"/>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nvGrpSpPr>
          <p:cNvPr id="35" name="Groupe 34">
            <a:extLst>
              <a:ext uri="{FF2B5EF4-FFF2-40B4-BE49-F238E27FC236}">
                <a16:creationId xmlns:a16="http://schemas.microsoft.com/office/drawing/2014/main" id="{F8B76AFE-CED1-624A-F808-6BD7396524F8}"/>
              </a:ext>
            </a:extLst>
          </p:cNvPr>
          <p:cNvGrpSpPr/>
          <p:nvPr/>
        </p:nvGrpSpPr>
        <p:grpSpPr>
          <a:xfrm>
            <a:off x="196291" y="942468"/>
            <a:ext cx="4045073" cy="5413526"/>
            <a:chOff x="196291" y="1157474"/>
            <a:chExt cx="4045073" cy="5413526"/>
          </a:xfrm>
        </p:grpSpPr>
        <p:grpSp>
          <p:nvGrpSpPr>
            <p:cNvPr id="87" name="Groupe 86">
              <a:extLst>
                <a:ext uri="{FF2B5EF4-FFF2-40B4-BE49-F238E27FC236}">
                  <a16:creationId xmlns:a16="http://schemas.microsoft.com/office/drawing/2014/main" id="{AF4CE382-556E-00B4-CBF9-DCF090D7FE89}"/>
                </a:ext>
              </a:extLst>
            </p:cNvPr>
            <p:cNvGrpSpPr/>
            <p:nvPr/>
          </p:nvGrpSpPr>
          <p:grpSpPr>
            <a:xfrm>
              <a:off x="439812" y="1157474"/>
              <a:ext cx="2188113" cy="1860337"/>
              <a:chOff x="439812" y="1157474"/>
              <a:chExt cx="2188113" cy="1860337"/>
            </a:xfrm>
          </p:grpSpPr>
          <p:sp>
            <p:nvSpPr>
              <p:cNvPr id="6" name="ZoneTexte 220">
                <a:extLst>
                  <a:ext uri="{FF2B5EF4-FFF2-40B4-BE49-F238E27FC236}">
                    <a16:creationId xmlns:a16="http://schemas.microsoft.com/office/drawing/2014/main" id="{93F6FB2F-7E51-3BC4-6F03-D8329C8B7AF3}"/>
                  </a:ext>
                </a:extLst>
              </p:cNvPr>
              <p:cNvSpPr txBox="1"/>
              <p:nvPr/>
            </p:nvSpPr>
            <p:spPr>
              <a:xfrm>
                <a:off x="817967" y="2771590"/>
                <a:ext cx="1431802" cy="246221"/>
              </a:xfrm>
              <a:prstGeom prst="rect">
                <a:avLst/>
              </a:prstGeom>
              <a:solidFill>
                <a:schemeClr val="accent4"/>
              </a:solidFill>
              <a:effectLst/>
            </p:spPr>
            <p:txBody>
              <a:bodyPr wrap="non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SSCC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7" name="ZoneTexte 114">
                <a:extLst>
                  <a:ext uri="{FF2B5EF4-FFF2-40B4-BE49-F238E27FC236}">
                    <a16:creationId xmlns:a16="http://schemas.microsoft.com/office/drawing/2014/main" id="{FEB2084C-937F-69C5-2F93-18AF3A4A578A}"/>
                  </a:ext>
                </a:extLst>
              </p:cNvPr>
              <p:cNvSpPr txBox="1"/>
              <p:nvPr/>
            </p:nvSpPr>
            <p:spPr>
              <a:xfrm>
                <a:off x="439812" y="2134808"/>
                <a:ext cx="2188113"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supplier executes order fulfilment and dispatches the shipment to the pharmacy*.</a:t>
                </a:r>
                <a:endParaRPr lang="es-ES" sz="1000" dirty="0">
                  <a:latin typeface="Verdana" panose="020B0604030504040204" pitchFamily="34" charset="0"/>
                  <a:ea typeface="Verdana" panose="020B0604030504040204" pitchFamily="34" charset="0"/>
                </a:endParaRPr>
              </a:p>
            </p:txBody>
          </p:sp>
          <p:grpSp>
            <p:nvGrpSpPr>
              <p:cNvPr id="86" name="Groupe 85">
                <a:extLst>
                  <a:ext uri="{FF2B5EF4-FFF2-40B4-BE49-F238E27FC236}">
                    <a16:creationId xmlns:a16="http://schemas.microsoft.com/office/drawing/2014/main" id="{BF0434FB-1A84-D1D5-75F4-56B2A8F61F85}"/>
                  </a:ext>
                </a:extLst>
              </p:cNvPr>
              <p:cNvGrpSpPr/>
              <p:nvPr/>
            </p:nvGrpSpPr>
            <p:grpSpPr>
              <a:xfrm>
                <a:off x="834387" y="1157474"/>
                <a:ext cx="1637188" cy="984846"/>
                <a:chOff x="907735" y="1157474"/>
                <a:chExt cx="1637188" cy="984846"/>
              </a:xfrm>
            </p:grpSpPr>
            <p:pic>
              <p:nvPicPr>
                <p:cNvPr id="21" name="Image 20">
                  <a:extLst>
                    <a:ext uri="{FF2B5EF4-FFF2-40B4-BE49-F238E27FC236}">
                      <a16:creationId xmlns:a16="http://schemas.microsoft.com/office/drawing/2014/main" id="{0B3939F5-BCCF-EAC3-A56F-815B53F0114A}"/>
                    </a:ext>
                  </a:extLst>
                </p:cNvPr>
                <p:cNvPicPr>
                  <a:picLocks noChangeAspect="1"/>
                </p:cNvPicPr>
                <p:nvPr/>
              </p:nvPicPr>
              <p:blipFill>
                <a:blip r:embed="rId9"/>
                <a:stretch>
                  <a:fillRect/>
                </a:stretch>
              </p:blipFill>
              <p:spPr>
                <a:xfrm>
                  <a:off x="907735" y="1157474"/>
                  <a:ext cx="1426963" cy="908713"/>
                </a:xfrm>
                <a:prstGeom prst="rect">
                  <a:avLst/>
                </a:prstGeom>
              </p:spPr>
            </p:pic>
            <p:grpSp>
              <p:nvGrpSpPr>
                <p:cNvPr id="51" name="Groupe 50">
                  <a:extLst>
                    <a:ext uri="{FF2B5EF4-FFF2-40B4-BE49-F238E27FC236}">
                      <a16:creationId xmlns:a16="http://schemas.microsoft.com/office/drawing/2014/main" id="{F5EDD3E7-7172-46F9-740D-3BFE76023E50}"/>
                    </a:ext>
                  </a:extLst>
                </p:cNvPr>
                <p:cNvGrpSpPr/>
                <p:nvPr/>
              </p:nvGrpSpPr>
              <p:grpSpPr>
                <a:xfrm>
                  <a:off x="1838700" y="1870175"/>
                  <a:ext cx="706223" cy="272145"/>
                  <a:chOff x="1099450" y="1392010"/>
                  <a:chExt cx="1177393" cy="453711"/>
                </a:xfrm>
              </p:grpSpPr>
              <p:pic>
                <p:nvPicPr>
                  <p:cNvPr id="43" name="Image 42">
                    <a:extLst>
                      <a:ext uri="{FF2B5EF4-FFF2-40B4-BE49-F238E27FC236}">
                        <a16:creationId xmlns:a16="http://schemas.microsoft.com/office/drawing/2014/main" id="{BF53E2E1-D5AB-DA9B-F889-63A5C28FA8A4}"/>
                      </a:ext>
                    </a:extLst>
                  </p:cNvPr>
                  <p:cNvPicPr>
                    <a:picLocks noChangeAspect="1"/>
                  </p:cNvPicPr>
                  <p:nvPr/>
                </p:nvPicPr>
                <p:blipFill>
                  <a:blip r:embed="rId4"/>
                  <a:stretch>
                    <a:fillRect/>
                  </a:stretch>
                </p:blipFill>
                <p:spPr>
                  <a:xfrm>
                    <a:off x="1976013" y="1392010"/>
                    <a:ext cx="300830" cy="453711"/>
                  </a:xfrm>
                  <a:prstGeom prst="rect">
                    <a:avLst/>
                  </a:prstGeom>
                </p:spPr>
              </p:pic>
              <p:pic>
                <p:nvPicPr>
                  <p:cNvPr id="44" name="Image 43">
                    <a:extLst>
                      <a:ext uri="{FF2B5EF4-FFF2-40B4-BE49-F238E27FC236}">
                        <a16:creationId xmlns:a16="http://schemas.microsoft.com/office/drawing/2014/main" id="{DCCFE021-BF6D-569D-3892-10E8CBDC7E3A}"/>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45" name="Image 44">
                    <a:extLst>
                      <a:ext uri="{FF2B5EF4-FFF2-40B4-BE49-F238E27FC236}">
                        <a16:creationId xmlns:a16="http://schemas.microsoft.com/office/drawing/2014/main" id="{0B7EA88E-E971-66B9-0959-3E506151B4C2}"/>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48" name="Image 47">
                    <a:extLst>
                      <a:ext uri="{FF2B5EF4-FFF2-40B4-BE49-F238E27FC236}">
                        <a16:creationId xmlns:a16="http://schemas.microsoft.com/office/drawing/2014/main" id="{9E9C74CF-4A25-6E32-CADD-BD3BF228290B}"/>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sp>
          <p:nvSpPr>
            <p:cNvPr id="30" name="ZoneTexte 29">
              <a:extLst>
                <a:ext uri="{FF2B5EF4-FFF2-40B4-BE49-F238E27FC236}">
                  <a16:creationId xmlns:a16="http://schemas.microsoft.com/office/drawing/2014/main" id="{33C5653F-EA8B-BCC0-8DF7-CBD67DAA2B27}"/>
                </a:ext>
              </a:extLst>
            </p:cNvPr>
            <p:cNvSpPr txBox="1"/>
            <p:nvPr/>
          </p:nvSpPr>
          <p:spPr>
            <a:xfrm>
              <a:off x="196291" y="5863114"/>
              <a:ext cx="4045073" cy="707886"/>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Standardised</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transactional</a:t>
              </a:r>
              <a:r>
                <a:rPr lang="fr-BE" sz="1000" dirty="0">
                  <a:effectLst/>
                  <a:latin typeface="Verdana" panose="020B0604030504040204" pitchFamily="34" charset="0"/>
                  <a:ea typeface="Verdana" panose="020B0604030504040204" pitchFamily="34" charset="0"/>
                  <a:cs typeface="Verdana" panose="020B0604030504040204" pitchFamily="34" charset="0"/>
                </a:rPr>
                <a:t> data </a:t>
              </a:r>
              <a:r>
                <a:rPr lang="fr-BE" sz="1000" dirty="0" err="1">
                  <a:effectLst/>
                  <a:latin typeface="Verdana" panose="020B0604030504040204" pitchFamily="34" charset="0"/>
                  <a:ea typeface="Verdana" panose="020B0604030504040204" pitchFamily="34" charset="0"/>
                  <a:cs typeface="Verdana" panose="020B0604030504040204" pitchFamily="34" charset="0"/>
                </a:rPr>
                <a:t>is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exchanged</a:t>
              </a:r>
              <a:r>
                <a:rPr lang="fr-BE" sz="1000" dirty="0">
                  <a:effectLst/>
                  <a:latin typeface="Verdana" panose="020B0604030504040204" pitchFamily="34" charset="0"/>
                  <a:ea typeface="Verdana" panose="020B0604030504040204" pitchFamily="34" charset="0"/>
                  <a:cs typeface="Verdana" panose="020B0604030504040204" pitchFamily="34" charset="0"/>
                </a:rPr>
                <a:t> in </a:t>
              </a:r>
              <a:r>
                <a:rPr lang="fr-BE" sz="1000" dirty="0" err="1">
                  <a:effectLst/>
                  <a:latin typeface="Verdana" panose="020B0604030504040204" pitchFamily="34" charset="0"/>
                  <a:ea typeface="Verdana" panose="020B0604030504040204" pitchFamily="34" charset="0"/>
                  <a:cs typeface="Verdana" panose="020B0604030504040204" pitchFamily="34" charset="0"/>
                </a:rPr>
                <a:t>parallel</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with</a:t>
              </a:r>
              <a:r>
                <a:rPr lang="fr-BE" sz="1000" dirty="0">
                  <a:effectLst/>
                  <a:latin typeface="Verdana" panose="020B0604030504040204" pitchFamily="34" charset="0"/>
                  <a:ea typeface="Verdana" panose="020B0604030504040204" pitchFamily="34" charset="0"/>
                  <a:cs typeface="Verdana" panose="020B0604030504040204" pitchFamily="34" charset="0"/>
                </a:rPr>
                <a:t> the </a:t>
              </a:r>
              <a:r>
                <a:rPr lang="fr-BE" sz="1000" dirty="0" err="1">
                  <a:effectLst/>
                  <a:latin typeface="Verdana" panose="020B0604030504040204" pitchFamily="34" charset="0"/>
                  <a:ea typeface="Verdana" panose="020B0604030504040204" pitchFamily="34" charset="0"/>
                  <a:cs typeface="Verdana" panose="020B0604030504040204" pitchFamily="34" charset="0"/>
                </a:rPr>
                <a:t>physical</a:t>
              </a:r>
              <a:r>
                <a:rPr lang="fr-BE" sz="1000" dirty="0">
                  <a:effectLst/>
                  <a:latin typeface="Verdana" panose="020B0604030504040204" pitchFamily="34" charset="0"/>
                  <a:ea typeface="Verdana" panose="020B0604030504040204" pitchFamily="34" charset="0"/>
                  <a:cs typeface="Verdana" panose="020B0604030504040204" pitchFamily="34" charset="0"/>
                </a:rPr>
                <a:t> flow, </a:t>
              </a:r>
              <a:r>
                <a:rPr lang="fr-BE" sz="1000" dirty="0" err="1">
                  <a:effectLst/>
                  <a:latin typeface="Verdana" panose="020B0604030504040204" pitchFamily="34" charset="0"/>
                  <a:ea typeface="Verdana" panose="020B0604030504040204" pitchFamily="34" charset="0"/>
                  <a:cs typeface="Verdana" panose="020B0604030504040204" pitchFamily="34" charset="0"/>
                </a:rPr>
                <a:t>supporting</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order</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fulfilment</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shipment</a:t>
              </a:r>
              <a:r>
                <a:rPr lang="fr-BE" sz="1000" dirty="0">
                  <a:effectLst/>
                  <a:latin typeface="Verdana" panose="020B0604030504040204" pitchFamily="34" charset="0"/>
                  <a:ea typeface="Verdana" panose="020B0604030504040204" pitchFamily="34" charset="0"/>
                  <a:cs typeface="Verdana" panose="020B0604030504040204" pitchFamily="34" charset="0"/>
                </a:rPr>
                <a:t> notification and </a:t>
              </a:r>
              <a:r>
                <a:rPr lang="fr-BE" sz="1000" dirty="0" err="1">
                  <a:effectLst/>
                  <a:latin typeface="Verdana" panose="020B0604030504040204" pitchFamily="34" charset="0"/>
                  <a:ea typeface="Verdana" panose="020B0604030504040204" pitchFamily="34" charset="0"/>
                  <a:cs typeface="Verdana" panose="020B0604030504040204" pitchFamily="34" charset="0"/>
                </a:rPr>
                <a:t>goods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reception</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enabling</a:t>
              </a:r>
              <a:r>
                <a:rPr lang="fr-BE" sz="1000" dirty="0">
                  <a:effectLst/>
                  <a:latin typeface="Verdana" panose="020B0604030504040204" pitchFamily="34" charset="0"/>
                  <a:ea typeface="Verdana" panose="020B0604030504040204" pitchFamily="34" charset="0"/>
                  <a:cs typeface="Verdana" panose="020B0604030504040204" pitchFamily="34" charset="0"/>
                </a:rPr>
                <a:t> end-to-end </a:t>
              </a:r>
              <a:r>
                <a:rPr lang="fr-BE" sz="1000" dirty="0" err="1">
                  <a:effectLst/>
                  <a:latin typeface="Verdana" panose="020B0604030504040204" pitchFamily="34" charset="0"/>
                  <a:ea typeface="Verdana" panose="020B0604030504040204" pitchFamily="34" charset="0"/>
                  <a:cs typeface="Verdana" panose="020B0604030504040204" pitchFamily="34" charset="0"/>
                </a:rPr>
                <a:t>visibility</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traceability</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reconciliation</a:t>
              </a:r>
              <a:r>
                <a:rPr lang="fr-BE" sz="1000" dirty="0">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1381169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79" name="Groupe 78">
            <a:extLst>
              <a:ext uri="{FF2B5EF4-FFF2-40B4-BE49-F238E27FC236}">
                <a16:creationId xmlns:a16="http://schemas.microsoft.com/office/drawing/2014/main" id="{75225ACE-5683-7D55-00D0-F7BE8A19B0FE}"/>
              </a:ext>
            </a:extLst>
          </p:cNvPr>
          <p:cNvGrpSpPr/>
          <p:nvPr/>
        </p:nvGrpSpPr>
        <p:grpSpPr>
          <a:xfrm>
            <a:off x="9555467" y="2628310"/>
            <a:ext cx="2481813" cy="2530974"/>
            <a:chOff x="9317915" y="2938545"/>
            <a:chExt cx="2481813" cy="2530974"/>
          </a:xfrm>
        </p:grpSpPr>
        <p:sp>
          <p:nvSpPr>
            <p:cNvPr id="31" name="Flèche vers la droite 96">
              <a:extLst>
                <a:ext uri="{FF2B5EF4-FFF2-40B4-BE49-F238E27FC236}">
                  <a16:creationId xmlns:a16="http://schemas.microsoft.com/office/drawing/2014/main" id="{517F383F-D4A5-90C4-C2D3-AA54AC24AEAF}"/>
                </a:ext>
              </a:extLst>
            </p:cNvPr>
            <p:cNvSpPr/>
            <p:nvPr/>
          </p:nvSpPr>
          <p:spPr>
            <a:xfrm rot="5400000">
              <a:off x="10265553" y="3004815"/>
              <a:ext cx="59350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32" name="ZoneTexte 220">
              <a:extLst>
                <a:ext uri="{FF2B5EF4-FFF2-40B4-BE49-F238E27FC236}">
                  <a16:creationId xmlns:a16="http://schemas.microsoft.com/office/drawing/2014/main" id="{059CDCCF-DE57-CDB6-7C81-C27974FADEDA}"/>
                </a:ext>
              </a:extLst>
            </p:cNvPr>
            <p:cNvSpPr txBox="1"/>
            <p:nvPr/>
          </p:nvSpPr>
          <p:spPr>
            <a:xfrm>
              <a:off x="10279004" y="5223298"/>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7" name="ZoneTexte 93">
              <a:extLst>
                <a:ext uri="{FF2B5EF4-FFF2-40B4-BE49-F238E27FC236}">
                  <a16:creationId xmlns:a16="http://schemas.microsoft.com/office/drawing/2014/main" id="{B0E75B11-1615-A3A7-CE11-23529CC7B778}"/>
                </a:ext>
              </a:extLst>
            </p:cNvPr>
            <p:cNvSpPr txBox="1"/>
            <p:nvPr/>
          </p:nvSpPr>
          <p:spPr>
            <a:xfrm>
              <a:off x="9317915" y="4431162"/>
              <a:ext cx="248181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Products are stored in internal storage locations, with expiry-based stock rotation automatically triggered by the system</a:t>
              </a:r>
              <a:endParaRPr lang="fr-BE" sz="1000" dirty="0">
                <a:latin typeface="Verdana" panose="020B0604030504040204" pitchFamily="34" charset="0"/>
                <a:ea typeface="Verdana" panose="020B0604030504040204" pitchFamily="34" charset="0"/>
              </a:endParaRPr>
            </a:p>
          </p:txBody>
        </p:sp>
        <p:grpSp>
          <p:nvGrpSpPr>
            <p:cNvPr id="66" name="Groupe 65">
              <a:extLst>
                <a:ext uri="{FF2B5EF4-FFF2-40B4-BE49-F238E27FC236}">
                  <a16:creationId xmlns:a16="http://schemas.microsoft.com/office/drawing/2014/main" id="{1605A179-245B-3C1F-40BD-FB5411E417A4}"/>
                </a:ext>
              </a:extLst>
            </p:cNvPr>
            <p:cNvGrpSpPr/>
            <p:nvPr/>
          </p:nvGrpSpPr>
          <p:grpSpPr>
            <a:xfrm>
              <a:off x="9964183" y="3560635"/>
              <a:ext cx="1196245" cy="720070"/>
              <a:chOff x="9726902" y="3560635"/>
              <a:chExt cx="1196245" cy="720070"/>
            </a:xfrm>
          </p:grpSpPr>
          <p:pic>
            <p:nvPicPr>
              <p:cNvPr id="33" name="Image 32">
                <a:extLst>
                  <a:ext uri="{FF2B5EF4-FFF2-40B4-BE49-F238E27FC236}">
                    <a16:creationId xmlns:a16="http://schemas.microsoft.com/office/drawing/2014/main" id="{F9DC220C-41FF-6BD0-DB71-0BAFBFC5FF74}"/>
                  </a:ext>
                </a:extLst>
              </p:cNvPr>
              <p:cNvPicPr>
                <a:picLocks noChangeAspect="1"/>
              </p:cNvPicPr>
              <p:nvPr/>
            </p:nvPicPr>
            <p:blipFill>
              <a:blip r:embed="rId3"/>
              <a:stretch>
                <a:fillRect/>
              </a:stretch>
            </p:blipFill>
            <p:spPr>
              <a:xfrm>
                <a:off x="9726902" y="3560635"/>
                <a:ext cx="1196245" cy="720070"/>
              </a:xfrm>
              <a:prstGeom prst="rect">
                <a:avLst/>
              </a:prstGeom>
            </p:spPr>
          </p:pic>
          <p:grpSp>
            <p:nvGrpSpPr>
              <p:cNvPr id="61" name="Groupe 60">
                <a:extLst>
                  <a:ext uri="{FF2B5EF4-FFF2-40B4-BE49-F238E27FC236}">
                    <a16:creationId xmlns:a16="http://schemas.microsoft.com/office/drawing/2014/main" id="{3E96037F-4359-F91C-B7B3-3A9FA20DACBB}"/>
                  </a:ext>
                </a:extLst>
              </p:cNvPr>
              <p:cNvGrpSpPr/>
              <p:nvPr/>
            </p:nvGrpSpPr>
            <p:grpSpPr>
              <a:xfrm>
                <a:off x="10161274" y="3897792"/>
                <a:ext cx="183741" cy="70805"/>
                <a:chOff x="1099450" y="1392010"/>
                <a:chExt cx="1177393" cy="453711"/>
              </a:xfrm>
            </p:grpSpPr>
            <p:pic>
              <p:nvPicPr>
                <p:cNvPr id="62" name="Image 61">
                  <a:extLst>
                    <a:ext uri="{FF2B5EF4-FFF2-40B4-BE49-F238E27FC236}">
                      <a16:creationId xmlns:a16="http://schemas.microsoft.com/office/drawing/2014/main" id="{0546978F-54CA-BAE9-D5E9-EDDD474C91A9}"/>
                    </a:ext>
                  </a:extLst>
                </p:cNvPr>
                <p:cNvPicPr>
                  <a:picLocks noChangeAspect="1"/>
                </p:cNvPicPr>
                <p:nvPr/>
              </p:nvPicPr>
              <p:blipFill>
                <a:blip r:embed="rId4"/>
                <a:stretch>
                  <a:fillRect/>
                </a:stretch>
              </p:blipFill>
              <p:spPr>
                <a:xfrm>
                  <a:off x="1976013" y="1392010"/>
                  <a:ext cx="300830" cy="453711"/>
                </a:xfrm>
                <a:prstGeom prst="rect">
                  <a:avLst/>
                </a:prstGeom>
              </p:spPr>
            </p:pic>
            <p:pic>
              <p:nvPicPr>
                <p:cNvPr id="63" name="Image 62">
                  <a:extLst>
                    <a:ext uri="{FF2B5EF4-FFF2-40B4-BE49-F238E27FC236}">
                      <a16:creationId xmlns:a16="http://schemas.microsoft.com/office/drawing/2014/main" id="{C18C77CB-ED66-526B-D0FE-28AF8D453182}"/>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64" name="Image 63">
                  <a:extLst>
                    <a:ext uri="{FF2B5EF4-FFF2-40B4-BE49-F238E27FC236}">
                      <a16:creationId xmlns:a16="http://schemas.microsoft.com/office/drawing/2014/main" id="{DB51C657-8466-D316-EC78-EE7552402018}"/>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65" name="Image 64">
                  <a:extLst>
                    <a:ext uri="{FF2B5EF4-FFF2-40B4-BE49-F238E27FC236}">
                      <a16:creationId xmlns:a16="http://schemas.microsoft.com/office/drawing/2014/main" id="{B61C1D42-2483-F4EF-8290-5844F8FE5C1B}"/>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grpSp>
        <p:nvGrpSpPr>
          <p:cNvPr id="88" name="Groupe 87">
            <a:extLst>
              <a:ext uri="{FF2B5EF4-FFF2-40B4-BE49-F238E27FC236}">
                <a16:creationId xmlns:a16="http://schemas.microsoft.com/office/drawing/2014/main" id="{05750409-9250-10CE-E206-173BC24E5698}"/>
              </a:ext>
            </a:extLst>
          </p:cNvPr>
          <p:cNvGrpSpPr/>
          <p:nvPr/>
        </p:nvGrpSpPr>
        <p:grpSpPr>
          <a:xfrm>
            <a:off x="210070" y="901422"/>
            <a:ext cx="11945466" cy="5696407"/>
            <a:chOff x="-27482" y="1116428"/>
            <a:chExt cx="11945466" cy="5696407"/>
          </a:xfrm>
        </p:grpSpPr>
        <p:sp>
          <p:nvSpPr>
            <p:cNvPr id="263" name="ZoneTexte 262">
              <a:extLst>
                <a:ext uri="{FF2B5EF4-FFF2-40B4-BE49-F238E27FC236}">
                  <a16:creationId xmlns:a16="http://schemas.microsoft.com/office/drawing/2014/main" id="{84ACDADF-840B-39D7-2984-4A18D26D3203}"/>
                </a:ext>
              </a:extLst>
            </p:cNvPr>
            <p:cNvSpPr txBox="1"/>
            <p:nvPr/>
          </p:nvSpPr>
          <p:spPr>
            <a:xfrm>
              <a:off x="-27482" y="6566614"/>
              <a:ext cx="3131409" cy="246221"/>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IMS - Inventory Management System</a:t>
              </a:r>
            </a:p>
          </p:txBody>
        </p:sp>
        <p:grpSp>
          <p:nvGrpSpPr>
            <p:cNvPr id="81" name="Groupe 80">
              <a:extLst>
                <a:ext uri="{FF2B5EF4-FFF2-40B4-BE49-F238E27FC236}">
                  <a16:creationId xmlns:a16="http://schemas.microsoft.com/office/drawing/2014/main" id="{11BB9086-0C97-8846-1514-A1AA6B81F01F}"/>
                </a:ext>
              </a:extLst>
            </p:cNvPr>
            <p:cNvGrpSpPr/>
            <p:nvPr/>
          </p:nvGrpSpPr>
          <p:grpSpPr>
            <a:xfrm>
              <a:off x="7606979" y="1116428"/>
              <a:ext cx="4311005" cy="1901384"/>
              <a:chOff x="7606979" y="1116428"/>
              <a:chExt cx="4311005" cy="1901384"/>
            </a:xfrm>
          </p:grpSpPr>
          <p:sp>
            <p:nvSpPr>
              <p:cNvPr id="10" name="Flèche vers la droite 39">
                <a:extLst>
                  <a:ext uri="{FF2B5EF4-FFF2-40B4-BE49-F238E27FC236}">
                    <a16:creationId xmlns:a16="http://schemas.microsoft.com/office/drawing/2014/main" id="{2FB4FB06-25B9-F025-A5AB-2C69C33635FA}"/>
                  </a:ext>
                </a:extLst>
              </p:cNvPr>
              <p:cNvSpPr/>
              <p:nvPr/>
            </p:nvSpPr>
            <p:spPr>
              <a:xfrm>
                <a:off x="7606979" y="1431357"/>
                <a:ext cx="2357204"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 name="ZoneTexte 48">
                <a:extLst>
                  <a:ext uri="{FF2B5EF4-FFF2-40B4-BE49-F238E27FC236}">
                    <a16:creationId xmlns:a16="http://schemas.microsoft.com/office/drawing/2014/main" id="{5809CCE2-EEA6-2752-ECAB-791DD0DF4C97}"/>
                  </a:ext>
                </a:extLst>
              </p:cNvPr>
              <p:cNvSpPr txBox="1"/>
              <p:nvPr/>
            </p:nvSpPr>
            <p:spPr>
              <a:xfrm>
                <a:off x="9204794" y="1962605"/>
                <a:ext cx="2713190"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record the products in the IMS capturing GTIN, batch / lot number, expiry date and serial number (automatically when available).</a:t>
                </a:r>
              </a:p>
              <a:p>
                <a:pPr algn="ctr"/>
                <a:endParaRPr lang="fr-BE" sz="1000" dirty="0">
                  <a:latin typeface="Verdana" panose="020B0604030504040204" pitchFamily="34" charset="0"/>
                  <a:ea typeface="Verdana" panose="020B0604030504040204" pitchFamily="34" charset="0"/>
                </a:endParaRPr>
              </a:p>
            </p:txBody>
          </p:sp>
          <p:sp>
            <p:nvSpPr>
              <p:cNvPr id="12" name="ZoneTexte 220">
                <a:extLst>
                  <a:ext uri="{FF2B5EF4-FFF2-40B4-BE49-F238E27FC236}">
                    <a16:creationId xmlns:a16="http://schemas.microsoft.com/office/drawing/2014/main" id="{F2023EFC-C719-94A7-50BA-15B973F42900}"/>
                  </a:ext>
                </a:extLst>
              </p:cNvPr>
              <p:cNvSpPr txBox="1"/>
              <p:nvPr/>
            </p:nvSpPr>
            <p:spPr>
              <a:xfrm>
                <a:off x="10279004" y="2771591"/>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0" name="Groupe 79">
                <a:extLst>
                  <a:ext uri="{FF2B5EF4-FFF2-40B4-BE49-F238E27FC236}">
                    <a16:creationId xmlns:a16="http://schemas.microsoft.com/office/drawing/2014/main" id="{7146F7FD-1713-06FB-C6E1-1B2690761A4E}"/>
                  </a:ext>
                </a:extLst>
              </p:cNvPr>
              <p:cNvGrpSpPr/>
              <p:nvPr/>
            </p:nvGrpSpPr>
            <p:grpSpPr>
              <a:xfrm>
                <a:off x="9975310" y="1116428"/>
                <a:ext cx="1173994" cy="777770"/>
                <a:chOff x="9975310" y="1116428"/>
                <a:chExt cx="1173994" cy="777770"/>
              </a:xfrm>
            </p:grpSpPr>
            <p:pic>
              <p:nvPicPr>
                <p:cNvPr id="26" name="Image 21">
                  <a:extLst>
                    <a:ext uri="{FF2B5EF4-FFF2-40B4-BE49-F238E27FC236}">
                      <a16:creationId xmlns:a16="http://schemas.microsoft.com/office/drawing/2014/main" id="{954DF7F7-F711-CC6A-01E7-B89BD6B145FE}"/>
                    </a:ext>
                  </a:extLst>
                </p:cNvPr>
                <p:cNvPicPr>
                  <a:picLocks noChangeAspect="1"/>
                </p:cNvPicPr>
                <p:nvPr/>
              </p:nvPicPr>
              <p:blipFill>
                <a:blip r:embed="rId5"/>
                <a:srcRect/>
                <a:stretch/>
              </p:blipFill>
              <p:spPr>
                <a:xfrm>
                  <a:off x="9975310" y="1116428"/>
                  <a:ext cx="1173994" cy="777770"/>
                </a:xfrm>
                <a:prstGeom prst="rect">
                  <a:avLst/>
                </a:prstGeom>
              </p:spPr>
            </p:pic>
            <p:pic>
              <p:nvPicPr>
                <p:cNvPr id="36" name="Image 35">
                  <a:extLst>
                    <a:ext uri="{FF2B5EF4-FFF2-40B4-BE49-F238E27FC236}">
                      <a16:creationId xmlns:a16="http://schemas.microsoft.com/office/drawing/2014/main" id="{A3B8B2EF-5A51-DCF9-D0A9-0978A2801845}"/>
                    </a:ext>
                  </a:extLst>
                </p:cNvPr>
                <p:cNvPicPr>
                  <a:picLocks noChangeAspect="1"/>
                </p:cNvPicPr>
                <p:nvPr/>
              </p:nvPicPr>
              <p:blipFill>
                <a:blip r:embed="rId4"/>
                <a:stretch>
                  <a:fillRect/>
                </a:stretch>
              </p:blipFill>
              <p:spPr>
                <a:xfrm>
                  <a:off x="10411657" y="1256446"/>
                  <a:ext cx="300830" cy="453711"/>
                </a:xfrm>
                <a:prstGeom prst="rect">
                  <a:avLst/>
                </a:prstGeom>
              </p:spPr>
            </p:pic>
          </p:grpSp>
        </p:grpSp>
      </p:grpSp>
      <p:grpSp>
        <p:nvGrpSpPr>
          <p:cNvPr id="89" name="Groupe 88">
            <a:extLst>
              <a:ext uri="{FF2B5EF4-FFF2-40B4-BE49-F238E27FC236}">
                <a16:creationId xmlns:a16="http://schemas.microsoft.com/office/drawing/2014/main" id="{9CD1A333-3746-8C06-DD71-C92D72D5DB44}"/>
              </a:ext>
            </a:extLst>
          </p:cNvPr>
          <p:cNvGrpSpPr/>
          <p:nvPr/>
        </p:nvGrpSpPr>
        <p:grpSpPr>
          <a:xfrm>
            <a:off x="4397358" y="833398"/>
            <a:ext cx="4315295" cy="1969408"/>
            <a:chOff x="4397358" y="1048404"/>
            <a:chExt cx="4315295" cy="1969408"/>
          </a:xfrm>
        </p:grpSpPr>
        <p:sp>
          <p:nvSpPr>
            <p:cNvPr id="40" name="Flèche vers la droite 39">
              <a:extLst>
                <a:ext uri="{FF2B5EF4-FFF2-40B4-BE49-F238E27FC236}">
                  <a16:creationId xmlns:a16="http://schemas.microsoft.com/office/drawing/2014/main" id="{208DCEFA-ABCA-5511-50FD-E20CC6021FF6}"/>
                </a:ext>
              </a:extLst>
            </p:cNvPr>
            <p:cNvSpPr/>
            <p:nvPr/>
          </p:nvSpPr>
          <p:spPr>
            <a:xfrm>
              <a:off x="4397358" y="1433415"/>
              <a:ext cx="203149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49" name="ZoneTexte 48">
              <a:extLst>
                <a:ext uri="{FF2B5EF4-FFF2-40B4-BE49-F238E27FC236}">
                  <a16:creationId xmlns:a16="http://schemas.microsoft.com/office/drawing/2014/main" id="{75A6E0D3-F1FB-C5A2-7073-E0204BA1E997}"/>
                </a:ext>
              </a:extLst>
            </p:cNvPr>
            <p:cNvSpPr txBox="1"/>
            <p:nvPr/>
          </p:nvSpPr>
          <p:spPr>
            <a:xfrm>
              <a:off x="5789141" y="1978075"/>
              <a:ext cx="2923512" cy="707886"/>
            </a:xfrm>
            <a:prstGeom prst="rect">
              <a:avLst/>
            </a:prstGeom>
            <a:noFill/>
            <a:effectLst/>
          </p:spPr>
          <p:txBody>
            <a:bodyPr wrap="square">
              <a:spAutoFit/>
            </a:bodyPr>
            <a:lstStyle/>
            <a:p>
              <a:pPr algn="ctr"/>
              <a:r>
                <a:rPr lang="fr-BE" sz="1000" dirty="0" err="1">
                  <a:latin typeface="Verdana" panose="020B0604030504040204" pitchFamily="34" charset="0"/>
                  <a:ea typeface="Verdana" panose="020B0604030504040204" pitchFamily="34" charset="0"/>
                  <a:cs typeface="Verdana" panose="020B0604030504040204" pitchFamily="34" charset="0"/>
                </a:rPr>
                <a:t>Pharmacy</a:t>
              </a:r>
              <a:r>
                <a:rPr lang="fr-BE" sz="1000" dirty="0">
                  <a:latin typeface="Verdana" panose="020B0604030504040204" pitchFamily="34" charset="0"/>
                  <a:ea typeface="Verdana" panose="020B0604030504040204" pitchFamily="34" charset="0"/>
                  <a:cs typeface="Verdana" panose="020B0604030504040204" pitchFamily="34" charset="0"/>
                </a:rPr>
                <a:t> staff scans </a:t>
              </a:r>
              <a:r>
                <a:rPr lang="fr-BE" sz="1000" dirty="0" err="1">
                  <a:latin typeface="Verdana" panose="020B0604030504040204" pitchFamily="34" charset="0"/>
                  <a:ea typeface="Verdana" panose="020B0604030504040204" pitchFamily="34" charset="0"/>
                  <a:cs typeface="Verdana" panose="020B0604030504040204" pitchFamily="34" charset="0"/>
                </a:rPr>
                <a:t>every</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product</a:t>
              </a:r>
              <a:r>
                <a:rPr lang="fr-BE" sz="1000" dirty="0">
                  <a:latin typeface="Verdana" panose="020B0604030504040204" pitchFamily="34" charset="0"/>
                  <a:ea typeface="Verdana" panose="020B0604030504040204" pitchFamily="34" charset="0"/>
                  <a:cs typeface="Verdana" panose="020B0604030504040204" pitchFamily="34" charset="0"/>
                </a:rPr>
                <a:t> to </a:t>
              </a:r>
              <a:r>
                <a:rPr lang="fr-BE" sz="1000" dirty="0" err="1">
                  <a:latin typeface="Verdana" panose="020B0604030504040204" pitchFamily="34" charset="0"/>
                  <a:ea typeface="Verdana" panose="020B0604030504040204" pitchFamily="34" charset="0"/>
                  <a:cs typeface="Verdana" panose="020B0604030504040204" pitchFamily="34" charset="0"/>
                </a:rPr>
                <a:t>confirm</a:t>
              </a:r>
              <a:r>
                <a:rPr lang="fr-BE" sz="1000" dirty="0">
                  <a:latin typeface="Verdana" panose="020B0604030504040204" pitchFamily="34" charset="0"/>
                  <a:ea typeface="Verdana" panose="020B0604030504040204" pitchFamily="34" charset="0"/>
                  <a:cs typeface="Verdana" panose="020B0604030504040204" pitchFamily="34" charset="0"/>
                </a:rPr>
                <a:t> the correct item, </a:t>
              </a:r>
              <a:r>
                <a:rPr lang="fr-BE" sz="1000" dirty="0" err="1">
                  <a:latin typeface="Verdana" panose="020B0604030504040204" pitchFamily="34" charset="0"/>
                  <a:ea typeface="Verdana" panose="020B0604030504040204" pitchFamily="34" charset="0"/>
                  <a:cs typeface="Verdana" panose="020B0604030504040204" pitchFamily="34" charset="0"/>
                </a:rPr>
                <a:t>including</a:t>
              </a:r>
              <a:r>
                <a:rPr lang="fr-BE" sz="1000" dirty="0">
                  <a:latin typeface="Verdana" panose="020B0604030504040204" pitchFamily="34" charset="0"/>
                  <a:ea typeface="Verdana" panose="020B0604030504040204" pitchFamily="34" charset="0"/>
                  <a:cs typeface="Verdana" panose="020B0604030504040204" pitchFamily="34" charset="0"/>
                </a:rPr>
                <a:t> batch/lot, </a:t>
              </a:r>
              <a:r>
                <a:rPr lang="fr-BE" sz="1000" dirty="0" err="1">
                  <a:latin typeface="Verdana" panose="020B0604030504040204" pitchFamily="34" charset="0"/>
                  <a:ea typeface="Verdana" panose="020B0604030504040204" pitchFamily="34" charset="0"/>
                  <a:cs typeface="Verdana" panose="020B0604030504040204" pitchFamily="34" charset="0"/>
                </a:rPr>
                <a:t>expiry</a:t>
              </a:r>
              <a:r>
                <a:rPr lang="fr-BE" sz="1000" dirty="0">
                  <a:latin typeface="Verdana" panose="020B0604030504040204" pitchFamily="34" charset="0"/>
                  <a:ea typeface="Verdana" panose="020B0604030504040204" pitchFamily="34" charset="0"/>
                  <a:cs typeface="Verdana" panose="020B0604030504040204" pitchFamily="34" charset="0"/>
                </a:rPr>
                <a:t> date and serial </a:t>
              </a:r>
              <a:r>
                <a:rPr lang="fr-BE" sz="1000" dirty="0" err="1">
                  <a:latin typeface="Verdana" panose="020B0604030504040204" pitchFamily="34" charset="0"/>
                  <a:ea typeface="Verdana" panose="020B0604030504040204" pitchFamily="34" charset="0"/>
                  <a:cs typeface="Verdana" panose="020B0604030504040204" pitchFamily="34" charset="0"/>
                </a:rPr>
                <a:t>number</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where</a:t>
              </a:r>
              <a:r>
                <a:rPr lang="fr-BE" sz="1000" dirty="0">
                  <a:latin typeface="Verdana" panose="020B0604030504040204" pitchFamily="34" charset="0"/>
                  <a:ea typeface="Verdana" panose="020B0604030504040204" pitchFamily="34" charset="0"/>
                  <a:cs typeface="Verdana" panose="020B0604030504040204" pitchFamily="34" charset="0"/>
                </a:rPr>
                <a:t> applicable).</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ZoneTexte 220">
              <a:extLst>
                <a:ext uri="{FF2B5EF4-FFF2-40B4-BE49-F238E27FC236}">
                  <a16:creationId xmlns:a16="http://schemas.microsoft.com/office/drawing/2014/main" id="{31126ECE-2798-5024-D3B3-8283E1D48C9C}"/>
                </a:ext>
              </a:extLst>
            </p:cNvPr>
            <p:cNvSpPr txBox="1"/>
            <p:nvPr/>
          </p:nvSpPr>
          <p:spPr>
            <a:xfrm>
              <a:off x="6997122" y="2771591"/>
              <a:ext cx="51378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2" name="Groupe 81">
              <a:extLst>
                <a:ext uri="{FF2B5EF4-FFF2-40B4-BE49-F238E27FC236}">
                  <a16:creationId xmlns:a16="http://schemas.microsoft.com/office/drawing/2014/main" id="{888C4D97-2C95-FC96-33AA-AEA70F245F5A}"/>
                </a:ext>
              </a:extLst>
            </p:cNvPr>
            <p:cNvGrpSpPr/>
            <p:nvPr/>
          </p:nvGrpSpPr>
          <p:grpSpPr>
            <a:xfrm>
              <a:off x="6402685" y="1048404"/>
              <a:ext cx="1576579" cy="983474"/>
              <a:chOff x="6402685" y="983149"/>
              <a:chExt cx="1576579" cy="983474"/>
            </a:xfrm>
          </p:grpSpPr>
          <p:pic>
            <p:nvPicPr>
              <p:cNvPr id="20" name="Imagen 19">
                <a:extLst>
                  <a:ext uri="{FF2B5EF4-FFF2-40B4-BE49-F238E27FC236}">
                    <a16:creationId xmlns:a16="http://schemas.microsoft.com/office/drawing/2014/main" id="{1B0EDD8D-3243-55F6-A64B-AAA13FAF6162}"/>
                  </a:ext>
                </a:extLst>
              </p:cNvPr>
              <p:cNvPicPr>
                <a:picLocks noChangeAspect="1"/>
              </p:cNvPicPr>
              <p:nvPr/>
            </p:nvPicPr>
            <p:blipFill>
              <a:blip r:embed="rId6"/>
              <a:stretch>
                <a:fillRect/>
              </a:stretch>
            </p:blipFill>
            <p:spPr>
              <a:xfrm>
                <a:off x="6402685" y="983149"/>
                <a:ext cx="1005498" cy="908712"/>
              </a:xfrm>
              <a:prstGeom prst="rect">
                <a:avLst/>
              </a:prstGeom>
            </p:spPr>
          </p:pic>
          <p:pic>
            <p:nvPicPr>
              <p:cNvPr id="25" name="Image 134">
                <a:extLst>
                  <a:ext uri="{FF2B5EF4-FFF2-40B4-BE49-F238E27FC236}">
                    <a16:creationId xmlns:a16="http://schemas.microsoft.com/office/drawing/2014/main" id="{DFCEDC31-7D05-68EC-25F4-B93C7FF443E9}"/>
                  </a:ext>
                </a:extLst>
              </p:cNvPr>
              <p:cNvPicPr>
                <a:picLocks noChangeAspect="1"/>
              </p:cNvPicPr>
              <p:nvPr/>
            </p:nvPicPr>
            <p:blipFill>
              <a:blip r:embed="rId7"/>
              <a:stretch>
                <a:fillRect/>
              </a:stretch>
            </p:blipFill>
            <p:spPr>
              <a:xfrm>
                <a:off x="7348967" y="1082897"/>
                <a:ext cx="526561" cy="370275"/>
              </a:xfrm>
              <a:prstGeom prst="rect">
                <a:avLst/>
              </a:prstGeom>
            </p:spPr>
          </p:pic>
          <p:pic>
            <p:nvPicPr>
              <p:cNvPr id="17" name="Image 16">
                <a:extLst>
                  <a:ext uri="{FF2B5EF4-FFF2-40B4-BE49-F238E27FC236}">
                    <a16:creationId xmlns:a16="http://schemas.microsoft.com/office/drawing/2014/main" id="{FB2669F4-FF60-91C2-5C68-12D429F6EBE5}"/>
                  </a:ext>
                </a:extLst>
              </p:cNvPr>
              <p:cNvPicPr>
                <a:picLocks noChangeAspect="1"/>
              </p:cNvPicPr>
              <p:nvPr/>
            </p:nvPicPr>
            <p:blipFill>
              <a:blip r:embed="rId8"/>
              <a:stretch>
                <a:fillRect/>
              </a:stretch>
            </p:blipFill>
            <p:spPr>
              <a:xfrm>
                <a:off x="7111484" y="1552896"/>
                <a:ext cx="526562" cy="413727"/>
              </a:xfrm>
              <a:prstGeom prst="rect">
                <a:avLst/>
              </a:prstGeom>
            </p:spPr>
          </p:pic>
          <p:pic>
            <p:nvPicPr>
              <p:cNvPr id="59" name="Image 58">
                <a:extLst>
                  <a:ext uri="{FF2B5EF4-FFF2-40B4-BE49-F238E27FC236}">
                    <a16:creationId xmlns:a16="http://schemas.microsoft.com/office/drawing/2014/main" id="{F235FBE7-1941-BEB2-2A17-620C9F8628F5}"/>
                  </a:ext>
                </a:extLst>
              </p:cNvPr>
              <p:cNvPicPr>
                <a:picLocks noChangeAspect="1"/>
              </p:cNvPicPr>
              <p:nvPr/>
            </p:nvPicPr>
            <p:blipFill>
              <a:blip r:embed="rId4"/>
              <a:stretch>
                <a:fillRect/>
              </a:stretch>
            </p:blipFill>
            <p:spPr>
              <a:xfrm>
                <a:off x="7678434" y="1464344"/>
                <a:ext cx="300830" cy="453711"/>
              </a:xfrm>
              <a:prstGeom prst="rect">
                <a:avLst/>
              </a:prstGeom>
            </p:spPr>
          </p:pic>
        </p:grpSp>
      </p:grpSp>
      <p:grpSp>
        <p:nvGrpSpPr>
          <p:cNvPr id="85" name="Groupe 84">
            <a:extLst>
              <a:ext uri="{FF2B5EF4-FFF2-40B4-BE49-F238E27FC236}">
                <a16:creationId xmlns:a16="http://schemas.microsoft.com/office/drawing/2014/main" id="{2C3F16E9-A494-E0A2-BC1C-9E229A7D1606}"/>
              </a:ext>
            </a:extLst>
          </p:cNvPr>
          <p:cNvGrpSpPr/>
          <p:nvPr/>
        </p:nvGrpSpPr>
        <p:grpSpPr>
          <a:xfrm>
            <a:off x="2190480" y="933146"/>
            <a:ext cx="2846013" cy="1869659"/>
            <a:chOff x="2190480" y="933146"/>
            <a:chExt cx="2846013" cy="1869659"/>
          </a:xfrm>
        </p:grpSpPr>
        <p:pic>
          <p:nvPicPr>
            <p:cNvPr id="84" name="Image 83" descr="Une image contenant symbole, Caractère coloré, Rectangle, Graphique&#10;&#10;Le contenu généré par l’IA peut être incorrect.">
              <a:extLst>
                <a:ext uri="{FF2B5EF4-FFF2-40B4-BE49-F238E27FC236}">
                  <a16:creationId xmlns:a16="http://schemas.microsoft.com/office/drawing/2014/main" id="{366AA831-15A0-7F4A-46A6-CACD001E4203}"/>
                </a:ext>
              </a:extLst>
            </p:cNvPr>
            <p:cNvPicPr>
              <a:picLocks noChangeAspect="1"/>
            </p:cNvPicPr>
            <p:nvPr/>
          </p:nvPicPr>
          <p:blipFill>
            <a:blip r:embed="rId9"/>
            <a:stretch>
              <a:fillRect/>
            </a:stretch>
          </p:blipFill>
          <p:spPr>
            <a:xfrm>
              <a:off x="3374373" y="933146"/>
              <a:ext cx="1345841" cy="924834"/>
            </a:xfrm>
            <a:prstGeom prst="rect">
              <a:avLst/>
            </a:prstGeom>
          </p:spPr>
        </p:pic>
        <p:sp>
          <p:nvSpPr>
            <p:cNvPr id="38" name="ZoneTexte 37">
              <a:extLst>
                <a:ext uri="{FF2B5EF4-FFF2-40B4-BE49-F238E27FC236}">
                  <a16:creationId xmlns:a16="http://schemas.microsoft.com/office/drawing/2014/main" id="{54B14CCD-CC1F-BB50-3246-32268BE3BA76}"/>
                </a:ext>
              </a:extLst>
            </p:cNvPr>
            <p:cNvSpPr txBox="1"/>
            <p:nvPr/>
          </p:nvSpPr>
          <p:spPr>
            <a:xfrm>
              <a:off x="3215781" y="2081355"/>
              <a:ext cx="1820712" cy="400110"/>
            </a:xfrm>
            <a:prstGeom prst="rect">
              <a:avLst/>
            </a:prstGeom>
            <a:noFill/>
            <a:effectLst/>
          </p:spPr>
          <p:txBody>
            <a:bodyPr wrap="square">
              <a:spAutoFit/>
            </a:bodyPr>
            <a:lstStyle/>
            <a:p>
              <a:pPr algn="ctr"/>
              <a:r>
                <a:rPr lang="es-ES" sz="1000" dirty="0" err="1">
                  <a:effectLst/>
                  <a:latin typeface="Verdana" panose="020B0604030504040204" pitchFamily="34" charset="0"/>
                  <a:ea typeface="Verdana" panose="020B0604030504040204" pitchFamily="34" charset="0"/>
                  <a:cs typeface="Verdana" panose="020B0604030504040204" pitchFamily="34" charset="0"/>
                </a:rPr>
                <a:t>Reception</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of</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goods</a:t>
              </a:r>
              <a:r>
                <a:rPr lang="es-ES" sz="1000" dirty="0">
                  <a:effectLst/>
                  <a:latin typeface="Verdana" panose="020B0604030504040204" pitchFamily="34" charset="0"/>
                  <a:ea typeface="Verdana" panose="020B0604030504040204" pitchFamily="34" charset="0"/>
                  <a:cs typeface="Verdana" panose="020B0604030504040204" pitchFamily="34" charset="0"/>
                </a:rPr>
                <a:t> at </a:t>
              </a:r>
              <a:r>
                <a:rPr lang="es-ES" sz="1000" dirty="0" err="1">
                  <a:effectLst/>
                  <a:latin typeface="Verdana" panose="020B0604030504040204" pitchFamily="34" charset="0"/>
                  <a:ea typeface="Verdana" panose="020B0604030504040204" pitchFamily="34" charset="0"/>
                  <a:cs typeface="Verdana" panose="020B0604030504040204" pitchFamily="34" charset="0"/>
                </a:rPr>
                <a:t>the</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pharmacy</a:t>
              </a:r>
              <a:r>
                <a:rPr lang="en-US" sz="1000" dirty="0">
                  <a:latin typeface="Verdana" panose="020B0604030504040204" pitchFamily="34" charset="0"/>
                  <a:ea typeface="Verdana" panose="020B0604030504040204" pitchFamily="34" charset="0"/>
                </a:rPr>
                <a:t>*.</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34" name="Flèche vers la droite 33">
              <a:extLst>
                <a:ext uri="{FF2B5EF4-FFF2-40B4-BE49-F238E27FC236}">
                  <a16:creationId xmlns:a16="http://schemas.microsoft.com/office/drawing/2014/main" id="{BF14F64A-25A8-EED6-D26D-BF0DE0F1E074}"/>
                </a:ext>
              </a:extLst>
            </p:cNvPr>
            <p:cNvSpPr/>
            <p:nvPr/>
          </p:nvSpPr>
          <p:spPr>
            <a:xfrm>
              <a:off x="2190480" y="1209892"/>
              <a:ext cx="11929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ZoneTexte 220">
              <a:extLst>
                <a:ext uri="{FF2B5EF4-FFF2-40B4-BE49-F238E27FC236}">
                  <a16:creationId xmlns:a16="http://schemas.microsoft.com/office/drawing/2014/main" id="{4BF00CAA-6470-3F18-342F-7A600642DAE6}"/>
                </a:ext>
              </a:extLst>
            </p:cNvPr>
            <p:cNvSpPr txBox="1"/>
            <p:nvPr/>
          </p:nvSpPr>
          <p:spPr>
            <a:xfrm>
              <a:off x="3410236" y="2556584"/>
              <a:ext cx="1431802" cy="246221"/>
            </a:xfrm>
            <a:prstGeom prst="rect">
              <a:avLst/>
            </a:prstGeom>
            <a:solidFill>
              <a:schemeClr val="accent4"/>
            </a:solidFill>
            <a:effectLst/>
          </p:spPr>
          <p:txBody>
            <a:bodyPr wrap="non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SSCC / GLN</a:t>
              </a:r>
            </a:p>
          </p:txBody>
        </p:sp>
        <p:grpSp>
          <p:nvGrpSpPr>
            <p:cNvPr id="52" name="Groupe 51">
              <a:extLst>
                <a:ext uri="{FF2B5EF4-FFF2-40B4-BE49-F238E27FC236}">
                  <a16:creationId xmlns:a16="http://schemas.microsoft.com/office/drawing/2014/main" id="{58B622C4-D21B-2808-0E84-430465A88978}"/>
                </a:ext>
              </a:extLst>
            </p:cNvPr>
            <p:cNvGrpSpPr/>
            <p:nvPr/>
          </p:nvGrpSpPr>
          <p:grpSpPr>
            <a:xfrm>
              <a:off x="4065871" y="1655169"/>
              <a:ext cx="707718" cy="272145"/>
              <a:chOff x="806872" y="1392010"/>
              <a:chExt cx="1179885" cy="453711"/>
            </a:xfrm>
          </p:grpSpPr>
          <p:pic>
            <p:nvPicPr>
              <p:cNvPr id="53" name="Image 52">
                <a:extLst>
                  <a:ext uri="{FF2B5EF4-FFF2-40B4-BE49-F238E27FC236}">
                    <a16:creationId xmlns:a16="http://schemas.microsoft.com/office/drawing/2014/main" id="{76670A4B-C087-F42E-FBFA-B6E8A7CDBCB5}"/>
                  </a:ext>
                </a:extLst>
              </p:cNvPr>
              <p:cNvPicPr>
                <a:picLocks noChangeAspect="1"/>
              </p:cNvPicPr>
              <p:nvPr/>
            </p:nvPicPr>
            <p:blipFill>
              <a:blip r:embed="rId4"/>
              <a:stretch>
                <a:fillRect/>
              </a:stretch>
            </p:blipFill>
            <p:spPr>
              <a:xfrm>
                <a:off x="806872" y="1392010"/>
                <a:ext cx="300831" cy="453711"/>
              </a:xfrm>
              <a:prstGeom prst="rect">
                <a:avLst/>
              </a:prstGeom>
            </p:spPr>
          </p:pic>
          <p:pic>
            <p:nvPicPr>
              <p:cNvPr id="54" name="Image 53">
                <a:extLst>
                  <a:ext uri="{FF2B5EF4-FFF2-40B4-BE49-F238E27FC236}">
                    <a16:creationId xmlns:a16="http://schemas.microsoft.com/office/drawing/2014/main" id="{B8BDAC53-4B20-D2A2-2430-5D3D4B0A7AB1}"/>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55" name="Image 54">
                <a:extLst>
                  <a:ext uri="{FF2B5EF4-FFF2-40B4-BE49-F238E27FC236}">
                    <a16:creationId xmlns:a16="http://schemas.microsoft.com/office/drawing/2014/main" id="{2E8A0991-D79E-1FF8-D9C3-E53251294B6E}"/>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58" name="Image 57">
                <a:extLst>
                  <a:ext uri="{FF2B5EF4-FFF2-40B4-BE49-F238E27FC236}">
                    <a16:creationId xmlns:a16="http://schemas.microsoft.com/office/drawing/2014/main" id="{129B5CB0-0C08-CA14-D654-CBD1182FBAE9}"/>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nvGrpSpPr>
          <p:cNvPr id="35" name="Groupe 34">
            <a:extLst>
              <a:ext uri="{FF2B5EF4-FFF2-40B4-BE49-F238E27FC236}">
                <a16:creationId xmlns:a16="http://schemas.microsoft.com/office/drawing/2014/main" id="{F8B76AFE-CED1-624A-F808-6BD7396524F8}"/>
              </a:ext>
            </a:extLst>
          </p:cNvPr>
          <p:cNvGrpSpPr/>
          <p:nvPr/>
        </p:nvGrpSpPr>
        <p:grpSpPr>
          <a:xfrm>
            <a:off x="196291" y="942468"/>
            <a:ext cx="4045073" cy="5413526"/>
            <a:chOff x="196291" y="1157474"/>
            <a:chExt cx="4045073" cy="5413526"/>
          </a:xfrm>
        </p:grpSpPr>
        <p:grpSp>
          <p:nvGrpSpPr>
            <p:cNvPr id="87" name="Groupe 86">
              <a:extLst>
                <a:ext uri="{FF2B5EF4-FFF2-40B4-BE49-F238E27FC236}">
                  <a16:creationId xmlns:a16="http://schemas.microsoft.com/office/drawing/2014/main" id="{AF4CE382-556E-00B4-CBF9-DCF090D7FE89}"/>
                </a:ext>
              </a:extLst>
            </p:cNvPr>
            <p:cNvGrpSpPr/>
            <p:nvPr/>
          </p:nvGrpSpPr>
          <p:grpSpPr>
            <a:xfrm>
              <a:off x="439812" y="1157474"/>
              <a:ext cx="2188113" cy="1860337"/>
              <a:chOff x="439812" y="1157474"/>
              <a:chExt cx="2188113" cy="1860337"/>
            </a:xfrm>
          </p:grpSpPr>
          <p:sp>
            <p:nvSpPr>
              <p:cNvPr id="6" name="ZoneTexte 220">
                <a:extLst>
                  <a:ext uri="{FF2B5EF4-FFF2-40B4-BE49-F238E27FC236}">
                    <a16:creationId xmlns:a16="http://schemas.microsoft.com/office/drawing/2014/main" id="{93F6FB2F-7E51-3BC4-6F03-D8329C8B7AF3}"/>
                  </a:ext>
                </a:extLst>
              </p:cNvPr>
              <p:cNvSpPr txBox="1"/>
              <p:nvPr/>
            </p:nvSpPr>
            <p:spPr>
              <a:xfrm>
                <a:off x="817967" y="2771590"/>
                <a:ext cx="1431802" cy="246221"/>
              </a:xfrm>
              <a:prstGeom prst="rect">
                <a:avLst/>
              </a:prstGeom>
              <a:solidFill>
                <a:schemeClr val="accent4"/>
              </a:solidFill>
              <a:effectLst/>
            </p:spPr>
            <p:txBody>
              <a:bodyPr wrap="non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SSCC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7" name="ZoneTexte 114">
                <a:extLst>
                  <a:ext uri="{FF2B5EF4-FFF2-40B4-BE49-F238E27FC236}">
                    <a16:creationId xmlns:a16="http://schemas.microsoft.com/office/drawing/2014/main" id="{FEB2084C-937F-69C5-2F93-18AF3A4A578A}"/>
                  </a:ext>
                </a:extLst>
              </p:cNvPr>
              <p:cNvSpPr txBox="1"/>
              <p:nvPr/>
            </p:nvSpPr>
            <p:spPr>
              <a:xfrm>
                <a:off x="439812" y="2134808"/>
                <a:ext cx="2188113"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supplier executes order fulfilment and dispatches the shipment to the pharmacy*.</a:t>
                </a:r>
                <a:endParaRPr lang="es-ES" sz="1000" dirty="0">
                  <a:latin typeface="Verdana" panose="020B0604030504040204" pitchFamily="34" charset="0"/>
                  <a:ea typeface="Verdana" panose="020B0604030504040204" pitchFamily="34" charset="0"/>
                </a:endParaRPr>
              </a:p>
            </p:txBody>
          </p:sp>
          <p:grpSp>
            <p:nvGrpSpPr>
              <p:cNvPr id="86" name="Groupe 85">
                <a:extLst>
                  <a:ext uri="{FF2B5EF4-FFF2-40B4-BE49-F238E27FC236}">
                    <a16:creationId xmlns:a16="http://schemas.microsoft.com/office/drawing/2014/main" id="{BF0434FB-1A84-D1D5-75F4-56B2A8F61F85}"/>
                  </a:ext>
                </a:extLst>
              </p:cNvPr>
              <p:cNvGrpSpPr/>
              <p:nvPr/>
            </p:nvGrpSpPr>
            <p:grpSpPr>
              <a:xfrm>
                <a:off x="834387" y="1157474"/>
                <a:ext cx="1637188" cy="984846"/>
                <a:chOff x="907735" y="1157474"/>
                <a:chExt cx="1637188" cy="984846"/>
              </a:xfrm>
            </p:grpSpPr>
            <p:pic>
              <p:nvPicPr>
                <p:cNvPr id="21" name="Image 20">
                  <a:extLst>
                    <a:ext uri="{FF2B5EF4-FFF2-40B4-BE49-F238E27FC236}">
                      <a16:creationId xmlns:a16="http://schemas.microsoft.com/office/drawing/2014/main" id="{0B3939F5-BCCF-EAC3-A56F-815B53F0114A}"/>
                    </a:ext>
                  </a:extLst>
                </p:cNvPr>
                <p:cNvPicPr>
                  <a:picLocks noChangeAspect="1"/>
                </p:cNvPicPr>
                <p:nvPr/>
              </p:nvPicPr>
              <p:blipFill>
                <a:blip r:embed="rId10"/>
                <a:stretch>
                  <a:fillRect/>
                </a:stretch>
              </p:blipFill>
              <p:spPr>
                <a:xfrm>
                  <a:off x="907735" y="1157474"/>
                  <a:ext cx="1426963" cy="908713"/>
                </a:xfrm>
                <a:prstGeom prst="rect">
                  <a:avLst/>
                </a:prstGeom>
              </p:spPr>
            </p:pic>
            <p:grpSp>
              <p:nvGrpSpPr>
                <p:cNvPr id="51" name="Groupe 50">
                  <a:extLst>
                    <a:ext uri="{FF2B5EF4-FFF2-40B4-BE49-F238E27FC236}">
                      <a16:creationId xmlns:a16="http://schemas.microsoft.com/office/drawing/2014/main" id="{F5EDD3E7-7172-46F9-740D-3BFE76023E50}"/>
                    </a:ext>
                  </a:extLst>
                </p:cNvPr>
                <p:cNvGrpSpPr/>
                <p:nvPr/>
              </p:nvGrpSpPr>
              <p:grpSpPr>
                <a:xfrm>
                  <a:off x="1838700" y="1870175"/>
                  <a:ext cx="706223" cy="272145"/>
                  <a:chOff x="1099450" y="1392010"/>
                  <a:chExt cx="1177393" cy="453711"/>
                </a:xfrm>
              </p:grpSpPr>
              <p:pic>
                <p:nvPicPr>
                  <p:cNvPr id="43" name="Image 42">
                    <a:extLst>
                      <a:ext uri="{FF2B5EF4-FFF2-40B4-BE49-F238E27FC236}">
                        <a16:creationId xmlns:a16="http://schemas.microsoft.com/office/drawing/2014/main" id="{BF53E2E1-D5AB-DA9B-F889-63A5C28FA8A4}"/>
                      </a:ext>
                    </a:extLst>
                  </p:cNvPr>
                  <p:cNvPicPr>
                    <a:picLocks noChangeAspect="1"/>
                  </p:cNvPicPr>
                  <p:nvPr/>
                </p:nvPicPr>
                <p:blipFill>
                  <a:blip r:embed="rId4"/>
                  <a:stretch>
                    <a:fillRect/>
                  </a:stretch>
                </p:blipFill>
                <p:spPr>
                  <a:xfrm>
                    <a:off x="1976013" y="1392010"/>
                    <a:ext cx="300830" cy="453711"/>
                  </a:xfrm>
                  <a:prstGeom prst="rect">
                    <a:avLst/>
                  </a:prstGeom>
                </p:spPr>
              </p:pic>
              <p:pic>
                <p:nvPicPr>
                  <p:cNvPr id="44" name="Image 43">
                    <a:extLst>
                      <a:ext uri="{FF2B5EF4-FFF2-40B4-BE49-F238E27FC236}">
                        <a16:creationId xmlns:a16="http://schemas.microsoft.com/office/drawing/2014/main" id="{DCCFE021-BF6D-569D-3892-10E8CBDC7E3A}"/>
                      </a:ext>
                    </a:extLst>
                  </p:cNvPr>
                  <p:cNvPicPr>
                    <a:picLocks noChangeAspect="1"/>
                  </p:cNvPicPr>
                  <p:nvPr/>
                </p:nvPicPr>
                <p:blipFill>
                  <a:blip r:embed="rId4"/>
                  <a:stretch>
                    <a:fillRect/>
                  </a:stretch>
                </p:blipFill>
                <p:spPr>
                  <a:xfrm>
                    <a:off x="1685927" y="1392010"/>
                    <a:ext cx="300830" cy="453711"/>
                  </a:xfrm>
                  <a:prstGeom prst="rect">
                    <a:avLst/>
                  </a:prstGeom>
                </p:spPr>
              </p:pic>
              <p:pic>
                <p:nvPicPr>
                  <p:cNvPr id="45" name="Image 44">
                    <a:extLst>
                      <a:ext uri="{FF2B5EF4-FFF2-40B4-BE49-F238E27FC236}">
                        <a16:creationId xmlns:a16="http://schemas.microsoft.com/office/drawing/2014/main" id="{0B7EA88E-E971-66B9-0959-3E506151B4C2}"/>
                      </a:ext>
                    </a:extLst>
                  </p:cNvPr>
                  <p:cNvPicPr>
                    <a:picLocks noChangeAspect="1"/>
                  </p:cNvPicPr>
                  <p:nvPr/>
                </p:nvPicPr>
                <p:blipFill>
                  <a:blip r:embed="rId4"/>
                  <a:stretch>
                    <a:fillRect/>
                  </a:stretch>
                </p:blipFill>
                <p:spPr>
                  <a:xfrm>
                    <a:off x="1389536" y="1392010"/>
                    <a:ext cx="300830" cy="453711"/>
                  </a:xfrm>
                  <a:prstGeom prst="rect">
                    <a:avLst/>
                  </a:prstGeom>
                </p:spPr>
              </p:pic>
              <p:pic>
                <p:nvPicPr>
                  <p:cNvPr id="48" name="Image 47">
                    <a:extLst>
                      <a:ext uri="{FF2B5EF4-FFF2-40B4-BE49-F238E27FC236}">
                        <a16:creationId xmlns:a16="http://schemas.microsoft.com/office/drawing/2014/main" id="{9E9C74CF-4A25-6E32-CADD-BD3BF228290B}"/>
                      </a:ext>
                    </a:extLst>
                  </p:cNvPr>
                  <p:cNvPicPr>
                    <a:picLocks noChangeAspect="1"/>
                  </p:cNvPicPr>
                  <p:nvPr/>
                </p:nvPicPr>
                <p:blipFill>
                  <a:blip r:embed="rId4"/>
                  <a:stretch>
                    <a:fillRect/>
                  </a:stretch>
                </p:blipFill>
                <p:spPr>
                  <a:xfrm>
                    <a:off x="1099450" y="1392010"/>
                    <a:ext cx="300830" cy="453711"/>
                  </a:xfrm>
                  <a:prstGeom prst="rect">
                    <a:avLst/>
                  </a:prstGeom>
                </p:spPr>
              </p:pic>
            </p:grpSp>
          </p:grpSp>
        </p:grpSp>
        <p:sp>
          <p:nvSpPr>
            <p:cNvPr id="30" name="ZoneTexte 29">
              <a:extLst>
                <a:ext uri="{FF2B5EF4-FFF2-40B4-BE49-F238E27FC236}">
                  <a16:creationId xmlns:a16="http://schemas.microsoft.com/office/drawing/2014/main" id="{33C5653F-EA8B-BCC0-8DF7-CBD67DAA2B27}"/>
                </a:ext>
              </a:extLst>
            </p:cNvPr>
            <p:cNvSpPr txBox="1"/>
            <p:nvPr/>
          </p:nvSpPr>
          <p:spPr>
            <a:xfrm>
              <a:off x="196291" y="5863114"/>
              <a:ext cx="4045073" cy="707886"/>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Standardised</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transactional</a:t>
              </a:r>
              <a:r>
                <a:rPr lang="fr-BE" sz="1000" dirty="0">
                  <a:effectLst/>
                  <a:latin typeface="Verdana" panose="020B0604030504040204" pitchFamily="34" charset="0"/>
                  <a:ea typeface="Verdana" panose="020B0604030504040204" pitchFamily="34" charset="0"/>
                  <a:cs typeface="Verdana" panose="020B0604030504040204" pitchFamily="34" charset="0"/>
                </a:rPr>
                <a:t> data </a:t>
              </a:r>
              <a:r>
                <a:rPr lang="fr-BE" sz="1000" dirty="0" err="1">
                  <a:effectLst/>
                  <a:latin typeface="Verdana" panose="020B0604030504040204" pitchFamily="34" charset="0"/>
                  <a:ea typeface="Verdana" panose="020B0604030504040204" pitchFamily="34" charset="0"/>
                  <a:cs typeface="Verdana" panose="020B0604030504040204" pitchFamily="34" charset="0"/>
                </a:rPr>
                <a:t>is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exchanged</a:t>
              </a:r>
              <a:r>
                <a:rPr lang="fr-BE" sz="1000" dirty="0">
                  <a:effectLst/>
                  <a:latin typeface="Verdana" panose="020B0604030504040204" pitchFamily="34" charset="0"/>
                  <a:ea typeface="Verdana" panose="020B0604030504040204" pitchFamily="34" charset="0"/>
                  <a:cs typeface="Verdana" panose="020B0604030504040204" pitchFamily="34" charset="0"/>
                </a:rPr>
                <a:t> in </a:t>
              </a:r>
              <a:r>
                <a:rPr lang="fr-BE" sz="1000" dirty="0" err="1">
                  <a:effectLst/>
                  <a:latin typeface="Verdana" panose="020B0604030504040204" pitchFamily="34" charset="0"/>
                  <a:ea typeface="Verdana" panose="020B0604030504040204" pitchFamily="34" charset="0"/>
                  <a:cs typeface="Verdana" panose="020B0604030504040204" pitchFamily="34" charset="0"/>
                </a:rPr>
                <a:t>parallel</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with</a:t>
              </a:r>
              <a:r>
                <a:rPr lang="fr-BE" sz="1000" dirty="0">
                  <a:effectLst/>
                  <a:latin typeface="Verdana" panose="020B0604030504040204" pitchFamily="34" charset="0"/>
                  <a:ea typeface="Verdana" panose="020B0604030504040204" pitchFamily="34" charset="0"/>
                  <a:cs typeface="Verdana" panose="020B0604030504040204" pitchFamily="34" charset="0"/>
                </a:rPr>
                <a:t> the </a:t>
              </a:r>
              <a:r>
                <a:rPr lang="fr-BE" sz="1000" dirty="0" err="1">
                  <a:effectLst/>
                  <a:latin typeface="Verdana" panose="020B0604030504040204" pitchFamily="34" charset="0"/>
                  <a:ea typeface="Verdana" panose="020B0604030504040204" pitchFamily="34" charset="0"/>
                  <a:cs typeface="Verdana" panose="020B0604030504040204" pitchFamily="34" charset="0"/>
                </a:rPr>
                <a:t>physical</a:t>
              </a:r>
              <a:r>
                <a:rPr lang="fr-BE" sz="1000" dirty="0">
                  <a:effectLst/>
                  <a:latin typeface="Verdana" panose="020B0604030504040204" pitchFamily="34" charset="0"/>
                  <a:ea typeface="Verdana" panose="020B0604030504040204" pitchFamily="34" charset="0"/>
                  <a:cs typeface="Verdana" panose="020B0604030504040204" pitchFamily="34" charset="0"/>
                </a:rPr>
                <a:t> flow, </a:t>
              </a:r>
              <a:r>
                <a:rPr lang="fr-BE" sz="1000" dirty="0" err="1">
                  <a:effectLst/>
                  <a:latin typeface="Verdana" panose="020B0604030504040204" pitchFamily="34" charset="0"/>
                  <a:ea typeface="Verdana" panose="020B0604030504040204" pitchFamily="34" charset="0"/>
                  <a:cs typeface="Verdana" panose="020B0604030504040204" pitchFamily="34" charset="0"/>
                </a:rPr>
                <a:t>supporting</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order</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fulfilment</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shipment</a:t>
              </a:r>
              <a:r>
                <a:rPr lang="fr-BE" sz="1000" dirty="0">
                  <a:effectLst/>
                  <a:latin typeface="Verdana" panose="020B0604030504040204" pitchFamily="34" charset="0"/>
                  <a:ea typeface="Verdana" panose="020B0604030504040204" pitchFamily="34" charset="0"/>
                  <a:cs typeface="Verdana" panose="020B0604030504040204" pitchFamily="34" charset="0"/>
                </a:rPr>
                <a:t> notification and </a:t>
              </a:r>
              <a:r>
                <a:rPr lang="fr-BE" sz="1000" dirty="0" err="1">
                  <a:effectLst/>
                  <a:latin typeface="Verdana" panose="020B0604030504040204" pitchFamily="34" charset="0"/>
                  <a:ea typeface="Verdana" panose="020B0604030504040204" pitchFamily="34" charset="0"/>
                  <a:cs typeface="Verdana" panose="020B0604030504040204" pitchFamily="34" charset="0"/>
                </a:rPr>
                <a:t>goods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reception</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enabling</a:t>
              </a:r>
              <a:r>
                <a:rPr lang="fr-BE" sz="1000" dirty="0">
                  <a:effectLst/>
                  <a:latin typeface="Verdana" panose="020B0604030504040204" pitchFamily="34" charset="0"/>
                  <a:ea typeface="Verdana" panose="020B0604030504040204" pitchFamily="34" charset="0"/>
                  <a:cs typeface="Verdana" panose="020B0604030504040204" pitchFamily="34" charset="0"/>
                </a:rPr>
                <a:t> end-to-end </a:t>
              </a:r>
              <a:r>
                <a:rPr lang="fr-BE" sz="1000" dirty="0" err="1">
                  <a:effectLst/>
                  <a:latin typeface="Verdana" panose="020B0604030504040204" pitchFamily="34" charset="0"/>
                  <a:ea typeface="Verdana" panose="020B0604030504040204" pitchFamily="34" charset="0"/>
                  <a:cs typeface="Verdana" panose="020B0604030504040204" pitchFamily="34" charset="0"/>
                </a:rPr>
                <a:t>visibility</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traceability</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reconciliation</a:t>
              </a:r>
              <a:r>
                <a:rPr lang="fr-BE" sz="1000" dirty="0">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1170805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76" name="Groupe 75">
            <a:extLst>
              <a:ext uri="{FF2B5EF4-FFF2-40B4-BE49-F238E27FC236}">
                <a16:creationId xmlns:a16="http://schemas.microsoft.com/office/drawing/2014/main" id="{A6699A6B-4DBA-57D3-8EC4-30ACBD4FE050}"/>
              </a:ext>
            </a:extLst>
          </p:cNvPr>
          <p:cNvGrpSpPr/>
          <p:nvPr/>
        </p:nvGrpSpPr>
        <p:grpSpPr>
          <a:xfrm>
            <a:off x="5461012" y="3267483"/>
            <a:ext cx="4870810" cy="1933699"/>
            <a:chOff x="5461012" y="3577718"/>
            <a:chExt cx="4870810" cy="1933699"/>
          </a:xfrm>
        </p:grpSpPr>
        <p:sp>
          <p:nvSpPr>
            <p:cNvPr id="112" name="Flèche vers la droite 111">
              <a:extLst>
                <a:ext uri="{FF2B5EF4-FFF2-40B4-BE49-F238E27FC236}">
                  <a16:creationId xmlns:a16="http://schemas.microsoft.com/office/drawing/2014/main" id="{3473EDE4-C29D-9B6F-9712-723D5EA56B88}"/>
                </a:ext>
              </a:extLst>
            </p:cNvPr>
            <p:cNvSpPr/>
            <p:nvPr/>
          </p:nvSpPr>
          <p:spPr>
            <a:xfrm rot="10800000">
              <a:off x="8067893" y="3827507"/>
              <a:ext cx="226392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5" name="ZoneTexte 114">
              <a:extLst>
                <a:ext uri="{FF2B5EF4-FFF2-40B4-BE49-F238E27FC236}">
                  <a16:creationId xmlns:a16="http://schemas.microsoft.com/office/drawing/2014/main" id="{3A4E44A0-47FF-C760-7851-9C07614C5ED2}"/>
                </a:ext>
              </a:extLst>
            </p:cNvPr>
            <p:cNvSpPr txBox="1"/>
            <p:nvPr/>
          </p:nvSpPr>
          <p:spPr>
            <a:xfrm>
              <a:off x="5461012" y="4412807"/>
              <a:ext cx="415300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confirm the product matches the prescribed treatment and, where applicable, link it to the patient for reimbursement in line with national requirements, while verifying expiry and recall status at the point of dispensing.</a:t>
              </a:r>
              <a:endParaRPr lang="fr-BE" sz="1000" dirty="0">
                <a:latin typeface="Verdana" panose="020B0604030504040204" pitchFamily="34" charset="0"/>
                <a:ea typeface="Verdana" panose="020B0604030504040204" pitchFamily="34" charset="0"/>
              </a:endParaRPr>
            </a:p>
          </p:txBody>
        </p:sp>
        <p:sp>
          <p:nvSpPr>
            <p:cNvPr id="226" name="ZoneTexte 225">
              <a:extLst>
                <a:ext uri="{FF2B5EF4-FFF2-40B4-BE49-F238E27FC236}">
                  <a16:creationId xmlns:a16="http://schemas.microsoft.com/office/drawing/2014/main" id="{02D7838C-BB70-3DE2-8B5C-F3D8E02EB051}"/>
                </a:ext>
              </a:extLst>
            </p:cNvPr>
            <p:cNvSpPr txBox="1"/>
            <p:nvPr/>
          </p:nvSpPr>
          <p:spPr>
            <a:xfrm>
              <a:off x="7244950" y="5265196"/>
              <a:ext cx="547307"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75" name="Groupe 74">
              <a:extLst>
                <a:ext uri="{FF2B5EF4-FFF2-40B4-BE49-F238E27FC236}">
                  <a16:creationId xmlns:a16="http://schemas.microsoft.com/office/drawing/2014/main" id="{8E7162DF-FEA2-C022-CC87-81B3BEB718DA}"/>
                </a:ext>
              </a:extLst>
            </p:cNvPr>
            <p:cNvGrpSpPr/>
            <p:nvPr/>
          </p:nvGrpSpPr>
          <p:grpSpPr>
            <a:xfrm>
              <a:off x="6724335" y="3577718"/>
              <a:ext cx="1233127" cy="795370"/>
              <a:chOff x="6724335" y="3577718"/>
              <a:chExt cx="1233127" cy="795370"/>
            </a:xfrm>
          </p:grpSpPr>
          <p:pic>
            <p:nvPicPr>
              <p:cNvPr id="27" name="Image 26">
                <a:extLst>
                  <a:ext uri="{FF2B5EF4-FFF2-40B4-BE49-F238E27FC236}">
                    <a16:creationId xmlns:a16="http://schemas.microsoft.com/office/drawing/2014/main" id="{5FF00C0B-34C7-E2F8-D31B-1A6015E577F3}"/>
                  </a:ext>
                </a:extLst>
              </p:cNvPr>
              <p:cNvPicPr>
                <a:picLocks noChangeAspect="1"/>
              </p:cNvPicPr>
              <p:nvPr/>
            </p:nvPicPr>
            <p:blipFill>
              <a:blip r:embed="rId3"/>
              <a:stretch>
                <a:fillRect/>
              </a:stretch>
            </p:blipFill>
            <p:spPr>
              <a:xfrm>
                <a:off x="7454336" y="3577718"/>
                <a:ext cx="503126" cy="707887"/>
              </a:xfrm>
              <a:prstGeom prst="rect">
                <a:avLst/>
              </a:prstGeom>
            </p:spPr>
          </p:pic>
          <p:pic>
            <p:nvPicPr>
              <p:cNvPr id="70" name="Image 69">
                <a:extLst>
                  <a:ext uri="{FF2B5EF4-FFF2-40B4-BE49-F238E27FC236}">
                    <a16:creationId xmlns:a16="http://schemas.microsoft.com/office/drawing/2014/main" id="{170420AE-379E-E9BA-B754-5EF9BC76FD63}"/>
                  </a:ext>
                </a:extLst>
              </p:cNvPr>
              <p:cNvPicPr>
                <a:picLocks noChangeAspect="1"/>
              </p:cNvPicPr>
              <p:nvPr/>
            </p:nvPicPr>
            <p:blipFill>
              <a:blip r:embed="rId4"/>
              <a:stretch>
                <a:fillRect/>
              </a:stretch>
            </p:blipFill>
            <p:spPr>
              <a:xfrm>
                <a:off x="6724335" y="3959361"/>
                <a:ext cx="526562" cy="413727"/>
              </a:xfrm>
              <a:prstGeom prst="rect">
                <a:avLst/>
              </a:prstGeom>
            </p:spPr>
          </p:pic>
          <p:pic>
            <p:nvPicPr>
              <p:cNvPr id="71" name="Image 70">
                <a:extLst>
                  <a:ext uri="{FF2B5EF4-FFF2-40B4-BE49-F238E27FC236}">
                    <a16:creationId xmlns:a16="http://schemas.microsoft.com/office/drawing/2014/main" id="{B089DED4-E735-B236-9BE1-57649D3ADB1D}"/>
                  </a:ext>
                </a:extLst>
              </p:cNvPr>
              <p:cNvPicPr>
                <a:picLocks noChangeAspect="1"/>
              </p:cNvPicPr>
              <p:nvPr/>
            </p:nvPicPr>
            <p:blipFill>
              <a:blip r:embed="rId5"/>
              <a:stretch>
                <a:fillRect/>
              </a:stretch>
            </p:blipFill>
            <p:spPr>
              <a:xfrm>
                <a:off x="7291285" y="3870809"/>
                <a:ext cx="300830" cy="453711"/>
              </a:xfrm>
              <a:prstGeom prst="rect">
                <a:avLst/>
              </a:prstGeom>
            </p:spPr>
          </p:pic>
        </p:grpSp>
      </p:grpSp>
      <p:grpSp>
        <p:nvGrpSpPr>
          <p:cNvPr id="79" name="Groupe 78">
            <a:extLst>
              <a:ext uri="{FF2B5EF4-FFF2-40B4-BE49-F238E27FC236}">
                <a16:creationId xmlns:a16="http://schemas.microsoft.com/office/drawing/2014/main" id="{75225ACE-5683-7D55-00D0-F7BE8A19B0FE}"/>
              </a:ext>
            </a:extLst>
          </p:cNvPr>
          <p:cNvGrpSpPr/>
          <p:nvPr/>
        </p:nvGrpSpPr>
        <p:grpSpPr>
          <a:xfrm>
            <a:off x="9555467" y="2628310"/>
            <a:ext cx="2481813" cy="2530974"/>
            <a:chOff x="9317915" y="2938545"/>
            <a:chExt cx="2481813" cy="2530974"/>
          </a:xfrm>
        </p:grpSpPr>
        <p:sp>
          <p:nvSpPr>
            <p:cNvPr id="31" name="Flèche vers la droite 96">
              <a:extLst>
                <a:ext uri="{FF2B5EF4-FFF2-40B4-BE49-F238E27FC236}">
                  <a16:creationId xmlns:a16="http://schemas.microsoft.com/office/drawing/2014/main" id="{517F383F-D4A5-90C4-C2D3-AA54AC24AEAF}"/>
                </a:ext>
              </a:extLst>
            </p:cNvPr>
            <p:cNvSpPr/>
            <p:nvPr/>
          </p:nvSpPr>
          <p:spPr>
            <a:xfrm rot="5400000">
              <a:off x="10265553" y="3004815"/>
              <a:ext cx="59350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32" name="ZoneTexte 220">
              <a:extLst>
                <a:ext uri="{FF2B5EF4-FFF2-40B4-BE49-F238E27FC236}">
                  <a16:creationId xmlns:a16="http://schemas.microsoft.com/office/drawing/2014/main" id="{059CDCCF-DE57-CDB6-7C81-C27974FADEDA}"/>
                </a:ext>
              </a:extLst>
            </p:cNvPr>
            <p:cNvSpPr txBox="1"/>
            <p:nvPr/>
          </p:nvSpPr>
          <p:spPr>
            <a:xfrm>
              <a:off x="10279004" y="5223298"/>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7" name="ZoneTexte 93">
              <a:extLst>
                <a:ext uri="{FF2B5EF4-FFF2-40B4-BE49-F238E27FC236}">
                  <a16:creationId xmlns:a16="http://schemas.microsoft.com/office/drawing/2014/main" id="{B0E75B11-1615-A3A7-CE11-23529CC7B778}"/>
                </a:ext>
              </a:extLst>
            </p:cNvPr>
            <p:cNvSpPr txBox="1"/>
            <p:nvPr/>
          </p:nvSpPr>
          <p:spPr>
            <a:xfrm>
              <a:off x="9317915" y="4431162"/>
              <a:ext cx="248181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Products are stored in internal storage locations, with expiry-based stock rotation automatically triggered by the system</a:t>
              </a:r>
              <a:endParaRPr lang="fr-BE" sz="1000" dirty="0">
                <a:latin typeface="Verdana" panose="020B0604030504040204" pitchFamily="34" charset="0"/>
                <a:ea typeface="Verdana" panose="020B0604030504040204" pitchFamily="34" charset="0"/>
              </a:endParaRPr>
            </a:p>
          </p:txBody>
        </p:sp>
        <p:grpSp>
          <p:nvGrpSpPr>
            <p:cNvPr id="66" name="Groupe 65">
              <a:extLst>
                <a:ext uri="{FF2B5EF4-FFF2-40B4-BE49-F238E27FC236}">
                  <a16:creationId xmlns:a16="http://schemas.microsoft.com/office/drawing/2014/main" id="{1605A179-245B-3C1F-40BD-FB5411E417A4}"/>
                </a:ext>
              </a:extLst>
            </p:cNvPr>
            <p:cNvGrpSpPr/>
            <p:nvPr/>
          </p:nvGrpSpPr>
          <p:grpSpPr>
            <a:xfrm>
              <a:off x="9964183" y="3560635"/>
              <a:ext cx="1196245" cy="720070"/>
              <a:chOff x="9726902" y="3560635"/>
              <a:chExt cx="1196245" cy="720070"/>
            </a:xfrm>
          </p:grpSpPr>
          <p:pic>
            <p:nvPicPr>
              <p:cNvPr id="33" name="Image 32">
                <a:extLst>
                  <a:ext uri="{FF2B5EF4-FFF2-40B4-BE49-F238E27FC236}">
                    <a16:creationId xmlns:a16="http://schemas.microsoft.com/office/drawing/2014/main" id="{F9DC220C-41FF-6BD0-DB71-0BAFBFC5FF74}"/>
                  </a:ext>
                </a:extLst>
              </p:cNvPr>
              <p:cNvPicPr>
                <a:picLocks noChangeAspect="1"/>
              </p:cNvPicPr>
              <p:nvPr/>
            </p:nvPicPr>
            <p:blipFill>
              <a:blip r:embed="rId6"/>
              <a:stretch>
                <a:fillRect/>
              </a:stretch>
            </p:blipFill>
            <p:spPr>
              <a:xfrm>
                <a:off x="9726902" y="3560635"/>
                <a:ext cx="1196245" cy="720070"/>
              </a:xfrm>
              <a:prstGeom prst="rect">
                <a:avLst/>
              </a:prstGeom>
            </p:spPr>
          </p:pic>
          <p:grpSp>
            <p:nvGrpSpPr>
              <p:cNvPr id="61" name="Groupe 60">
                <a:extLst>
                  <a:ext uri="{FF2B5EF4-FFF2-40B4-BE49-F238E27FC236}">
                    <a16:creationId xmlns:a16="http://schemas.microsoft.com/office/drawing/2014/main" id="{3E96037F-4359-F91C-B7B3-3A9FA20DACBB}"/>
                  </a:ext>
                </a:extLst>
              </p:cNvPr>
              <p:cNvGrpSpPr/>
              <p:nvPr/>
            </p:nvGrpSpPr>
            <p:grpSpPr>
              <a:xfrm>
                <a:off x="10161274" y="3897792"/>
                <a:ext cx="183741" cy="70805"/>
                <a:chOff x="1099450" y="1392010"/>
                <a:chExt cx="1177393" cy="453711"/>
              </a:xfrm>
            </p:grpSpPr>
            <p:pic>
              <p:nvPicPr>
                <p:cNvPr id="62" name="Image 61">
                  <a:extLst>
                    <a:ext uri="{FF2B5EF4-FFF2-40B4-BE49-F238E27FC236}">
                      <a16:creationId xmlns:a16="http://schemas.microsoft.com/office/drawing/2014/main" id="{0546978F-54CA-BAE9-D5E9-EDDD474C91A9}"/>
                    </a:ext>
                  </a:extLst>
                </p:cNvPr>
                <p:cNvPicPr>
                  <a:picLocks noChangeAspect="1"/>
                </p:cNvPicPr>
                <p:nvPr/>
              </p:nvPicPr>
              <p:blipFill>
                <a:blip r:embed="rId5"/>
                <a:stretch>
                  <a:fillRect/>
                </a:stretch>
              </p:blipFill>
              <p:spPr>
                <a:xfrm>
                  <a:off x="1976013" y="1392010"/>
                  <a:ext cx="300830" cy="453711"/>
                </a:xfrm>
                <a:prstGeom prst="rect">
                  <a:avLst/>
                </a:prstGeom>
              </p:spPr>
            </p:pic>
            <p:pic>
              <p:nvPicPr>
                <p:cNvPr id="63" name="Image 62">
                  <a:extLst>
                    <a:ext uri="{FF2B5EF4-FFF2-40B4-BE49-F238E27FC236}">
                      <a16:creationId xmlns:a16="http://schemas.microsoft.com/office/drawing/2014/main" id="{C18C77CB-ED66-526B-D0FE-28AF8D453182}"/>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64" name="Image 63">
                  <a:extLst>
                    <a:ext uri="{FF2B5EF4-FFF2-40B4-BE49-F238E27FC236}">
                      <a16:creationId xmlns:a16="http://schemas.microsoft.com/office/drawing/2014/main" id="{DB51C657-8466-D316-EC78-EE7552402018}"/>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65" name="Image 64">
                  <a:extLst>
                    <a:ext uri="{FF2B5EF4-FFF2-40B4-BE49-F238E27FC236}">
                      <a16:creationId xmlns:a16="http://schemas.microsoft.com/office/drawing/2014/main" id="{B61C1D42-2483-F4EF-8290-5844F8FE5C1B}"/>
                    </a:ext>
                  </a:extLst>
                </p:cNvPr>
                <p:cNvPicPr>
                  <a:picLocks noChangeAspect="1"/>
                </p:cNvPicPr>
                <p:nvPr/>
              </p:nvPicPr>
              <p:blipFill>
                <a:blip r:embed="rId5"/>
                <a:stretch>
                  <a:fillRect/>
                </a:stretch>
              </p:blipFill>
              <p:spPr>
                <a:xfrm>
                  <a:off x="1099450" y="1392010"/>
                  <a:ext cx="300830" cy="453711"/>
                </a:xfrm>
                <a:prstGeom prst="rect">
                  <a:avLst/>
                </a:prstGeom>
              </p:spPr>
            </p:pic>
          </p:grpSp>
        </p:grpSp>
      </p:grpSp>
      <p:grpSp>
        <p:nvGrpSpPr>
          <p:cNvPr id="88" name="Groupe 87">
            <a:extLst>
              <a:ext uri="{FF2B5EF4-FFF2-40B4-BE49-F238E27FC236}">
                <a16:creationId xmlns:a16="http://schemas.microsoft.com/office/drawing/2014/main" id="{05750409-9250-10CE-E206-173BC24E5698}"/>
              </a:ext>
            </a:extLst>
          </p:cNvPr>
          <p:cNvGrpSpPr/>
          <p:nvPr/>
        </p:nvGrpSpPr>
        <p:grpSpPr>
          <a:xfrm>
            <a:off x="210070" y="901422"/>
            <a:ext cx="11945466" cy="5696407"/>
            <a:chOff x="-27482" y="1116428"/>
            <a:chExt cx="11945466" cy="5696407"/>
          </a:xfrm>
        </p:grpSpPr>
        <p:sp>
          <p:nvSpPr>
            <p:cNvPr id="263" name="ZoneTexte 262">
              <a:extLst>
                <a:ext uri="{FF2B5EF4-FFF2-40B4-BE49-F238E27FC236}">
                  <a16:creationId xmlns:a16="http://schemas.microsoft.com/office/drawing/2014/main" id="{84ACDADF-840B-39D7-2984-4A18D26D3203}"/>
                </a:ext>
              </a:extLst>
            </p:cNvPr>
            <p:cNvSpPr txBox="1"/>
            <p:nvPr/>
          </p:nvSpPr>
          <p:spPr>
            <a:xfrm>
              <a:off x="-27482" y="6566614"/>
              <a:ext cx="3131409" cy="246221"/>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IMS - Inventory Management System</a:t>
              </a:r>
            </a:p>
          </p:txBody>
        </p:sp>
        <p:grpSp>
          <p:nvGrpSpPr>
            <p:cNvPr id="81" name="Groupe 80">
              <a:extLst>
                <a:ext uri="{FF2B5EF4-FFF2-40B4-BE49-F238E27FC236}">
                  <a16:creationId xmlns:a16="http://schemas.microsoft.com/office/drawing/2014/main" id="{11BB9086-0C97-8846-1514-A1AA6B81F01F}"/>
                </a:ext>
              </a:extLst>
            </p:cNvPr>
            <p:cNvGrpSpPr/>
            <p:nvPr/>
          </p:nvGrpSpPr>
          <p:grpSpPr>
            <a:xfrm>
              <a:off x="7606979" y="1116428"/>
              <a:ext cx="4311005" cy="1901384"/>
              <a:chOff x="7606979" y="1116428"/>
              <a:chExt cx="4311005" cy="1901384"/>
            </a:xfrm>
          </p:grpSpPr>
          <p:sp>
            <p:nvSpPr>
              <p:cNvPr id="10" name="Flèche vers la droite 39">
                <a:extLst>
                  <a:ext uri="{FF2B5EF4-FFF2-40B4-BE49-F238E27FC236}">
                    <a16:creationId xmlns:a16="http://schemas.microsoft.com/office/drawing/2014/main" id="{2FB4FB06-25B9-F025-A5AB-2C69C33635FA}"/>
                  </a:ext>
                </a:extLst>
              </p:cNvPr>
              <p:cNvSpPr/>
              <p:nvPr/>
            </p:nvSpPr>
            <p:spPr>
              <a:xfrm>
                <a:off x="7606979" y="1431357"/>
                <a:ext cx="2357204"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 name="ZoneTexte 48">
                <a:extLst>
                  <a:ext uri="{FF2B5EF4-FFF2-40B4-BE49-F238E27FC236}">
                    <a16:creationId xmlns:a16="http://schemas.microsoft.com/office/drawing/2014/main" id="{5809CCE2-EEA6-2752-ECAB-791DD0DF4C97}"/>
                  </a:ext>
                </a:extLst>
              </p:cNvPr>
              <p:cNvSpPr txBox="1"/>
              <p:nvPr/>
            </p:nvSpPr>
            <p:spPr>
              <a:xfrm>
                <a:off x="9204794" y="1962605"/>
                <a:ext cx="2713190"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record the products in the IMS capturing GTIN, batch / lot number, expiry date and serial number (automatically when available).</a:t>
                </a:r>
              </a:p>
              <a:p>
                <a:pPr algn="ctr"/>
                <a:endParaRPr lang="fr-BE" sz="1000" dirty="0">
                  <a:latin typeface="Verdana" panose="020B0604030504040204" pitchFamily="34" charset="0"/>
                  <a:ea typeface="Verdana" panose="020B0604030504040204" pitchFamily="34" charset="0"/>
                </a:endParaRPr>
              </a:p>
            </p:txBody>
          </p:sp>
          <p:sp>
            <p:nvSpPr>
              <p:cNvPr id="12" name="ZoneTexte 220">
                <a:extLst>
                  <a:ext uri="{FF2B5EF4-FFF2-40B4-BE49-F238E27FC236}">
                    <a16:creationId xmlns:a16="http://schemas.microsoft.com/office/drawing/2014/main" id="{F2023EFC-C719-94A7-50BA-15B973F42900}"/>
                  </a:ext>
                </a:extLst>
              </p:cNvPr>
              <p:cNvSpPr txBox="1"/>
              <p:nvPr/>
            </p:nvSpPr>
            <p:spPr>
              <a:xfrm>
                <a:off x="10279004" y="2771591"/>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0" name="Groupe 79">
                <a:extLst>
                  <a:ext uri="{FF2B5EF4-FFF2-40B4-BE49-F238E27FC236}">
                    <a16:creationId xmlns:a16="http://schemas.microsoft.com/office/drawing/2014/main" id="{7146F7FD-1713-06FB-C6E1-1B2690761A4E}"/>
                  </a:ext>
                </a:extLst>
              </p:cNvPr>
              <p:cNvGrpSpPr/>
              <p:nvPr/>
            </p:nvGrpSpPr>
            <p:grpSpPr>
              <a:xfrm>
                <a:off x="9975310" y="1116428"/>
                <a:ext cx="1173994" cy="777770"/>
                <a:chOff x="9975310" y="1116428"/>
                <a:chExt cx="1173994" cy="777770"/>
              </a:xfrm>
            </p:grpSpPr>
            <p:pic>
              <p:nvPicPr>
                <p:cNvPr id="26" name="Image 21">
                  <a:extLst>
                    <a:ext uri="{FF2B5EF4-FFF2-40B4-BE49-F238E27FC236}">
                      <a16:creationId xmlns:a16="http://schemas.microsoft.com/office/drawing/2014/main" id="{954DF7F7-F711-CC6A-01E7-B89BD6B145FE}"/>
                    </a:ext>
                  </a:extLst>
                </p:cNvPr>
                <p:cNvPicPr>
                  <a:picLocks noChangeAspect="1"/>
                </p:cNvPicPr>
                <p:nvPr/>
              </p:nvPicPr>
              <p:blipFill>
                <a:blip r:embed="rId7"/>
                <a:srcRect/>
                <a:stretch/>
              </p:blipFill>
              <p:spPr>
                <a:xfrm>
                  <a:off x="9975310" y="1116428"/>
                  <a:ext cx="1173994" cy="777770"/>
                </a:xfrm>
                <a:prstGeom prst="rect">
                  <a:avLst/>
                </a:prstGeom>
              </p:spPr>
            </p:pic>
            <p:pic>
              <p:nvPicPr>
                <p:cNvPr id="36" name="Image 35">
                  <a:extLst>
                    <a:ext uri="{FF2B5EF4-FFF2-40B4-BE49-F238E27FC236}">
                      <a16:creationId xmlns:a16="http://schemas.microsoft.com/office/drawing/2014/main" id="{A3B8B2EF-5A51-DCF9-D0A9-0978A2801845}"/>
                    </a:ext>
                  </a:extLst>
                </p:cNvPr>
                <p:cNvPicPr>
                  <a:picLocks noChangeAspect="1"/>
                </p:cNvPicPr>
                <p:nvPr/>
              </p:nvPicPr>
              <p:blipFill>
                <a:blip r:embed="rId5"/>
                <a:stretch>
                  <a:fillRect/>
                </a:stretch>
              </p:blipFill>
              <p:spPr>
                <a:xfrm>
                  <a:off x="10411657" y="1256446"/>
                  <a:ext cx="300830" cy="453711"/>
                </a:xfrm>
                <a:prstGeom prst="rect">
                  <a:avLst/>
                </a:prstGeom>
              </p:spPr>
            </p:pic>
          </p:grpSp>
        </p:grpSp>
      </p:grpSp>
      <p:grpSp>
        <p:nvGrpSpPr>
          <p:cNvPr id="89" name="Groupe 88">
            <a:extLst>
              <a:ext uri="{FF2B5EF4-FFF2-40B4-BE49-F238E27FC236}">
                <a16:creationId xmlns:a16="http://schemas.microsoft.com/office/drawing/2014/main" id="{9CD1A333-3746-8C06-DD71-C92D72D5DB44}"/>
              </a:ext>
            </a:extLst>
          </p:cNvPr>
          <p:cNvGrpSpPr/>
          <p:nvPr/>
        </p:nvGrpSpPr>
        <p:grpSpPr>
          <a:xfrm>
            <a:off x="4397358" y="833398"/>
            <a:ext cx="4315295" cy="1969408"/>
            <a:chOff x="4397358" y="1048404"/>
            <a:chExt cx="4315295" cy="1969408"/>
          </a:xfrm>
        </p:grpSpPr>
        <p:sp>
          <p:nvSpPr>
            <p:cNvPr id="40" name="Flèche vers la droite 39">
              <a:extLst>
                <a:ext uri="{FF2B5EF4-FFF2-40B4-BE49-F238E27FC236}">
                  <a16:creationId xmlns:a16="http://schemas.microsoft.com/office/drawing/2014/main" id="{208DCEFA-ABCA-5511-50FD-E20CC6021FF6}"/>
                </a:ext>
              </a:extLst>
            </p:cNvPr>
            <p:cNvSpPr/>
            <p:nvPr/>
          </p:nvSpPr>
          <p:spPr>
            <a:xfrm>
              <a:off x="4397358" y="1433415"/>
              <a:ext cx="203149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49" name="ZoneTexte 48">
              <a:extLst>
                <a:ext uri="{FF2B5EF4-FFF2-40B4-BE49-F238E27FC236}">
                  <a16:creationId xmlns:a16="http://schemas.microsoft.com/office/drawing/2014/main" id="{75A6E0D3-F1FB-C5A2-7073-E0204BA1E997}"/>
                </a:ext>
              </a:extLst>
            </p:cNvPr>
            <p:cNvSpPr txBox="1"/>
            <p:nvPr/>
          </p:nvSpPr>
          <p:spPr>
            <a:xfrm>
              <a:off x="5789141" y="1978075"/>
              <a:ext cx="2923512" cy="707886"/>
            </a:xfrm>
            <a:prstGeom prst="rect">
              <a:avLst/>
            </a:prstGeom>
            <a:noFill/>
            <a:effectLst/>
          </p:spPr>
          <p:txBody>
            <a:bodyPr wrap="square">
              <a:spAutoFit/>
            </a:bodyPr>
            <a:lstStyle/>
            <a:p>
              <a:pPr algn="ctr"/>
              <a:r>
                <a:rPr lang="fr-BE" sz="1000" dirty="0" err="1">
                  <a:latin typeface="Verdana" panose="020B0604030504040204" pitchFamily="34" charset="0"/>
                  <a:ea typeface="Verdana" panose="020B0604030504040204" pitchFamily="34" charset="0"/>
                  <a:cs typeface="Verdana" panose="020B0604030504040204" pitchFamily="34" charset="0"/>
                </a:rPr>
                <a:t>Pharmacy</a:t>
              </a:r>
              <a:r>
                <a:rPr lang="fr-BE" sz="1000" dirty="0">
                  <a:latin typeface="Verdana" panose="020B0604030504040204" pitchFamily="34" charset="0"/>
                  <a:ea typeface="Verdana" panose="020B0604030504040204" pitchFamily="34" charset="0"/>
                  <a:cs typeface="Verdana" panose="020B0604030504040204" pitchFamily="34" charset="0"/>
                </a:rPr>
                <a:t> staff scans </a:t>
              </a:r>
              <a:r>
                <a:rPr lang="fr-BE" sz="1000" dirty="0" err="1">
                  <a:latin typeface="Verdana" panose="020B0604030504040204" pitchFamily="34" charset="0"/>
                  <a:ea typeface="Verdana" panose="020B0604030504040204" pitchFamily="34" charset="0"/>
                  <a:cs typeface="Verdana" panose="020B0604030504040204" pitchFamily="34" charset="0"/>
                </a:rPr>
                <a:t>every</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product</a:t>
              </a:r>
              <a:r>
                <a:rPr lang="fr-BE" sz="1000" dirty="0">
                  <a:latin typeface="Verdana" panose="020B0604030504040204" pitchFamily="34" charset="0"/>
                  <a:ea typeface="Verdana" panose="020B0604030504040204" pitchFamily="34" charset="0"/>
                  <a:cs typeface="Verdana" panose="020B0604030504040204" pitchFamily="34" charset="0"/>
                </a:rPr>
                <a:t> to </a:t>
              </a:r>
              <a:r>
                <a:rPr lang="fr-BE" sz="1000" dirty="0" err="1">
                  <a:latin typeface="Verdana" panose="020B0604030504040204" pitchFamily="34" charset="0"/>
                  <a:ea typeface="Verdana" panose="020B0604030504040204" pitchFamily="34" charset="0"/>
                  <a:cs typeface="Verdana" panose="020B0604030504040204" pitchFamily="34" charset="0"/>
                </a:rPr>
                <a:t>confirm</a:t>
              </a:r>
              <a:r>
                <a:rPr lang="fr-BE" sz="1000" dirty="0">
                  <a:latin typeface="Verdana" panose="020B0604030504040204" pitchFamily="34" charset="0"/>
                  <a:ea typeface="Verdana" panose="020B0604030504040204" pitchFamily="34" charset="0"/>
                  <a:cs typeface="Verdana" panose="020B0604030504040204" pitchFamily="34" charset="0"/>
                </a:rPr>
                <a:t> the correct item, </a:t>
              </a:r>
              <a:r>
                <a:rPr lang="fr-BE" sz="1000" dirty="0" err="1">
                  <a:latin typeface="Verdana" panose="020B0604030504040204" pitchFamily="34" charset="0"/>
                  <a:ea typeface="Verdana" panose="020B0604030504040204" pitchFamily="34" charset="0"/>
                  <a:cs typeface="Verdana" panose="020B0604030504040204" pitchFamily="34" charset="0"/>
                </a:rPr>
                <a:t>including</a:t>
              </a:r>
              <a:r>
                <a:rPr lang="fr-BE" sz="1000" dirty="0">
                  <a:latin typeface="Verdana" panose="020B0604030504040204" pitchFamily="34" charset="0"/>
                  <a:ea typeface="Verdana" panose="020B0604030504040204" pitchFamily="34" charset="0"/>
                  <a:cs typeface="Verdana" panose="020B0604030504040204" pitchFamily="34" charset="0"/>
                </a:rPr>
                <a:t> batch/lot, </a:t>
              </a:r>
              <a:r>
                <a:rPr lang="fr-BE" sz="1000" dirty="0" err="1">
                  <a:latin typeface="Verdana" panose="020B0604030504040204" pitchFamily="34" charset="0"/>
                  <a:ea typeface="Verdana" panose="020B0604030504040204" pitchFamily="34" charset="0"/>
                  <a:cs typeface="Verdana" panose="020B0604030504040204" pitchFamily="34" charset="0"/>
                </a:rPr>
                <a:t>expiry</a:t>
              </a:r>
              <a:r>
                <a:rPr lang="fr-BE" sz="1000" dirty="0">
                  <a:latin typeface="Verdana" panose="020B0604030504040204" pitchFamily="34" charset="0"/>
                  <a:ea typeface="Verdana" panose="020B0604030504040204" pitchFamily="34" charset="0"/>
                  <a:cs typeface="Verdana" panose="020B0604030504040204" pitchFamily="34" charset="0"/>
                </a:rPr>
                <a:t> date and serial </a:t>
              </a:r>
              <a:r>
                <a:rPr lang="fr-BE" sz="1000" dirty="0" err="1">
                  <a:latin typeface="Verdana" panose="020B0604030504040204" pitchFamily="34" charset="0"/>
                  <a:ea typeface="Verdana" panose="020B0604030504040204" pitchFamily="34" charset="0"/>
                  <a:cs typeface="Verdana" panose="020B0604030504040204" pitchFamily="34" charset="0"/>
                </a:rPr>
                <a:t>number</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where</a:t>
              </a:r>
              <a:r>
                <a:rPr lang="fr-BE" sz="1000" dirty="0">
                  <a:latin typeface="Verdana" panose="020B0604030504040204" pitchFamily="34" charset="0"/>
                  <a:ea typeface="Verdana" panose="020B0604030504040204" pitchFamily="34" charset="0"/>
                  <a:cs typeface="Verdana" panose="020B0604030504040204" pitchFamily="34" charset="0"/>
                </a:rPr>
                <a:t> applicable).</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ZoneTexte 220">
              <a:extLst>
                <a:ext uri="{FF2B5EF4-FFF2-40B4-BE49-F238E27FC236}">
                  <a16:creationId xmlns:a16="http://schemas.microsoft.com/office/drawing/2014/main" id="{31126ECE-2798-5024-D3B3-8283E1D48C9C}"/>
                </a:ext>
              </a:extLst>
            </p:cNvPr>
            <p:cNvSpPr txBox="1"/>
            <p:nvPr/>
          </p:nvSpPr>
          <p:spPr>
            <a:xfrm>
              <a:off x="6997122" y="2771591"/>
              <a:ext cx="51378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2" name="Groupe 81">
              <a:extLst>
                <a:ext uri="{FF2B5EF4-FFF2-40B4-BE49-F238E27FC236}">
                  <a16:creationId xmlns:a16="http://schemas.microsoft.com/office/drawing/2014/main" id="{888C4D97-2C95-FC96-33AA-AEA70F245F5A}"/>
                </a:ext>
              </a:extLst>
            </p:cNvPr>
            <p:cNvGrpSpPr/>
            <p:nvPr/>
          </p:nvGrpSpPr>
          <p:grpSpPr>
            <a:xfrm>
              <a:off x="6402685" y="1048404"/>
              <a:ext cx="1576579" cy="983474"/>
              <a:chOff x="6402685" y="983149"/>
              <a:chExt cx="1576579" cy="983474"/>
            </a:xfrm>
          </p:grpSpPr>
          <p:pic>
            <p:nvPicPr>
              <p:cNvPr id="20" name="Imagen 19">
                <a:extLst>
                  <a:ext uri="{FF2B5EF4-FFF2-40B4-BE49-F238E27FC236}">
                    <a16:creationId xmlns:a16="http://schemas.microsoft.com/office/drawing/2014/main" id="{1B0EDD8D-3243-55F6-A64B-AAA13FAF6162}"/>
                  </a:ext>
                </a:extLst>
              </p:cNvPr>
              <p:cNvPicPr>
                <a:picLocks noChangeAspect="1"/>
              </p:cNvPicPr>
              <p:nvPr/>
            </p:nvPicPr>
            <p:blipFill>
              <a:blip r:embed="rId8"/>
              <a:stretch>
                <a:fillRect/>
              </a:stretch>
            </p:blipFill>
            <p:spPr>
              <a:xfrm>
                <a:off x="6402685" y="983149"/>
                <a:ext cx="1005498" cy="908712"/>
              </a:xfrm>
              <a:prstGeom prst="rect">
                <a:avLst/>
              </a:prstGeom>
            </p:spPr>
          </p:pic>
          <p:pic>
            <p:nvPicPr>
              <p:cNvPr id="25" name="Image 134">
                <a:extLst>
                  <a:ext uri="{FF2B5EF4-FFF2-40B4-BE49-F238E27FC236}">
                    <a16:creationId xmlns:a16="http://schemas.microsoft.com/office/drawing/2014/main" id="{DFCEDC31-7D05-68EC-25F4-B93C7FF443E9}"/>
                  </a:ext>
                </a:extLst>
              </p:cNvPr>
              <p:cNvPicPr>
                <a:picLocks noChangeAspect="1"/>
              </p:cNvPicPr>
              <p:nvPr/>
            </p:nvPicPr>
            <p:blipFill>
              <a:blip r:embed="rId9"/>
              <a:stretch>
                <a:fillRect/>
              </a:stretch>
            </p:blipFill>
            <p:spPr>
              <a:xfrm>
                <a:off x="7348967" y="1082897"/>
                <a:ext cx="526561" cy="370275"/>
              </a:xfrm>
              <a:prstGeom prst="rect">
                <a:avLst/>
              </a:prstGeom>
            </p:spPr>
          </p:pic>
          <p:pic>
            <p:nvPicPr>
              <p:cNvPr id="17" name="Image 16">
                <a:extLst>
                  <a:ext uri="{FF2B5EF4-FFF2-40B4-BE49-F238E27FC236}">
                    <a16:creationId xmlns:a16="http://schemas.microsoft.com/office/drawing/2014/main" id="{FB2669F4-FF60-91C2-5C68-12D429F6EBE5}"/>
                  </a:ext>
                </a:extLst>
              </p:cNvPr>
              <p:cNvPicPr>
                <a:picLocks noChangeAspect="1"/>
              </p:cNvPicPr>
              <p:nvPr/>
            </p:nvPicPr>
            <p:blipFill>
              <a:blip r:embed="rId4"/>
              <a:stretch>
                <a:fillRect/>
              </a:stretch>
            </p:blipFill>
            <p:spPr>
              <a:xfrm>
                <a:off x="7111484" y="1552896"/>
                <a:ext cx="526562" cy="413727"/>
              </a:xfrm>
              <a:prstGeom prst="rect">
                <a:avLst/>
              </a:prstGeom>
            </p:spPr>
          </p:pic>
          <p:pic>
            <p:nvPicPr>
              <p:cNvPr id="59" name="Image 58">
                <a:extLst>
                  <a:ext uri="{FF2B5EF4-FFF2-40B4-BE49-F238E27FC236}">
                    <a16:creationId xmlns:a16="http://schemas.microsoft.com/office/drawing/2014/main" id="{F235FBE7-1941-BEB2-2A17-620C9F8628F5}"/>
                  </a:ext>
                </a:extLst>
              </p:cNvPr>
              <p:cNvPicPr>
                <a:picLocks noChangeAspect="1"/>
              </p:cNvPicPr>
              <p:nvPr/>
            </p:nvPicPr>
            <p:blipFill>
              <a:blip r:embed="rId5"/>
              <a:stretch>
                <a:fillRect/>
              </a:stretch>
            </p:blipFill>
            <p:spPr>
              <a:xfrm>
                <a:off x="7678434" y="1464344"/>
                <a:ext cx="300830" cy="453711"/>
              </a:xfrm>
              <a:prstGeom prst="rect">
                <a:avLst/>
              </a:prstGeom>
            </p:spPr>
          </p:pic>
        </p:grpSp>
      </p:grpSp>
      <p:grpSp>
        <p:nvGrpSpPr>
          <p:cNvPr id="85" name="Groupe 84">
            <a:extLst>
              <a:ext uri="{FF2B5EF4-FFF2-40B4-BE49-F238E27FC236}">
                <a16:creationId xmlns:a16="http://schemas.microsoft.com/office/drawing/2014/main" id="{2C3F16E9-A494-E0A2-BC1C-9E229A7D1606}"/>
              </a:ext>
            </a:extLst>
          </p:cNvPr>
          <p:cNvGrpSpPr/>
          <p:nvPr/>
        </p:nvGrpSpPr>
        <p:grpSpPr>
          <a:xfrm>
            <a:off x="2190480" y="933146"/>
            <a:ext cx="2846013" cy="1869659"/>
            <a:chOff x="2190480" y="933146"/>
            <a:chExt cx="2846013" cy="1869659"/>
          </a:xfrm>
        </p:grpSpPr>
        <p:pic>
          <p:nvPicPr>
            <p:cNvPr id="84" name="Image 83" descr="Une image contenant symbole, Caractère coloré, Rectangle, Graphique&#10;&#10;Le contenu généré par l’IA peut être incorrect.">
              <a:extLst>
                <a:ext uri="{FF2B5EF4-FFF2-40B4-BE49-F238E27FC236}">
                  <a16:creationId xmlns:a16="http://schemas.microsoft.com/office/drawing/2014/main" id="{366AA831-15A0-7F4A-46A6-CACD001E4203}"/>
                </a:ext>
              </a:extLst>
            </p:cNvPr>
            <p:cNvPicPr>
              <a:picLocks noChangeAspect="1"/>
            </p:cNvPicPr>
            <p:nvPr/>
          </p:nvPicPr>
          <p:blipFill>
            <a:blip r:embed="rId10"/>
            <a:stretch>
              <a:fillRect/>
            </a:stretch>
          </p:blipFill>
          <p:spPr>
            <a:xfrm>
              <a:off x="3374373" y="933146"/>
              <a:ext cx="1345841" cy="924834"/>
            </a:xfrm>
            <a:prstGeom prst="rect">
              <a:avLst/>
            </a:prstGeom>
          </p:spPr>
        </p:pic>
        <p:sp>
          <p:nvSpPr>
            <p:cNvPr id="38" name="ZoneTexte 37">
              <a:extLst>
                <a:ext uri="{FF2B5EF4-FFF2-40B4-BE49-F238E27FC236}">
                  <a16:creationId xmlns:a16="http://schemas.microsoft.com/office/drawing/2014/main" id="{54B14CCD-CC1F-BB50-3246-32268BE3BA76}"/>
                </a:ext>
              </a:extLst>
            </p:cNvPr>
            <p:cNvSpPr txBox="1"/>
            <p:nvPr/>
          </p:nvSpPr>
          <p:spPr>
            <a:xfrm>
              <a:off x="3215781" y="2081355"/>
              <a:ext cx="1820712" cy="400110"/>
            </a:xfrm>
            <a:prstGeom prst="rect">
              <a:avLst/>
            </a:prstGeom>
            <a:noFill/>
            <a:effectLst/>
          </p:spPr>
          <p:txBody>
            <a:bodyPr wrap="square">
              <a:spAutoFit/>
            </a:bodyPr>
            <a:lstStyle/>
            <a:p>
              <a:pPr algn="ctr"/>
              <a:r>
                <a:rPr lang="es-ES" sz="1000" dirty="0" err="1">
                  <a:effectLst/>
                  <a:latin typeface="Verdana" panose="020B0604030504040204" pitchFamily="34" charset="0"/>
                  <a:ea typeface="Verdana" panose="020B0604030504040204" pitchFamily="34" charset="0"/>
                  <a:cs typeface="Verdana" panose="020B0604030504040204" pitchFamily="34" charset="0"/>
                </a:rPr>
                <a:t>Reception</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of</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goods</a:t>
              </a:r>
              <a:r>
                <a:rPr lang="es-ES" sz="1000" dirty="0">
                  <a:effectLst/>
                  <a:latin typeface="Verdana" panose="020B0604030504040204" pitchFamily="34" charset="0"/>
                  <a:ea typeface="Verdana" panose="020B0604030504040204" pitchFamily="34" charset="0"/>
                  <a:cs typeface="Verdana" panose="020B0604030504040204" pitchFamily="34" charset="0"/>
                </a:rPr>
                <a:t> at </a:t>
              </a:r>
              <a:r>
                <a:rPr lang="es-ES" sz="1000" dirty="0" err="1">
                  <a:effectLst/>
                  <a:latin typeface="Verdana" panose="020B0604030504040204" pitchFamily="34" charset="0"/>
                  <a:ea typeface="Verdana" panose="020B0604030504040204" pitchFamily="34" charset="0"/>
                  <a:cs typeface="Verdana" panose="020B0604030504040204" pitchFamily="34" charset="0"/>
                </a:rPr>
                <a:t>the</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pharmacy</a:t>
              </a:r>
              <a:r>
                <a:rPr lang="en-US" sz="1000" dirty="0">
                  <a:latin typeface="Verdana" panose="020B0604030504040204" pitchFamily="34" charset="0"/>
                  <a:ea typeface="Verdana" panose="020B0604030504040204" pitchFamily="34" charset="0"/>
                </a:rPr>
                <a:t>*.</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34" name="Flèche vers la droite 33">
              <a:extLst>
                <a:ext uri="{FF2B5EF4-FFF2-40B4-BE49-F238E27FC236}">
                  <a16:creationId xmlns:a16="http://schemas.microsoft.com/office/drawing/2014/main" id="{BF14F64A-25A8-EED6-D26D-BF0DE0F1E074}"/>
                </a:ext>
              </a:extLst>
            </p:cNvPr>
            <p:cNvSpPr/>
            <p:nvPr/>
          </p:nvSpPr>
          <p:spPr>
            <a:xfrm>
              <a:off x="2190480" y="1209892"/>
              <a:ext cx="11929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ZoneTexte 220">
              <a:extLst>
                <a:ext uri="{FF2B5EF4-FFF2-40B4-BE49-F238E27FC236}">
                  <a16:creationId xmlns:a16="http://schemas.microsoft.com/office/drawing/2014/main" id="{4BF00CAA-6470-3F18-342F-7A600642DAE6}"/>
                </a:ext>
              </a:extLst>
            </p:cNvPr>
            <p:cNvSpPr txBox="1"/>
            <p:nvPr/>
          </p:nvSpPr>
          <p:spPr>
            <a:xfrm>
              <a:off x="3410236" y="2556584"/>
              <a:ext cx="1431802" cy="246221"/>
            </a:xfrm>
            <a:prstGeom prst="rect">
              <a:avLst/>
            </a:prstGeom>
            <a:solidFill>
              <a:schemeClr val="accent4"/>
            </a:solidFill>
            <a:effectLst/>
          </p:spPr>
          <p:txBody>
            <a:bodyPr wrap="non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SSCC / GLN</a:t>
              </a:r>
            </a:p>
          </p:txBody>
        </p:sp>
        <p:grpSp>
          <p:nvGrpSpPr>
            <p:cNvPr id="52" name="Groupe 51">
              <a:extLst>
                <a:ext uri="{FF2B5EF4-FFF2-40B4-BE49-F238E27FC236}">
                  <a16:creationId xmlns:a16="http://schemas.microsoft.com/office/drawing/2014/main" id="{58B622C4-D21B-2808-0E84-430465A88978}"/>
                </a:ext>
              </a:extLst>
            </p:cNvPr>
            <p:cNvGrpSpPr/>
            <p:nvPr/>
          </p:nvGrpSpPr>
          <p:grpSpPr>
            <a:xfrm>
              <a:off x="4065871" y="1655169"/>
              <a:ext cx="707718" cy="272145"/>
              <a:chOff x="806872" y="1392010"/>
              <a:chExt cx="1179885" cy="453711"/>
            </a:xfrm>
          </p:grpSpPr>
          <p:pic>
            <p:nvPicPr>
              <p:cNvPr id="53" name="Image 52">
                <a:extLst>
                  <a:ext uri="{FF2B5EF4-FFF2-40B4-BE49-F238E27FC236}">
                    <a16:creationId xmlns:a16="http://schemas.microsoft.com/office/drawing/2014/main" id="{76670A4B-C087-F42E-FBFA-B6E8A7CDBCB5}"/>
                  </a:ext>
                </a:extLst>
              </p:cNvPr>
              <p:cNvPicPr>
                <a:picLocks noChangeAspect="1"/>
              </p:cNvPicPr>
              <p:nvPr/>
            </p:nvPicPr>
            <p:blipFill>
              <a:blip r:embed="rId5"/>
              <a:stretch>
                <a:fillRect/>
              </a:stretch>
            </p:blipFill>
            <p:spPr>
              <a:xfrm>
                <a:off x="806872" y="1392010"/>
                <a:ext cx="300831" cy="453711"/>
              </a:xfrm>
              <a:prstGeom prst="rect">
                <a:avLst/>
              </a:prstGeom>
            </p:spPr>
          </p:pic>
          <p:pic>
            <p:nvPicPr>
              <p:cNvPr id="54" name="Image 53">
                <a:extLst>
                  <a:ext uri="{FF2B5EF4-FFF2-40B4-BE49-F238E27FC236}">
                    <a16:creationId xmlns:a16="http://schemas.microsoft.com/office/drawing/2014/main" id="{B8BDAC53-4B20-D2A2-2430-5D3D4B0A7AB1}"/>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55" name="Image 54">
                <a:extLst>
                  <a:ext uri="{FF2B5EF4-FFF2-40B4-BE49-F238E27FC236}">
                    <a16:creationId xmlns:a16="http://schemas.microsoft.com/office/drawing/2014/main" id="{2E8A0991-D79E-1FF8-D9C3-E53251294B6E}"/>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58" name="Image 57">
                <a:extLst>
                  <a:ext uri="{FF2B5EF4-FFF2-40B4-BE49-F238E27FC236}">
                    <a16:creationId xmlns:a16="http://schemas.microsoft.com/office/drawing/2014/main" id="{129B5CB0-0C08-CA14-D654-CBD1182FBAE9}"/>
                  </a:ext>
                </a:extLst>
              </p:cNvPr>
              <p:cNvPicPr>
                <a:picLocks noChangeAspect="1"/>
              </p:cNvPicPr>
              <p:nvPr/>
            </p:nvPicPr>
            <p:blipFill>
              <a:blip r:embed="rId5"/>
              <a:stretch>
                <a:fillRect/>
              </a:stretch>
            </p:blipFill>
            <p:spPr>
              <a:xfrm>
                <a:off x="1099450" y="1392010"/>
                <a:ext cx="300830" cy="453711"/>
              </a:xfrm>
              <a:prstGeom prst="rect">
                <a:avLst/>
              </a:prstGeom>
            </p:spPr>
          </p:pic>
        </p:grpSp>
      </p:grpSp>
      <p:grpSp>
        <p:nvGrpSpPr>
          <p:cNvPr id="35" name="Groupe 34">
            <a:extLst>
              <a:ext uri="{FF2B5EF4-FFF2-40B4-BE49-F238E27FC236}">
                <a16:creationId xmlns:a16="http://schemas.microsoft.com/office/drawing/2014/main" id="{F8B76AFE-CED1-624A-F808-6BD7396524F8}"/>
              </a:ext>
            </a:extLst>
          </p:cNvPr>
          <p:cNvGrpSpPr/>
          <p:nvPr/>
        </p:nvGrpSpPr>
        <p:grpSpPr>
          <a:xfrm>
            <a:off x="196291" y="942468"/>
            <a:ext cx="4045073" cy="5413526"/>
            <a:chOff x="196291" y="1157474"/>
            <a:chExt cx="4045073" cy="5413526"/>
          </a:xfrm>
        </p:grpSpPr>
        <p:grpSp>
          <p:nvGrpSpPr>
            <p:cNvPr id="87" name="Groupe 86">
              <a:extLst>
                <a:ext uri="{FF2B5EF4-FFF2-40B4-BE49-F238E27FC236}">
                  <a16:creationId xmlns:a16="http://schemas.microsoft.com/office/drawing/2014/main" id="{AF4CE382-556E-00B4-CBF9-DCF090D7FE89}"/>
                </a:ext>
              </a:extLst>
            </p:cNvPr>
            <p:cNvGrpSpPr/>
            <p:nvPr/>
          </p:nvGrpSpPr>
          <p:grpSpPr>
            <a:xfrm>
              <a:off x="439812" y="1157474"/>
              <a:ext cx="2188113" cy="1860337"/>
              <a:chOff x="439812" y="1157474"/>
              <a:chExt cx="2188113" cy="1860337"/>
            </a:xfrm>
          </p:grpSpPr>
          <p:sp>
            <p:nvSpPr>
              <p:cNvPr id="6" name="ZoneTexte 220">
                <a:extLst>
                  <a:ext uri="{FF2B5EF4-FFF2-40B4-BE49-F238E27FC236}">
                    <a16:creationId xmlns:a16="http://schemas.microsoft.com/office/drawing/2014/main" id="{93F6FB2F-7E51-3BC4-6F03-D8329C8B7AF3}"/>
                  </a:ext>
                </a:extLst>
              </p:cNvPr>
              <p:cNvSpPr txBox="1"/>
              <p:nvPr/>
            </p:nvSpPr>
            <p:spPr>
              <a:xfrm>
                <a:off x="817967" y="2771590"/>
                <a:ext cx="1431802" cy="246221"/>
              </a:xfrm>
              <a:prstGeom prst="rect">
                <a:avLst/>
              </a:prstGeom>
              <a:solidFill>
                <a:schemeClr val="accent4"/>
              </a:solidFill>
              <a:effectLst/>
            </p:spPr>
            <p:txBody>
              <a:bodyPr wrap="non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SSCC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7" name="ZoneTexte 114">
                <a:extLst>
                  <a:ext uri="{FF2B5EF4-FFF2-40B4-BE49-F238E27FC236}">
                    <a16:creationId xmlns:a16="http://schemas.microsoft.com/office/drawing/2014/main" id="{FEB2084C-937F-69C5-2F93-18AF3A4A578A}"/>
                  </a:ext>
                </a:extLst>
              </p:cNvPr>
              <p:cNvSpPr txBox="1"/>
              <p:nvPr/>
            </p:nvSpPr>
            <p:spPr>
              <a:xfrm>
                <a:off x="439812" y="2134808"/>
                <a:ext cx="2188113"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supplier executes order fulfilment and dispatches the shipment to the pharmacy*.</a:t>
                </a:r>
                <a:endParaRPr lang="es-ES" sz="1000" dirty="0">
                  <a:latin typeface="Verdana" panose="020B0604030504040204" pitchFamily="34" charset="0"/>
                  <a:ea typeface="Verdana" panose="020B0604030504040204" pitchFamily="34" charset="0"/>
                </a:endParaRPr>
              </a:p>
            </p:txBody>
          </p:sp>
          <p:grpSp>
            <p:nvGrpSpPr>
              <p:cNvPr id="86" name="Groupe 85">
                <a:extLst>
                  <a:ext uri="{FF2B5EF4-FFF2-40B4-BE49-F238E27FC236}">
                    <a16:creationId xmlns:a16="http://schemas.microsoft.com/office/drawing/2014/main" id="{BF0434FB-1A84-D1D5-75F4-56B2A8F61F85}"/>
                  </a:ext>
                </a:extLst>
              </p:cNvPr>
              <p:cNvGrpSpPr/>
              <p:nvPr/>
            </p:nvGrpSpPr>
            <p:grpSpPr>
              <a:xfrm>
                <a:off x="834387" y="1157474"/>
                <a:ext cx="1637188" cy="984846"/>
                <a:chOff x="907735" y="1157474"/>
                <a:chExt cx="1637188" cy="984846"/>
              </a:xfrm>
            </p:grpSpPr>
            <p:pic>
              <p:nvPicPr>
                <p:cNvPr id="21" name="Image 20">
                  <a:extLst>
                    <a:ext uri="{FF2B5EF4-FFF2-40B4-BE49-F238E27FC236}">
                      <a16:creationId xmlns:a16="http://schemas.microsoft.com/office/drawing/2014/main" id="{0B3939F5-BCCF-EAC3-A56F-815B53F0114A}"/>
                    </a:ext>
                  </a:extLst>
                </p:cNvPr>
                <p:cNvPicPr>
                  <a:picLocks noChangeAspect="1"/>
                </p:cNvPicPr>
                <p:nvPr/>
              </p:nvPicPr>
              <p:blipFill>
                <a:blip r:embed="rId11"/>
                <a:stretch>
                  <a:fillRect/>
                </a:stretch>
              </p:blipFill>
              <p:spPr>
                <a:xfrm>
                  <a:off x="907735" y="1157474"/>
                  <a:ext cx="1426963" cy="908713"/>
                </a:xfrm>
                <a:prstGeom prst="rect">
                  <a:avLst/>
                </a:prstGeom>
              </p:spPr>
            </p:pic>
            <p:grpSp>
              <p:nvGrpSpPr>
                <p:cNvPr id="51" name="Groupe 50">
                  <a:extLst>
                    <a:ext uri="{FF2B5EF4-FFF2-40B4-BE49-F238E27FC236}">
                      <a16:creationId xmlns:a16="http://schemas.microsoft.com/office/drawing/2014/main" id="{F5EDD3E7-7172-46F9-740D-3BFE76023E50}"/>
                    </a:ext>
                  </a:extLst>
                </p:cNvPr>
                <p:cNvGrpSpPr/>
                <p:nvPr/>
              </p:nvGrpSpPr>
              <p:grpSpPr>
                <a:xfrm>
                  <a:off x="1838700" y="1870175"/>
                  <a:ext cx="706223" cy="272145"/>
                  <a:chOff x="1099450" y="1392010"/>
                  <a:chExt cx="1177393" cy="453711"/>
                </a:xfrm>
              </p:grpSpPr>
              <p:pic>
                <p:nvPicPr>
                  <p:cNvPr id="43" name="Image 42">
                    <a:extLst>
                      <a:ext uri="{FF2B5EF4-FFF2-40B4-BE49-F238E27FC236}">
                        <a16:creationId xmlns:a16="http://schemas.microsoft.com/office/drawing/2014/main" id="{BF53E2E1-D5AB-DA9B-F889-63A5C28FA8A4}"/>
                      </a:ext>
                    </a:extLst>
                  </p:cNvPr>
                  <p:cNvPicPr>
                    <a:picLocks noChangeAspect="1"/>
                  </p:cNvPicPr>
                  <p:nvPr/>
                </p:nvPicPr>
                <p:blipFill>
                  <a:blip r:embed="rId5"/>
                  <a:stretch>
                    <a:fillRect/>
                  </a:stretch>
                </p:blipFill>
                <p:spPr>
                  <a:xfrm>
                    <a:off x="1976013" y="1392010"/>
                    <a:ext cx="300830" cy="453711"/>
                  </a:xfrm>
                  <a:prstGeom prst="rect">
                    <a:avLst/>
                  </a:prstGeom>
                </p:spPr>
              </p:pic>
              <p:pic>
                <p:nvPicPr>
                  <p:cNvPr id="44" name="Image 43">
                    <a:extLst>
                      <a:ext uri="{FF2B5EF4-FFF2-40B4-BE49-F238E27FC236}">
                        <a16:creationId xmlns:a16="http://schemas.microsoft.com/office/drawing/2014/main" id="{DCCFE021-BF6D-569D-3892-10E8CBDC7E3A}"/>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45" name="Image 44">
                    <a:extLst>
                      <a:ext uri="{FF2B5EF4-FFF2-40B4-BE49-F238E27FC236}">
                        <a16:creationId xmlns:a16="http://schemas.microsoft.com/office/drawing/2014/main" id="{0B7EA88E-E971-66B9-0959-3E506151B4C2}"/>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48" name="Image 47">
                    <a:extLst>
                      <a:ext uri="{FF2B5EF4-FFF2-40B4-BE49-F238E27FC236}">
                        <a16:creationId xmlns:a16="http://schemas.microsoft.com/office/drawing/2014/main" id="{9E9C74CF-4A25-6E32-CADD-BD3BF228290B}"/>
                      </a:ext>
                    </a:extLst>
                  </p:cNvPr>
                  <p:cNvPicPr>
                    <a:picLocks noChangeAspect="1"/>
                  </p:cNvPicPr>
                  <p:nvPr/>
                </p:nvPicPr>
                <p:blipFill>
                  <a:blip r:embed="rId5"/>
                  <a:stretch>
                    <a:fillRect/>
                  </a:stretch>
                </p:blipFill>
                <p:spPr>
                  <a:xfrm>
                    <a:off x="1099450" y="1392010"/>
                    <a:ext cx="300830" cy="453711"/>
                  </a:xfrm>
                  <a:prstGeom prst="rect">
                    <a:avLst/>
                  </a:prstGeom>
                </p:spPr>
              </p:pic>
            </p:grpSp>
          </p:grpSp>
        </p:grpSp>
        <p:sp>
          <p:nvSpPr>
            <p:cNvPr id="30" name="ZoneTexte 29">
              <a:extLst>
                <a:ext uri="{FF2B5EF4-FFF2-40B4-BE49-F238E27FC236}">
                  <a16:creationId xmlns:a16="http://schemas.microsoft.com/office/drawing/2014/main" id="{33C5653F-EA8B-BCC0-8DF7-CBD67DAA2B27}"/>
                </a:ext>
              </a:extLst>
            </p:cNvPr>
            <p:cNvSpPr txBox="1"/>
            <p:nvPr/>
          </p:nvSpPr>
          <p:spPr>
            <a:xfrm>
              <a:off x="196291" y="5863114"/>
              <a:ext cx="4045073" cy="707886"/>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Standardised</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transactional</a:t>
              </a:r>
              <a:r>
                <a:rPr lang="fr-BE" sz="1000" dirty="0">
                  <a:effectLst/>
                  <a:latin typeface="Verdana" panose="020B0604030504040204" pitchFamily="34" charset="0"/>
                  <a:ea typeface="Verdana" panose="020B0604030504040204" pitchFamily="34" charset="0"/>
                  <a:cs typeface="Verdana" panose="020B0604030504040204" pitchFamily="34" charset="0"/>
                </a:rPr>
                <a:t> data </a:t>
              </a:r>
              <a:r>
                <a:rPr lang="fr-BE" sz="1000" dirty="0" err="1">
                  <a:effectLst/>
                  <a:latin typeface="Verdana" panose="020B0604030504040204" pitchFamily="34" charset="0"/>
                  <a:ea typeface="Verdana" panose="020B0604030504040204" pitchFamily="34" charset="0"/>
                  <a:cs typeface="Verdana" panose="020B0604030504040204" pitchFamily="34" charset="0"/>
                </a:rPr>
                <a:t>is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exchanged</a:t>
              </a:r>
              <a:r>
                <a:rPr lang="fr-BE" sz="1000" dirty="0">
                  <a:effectLst/>
                  <a:latin typeface="Verdana" panose="020B0604030504040204" pitchFamily="34" charset="0"/>
                  <a:ea typeface="Verdana" panose="020B0604030504040204" pitchFamily="34" charset="0"/>
                  <a:cs typeface="Verdana" panose="020B0604030504040204" pitchFamily="34" charset="0"/>
                </a:rPr>
                <a:t> in </a:t>
              </a:r>
              <a:r>
                <a:rPr lang="fr-BE" sz="1000" dirty="0" err="1">
                  <a:effectLst/>
                  <a:latin typeface="Verdana" panose="020B0604030504040204" pitchFamily="34" charset="0"/>
                  <a:ea typeface="Verdana" panose="020B0604030504040204" pitchFamily="34" charset="0"/>
                  <a:cs typeface="Verdana" panose="020B0604030504040204" pitchFamily="34" charset="0"/>
                </a:rPr>
                <a:t>parallel</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with</a:t>
              </a:r>
              <a:r>
                <a:rPr lang="fr-BE" sz="1000" dirty="0">
                  <a:effectLst/>
                  <a:latin typeface="Verdana" panose="020B0604030504040204" pitchFamily="34" charset="0"/>
                  <a:ea typeface="Verdana" panose="020B0604030504040204" pitchFamily="34" charset="0"/>
                  <a:cs typeface="Verdana" panose="020B0604030504040204" pitchFamily="34" charset="0"/>
                </a:rPr>
                <a:t> the </a:t>
              </a:r>
              <a:r>
                <a:rPr lang="fr-BE" sz="1000" dirty="0" err="1">
                  <a:effectLst/>
                  <a:latin typeface="Verdana" panose="020B0604030504040204" pitchFamily="34" charset="0"/>
                  <a:ea typeface="Verdana" panose="020B0604030504040204" pitchFamily="34" charset="0"/>
                  <a:cs typeface="Verdana" panose="020B0604030504040204" pitchFamily="34" charset="0"/>
                </a:rPr>
                <a:t>physical</a:t>
              </a:r>
              <a:r>
                <a:rPr lang="fr-BE" sz="1000" dirty="0">
                  <a:effectLst/>
                  <a:latin typeface="Verdana" panose="020B0604030504040204" pitchFamily="34" charset="0"/>
                  <a:ea typeface="Verdana" panose="020B0604030504040204" pitchFamily="34" charset="0"/>
                  <a:cs typeface="Verdana" panose="020B0604030504040204" pitchFamily="34" charset="0"/>
                </a:rPr>
                <a:t> flow, </a:t>
              </a:r>
              <a:r>
                <a:rPr lang="fr-BE" sz="1000" dirty="0" err="1">
                  <a:effectLst/>
                  <a:latin typeface="Verdana" panose="020B0604030504040204" pitchFamily="34" charset="0"/>
                  <a:ea typeface="Verdana" panose="020B0604030504040204" pitchFamily="34" charset="0"/>
                  <a:cs typeface="Verdana" panose="020B0604030504040204" pitchFamily="34" charset="0"/>
                </a:rPr>
                <a:t>supporting</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order</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fulfilment</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shipment</a:t>
              </a:r>
              <a:r>
                <a:rPr lang="fr-BE" sz="1000" dirty="0">
                  <a:effectLst/>
                  <a:latin typeface="Verdana" panose="020B0604030504040204" pitchFamily="34" charset="0"/>
                  <a:ea typeface="Verdana" panose="020B0604030504040204" pitchFamily="34" charset="0"/>
                  <a:cs typeface="Verdana" panose="020B0604030504040204" pitchFamily="34" charset="0"/>
                </a:rPr>
                <a:t> notification and </a:t>
              </a:r>
              <a:r>
                <a:rPr lang="fr-BE" sz="1000" dirty="0" err="1">
                  <a:effectLst/>
                  <a:latin typeface="Verdana" panose="020B0604030504040204" pitchFamily="34" charset="0"/>
                  <a:ea typeface="Verdana" panose="020B0604030504040204" pitchFamily="34" charset="0"/>
                  <a:cs typeface="Verdana" panose="020B0604030504040204" pitchFamily="34" charset="0"/>
                </a:rPr>
                <a:t>goods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reception</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enabling</a:t>
              </a:r>
              <a:r>
                <a:rPr lang="fr-BE" sz="1000" dirty="0">
                  <a:effectLst/>
                  <a:latin typeface="Verdana" panose="020B0604030504040204" pitchFamily="34" charset="0"/>
                  <a:ea typeface="Verdana" panose="020B0604030504040204" pitchFamily="34" charset="0"/>
                  <a:cs typeface="Verdana" panose="020B0604030504040204" pitchFamily="34" charset="0"/>
                </a:rPr>
                <a:t> end-to-end </a:t>
              </a:r>
              <a:r>
                <a:rPr lang="fr-BE" sz="1000" dirty="0" err="1">
                  <a:effectLst/>
                  <a:latin typeface="Verdana" panose="020B0604030504040204" pitchFamily="34" charset="0"/>
                  <a:ea typeface="Verdana" panose="020B0604030504040204" pitchFamily="34" charset="0"/>
                  <a:cs typeface="Verdana" panose="020B0604030504040204" pitchFamily="34" charset="0"/>
                </a:rPr>
                <a:t>visibility</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traceability</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reconciliation</a:t>
              </a:r>
              <a:r>
                <a:rPr lang="fr-BE" sz="1000" dirty="0">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1106771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76" name="Groupe 75">
            <a:extLst>
              <a:ext uri="{FF2B5EF4-FFF2-40B4-BE49-F238E27FC236}">
                <a16:creationId xmlns:a16="http://schemas.microsoft.com/office/drawing/2014/main" id="{A6699A6B-4DBA-57D3-8EC4-30ACBD4FE050}"/>
              </a:ext>
            </a:extLst>
          </p:cNvPr>
          <p:cNvGrpSpPr/>
          <p:nvPr/>
        </p:nvGrpSpPr>
        <p:grpSpPr>
          <a:xfrm>
            <a:off x="5461012" y="3267483"/>
            <a:ext cx="4870810" cy="1933699"/>
            <a:chOff x="5461012" y="3577718"/>
            <a:chExt cx="4870810" cy="1933699"/>
          </a:xfrm>
        </p:grpSpPr>
        <p:sp>
          <p:nvSpPr>
            <p:cNvPr id="112" name="Flèche vers la droite 111">
              <a:extLst>
                <a:ext uri="{FF2B5EF4-FFF2-40B4-BE49-F238E27FC236}">
                  <a16:creationId xmlns:a16="http://schemas.microsoft.com/office/drawing/2014/main" id="{3473EDE4-C29D-9B6F-9712-723D5EA56B88}"/>
                </a:ext>
              </a:extLst>
            </p:cNvPr>
            <p:cNvSpPr/>
            <p:nvPr/>
          </p:nvSpPr>
          <p:spPr>
            <a:xfrm rot="10800000">
              <a:off x="8067893" y="3827507"/>
              <a:ext cx="226392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5" name="ZoneTexte 114">
              <a:extLst>
                <a:ext uri="{FF2B5EF4-FFF2-40B4-BE49-F238E27FC236}">
                  <a16:creationId xmlns:a16="http://schemas.microsoft.com/office/drawing/2014/main" id="{3A4E44A0-47FF-C760-7851-9C07614C5ED2}"/>
                </a:ext>
              </a:extLst>
            </p:cNvPr>
            <p:cNvSpPr txBox="1"/>
            <p:nvPr/>
          </p:nvSpPr>
          <p:spPr>
            <a:xfrm>
              <a:off x="5461012" y="4412807"/>
              <a:ext cx="415300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confirm the product matches the prescribed treatment and, where applicable, link it to the patient for reimbursement in line with national requirements, while verifying expiry and recall status at the point of dispensing.</a:t>
              </a:r>
              <a:endParaRPr lang="fr-BE" sz="1000" dirty="0">
                <a:latin typeface="Verdana" panose="020B0604030504040204" pitchFamily="34" charset="0"/>
                <a:ea typeface="Verdana" panose="020B0604030504040204" pitchFamily="34" charset="0"/>
              </a:endParaRPr>
            </a:p>
          </p:txBody>
        </p:sp>
        <p:sp>
          <p:nvSpPr>
            <p:cNvPr id="226" name="ZoneTexte 225">
              <a:extLst>
                <a:ext uri="{FF2B5EF4-FFF2-40B4-BE49-F238E27FC236}">
                  <a16:creationId xmlns:a16="http://schemas.microsoft.com/office/drawing/2014/main" id="{02D7838C-BB70-3DE2-8B5C-F3D8E02EB051}"/>
                </a:ext>
              </a:extLst>
            </p:cNvPr>
            <p:cNvSpPr txBox="1"/>
            <p:nvPr/>
          </p:nvSpPr>
          <p:spPr>
            <a:xfrm>
              <a:off x="7244950" y="5265196"/>
              <a:ext cx="547307"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75" name="Groupe 74">
              <a:extLst>
                <a:ext uri="{FF2B5EF4-FFF2-40B4-BE49-F238E27FC236}">
                  <a16:creationId xmlns:a16="http://schemas.microsoft.com/office/drawing/2014/main" id="{8E7162DF-FEA2-C022-CC87-81B3BEB718DA}"/>
                </a:ext>
              </a:extLst>
            </p:cNvPr>
            <p:cNvGrpSpPr/>
            <p:nvPr/>
          </p:nvGrpSpPr>
          <p:grpSpPr>
            <a:xfrm>
              <a:off x="6724335" y="3577718"/>
              <a:ext cx="1233127" cy="795370"/>
              <a:chOff x="6724335" y="3577718"/>
              <a:chExt cx="1233127" cy="795370"/>
            </a:xfrm>
          </p:grpSpPr>
          <p:pic>
            <p:nvPicPr>
              <p:cNvPr id="27" name="Image 26">
                <a:extLst>
                  <a:ext uri="{FF2B5EF4-FFF2-40B4-BE49-F238E27FC236}">
                    <a16:creationId xmlns:a16="http://schemas.microsoft.com/office/drawing/2014/main" id="{5FF00C0B-34C7-E2F8-D31B-1A6015E577F3}"/>
                  </a:ext>
                </a:extLst>
              </p:cNvPr>
              <p:cNvPicPr>
                <a:picLocks noChangeAspect="1"/>
              </p:cNvPicPr>
              <p:nvPr/>
            </p:nvPicPr>
            <p:blipFill>
              <a:blip r:embed="rId3"/>
              <a:stretch>
                <a:fillRect/>
              </a:stretch>
            </p:blipFill>
            <p:spPr>
              <a:xfrm>
                <a:off x="7454336" y="3577718"/>
                <a:ext cx="503126" cy="707887"/>
              </a:xfrm>
              <a:prstGeom prst="rect">
                <a:avLst/>
              </a:prstGeom>
            </p:spPr>
          </p:pic>
          <p:pic>
            <p:nvPicPr>
              <p:cNvPr id="70" name="Image 69">
                <a:extLst>
                  <a:ext uri="{FF2B5EF4-FFF2-40B4-BE49-F238E27FC236}">
                    <a16:creationId xmlns:a16="http://schemas.microsoft.com/office/drawing/2014/main" id="{170420AE-379E-E9BA-B754-5EF9BC76FD63}"/>
                  </a:ext>
                </a:extLst>
              </p:cNvPr>
              <p:cNvPicPr>
                <a:picLocks noChangeAspect="1"/>
              </p:cNvPicPr>
              <p:nvPr/>
            </p:nvPicPr>
            <p:blipFill>
              <a:blip r:embed="rId4"/>
              <a:stretch>
                <a:fillRect/>
              </a:stretch>
            </p:blipFill>
            <p:spPr>
              <a:xfrm>
                <a:off x="6724335" y="3959361"/>
                <a:ext cx="526562" cy="413727"/>
              </a:xfrm>
              <a:prstGeom prst="rect">
                <a:avLst/>
              </a:prstGeom>
            </p:spPr>
          </p:pic>
          <p:pic>
            <p:nvPicPr>
              <p:cNvPr id="71" name="Image 70">
                <a:extLst>
                  <a:ext uri="{FF2B5EF4-FFF2-40B4-BE49-F238E27FC236}">
                    <a16:creationId xmlns:a16="http://schemas.microsoft.com/office/drawing/2014/main" id="{B089DED4-E735-B236-9BE1-57649D3ADB1D}"/>
                  </a:ext>
                </a:extLst>
              </p:cNvPr>
              <p:cNvPicPr>
                <a:picLocks noChangeAspect="1"/>
              </p:cNvPicPr>
              <p:nvPr/>
            </p:nvPicPr>
            <p:blipFill>
              <a:blip r:embed="rId5"/>
              <a:stretch>
                <a:fillRect/>
              </a:stretch>
            </p:blipFill>
            <p:spPr>
              <a:xfrm>
                <a:off x="7291285" y="3870809"/>
                <a:ext cx="300830" cy="453711"/>
              </a:xfrm>
              <a:prstGeom prst="rect">
                <a:avLst/>
              </a:prstGeom>
            </p:spPr>
          </p:pic>
        </p:grpSp>
      </p:grpSp>
      <p:grpSp>
        <p:nvGrpSpPr>
          <p:cNvPr id="79" name="Groupe 78">
            <a:extLst>
              <a:ext uri="{FF2B5EF4-FFF2-40B4-BE49-F238E27FC236}">
                <a16:creationId xmlns:a16="http://schemas.microsoft.com/office/drawing/2014/main" id="{75225ACE-5683-7D55-00D0-F7BE8A19B0FE}"/>
              </a:ext>
            </a:extLst>
          </p:cNvPr>
          <p:cNvGrpSpPr/>
          <p:nvPr/>
        </p:nvGrpSpPr>
        <p:grpSpPr>
          <a:xfrm>
            <a:off x="9555467" y="2628310"/>
            <a:ext cx="2481813" cy="2530974"/>
            <a:chOff x="9317915" y="2938545"/>
            <a:chExt cx="2481813" cy="2530974"/>
          </a:xfrm>
        </p:grpSpPr>
        <p:sp>
          <p:nvSpPr>
            <p:cNvPr id="31" name="Flèche vers la droite 96">
              <a:extLst>
                <a:ext uri="{FF2B5EF4-FFF2-40B4-BE49-F238E27FC236}">
                  <a16:creationId xmlns:a16="http://schemas.microsoft.com/office/drawing/2014/main" id="{517F383F-D4A5-90C4-C2D3-AA54AC24AEAF}"/>
                </a:ext>
              </a:extLst>
            </p:cNvPr>
            <p:cNvSpPr/>
            <p:nvPr/>
          </p:nvSpPr>
          <p:spPr>
            <a:xfrm rot="5400000">
              <a:off x="10265553" y="3004815"/>
              <a:ext cx="59350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32" name="ZoneTexte 220">
              <a:extLst>
                <a:ext uri="{FF2B5EF4-FFF2-40B4-BE49-F238E27FC236}">
                  <a16:creationId xmlns:a16="http://schemas.microsoft.com/office/drawing/2014/main" id="{059CDCCF-DE57-CDB6-7C81-C27974FADEDA}"/>
                </a:ext>
              </a:extLst>
            </p:cNvPr>
            <p:cNvSpPr txBox="1"/>
            <p:nvPr/>
          </p:nvSpPr>
          <p:spPr>
            <a:xfrm>
              <a:off x="10279004" y="5223298"/>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7" name="ZoneTexte 93">
              <a:extLst>
                <a:ext uri="{FF2B5EF4-FFF2-40B4-BE49-F238E27FC236}">
                  <a16:creationId xmlns:a16="http://schemas.microsoft.com/office/drawing/2014/main" id="{B0E75B11-1615-A3A7-CE11-23529CC7B778}"/>
                </a:ext>
              </a:extLst>
            </p:cNvPr>
            <p:cNvSpPr txBox="1"/>
            <p:nvPr/>
          </p:nvSpPr>
          <p:spPr>
            <a:xfrm>
              <a:off x="9317915" y="4431162"/>
              <a:ext cx="248181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Products are stored in internal storage locations, with expiry-based stock rotation automatically triggered by the system</a:t>
              </a:r>
              <a:endParaRPr lang="fr-BE" sz="1000" dirty="0">
                <a:latin typeface="Verdana" panose="020B0604030504040204" pitchFamily="34" charset="0"/>
                <a:ea typeface="Verdana" panose="020B0604030504040204" pitchFamily="34" charset="0"/>
              </a:endParaRPr>
            </a:p>
          </p:txBody>
        </p:sp>
        <p:grpSp>
          <p:nvGrpSpPr>
            <p:cNvPr id="66" name="Groupe 65">
              <a:extLst>
                <a:ext uri="{FF2B5EF4-FFF2-40B4-BE49-F238E27FC236}">
                  <a16:creationId xmlns:a16="http://schemas.microsoft.com/office/drawing/2014/main" id="{1605A179-245B-3C1F-40BD-FB5411E417A4}"/>
                </a:ext>
              </a:extLst>
            </p:cNvPr>
            <p:cNvGrpSpPr/>
            <p:nvPr/>
          </p:nvGrpSpPr>
          <p:grpSpPr>
            <a:xfrm>
              <a:off x="9964183" y="3560635"/>
              <a:ext cx="1196245" cy="720070"/>
              <a:chOff x="9726902" y="3560635"/>
              <a:chExt cx="1196245" cy="720070"/>
            </a:xfrm>
          </p:grpSpPr>
          <p:pic>
            <p:nvPicPr>
              <p:cNvPr id="33" name="Image 32">
                <a:extLst>
                  <a:ext uri="{FF2B5EF4-FFF2-40B4-BE49-F238E27FC236}">
                    <a16:creationId xmlns:a16="http://schemas.microsoft.com/office/drawing/2014/main" id="{F9DC220C-41FF-6BD0-DB71-0BAFBFC5FF74}"/>
                  </a:ext>
                </a:extLst>
              </p:cNvPr>
              <p:cNvPicPr>
                <a:picLocks noChangeAspect="1"/>
              </p:cNvPicPr>
              <p:nvPr/>
            </p:nvPicPr>
            <p:blipFill>
              <a:blip r:embed="rId6"/>
              <a:stretch>
                <a:fillRect/>
              </a:stretch>
            </p:blipFill>
            <p:spPr>
              <a:xfrm>
                <a:off x="9726902" y="3560635"/>
                <a:ext cx="1196245" cy="720070"/>
              </a:xfrm>
              <a:prstGeom prst="rect">
                <a:avLst/>
              </a:prstGeom>
            </p:spPr>
          </p:pic>
          <p:grpSp>
            <p:nvGrpSpPr>
              <p:cNvPr id="61" name="Groupe 60">
                <a:extLst>
                  <a:ext uri="{FF2B5EF4-FFF2-40B4-BE49-F238E27FC236}">
                    <a16:creationId xmlns:a16="http://schemas.microsoft.com/office/drawing/2014/main" id="{3E96037F-4359-F91C-B7B3-3A9FA20DACBB}"/>
                  </a:ext>
                </a:extLst>
              </p:cNvPr>
              <p:cNvGrpSpPr/>
              <p:nvPr/>
            </p:nvGrpSpPr>
            <p:grpSpPr>
              <a:xfrm>
                <a:off x="10161274" y="3897792"/>
                <a:ext cx="183741" cy="70805"/>
                <a:chOff x="1099450" y="1392010"/>
                <a:chExt cx="1177393" cy="453711"/>
              </a:xfrm>
            </p:grpSpPr>
            <p:pic>
              <p:nvPicPr>
                <p:cNvPr id="62" name="Image 61">
                  <a:extLst>
                    <a:ext uri="{FF2B5EF4-FFF2-40B4-BE49-F238E27FC236}">
                      <a16:creationId xmlns:a16="http://schemas.microsoft.com/office/drawing/2014/main" id="{0546978F-54CA-BAE9-D5E9-EDDD474C91A9}"/>
                    </a:ext>
                  </a:extLst>
                </p:cNvPr>
                <p:cNvPicPr>
                  <a:picLocks noChangeAspect="1"/>
                </p:cNvPicPr>
                <p:nvPr/>
              </p:nvPicPr>
              <p:blipFill>
                <a:blip r:embed="rId5"/>
                <a:stretch>
                  <a:fillRect/>
                </a:stretch>
              </p:blipFill>
              <p:spPr>
                <a:xfrm>
                  <a:off x="1976013" y="1392010"/>
                  <a:ext cx="300830" cy="453711"/>
                </a:xfrm>
                <a:prstGeom prst="rect">
                  <a:avLst/>
                </a:prstGeom>
              </p:spPr>
            </p:pic>
            <p:pic>
              <p:nvPicPr>
                <p:cNvPr id="63" name="Image 62">
                  <a:extLst>
                    <a:ext uri="{FF2B5EF4-FFF2-40B4-BE49-F238E27FC236}">
                      <a16:creationId xmlns:a16="http://schemas.microsoft.com/office/drawing/2014/main" id="{C18C77CB-ED66-526B-D0FE-28AF8D453182}"/>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64" name="Image 63">
                  <a:extLst>
                    <a:ext uri="{FF2B5EF4-FFF2-40B4-BE49-F238E27FC236}">
                      <a16:creationId xmlns:a16="http://schemas.microsoft.com/office/drawing/2014/main" id="{DB51C657-8466-D316-EC78-EE7552402018}"/>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65" name="Image 64">
                  <a:extLst>
                    <a:ext uri="{FF2B5EF4-FFF2-40B4-BE49-F238E27FC236}">
                      <a16:creationId xmlns:a16="http://schemas.microsoft.com/office/drawing/2014/main" id="{B61C1D42-2483-F4EF-8290-5844F8FE5C1B}"/>
                    </a:ext>
                  </a:extLst>
                </p:cNvPr>
                <p:cNvPicPr>
                  <a:picLocks noChangeAspect="1"/>
                </p:cNvPicPr>
                <p:nvPr/>
              </p:nvPicPr>
              <p:blipFill>
                <a:blip r:embed="rId5"/>
                <a:stretch>
                  <a:fillRect/>
                </a:stretch>
              </p:blipFill>
              <p:spPr>
                <a:xfrm>
                  <a:off x="1099450" y="1392010"/>
                  <a:ext cx="300830" cy="453711"/>
                </a:xfrm>
                <a:prstGeom prst="rect">
                  <a:avLst/>
                </a:prstGeom>
              </p:spPr>
            </p:pic>
          </p:grpSp>
        </p:grpSp>
      </p:grpSp>
      <p:grpSp>
        <p:nvGrpSpPr>
          <p:cNvPr id="88" name="Groupe 87">
            <a:extLst>
              <a:ext uri="{FF2B5EF4-FFF2-40B4-BE49-F238E27FC236}">
                <a16:creationId xmlns:a16="http://schemas.microsoft.com/office/drawing/2014/main" id="{05750409-9250-10CE-E206-173BC24E5698}"/>
              </a:ext>
            </a:extLst>
          </p:cNvPr>
          <p:cNvGrpSpPr/>
          <p:nvPr/>
        </p:nvGrpSpPr>
        <p:grpSpPr>
          <a:xfrm>
            <a:off x="210070" y="901422"/>
            <a:ext cx="11945466" cy="5696407"/>
            <a:chOff x="-27482" y="1116428"/>
            <a:chExt cx="11945466" cy="5696407"/>
          </a:xfrm>
        </p:grpSpPr>
        <p:sp>
          <p:nvSpPr>
            <p:cNvPr id="263" name="ZoneTexte 262">
              <a:extLst>
                <a:ext uri="{FF2B5EF4-FFF2-40B4-BE49-F238E27FC236}">
                  <a16:creationId xmlns:a16="http://schemas.microsoft.com/office/drawing/2014/main" id="{84ACDADF-840B-39D7-2984-4A18D26D3203}"/>
                </a:ext>
              </a:extLst>
            </p:cNvPr>
            <p:cNvSpPr txBox="1"/>
            <p:nvPr/>
          </p:nvSpPr>
          <p:spPr>
            <a:xfrm>
              <a:off x="-27482" y="6566614"/>
              <a:ext cx="3131409" cy="246221"/>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IMS - Inventory Management System</a:t>
              </a:r>
            </a:p>
          </p:txBody>
        </p:sp>
        <p:grpSp>
          <p:nvGrpSpPr>
            <p:cNvPr id="81" name="Groupe 80">
              <a:extLst>
                <a:ext uri="{FF2B5EF4-FFF2-40B4-BE49-F238E27FC236}">
                  <a16:creationId xmlns:a16="http://schemas.microsoft.com/office/drawing/2014/main" id="{11BB9086-0C97-8846-1514-A1AA6B81F01F}"/>
                </a:ext>
              </a:extLst>
            </p:cNvPr>
            <p:cNvGrpSpPr/>
            <p:nvPr/>
          </p:nvGrpSpPr>
          <p:grpSpPr>
            <a:xfrm>
              <a:off x="7606979" y="1116428"/>
              <a:ext cx="4311005" cy="1901384"/>
              <a:chOff x="7606979" y="1116428"/>
              <a:chExt cx="4311005" cy="1901384"/>
            </a:xfrm>
          </p:grpSpPr>
          <p:sp>
            <p:nvSpPr>
              <p:cNvPr id="10" name="Flèche vers la droite 39">
                <a:extLst>
                  <a:ext uri="{FF2B5EF4-FFF2-40B4-BE49-F238E27FC236}">
                    <a16:creationId xmlns:a16="http://schemas.microsoft.com/office/drawing/2014/main" id="{2FB4FB06-25B9-F025-A5AB-2C69C33635FA}"/>
                  </a:ext>
                </a:extLst>
              </p:cNvPr>
              <p:cNvSpPr/>
              <p:nvPr/>
            </p:nvSpPr>
            <p:spPr>
              <a:xfrm>
                <a:off x="7606979" y="1431357"/>
                <a:ext cx="2357204"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 name="ZoneTexte 48">
                <a:extLst>
                  <a:ext uri="{FF2B5EF4-FFF2-40B4-BE49-F238E27FC236}">
                    <a16:creationId xmlns:a16="http://schemas.microsoft.com/office/drawing/2014/main" id="{5809CCE2-EEA6-2752-ECAB-791DD0DF4C97}"/>
                  </a:ext>
                </a:extLst>
              </p:cNvPr>
              <p:cNvSpPr txBox="1"/>
              <p:nvPr/>
            </p:nvSpPr>
            <p:spPr>
              <a:xfrm>
                <a:off x="9204794" y="1962605"/>
                <a:ext cx="2713190"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record the products in the IMS capturing GTIN, batch / lot number, expiry date and serial number (automatically when available).</a:t>
                </a:r>
              </a:p>
              <a:p>
                <a:pPr algn="ctr"/>
                <a:endParaRPr lang="fr-BE" sz="1000" dirty="0">
                  <a:latin typeface="Verdana" panose="020B0604030504040204" pitchFamily="34" charset="0"/>
                  <a:ea typeface="Verdana" panose="020B0604030504040204" pitchFamily="34" charset="0"/>
                </a:endParaRPr>
              </a:p>
            </p:txBody>
          </p:sp>
          <p:sp>
            <p:nvSpPr>
              <p:cNvPr id="12" name="ZoneTexte 220">
                <a:extLst>
                  <a:ext uri="{FF2B5EF4-FFF2-40B4-BE49-F238E27FC236}">
                    <a16:creationId xmlns:a16="http://schemas.microsoft.com/office/drawing/2014/main" id="{F2023EFC-C719-94A7-50BA-15B973F42900}"/>
                  </a:ext>
                </a:extLst>
              </p:cNvPr>
              <p:cNvSpPr txBox="1"/>
              <p:nvPr/>
            </p:nvSpPr>
            <p:spPr>
              <a:xfrm>
                <a:off x="10279004" y="2771591"/>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0" name="Groupe 79">
                <a:extLst>
                  <a:ext uri="{FF2B5EF4-FFF2-40B4-BE49-F238E27FC236}">
                    <a16:creationId xmlns:a16="http://schemas.microsoft.com/office/drawing/2014/main" id="{7146F7FD-1713-06FB-C6E1-1B2690761A4E}"/>
                  </a:ext>
                </a:extLst>
              </p:cNvPr>
              <p:cNvGrpSpPr/>
              <p:nvPr/>
            </p:nvGrpSpPr>
            <p:grpSpPr>
              <a:xfrm>
                <a:off x="9975310" y="1116428"/>
                <a:ext cx="1173994" cy="777770"/>
                <a:chOff x="9975310" y="1116428"/>
                <a:chExt cx="1173994" cy="777770"/>
              </a:xfrm>
            </p:grpSpPr>
            <p:pic>
              <p:nvPicPr>
                <p:cNvPr id="26" name="Image 21">
                  <a:extLst>
                    <a:ext uri="{FF2B5EF4-FFF2-40B4-BE49-F238E27FC236}">
                      <a16:creationId xmlns:a16="http://schemas.microsoft.com/office/drawing/2014/main" id="{954DF7F7-F711-CC6A-01E7-B89BD6B145FE}"/>
                    </a:ext>
                  </a:extLst>
                </p:cNvPr>
                <p:cNvPicPr>
                  <a:picLocks noChangeAspect="1"/>
                </p:cNvPicPr>
                <p:nvPr/>
              </p:nvPicPr>
              <p:blipFill>
                <a:blip r:embed="rId7"/>
                <a:srcRect/>
                <a:stretch/>
              </p:blipFill>
              <p:spPr>
                <a:xfrm>
                  <a:off x="9975310" y="1116428"/>
                  <a:ext cx="1173994" cy="777770"/>
                </a:xfrm>
                <a:prstGeom prst="rect">
                  <a:avLst/>
                </a:prstGeom>
              </p:spPr>
            </p:pic>
            <p:pic>
              <p:nvPicPr>
                <p:cNvPr id="36" name="Image 35">
                  <a:extLst>
                    <a:ext uri="{FF2B5EF4-FFF2-40B4-BE49-F238E27FC236}">
                      <a16:creationId xmlns:a16="http://schemas.microsoft.com/office/drawing/2014/main" id="{A3B8B2EF-5A51-DCF9-D0A9-0978A2801845}"/>
                    </a:ext>
                  </a:extLst>
                </p:cNvPr>
                <p:cNvPicPr>
                  <a:picLocks noChangeAspect="1"/>
                </p:cNvPicPr>
                <p:nvPr/>
              </p:nvPicPr>
              <p:blipFill>
                <a:blip r:embed="rId5"/>
                <a:stretch>
                  <a:fillRect/>
                </a:stretch>
              </p:blipFill>
              <p:spPr>
                <a:xfrm>
                  <a:off x="10411657" y="1256446"/>
                  <a:ext cx="300830" cy="453711"/>
                </a:xfrm>
                <a:prstGeom prst="rect">
                  <a:avLst/>
                </a:prstGeom>
              </p:spPr>
            </p:pic>
          </p:grpSp>
        </p:grpSp>
      </p:grpSp>
      <p:grpSp>
        <p:nvGrpSpPr>
          <p:cNvPr id="89" name="Groupe 88">
            <a:extLst>
              <a:ext uri="{FF2B5EF4-FFF2-40B4-BE49-F238E27FC236}">
                <a16:creationId xmlns:a16="http://schemas.microsoft.com/office/drawing/2014/main" id="{9CD1A333-3746-8C06-DD71-C92D72D5DB44}"/>
              </a:ext>
            </a:extLst>
          </p:cNvPr>
          <p:cNvGrpSpPr/>
          <p:nvPr/>
        </p:nvGrpSpPr>
        <p:grpSpPr>
          <a:xfrm>
            <a:off x="4397358" y="833398"/>
            <a:ext cx="4315295" cy="1969408"/>
            <a:chOff x="4397358" y="1048404"/>
            <a:chExt cx="4315295" cy="1969408"/>
          </a:xfrm>
        </p:grpSpPr>
        <p:sp>
          <p:nvSpPr>
            <p:cNvPr id="40" name="Flèche vers la droite 39">
              <a:extLst>
                <a:ext uri="{FF2B5EF4-FFF2-40B4-BE49-F238E27FC236}">
                  <a16:creationId xmlns:a16="http://schemas.microsoft.com/office/drawing/2014/main" id="{208DCEFA-ABCA-5511-50FD-E20CC6021FF6}"/>
                </a:ext>
              </a:extLst>
            </p:cNvPr>
            <p:cNvSpPr/>
            <p:nvPr/>
          </p:nvSpPr>
          <p:spPr>
            <a:xfrm>
              <a:off x="4397358" y="1433415"/>
              <a:ext cx="203149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49" name="ZoneTexte 48">
              <a:extLst>
                <a:ext uri="{FF2B5EF4-FFF2-40B4-BE49-F238E27FC236}">
                  <a16:creationId xmlns:a16="http://schemas.microsoft.com/office/drawing/2014/main" id="{75A6E0D3-F1FB-C5A2-7073-E0204BA1E997}"/>
                </a:ext>
              </a:extLst>
            </p:cNvPr>
            <p:cNvSpPr txBox="1"/>
            <p:nvPr/>
          </p:nvSpPr>
          <p:spPr>
            <a:xfrm>
              <a:off x="5789141" y="1978075"/>
              <a:ext cx="2923512" cy="707886"/>
            </a:xfrm>
            <a:prstGeom prst="rect">
              <a:avLst/>
            </a:prstGeom>
            <a:noFill/>
            <a:effectLst/>
          </p:spPr>
          <p:txBody>
            <a:bodyPr wrap="square">
              <a:spAutoFit/>
            </a:bodyPr>
            <a:lstStyle/>
            <a:p>
              <a:pPr algn="ctr"/>
              <a:r>
                <a:rPr lang="fr-BE" sz="1000" dirty="0" err="1">
                  <a:latin typeface="Verdana" panose="020B0604030504040204" pitchFamily="34" charset="0"/>
                  <a:ea typeface="Verdana" panose="020B0604030504040204" pitchFamily="34" charset="0"/>
                  <a:cs typeface="Verdana" panose="020B0604030504040204" pitchFamily="34" charset="0"/>
                </a:rPr>
                <a:t>Pharmacy</a:t>
              </a:r>
              <a:r>
                <a:rPr lang="fr-BE" sz="1000" dirty="0">
                  <a:latin typeface="Verdana" panose="020B0604030504040204" pitchFamily="34" charset="0"/>
                  <a:ea typeface="Verdana" panose="020B0604030504040204" pitchFamily="34" charset="0"/>
                  <a:cs typeface="Verdana" panose="020B0604030504040204" pitchFamily="34" charset="0"/>
                </a:rPr>
                <a:t> staff scans </a:t>
              </a:r>
              <a:r>
                <a:rPr lang="fr-BE" sz="1000" dirty="0" err="1">
                  <a:latin typeface="Verdana" panose="020B0604030504040204" pitchFamily="34" charset="0"/>
                  <a:ea typeface="Verdana" panose="020B0604030504040204" pitchFamily="34" charset="0"/>
                  <a:cs typeface="Verdana" panose="020B0604030504040204" pitchFamily="34" charset="0"/>
                </a:rPr>
                <a:t>every</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product</a:t>
              </a:r>
              <a:r>
                <a:rPr lang="fr-BE" sz="1000" dirty="0">
                  <a:latin typeface="Verdana" panose="020B0604030504040204" pitchFamily="34" charset="0"/>
                  <a:ea typeface="Verdana" panose="020B0604030504040204" pitchFamily="34" charset="0"/>
                  <a:cs typeface="Verdana" panose="020B0604030504040204" pitchFamily="34" charset="0"/>
                </a:rPr>
                <a:t> to </a:t>
              </a:r>
              <a:r>
                <a:rPr lang="fr-BE" sz="1000" dirty="0" err="1">
                  <a:latin typeface="Verdana" panose="020B0604030504040204" pitchFamily="34" charset="0"/>
                  <a:ea typeface="Verdana" panose="020B0604030504040204" pitchFamily="34" charset="0"/>
                  <a:cs typeface="Verdana" panose="020B0604030504040204" pitchFamily="34" charset="0"/>
                </a:rPr>
                <a:t>confirm</a:t>
              </a:r>
              <a:r>
                <a:rPr lang="fr-BE" sz="1000" dirty="0">
                  <a:latin typeface="Verdana" panose="020B0604030504040204" pitchFamily="34" charset="0"/>
                  <a:ea typeface="Verdana" panose="020B0604030504040204" pitchFamily="34" charset="0"/>
                  <a:cs typeface="Verdana" panose="020B0604030504040204" pitchFamily="34" charset="0"/>
                </a:rPr>
                <a:t> the correct item, </a:t>
              </a:r>
              <a:r>
                <a:rPr lang="fr-BE" sz="1000" dirty="0" err="1">
                  <a:latin typeface="Verdana" panose="020B0604030504040204" pitchFamily="34" charset="0"/>
                  <a:ea typeface="Verdana" panose="020B0604030504040204" pitchFamily="34" charset="0"/>
                  <a:cs typeface="Verdana" panose="020B0604030504040204" pitchFamily="34" charset="0"/>
                </a:rPr>
                <a:t>including</a:t>
              </a:r>
              <a:r>
                <a:rPr lang="fr-BE" sz="1000" dirty="0">
                  <a:latin typeface="Verdana" panose="020B0604030504040204" pitchFamily="34" charset="0"/>
                  <a:ea typeface="Verdana" panose="020B0604030504040204" pitchFamily="34" charset="0"/>
                  <a:cs typeface="Verdana" panose="020B0604030504040204" pitchFamily="34" charset="0"/>
                </a:rPr>
                <a:t> batch/lot, </a:t>
              </a:r>
              <a:r>
                <a:rPr lang="fr-BE" sz="1000" dirty="0" err="1">
                  <a:latin typeface="Verdana" panose="020B0604030504040204" pitchFamily="34" charset="0"/>
                  <a:ea typeface="Verdana" panose="020B0604030504040204" pitchFamily="34" charset="0"/>
                  <a:cs typeface="Verdana" panose="020B0604030504040204" pitchFamily="34" charset="0"/>
                </a:rPr>
                <a:t>expiry</a:t>
              </a:r>
              <a:r>
                <a:rPr lang="fr-BE" sz="1000" dirty="0">
                  <a:latin typeface="Verdana" panose="020B0604030504040204" pitchFamily="34" charset="0"/>
                  <a:ea typeface="Verdana" panose="020B0604030504040204" pitchFamily="34" charset="0"/>
                  <a:cs typeface="Verdana" panose="020B0604030504040204" pitchFamily="34" charset="0"/>
                </a:rPr>
                <a:t> date and serial </a:t>
              </a:r>
              <a:r>
                <a:rPr lang="fr-BE" sz="1000" dirty="0" err="1">
                  <a:latin typeface="Verdana" panose="020B0604030504040204" pitchFamily="34" charset="0"/>
                  <a:ea typeface="Verdana" panose="020B0604030504040204" pitchFamily="34" charset="0"/>
                  <a:cs typeface="Verdana" panose="020B0604030504040204" pitchFamily="34" charset="0"/>
                </a:rPr>
                <a:t>number</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where</a:t>
              </a:r>
              <a:r>
                <a:rPr lang="fr-BE" sz="1000" dirty="0">
                  <a:latin typeface="Verdana" panose="020B0604030504040204" pitchFamily="34" charset="0"/>
                  <a:ea typeface="Verdana" panose="020B0604030504040204" pitchFamily="34" charset="0"/>
                  <a:cs typeface="Verdana" panose="020B0604030504040204" pitchFamily="34" charset="0"/>
                </a:rPr>
                <a:t> applicable).</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ZoneTexte 220">
              <a:extLst>
                <a:ext uri="{FF2B5EF4-FFF2-40B4-BE49-F238E27FC236}">
                  <a16:creationId xmlns:a16="http://schemas.microsoft.com/office/drawing/2014/main" id="{31126ECE-2798-5024-D3B3-8283E1D48C9C}"/>
                </a:ext>
              </a:extLst>
            </p:cNvPr>
            <p:cNvSpPr txBox="1"/>
            <p:nvPr/>
          </p:nvSpPr>
          <p:spPr>
            <a:xfrm>
              <a:off x="6997122" y="2771591"/>
              <a:ext cx="51378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2" name="Groupe 81">
              <a:extLst>
                <a:ext uri="{FF2B5EF4-FFF2-40B4-BE49-F238E27FC236}">
                  <a16:creationId xmlns:a16="http://schemas.microsoft.com/office/drawing/2014/main" id="{888C4D97-2C95-FC96-33AA-AEA70F245F5A}"/>
                </a:ext>
              </a:extLst>
            </p:cNvPr>
            <p:cNvGrpSpPr/>
            <p:nvPr/>
          </p:nvGrpSpPr>
          <p:grpSpPr>
            <a:xfrm>
              <a:off x="6402685" y="1048404"/>
              <a:ext cx="1576579" cy="983474"/>
              <a:chOff x="6402685" y="983149"/>
              <a:chExt cx="1576579" cy="983474"/>
            </a:xfrm>
          </p:grpSpPr>
          <p:pic>
            <p:nvPicPr>
              <p:cNvPr id="20" name="Imagen 19">
                <a:extLst>
                  <a:ext uri="{FF2B5EF4-FFF2-40B4-BE49-F238E27FC236}">
                    <a16:creationId xmlns:a16="http://schemas.microsoft.com/office/drawing/2014/main" id="{1B0EDD8D-3243-55F6-A64B-AAA13FAF6162}"/>
                  </a:ext>
                </a:extLst>
              </p:cNvPr>
              <p:cNvPicPr>
                <a:picLocks noChangeAspect="1"/>
              </p:cNvPicPr>
              <p:nvPr/>
            </p:nvPicPr>
            <p:blipFill>
              <a:blip r:embed="rId8"/>
              <a:stretch>
                <a:fillRect/>
              </a:stretch>
            </p:blipFill>
            <p:spPr>
              <a:xfrm>
                <a:off x="6402685" y="983149"/>
                <a:ext cx="1005498" cy="908712"/>
              </a:xfrm>
              <a:prstGeom prst="rect">
                <a:avLst/>
              </a:prstGeom>
            </p:spPr>
          </p:pic>
          <p:pic>
            <p:nvPicPr>
              <p:cNvPr id="25" name="Image 134">
                <a:extLst>
                  <a:ext uri="{FF2B5EF4-FFF2-40B4-BE49-F238E27FC236}">
                    <a16:creationId xmlns:a16="http://schemas.microsoft.com/office/drawing/2014/main" id="{DFCEDC31-7D05-68EC-25F4-B93C7FF443E9}"/>
                  </a:ext>
                </a:extLst>
              </p:cNvPr>
              <p:cNvPicPr>
                <a:picLocks noChangeAspect="1"/>
              </p:cNvPicPr>
              <p:nvPr/>
            </p:nvPicPr>
            <p:blipFill>
              <a:blip r:embed="rId9"/>
              <a:stretch>
                <a:fillRect/>
              </a:stretch>
            </p:blipFill>
            <p:spPr>
              <a:xfrm>
                <a:off x="7348967" y="1082897"/>
                <a:ext cx="526561" cy="370275"/>
              </a:xfrm>
              <a:prstGeom prst="rect">
                <a:avLst/>
              </a:prstGeom>
            </p:spPr>
          </p:pic>
          <p:pic>
            <p:nvPicPr>
              <p:cNvPr id="17" name="Image 16">
                <a:extLst>
                  <a:ext uri="{FF2B5EF4-FFF2-40B4-BE49-F238E27FC236}">
                    <a16:creationId xmlns:a16="http://schemas.microsoft.com/office/drawing/2014/main" id="{FB2669F4-FF60-91C2-5C68-12D429F6EBE5}"/>
                  </a:ext>
                </a:extLst>
              </p:cNvPr>
              <p:cNvPicPr>
                <a:picLocks noChangeAspect="1"/>
              </p:cNvPicPr>
              <p:nvPr/>
            </p:nvPicPr>
            <p:blipFill>
              <a:blip r:embed="rId4"/>
              <a:stretch>
                <a:fillRect/>
              </a:stretch>
            </p:blipFill>
            <p:spPr>
              <a:xfrm>
                <a:off x="7111484" y="1552896"/>
                <a:ext cx="526562" cy="413727"/>
              </a:xfrm>
              <a:prstGeom prst="rect">
                <a:avLst/>
              </a:prstGeom>
            </p:spPr>
          </p:pic>
          <p:pic>
            <p:nvPicPr>
              <p:cNvPr id="59" name="Image 58">
                <a:extLst>
                  <a:ext uri="{FF2B5EF4-FFF2-40B4-BE49-F238E27FC236}">
                    <a16:creationId xmlns:a16="http://schemas.microsoft.com/office/drawing/2014/main" id="{F235FBE7-1941-BEB2-2A17-620C9F8628F5}"/>
                  </a:ext>
                </a:extLst>
              </p:cNvPr>
              <p:cNvPicPr>
                <a:picLocks noChangeAspect="1"/>
              </p:cNvPicPr>
              <p:nvPr/>
            </p:nvPicPr>
            <p:blipFill>
              <a:blip r:embed="rId5"/>
              <a:stretch>
                <a:fillRect/>
              </a:stretch>
            </p:blipFill>
            <p:spPr>
              <a:xfrm>
                <a:off x="7678434" y="1464344"/>
                <a:ext cx="300830" cy="453711"/>
              </a:xfrm>
              <a:prstGeom prst="rect">
                <a:avLst/>
              </a:prstGeom>
            </p:spPr>
          </p:pic>
        </p:grpSp>
      </p:grpSp>
      <p:grpSp>
        <p:nvGrpSpPr>
          <p:cNvPr id="8" name="Groupe 7">
            <a:extLst>
              <a:ext uri="{FF2B5EF4-FFF2-40B4-BE49-F238E27FC236}">
                <a16:creationId xmlns:a16="http://schemas.microsoft.com/office/drawing/2014/main" id="{D990979A-4730-19CA-63DA-321862FEE74F}"/>
              </a:ext>
            </a:extLst>
          </p:cNvPr>
          <p:cNvGrpSpPr/>
          <p:nvPr/>
        </p:nvGrpSpPr>
        <p:grpSpPr>
          <a:xfrm>
            <a:off x="5352749" y="5296364"/>
            <a:ext cx="5216625" cy="1131038"/>
            <a:chOff x="5352749" y="5544282"/>
            <a:chExt cx="5216625" cy="1131038"/>
          </a:xfrm>
        </p:grpSpPr>
        <p:grpSp>
          <p:nvGrpSpPr>
            <p:cNvPr id="77" name="Groupe 76">
              <a:extLst>
                <a:ext uri="{FF2B5EF4-FFF2-40B4-BE49-F238E27FC236}">
                  <a16:creationId xmlns:a16="http://schemas.microsoft.com/office/drawing/2014/main" id="{C77D0999-C27B-AE29-8C3F-1EC1F3632ABA}"/>
                </a:ext>
              </a:extLst>
            </p:cNvPr>
            <p:cNvGrpSpPr/>
            <p:nvPr/>
          </p:nvGrpSpPr>
          <p:grpSpPr>
            <a:xfrm>
              <a:off x="6096000" y="5544282"/>
              <a:ext cx="4473374" cy="1131038"/>
              <a:chOff x="6096000" y="5544282"/>
              <a:chExt cx="4473374" cy="1131038"/>
            </a:xfrm>
          </p:grpSpPr>
          <p:sp>
            <p:nvSpPr>
              <p:cNvPr id="5" name="ZoneTexte 114">
                <a:extLst>
                  <a:ext uri="{FF2B5EF4-FFF2-40B4-BE49-F238E27FC236}">
                    <a16:creationId xmlns:a16="http://schemas.microsoft.com/office/drawing/2014/main" id="{F8B41D5A-2DDD-01B0-7DBC-7F51C05E52F9}"/>
                  </a:ext>
                </a:extLst>
              </p:cNvPr>
              <p:cNvSpPr txBox="1"/>
              <p:nvPr/>
            </p:nvSpPr>
            <p:spPr>
              <a:xfrm>
                <a:off x="6096000" y="5937093"/>
                <a:ext cx="4473374" cy="400110"/>
              </a:xfrm>
              <a:prstGeom prst="rect">
                <a:avLst/>
              </a:prstGeom>
              <a:noFill/>
              <a:effectLst/>
            </p:spPr>
            <p:txBody>
              <a:bodyPr wrap="square">
                <a:spAutoFit/>
              </a:bodyPr>
              <a:lstStyle/>
              <a:p>
                <a:r>
                  <a:rPr lang="en-US" sz="1000" dirty="0">
                    <a:latin typeface="Verdana" panose="020B0604030504040204" pitchFamily="34" charset="0"/>
                    <a:ea typeface="Verdana" panose="020B0604030504040204" pitchFamily="34" charset="0"/>
                  </a:rPr>
                  <a:t>Where required, the product is authenticated against the relevant verification system prior to dispensing to the patient.</a:t>
                </a:r>
                <a:endParaRPr lang="fr-BE" sz="1000" dirty="0">
                  <a:latin typeface="Verdana" panose="020B0604030504040204" pitchFamily="34" charset="0"/>
                  <a:ea typeface="Verdana" panose="020B0604030504040204" pitchFamily="34" charset="0"/>
                </a:endParaRPr>
              </a:p>
            </p:txBody>
          </p:sp>
          <p:sp>
            <p:nvSpPr>
              <p:cNvPr id="14" name="ZoneTexte 225">
                <a:extLst>
                  <a:ext uri="{FF2B5EF4-FFF2-40B4-BE49-F238E27FC236}">
                    <a16:creationId xmlns:a16="http://schemas.microsoft.com/office/drawing/2014/main" id="{11C51677-C7BD-DAB5-E2A8-3528CA6B4AAF}"/>
                  </a:ext>
                </a:extLst>
              </p:cNvPr>
              <p:cNvSpPr txBox="1"/>
              <p:nvPr/>
            </p:nvSpPr>
            <p:spPr>
              <a:xfrm>
                <a:off x="7271454" y="6429099"/>
                <a:ext cx="557395"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sp>
            <p:nvSpPr>
              <p:cNvPr id="16" name="Flecha: a la izquierda y derecha 15">
                <a:extLst>
                  <a:ext uri="{FF2B5EF4-FFF2-40B4-BE49-F238E27FC236}">
                    <a16:creationId xmlns:a16="http://schemas.microsoft.com/office/drawing/2014/main" id="{6C333D10-EA03-7A48-DEF5-8307F332DB38}"/>
                  </a:ext>
                </a:extLst>
              </p:cNvPr>
              <p:cNvSpPr/>
              <p:nvPr/>
            </p:nvSpPr>
            <p:spPr>
              <a:xfrm rot="5400000">
                <a:off x="7342065" y="5602549"/>
                <a:ext cx="362756" cy="246221"/>
              </a:xfrm>
              <a:prstGeom prst="lef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3" name="Image 2">
              <a:extLst>
                <a:ext uri="{FF2B5EF4-FFF2-40B4-BE49-F238E27FC236}">
                  <a16:creationId xmlns:a16="http://schemas.microsoft.com/office/drawing/2014/main" id="{CAA36232-EAFA-78DD-44EF-9A5552488938}"/>
                </a:ext>
              </a:extLst>
            </p:cNvPr>
            <p:cNvPicPr>
              <a:picLocks noChangeAspect="1"/>
            </p:cNvPicPr>
            <p:nvPr/>
          </p:nvPicPr>
          <p:blipFill>
            <a:blip r:embed="rId10"/>
            <a:stretch>
              <a:fillRect/>
            </a:stretch>
          </p:blipFill>
          <p:spPr>
            <a:xfrm>
              <a:off x="5352749" y="5844892"/>
              <a:ext cx="779604" cy="372083"/>
            </a:xfrm>
            <a:prstGeom prst="rect">
              <a:avLst/>
            </a:prstGeom>
          </p:spPr>
        </p:pic>
        <p:pic>
          <p:nvPicPr>
            <p:cNvPr id="4" name="Image 3">
              <a:extLst>
                <a:ext uri="{FF2B5EF4-FFF2-40B4-BE49-F238E27FC236}">
                  <a16:creationId xmlns:a16="http://schemas.microsoft.com/office/drawing/2014/main" id="{10E12BC1-E9BA-2218-4861-EEEFF3AED618}"/>
                </a:ext>
              </a:extLst>
            </p:cNvPr>
            <p:cNvPicPr>
              <a:picLocks noChangeAspect="1"/>
            </p:cNvPicPr>
            <p:nvPr/>
          </p:nvPicPr>
          <p:blipFill>
            <a:blip r:embed="rId5"/>
            <a:stretch>
              <a:fillRect/>
            </a:stretch>
          </p:blipFill>
          <p:spPr>
            <a:xfrm>
              <a:off x="5356536" y="6083226"/>
              <a:ext cx="300830" cy="453711"/>
            </a:xfrm>
            <a:prstGeom prst="rect">
              <a:avLst/>
            </a:prstGeom>
          </p:spPr>
        </p:pic>
      </p:grpSp>
      <p:grpSp>
        <p:nvGrpSpPr>
          <p:cNvPr id="85" name="Groupe 84">
            <a:extLst>
              <a:ext uri="{FF2B5EF4-FFF2-40B4-BE49-F238E27FC236}">
                <a16:creationId xmlns:a16="http://schemas.microsoft.com/office/drawing/2014/main" id="{2C3F16E9-A494-E0A2-BC1C-9E229A7D1606}"/>
              </a:ext>
            </a:extLst>
          </p:cNvPr>
          <p:cNvGrpSpPr/>
          <p:nvPr/>
        </p:nvGrpSpPr>
        <p:grpSpPr>
          <a:xfrm>
            <a:off x="2190480" y="933146"/>
            <a:ext cx="2846013" cy="1869659"/>
            <a:chOff x="2190480" y="933146"/>
            <a:chExt cx="2846013" cy="1869659"/>
          </a:xfrm>
        </p:grpSpPr>
        <p:pic>
          <p:nvPicPr>
            <p:cNvPr id="84" name="Image 83" descr="Une image contenant symbole, Caractère coloré, Rectangle, Graphique&#10;&#10;Le contenu généré par l’IA peut être incorrect.">
              <a:extLst>
                <a:ext uri="{FF2B5EF4-FFF2-40B4-BE49-F238E27FC236}">
                  <a16:creationId xmlns:a16="http://schemas.microsoft.com/office/drawing/2014/main" id="{366AA831-15A0-7F4A-46A6-CACD001E4203}"/>
                </a:ext>
              </a:extLst>
            </p:cNvPr>
            <p:cNvPicPr>
              <a:picLocks noChangeAspect="1"/>
            </p:cNvPicPr>
            <p:nvPr/>
          </p:nvPicPr>
          <p:blipFill>
            <a:blip r:embed="rId11"/>
            <a:stretch>
              <a:fillRect/>
            </a:stretch>
          </p:blipFill>
          <p:spPr>
            <a:xfrm>
              <a:off x="3374373" y="933146"/>
              <a:ext cx="1345841" cy="924834"/>
            </a:xfrm>
            <a:prstGeom prst="rect">
              <a:avLst/>
            </a:prstGeom>
          </p:spPr>
        </p:pic>
        <p:sp>
          <p:nvSpPr>
            <p:cNvPr id="38" name="ZoneTexte 37">
              <a:extLst>
                <a:ext uri="{FF2B5EF4-FFF2-40B4-BE49-F238E27FC236}">
                  <a16:creationId xmlns:a16="http://schemas.microsoft.com/office/drawing/2014/main" id="{54B14CCD-CC1F-BB50-3246-32268BE3BA76}"/>
                </a:ext>
              </a:extLst>
            </p:cNvPr>
            <p:cNvSpPr txBox="1"/>
            <p:nvPr/>
          </p:nvSpPr>
          <p:spPr>
            <a:xfrm>
              <a:off x="3215781" y="2081355"/>
              <a:ext cx="1820712" cy="400110"/>
            </a:xfrm>
            <a:prstGeom prst="rect">
              <a:avLst/>
            </a:prstGeom>
            <a:noFill/>
            <a:effectLst/>
          </p:spPr>
          <p:txBody>
            <a:bodyPr wrap="square">
              <a:spAutoFit/>
            </a:bodyPr>
            <a:lstStyle/>
            <a:p>
              <a:pPr algn="ctr"/>
              <a:r>
                <a:rPr lang="es-ES" sz="1000" dirty="0" err="1">
                  <a:effectLst/>
                  <a:latin typeface="Verdana" panose="020B0604030504040204" pitchFamily="34" charset="0"/>
                  <a:ea typeface="Verdana" panose="020B0604030504040204" pitchFamily="34" charset="0"/>
                  <a:cs typeface="Verdana" panose="020B0604030504040204" pitchFamily="34" charset="0"/>
                </a:rPr>
                <a:t>Reception</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of</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goods</a:t>
              </a:r>
              <a:r>
                <a:rPr lang="es-ES" sz="1000" dirty="0">
                  <a:effectLst/>
                  <a:latin typeface="Verdana" panose="020B0604030504040204" pitchFamily="34" charset="0"/>
                  <a:ea typeface="Verdana" panose="020B0604030504040204" pitchFamily="34" charset="0"/>
                  <a:cs typeface="Verdana" panose="020B0604030504040204" pitchFamily="34" charset="0"/>
                </a:rPr>
                <a:t> at </a:t>
              </a:r>
              <a:r>
                <a:rPr lang="es-ES" sz="1000" dirty="0" err="1">
                  <a:effectLst/>
                  <a:latin typeface="Verdana" panose="020B0604030504040204" pitchFamily="34" charset="0"/>
                  <a:ea typeface="Verdana" panose="020B0604030504040204" pitchFamily="34" charset="0"/>
                  <a:cs typeface="Verdana" panose="020B0604030504040204" pitchFamily="34" charset="0"/>
                </a:rPr>
                <a:t>the</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pharmacy</a:t>
              </a:r>
              <a:r>
                <a:rPr lang="en-US" sz="1000" dirty="0">
                  <a:latin typeface="Verdana" panose="020B0604030504040204" pitchFamily="34" charset="0"/>
                  <a:ea typeface="Verdana" panose="020B0604030504040204" pitchFamily="34" charset="0"/>
                </a:rPr>
                <a:t>*.</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34" name="Flèche vers la droite 33">
              <a:extLst>
                <a:ext uri="{FF2B5EF4-FFF2-40B4-BE49-F238E27FC236}">
                  <a16:creationId xmlns:a16="http://schemas.microsoft.com/office/drawing/2014/main" id="{BF14F64A-25A8-EED6-D26D-BF0DE0F1E074}"/>
                </a:ext>
              </a:extLst>
            </p:cNvPr>
            <p:cNvSpPr/>
            <p:nvPr/>
          </p:nvSpPr>
          <p:spPr>
            <a:xfrm>
              <a:off x="2190480" y="1209892"/>
              <a:ext cx="11929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ZoneTexte 220">
              <a:extLst>
                <a:ext uri="{FF2B5EF4-FFF2-40B4-BE49-F238E27FC236}">
                  <a16:creationId xmlns:a16="http://schemas.microsoft.com/office/drawing/2014/main" id="{4BF00CAA-6470-3F18-342F-7A600642DAE6}"/>
                </a:ext>
              </a:extLst>
            </p:cNvPr>
            <p:cNvSpPr txBox="1"/>
            <p:nvPr/>
          </p:nvSpPr>
          <p:spPr>
            <a:xfrm>
              <a:off x="3410236" y="2556584"/>
              <a:ext cx="1431802" cy="246221"/>
            </a:xfrm>
            <a:prstGeom prst="rect">
              <a:avLst/>
            </a:prstGeom>
            <a:solidFill>
              <a:schemeClr val="accent4"/>
            </a:solidFill>
            <a:effectLst/>
          </p:spPr>
          <p:txBody>
            <a:bodyPr wrap="non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SSCC / GLN</a:t>
              </a:r>
            </a:p>
          </p:txBody>
        </p:sp>
        <p:grpSp>
          <p:nvGrpSpPr>
            <p:cNvPr id="52" name="Groupe 51">
              <a:extLst>
                <a:ext uri="{FF2B5EF4-FFF2-40B4-BE49-F238E27FC236}">
                  <a16:creationId xmlns:a16="http://schemas.microsoft.com/office/drawing/2014/main" id="{58B622C4-D21B-2808-0E84-430465A88978}"/>
                </a:ext>
              </a:extLst>
            </p:cNvPr>
            <p:cNvGrpSpPr/>
            <p:nvPr/>
          </p:nvGrpSpPr>
          <p:grpSpPr>
            <a:xfrm>
              <a:off x="4065871" y="1655169"/>
              <a:ext cx="707718" cy="272145"/>
              <a:chOff x="806872" y="1392010"/>
              <a:chExt cx="1179885" cy="453711"/>
            </a:xfrm>
          </p:grpSpPr>
          <p:pic>
            <p:nvPicPr>
              <p:cNvPr id="53" name="Image 52">
                <a:extLst>
                  <a:ext uri="{FF2B5EF4-FFF2-40B4-BE49-F238E27FC236}">
                    <a16:creationId xmlns:a16="http://schemas.microsoft.com/office/drawing/2014/main" id="{76670A4B-C087-F42E-FBFA-B6E8A7CDBCB5}"/>
                  </a:ext>
                </a:extLst>
              </p:cNvPr>
              <p:cNvPicPr>
                <a:picLocks noChangeAspect="1"/>
              </p:cNvPicPr>
              <p:nvPr/>
            </p:nvPicPr>
            <p:blipFill>
              <a:blip r:embed="rId5"/>
              <a:stretch>
                <a:fillRect/>
              </a:stretch>
            </p:blipFill>
            <p:spPr>
              <a:xfrm>
                <a:off x="806872" y="1392010"/>
                <a:ext cx="300831" cy="453711"/>
              </a:xfrm>
              <a:prstGeom prst="rect">
                <a:avLst/>
              </a:prstGeom>
            </p:spPr>
          </p:pic>
          <p:pic>
            <p:nvPicPr>
              <p:cNvPr id="54" name="Image 53">
                <a:extLst>
                  <a:ext uri="{FF2B5EF4-FFF2-40B4-BE49-F238E27FC236}">
                    <a16:creationId xmlns:a16="http://schemas.microsoft.com/office/drawing/2014/main" id="{B8BDAC53-4B20-D2A2-2430-5D3D4B0A7AB1}"/>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55" name="Image 54">
                <a:extLst>
                  <a:ext uri="{FF2B5EF4-FFF2-40B4-BE49-F238E27FC236}">
                    <a16:creationId xmlns:a16="http://schemas.microsoft.com/office/drawing/2014/main" id="{2E8A0991-D79E-1FF8-D9C3-E53251294B6E}"/>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58" name="Image 57">
                <a:extLst>
                  <a:ext uri="{FF2B5EF4-FFF2-40B4-BE49-F238E27FC236}">
                    <a16:creationId xmlns:a16="http://schemas.microsoft.com/office/drawing/2014/main" id="{129B5CB0-0C08-CA14-D654-CBD1182FBAE9}"/>
                  </a:ext>
                </a:extLst>
              </p:cNvPr>
              <p:cNvPicPr>
                <a:picLocks noChangeAspect="1"/>
              </p:cNvPicPr>
              <p:nvPr/>
            </p:nvPicPr>
            <p:blipFill>
              <a:blip r:embed="rId5"/>
              <a:stretch>
                <a:fillRect/>
              </a:stretch>
            </p:blipFill>
            <p:spPr>
              <a:xfrm>
                <a:off x="1099450" y="1392010"/>
                <a:ext cx="300830" cy="453711"/>
              </a:xfrm>
              <a:prstGeom prst="rect">
                <a:avLst/>
              </a:prstGeom>
            </p:spPr>
          </p:pic>
        </p:grpSp>
      </p:grpSp>
      <p:grpSp>
        <p:nvGrpSpPr>
          <p:cNvPr id="35" name="Groupe 34">
            <a:extLst>
              <a:ext uri="{FF2B5EF4-FFF2-40B4-BE49-F238E27FC236}">
                <a16:creationId xmlns:a16="http://schemas.microsoft.com/office/drawing/2014/main" id="{F8B76AFE-CED1-624A-F808-6BD7396524F8}"/>
              </a:ext>
            </a:extLst>
          </p:cNvPr>
          <p:cNvGrpSpPr/>
          <p:nvPr/>
        </p:nvGrpSpPr>
        <p:grpSpPr>
          <a:xfrm>
            <a:off x="196291" y="942468"/>
            <a:ext cx="4045073" cy="5413526"/>
            <a:chOff x="196291" y="1157474"/>
            <a:chExt cx="4045073" cy="5413526"/>
          </a:xfrm>
        </p:grpSpPr>
        <p:grpSp>
          <p:nvGrpSpPr>
            <p:cNvPr id="87" name="Groupe 86">
              <a:extLst>
                <a:ext uri="{FF2B5EF4-FFF2-40B4-BE49-F238E27FC236}">
                  <a16:creationId xmlns:a16="http://schemas.microsoft.com/office/drawing/2014/main" id="{AF4CE382-556E-00B4-CBF9-DCF090D7FE89}"/>
                </a:ext>
              </a:extLst>
            </p:cNvPr>
            <p:cNvGrpSpPr/>
            <p:nvPr/>
          </p:nvGrpSpPr>
          <p:grpSpPr>
            <a:xfrm>
              <a:off x="439812" y="1157474"/>
              <a:ext cx="2188113" cy="1860337"/>
              <a:chOff x="439812" y="1157474"/>
              <a:chExt cx="2188113" cy="1860337"/>
            </a:xfrm>
          </p:grpSpPr>
          <p:sp>
            <p:nvSpPr>
              <p:cNvPr id="6" name="ZoneTexte 220">
                <a:extLst>
                  <a:ext uri="{FF2B5EF4-FFF2-40B4-BE49-F238E27FC236}">
                    <a16:creationId xmlns:a16="http://schemas.microsoft.com/office/drawing/2014/main" id="{93F6FB2F-7E51-3BC4-6F03-D8329C8B7AF3}"/>
                  </a:ext>
                </a:extLst>
              </p:cNvPr>
              <p:cNvSpPr txBox="1"/>
              <p:nvPr/>
            </p:nvSpPr>
            <p:spPr>
              <a:xfrm>
                <a:off x="817967" y="2771590"/>
                <a:ext cx="1431802" cy="246221"/>
              </a:xfrm>
              <a:prstGeom prst="rect">
                <a:avLst/>
              </a:prstGeom>
              <a:solidFill>
                <a:schemeClr val="accent4"/>
              </a:solidFill>
              <a:effectLst/>
            </p:spPr>
            <p:txBody>
              <a:bodyPr wrap="non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SSCC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7" name="ZoneTexte 114">
                <a:extLst>
                  <a:ext uri="{FF2B5EF4-FFF2-40B4-BE49-F238E27FC236}">
                    <a16:creationId xmlns:a16="http://schemas.microsoft.com/office/drawing/2014/main" id="{FEB2084C-937F-69C5-2F93-18AF3A4A578A}"/>
                  </a:ext>
                </a:extLst>
              </p:cNvPr>
              <p:cNvSpPr txBox="1"/>
              <p:nvPr/>
            </p:nvSpPr>
            <p:spPr>
              <a:xfrm>
                <a:off x="439812" y="2134808"/>
                <a:ext cx="2188113"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supplier executes order fulfilment and dispatches the shipment to the pharmacy*.</a:t>
                </a:r>
                <a:endParaRPr lang="es-ES" sz="1000" dirty="0">
                  <a:latin typeface="Verdana" panose="020B0604030504040204" pitchFamily="34" charset="0"/>
                  <a:ea typeface="Verdana" panose="020B0604030504040204" pitchFamily="34" charset="0"/>
                </a:endParaRPr>
              </a:p>
            </p:txBody>
          </p:sp>
          <p:grpSp>
            <p:nvGrpSpPr>
              <p:cNvPr id="86" name="Groupe 85">
                <a:extLst>
                  <a:ext uri="{FF2B5EF4-FFF2-40B4-BE49-F238E27FC236}">
                    <a16:creationId xmlns:a16="http://schemas.microsoft.com/office/drawing/2014/main" id="{BF0434FB-1A84-D1D5-75F4-56B2A8F61F85}"/>
                  </a:ext>
                </a:extLst>
              </p:cNvPr>
              <p:cNvGrpSpPr/>
              <p:nvPr/>
            </p:nvGrpSpPr>
            <p:grpSpPr>
              <a:xfrm>
                <a:off x="834387" y="1157474"/>
                <a:ext cx="1637188" cy="984846"/>
                <a:chOff x="907735" y="1157474"/>
                <a:chExt cx="1637188" cy="984846"/>
              </a:xfrm>
            </p:grpSpPr>
            <p:pic>
              <p:nvPicPr>
                <p:cNvPr id="21" name="Image 20">
                  <a:extLst>
                    <a:ext uri="{FF2B5EF4-FFF2-40B4-BE49-F238E27FC236}">
                      <a16:creationId xmlns:a16="http://schemas.microsoft.com/office/drawing/2014/main" id="{0B3939F5-BCCF-EAC3-A56F-815B53F0114A}"/>
                    </a:ext>
                  </a:extLst>
                </p:cNvPr>
                <p:cNvPicPr>
                  <a:picLocks noChangeAspect="1"/>
                </p:cNvPicPr>
                <p:nvPr/>
              </p:nvPicPr>
              <p:blipFill>
                <a:blip r:embed="rId12"/>
                <a:stretch>
                  <a:fillRect/>
                </a:stretch>
              </p:blipFill>
              <p:spPr>
                <a:xfrm>
                  <a:off x="907735" y="1157474"/>
                  <a:ext cx="1426963" cy="908713"/>
                </a:xfrm>
                <a:prstGeom prst="rect">
                  <a:avLst/>
                </a:prstGeom>
              </p:spPr>
            </p:pic>
            <p:grpSp>
              <p:nvGrpSpPr>
                <p:cNvPr id="51" name="Groupe 50">
                  <a:extLst>
                    <a:ext uri="{FF2B5EF4-FFF2-40B4-BE49-F238E27FC236}">
                      <a16:creationId xmlns:a16="http://schemas.microsoft.com/office/drawing/2014/main" id="{F5EDD3E7-7172-46F9-740D-3BFE76023E50}"/>
                    </a:ext>
                  </a:extLst>
                </p:cNvPr>
                <p:cNvGrpSpPr/>
                <p:nvPr/>
              </p:nvGrpSpPr>
              <p:grpSpPr>
                <a:xfrm>
                  <a:off x="1838700" y="1870175"/>
                  <a:ext cx="706223" cy="272145"/>
                  <a:chOff x="1099450" y="1392010"/>
                  <a:chExt cx="1177393" cy="453711"/>
                </a:xfrm>
              </p:grpSpPr>
              <p:pic>
                <p:nvPicPr>
                  <p:cNvPr id="43" name="Image 42">
                    <a:extLst>
                      <a:ext uri="{FF2B5EF4-FFF2-40B4-BE49-F238E27FC236}">
                        <a16:creationId xmlns:a16="http://schemas.microsoft.com/office/drawing/2014/main" id="{BF53E2E1-D5AB-DA9B-F889-63A5C28FA8A4}"/>
                      </a:ext>
                    </a:extLst>
                  </p:cNvPr>
                  <p:cNvPicPr>
                    <a:picLocks noChangeAspect="1"/>
                  </p:cNvPicPr>
                  <p:nvPr/>
                </p:nvPicPr>
                <p:blipFill>
                  <a:blip r:embed="rId5"/>
                  <a:stretch>
                    <a:fillRect/>
                  </a:stretch>
                </p:blipFill>
                <p:spPr>
                  <a:xfrm>
                    <a:off x="1976013" y="1392010"/>
                    <a:ext cx="300830" cy="453711"/>
                  </a:xfrm>
                  <a:prstGeom prst="rect">
                    <a:avLst/>
                  </a:prstGeom>
                </p:spPr>
              </p:pic>
              <p:pic>
                <p:nvPicPr>
                  <p:cNvPr id="44" name="Image 43">
                    <a:extLst>
                      <a:ext uri="{FF2B5EF4-FFF2-40B4-BE49-F238E27FC236}">
                        <a16:creationId xmlns:a16="http://schemas.microsoft.com/office/drawing/2014/main" id="{DCCFE021-BF6D-569D-3892-10E8CBDC7E3A}"/>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45" name="Image 44">
                    <a:extLst>
                      <a:ext uri="{FF2B5EF4-FFF2-40B4-BE49-F238E27FC236}">
                        <a16:creationId xmlns:a16="http://schemas.microsoft.com/office/drawing/2014/main" id="{0B7EA88E-E971-66B9-0959-3E506151B4C2}"/>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48" name="Image 47">
                    <a:extLst>
                      <a:ext uri="{FF2B5EF4-FFF2-40B4-BE49-F238E27FC236}">
                        <a16:creationId xmlns:a16="http://schemas.microsoft.com/office/drawing/2014/main" id="{9E9C74CF-4A25-6E32-CADD-BD3BF228290B}"/>
                      </a:ext>
                    </a:extLst>
                  </p:cNvPr>
                  <p:cNvPicPr>
                    <a:picLocks noChangeAspect="1"/>
                  </p:cNvPicPr>
                  <p:nvPr/>
                </p:nvPicPr>
                <p:blipFill>
                  <a:blip r:embed="rId5"/>
                  <a:stretch>
                    <a:fillRect/>
                  </a:stretch>
                </p:blipFill>
                <p:spPr>
                  <a:xfrm>
                    <a:off x="1099450" y="1392010"/>
                    <a:ext cx="300830" cy="453711"/>
                  </a:xfrm>
                  <a:prstGeom prst="rect">
                    <a:avLst/>
                  </a:prstGeom>
                </p:spPr>
              </p:pic>
            </p:grpSp>
          </p:grpSp>
        </p:grpSp>
        <p:sp>
          <p:nvSpPr>
            <p:cNvPr id="30" name="ZoneTexte 29">
              <a:extLst>
                <a:ext uri="{FF2B5EF4-FFF2-40B4-BE49-F238E27FC236}">
                  <a16:creationId xmlns:a16="http://schemas.microsoft.com/office/drawing/2014/main" id="{33C5653F-EA8B-BCC0-8DF7-CBD67DAA2B27}"/>
                </a:ext>
              </a:extLst>
            </p:cNvPr>
            <p:cNvSpPr txBox="1"/>
            <p:nvPr/>
          </p:nvSpPr>
          <p:spPr>
            <a:xfrm>
              <a:off x="196291" y="5863114"/>
              <a:ext cx="4045073" cy="707886"/>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Standardised</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transactional</a:t>
              </a:r>
              <a:r>
                <a:rPr lang="fr-BE" sz="1000" dirty="0">
                  <a:effectLst/>
                  <a:latin typeface="Verdana" panose="020B0604030504040204" pitchFamily="34" charset="0"/>
                  <a:ea typeface="Verdana" panose="020B0604030504040204" pitchFamily="34" charset="0"/>
                  <a:cs typeface="Verdana" panose="020B0604030504040204" pitchFamily="34" charset="0"/>
                </a:rPr>
                <a:t> data </a:t>
              </a:r>
              <a:r>
                <a:rPr lang="fr-BE" sz="1000" dirty="0" err="1">
                  <a:effectLst/>
                  <a:latin typeface="Verdana" panose="020B0604030504040204" pitchFamily="34" charset="0"/>
                  <a:ea typeface="Verdana" panose="020B0604030504040204" pitchFamily="34" charset="0"/>
                  <a:cs typeface="Verdana" panose="020B0604030504040204" pitchFamily="34" charset="0"/>
                </a:rPr>
                <a:t>is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exchanged</a:t>
              </a:r>
              <a:r>
                <a:rPr lang="fr-BE" sz="1000" dirty="0">
                  <a:effectLst/>
                  <a:latin typeface="Verdana" panose="020B0604030504040204" pitchFamily="34" charset="0"/>
                  <a:ea typeface="Verdana" panose="020B0604030504040204" pitchFamily="34" charset="0"/>
                  <a:cs typeface="Verdana" panose="020B0604030504040204" pitchFamily="34" charset="0"/>
                </a:rPr>
                <a:t> in </a:t>
              </a:r>
              <a:r>
                <a:rPr lang="fr-BE" sz="1000" dirty="0" err="1">
                  <a:effectLst/>
                  <a:latin typeface="Verdana" panose="020B0604030504040204" pitchFamily="34" charset="0"/>
                  <a:ea typeface="Verdana" panose="020B0604030504040204" pitchFamily="34" charset="0"/>
                  <a:cs typeface="Verdana" panose="020B0604030504040204" pitchFamily="34" charset="0"/>
                </a:rPr>
                <a:t>parallel</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with</a:t>
              </a:r>
              <a:r>
                <a:rPr lang="fr-BE" sz="1000" dirty="0">
                  <a:effectLst/>
                  <a:latin typeface="Verdana" panose="020B0604030504040204" pitchFamily="34" charset="0"/>
                  <a:ea typeface="Verdana" panose="020B0604030504040204" pitchFamily="34" charset="0"/>
                  <a:cs typeface="Verdana" panose="020B0604030504040204" pitchFamily="34" charset="0"/>
                </a:rPr>
                <a:t> the </a:t>
              </a:r>
              <a:r>
                <a:rPr lang="fr-BE" sz="1000" dirty="0" err="1">
                  <a:effectLst/>
                  <a:latin typeface="Verdana" panose="020B0604030504040204" pitchFamily="34" charset="0"/>
                  <a:ea typeface="Verdana" panose="020B0604030504040204" pitchFamily="34" charset="0"/>
                  <a:cs typeface="Verdana" panose="020B0604030504040204" pitchFamily="34" charset="0"/>
                </a:rPr>
                <a:t>physical</a:t>
              </a:r>
              <a:r>
                <a:rPr lang="fr-BE" sz="1000" dirty="0">
                  <a:effectLst/>
                  <a:latin typeface="Verdana" panose="020B0604030504040204" pitchFamily="34" charset="0"/>
                  <a:ea typeface="Verdana" panose="020B0604030504040204" pitchFamily="34" charset="0"/>
                  <a:cs typeface="Verdana" panose="020B0604030504040204" pitchFamily="34" charset="0"/>
                </a:rPr>
                <a:t> flow, </a:t>
              </a:r>
              <a:r>
                <a:rPr lang="fr-BE" sz="1000" dirty="0" err="1">
                  <a:effectLst/>
                  <a:latin typeface="Verdana" panose="020B0604030504040204" pitchFamily="34" charset="0"/>
                  <a:ea typeface="Verdana" panose="020B0604030504040204" pitchFamily="34" charset="0"/>
                  <a:cs typeface="Verdana" panose="020B0604030504040204" pitchFamily="34" charset="0"/>
                </a:rPr>
                <a:t>supporting</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order</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fulfilment</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shipment</a:t>
              </a:r>
              <a:r>
                <a:rPr lang="fr-BE" sz="1000" dirty="0">
                  <a:effectLst/>
                  <a:latin typeface="Verdana" panose="020B0604030504040204" pitchFamily="34" charset="0"/>
                  <a:ea typeface="Verdana" panose="020B0604030504040204" pitchFamily="34" charset="0"/>
                  <a:cs typeface="Verdana" panose="020B0604030504040204" pitchFamily="34" charset="0"/>
                </a:rPr>
                <a:t> notification and </a:t>
              </a:r>
              <a:r>
                <a:rPr lang="fr-BE" sz="1000" dirty="0" err="1">
                  <a:effectLst/>
                  <a:latin typeface="Verdana" panose="020B0604030504040204" pitchFamily="34" charset="0"/>
                  <a:ea typeface="Verdana" panose="020B0604030504040204" pitchFamily="34" charset="0"/>
                  <a:cs typeface="Verdana" panose="020B0604030504040204" pitchFamily="34" charset="0"/>
                </a:rPr>
                <a:t>goods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reception</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enabling</a:t>
              </a:r>
              <a:r>
                <a:rPr lang="fr-BE" sz="1000" dirty="0">
                  <a:effectLst/>
                  <a:latin typeface="Verdana" panose="020B0604030504040204" pitchFamily="34" charset="0"/>
                  <a:ea typeface="Verdana" panose="020B0604030504040204" pitchFamily="34" charset="0"/>
                  <a:cs typeface="Verdana" panose="020B0604030504040204" pitchFamily="34" charset="0"/>
                </a:rPr>
                <a:t> end-to-end </a:t>
              </a:r>
              <a:r>
                <a:rPr lang="fr-BE" sz="1000" dirty="0" err="1">
                  <a:effectLst/>
                  <a:latin typeface="Verdana" panose="020B0604030504040204" pitchFamily="34" charset="0"/>
                  <a:ea typeface="Verdana" panose="020B0604030504040204" pitchFamily="34" charset="0"/>
                  <a:cs typeface="Verdana" panose="020B0604030504040204" pitchFamily="34" charset="0"/>
                </a:rPr>
                <a:t>visibility</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traceability</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reconciliation</a:t>
              </a:r>
              <a:r>
                <a:rPr lang="fr-BE" sz="1000" dirty="0">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811735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3300C-5AA5-FD12-E817-8CFFB38B9A30}"/>
              </a:ext>
            </a:extLst>
          </p:cNvPr>
          <p:cNvSpPr>
            <a:spLocks noGrp="1"/>
          </p:cNvSpPr>
          <p:nvPr>
            <p:ph type="title"/>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Where the standards fit in the process map </a:t>
            </a:r>
            <a:endParaRPr lang="fr-FR" dirty="0"/>
          </a:p>
        </p:txBody>
      </p:sp>
      <p:grpSp>
        <p:nvGrpSpPr>
          <p:cNvPr id="28" name="Groupe 27">
            <a:extLst>
              <a:ext uri="{FF2B5EF4-FFF2-40B4-BE49-F238E27FC236}">
                <a16:creationId xmlns:a16="http://schemas.microsoft.com/office/drawing/2014/main" id="{70460E7A-C5E6-9593-583D-FD9ECA205B92}"/>
              </a:ext>
            </a:extLst>
          </p:cNvPr>
          <p:cNvGrpSpPr/>
          <p:nvPr/>
        </p:nvGrpSpPr>
        <p:grpSpPr>
          <a:xfrm>
            <a:off x="3425294" y="3315723"/>
            <a:ext cx="4006173" cy="1843561"/>
            <a:chOff x="3425294" y="3625958"/>
            <a:chExt cx="4006173" cy="1843561"/>
          </a:xfrm>
        </p:grpSpPr>
        <p:sp>
          <p:nvSpPr>
            <p:cNvPr id="37" name="Flèche vers la droite 111">
              <a:extLst>
                <a:ext uri="{FF2B5EF4-FFF2-40B4-BE49-F238E27FC236}">
                  <a16:creationId xmlns:a16="http://schemas.microsoft.com/office/drawing/2014/main" id="{04C1243B-00C5-99F6-18CC-1A89BFD55541}"/>
                </a:ext>
              </a:extLst>
            </p:cNvPr>
            <p:cNvSpPr/>
            <p:nvPr/>
          </p:nvSpPr>
          <p:spPr>
            <a:xfrm rot="10800000">
              <a:off x="5298177" y="3841886"/>
              <a:ext cx="2133290"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39" name="ZoneTexte 114">
              <a:extLst>
                <a:ext uri="{FF2B5EF4-FFF2-40B4-BE49-F238E27FC236}">
                  <a16:creationId xmlns:a16="http://schemas.microsoft.com/office/drawing/2014/main" id="{598B4D3A-3DB1-B955-777F-FA7E2EA2FE12}"/>
                </a:ext>
              </a:extLst>
            </p:cNvPr>
            <p:cNvSpPr txBox="1"/>
            <p:nvPr/>
          </p:nvSpPr>
          <p:spPr>
            <a:xfrm>
              <a:off x="3425294" y="4414985"/>
              <a:ext cx="2133291"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system automatically updates inventory by deducting the dispensed item.</a:t>
              </a:r>
              <a:endParaRPr lang="fr-BE" sz="1000" dirty="0">
                <a:latin typeface="Verdana" panose="020B0604030504040204" pitchFamily="34" charset="0"/>
                <a:ea typeface="Verdana" panose="020B0604030504040204" pitchFamily="34" charset="0"/>
              </a:endParaRPr>
            </a:p>
          </p:txBody>
        </p:sp>
        <p:sp>
          <p:nvSpPr>
            <p:cNvPr id="41" name="ZoneTexte 225">
              <a:extLst>
                <a:ext uri="{FF2B5EF4-FFF2-40B4-BE49-F238E27FC236}">
                  <a16:creationId xmlns:a16="http://schemas.microsoft.com/office/drawing/2014/main" id="{9C8A21CB-E477-F6A7-E0A4-DB4356F81511}"/>
                </a:ext>
              </a:extLst>
            </p:cNvPr>
            <p:cNvSpPr txBox="1"/>
            <p:nvPr/>
          </p:nvSpPr>
          <p:spPr>
            <a:xfrm>
              <a:off x="4127358" y="5223298"/>
              <a:ext cx="907671"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a:t>
              </a: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TIN</a:t>
              </a:r>
            </a:p>
          </p:txBody>
        </p:sp>
        <p:grpSp>
          <p:nvGrpSpPr>
            <p:cNvPr id="73" name="Groupe 72">
              <a:extLst>
                <a:ext uri="{FF2B5EF4-FFF2-40B4-BE49-F238E27FC236}">
                  <a16:creationId xmlns:a16="http://schemas.microsoft.com/office/drawing/2014/main" id="{52CB0E2F-78DA-68FD-F243-DC832B44D4D8}"/>
                </a:ext>
              </a:extLst>
            </p:cNvPr>
            <p:cNvGrpSpPr/>
            <p:nvPr/>
          </p:nvGrpSpPr>
          <p:grpSpPr>
            <a:xfrm>
              <a:off x="3970436" y="3625958"/>
              <a:ext cx="1297892" cy="777770"/>
              <a:chOff x="3970436" y="3625958"/>
              <a:chExt cx="1297892" cy="777770"/>
            </a:xfrm>
          </p:grpSpPr>
          <p:pic>
            <p:nvPicPr>
              <p:cNvPr id="22" name="Image 21">
                <a:extLst>
                  <a:ext uri="{FF2B5EF4-FFF2-40B4-BE49-F238E27FC236}">
                    <a16:creationId xmlns:a16="http://schemas.microsoft.com/office/drawing/2014/main" id="{4FB114D6-6968-FF52-BE7A-29C228E4BC3A}"/>
                  </a:ext>
                </a:extLst>
              </p:cNvPr>
              <p:cNvPicPr>
                <a:picLocks noChangeAspect="1"/>
              </p:cNvPicPr>
              <p:nvPr/>
            </p:nvPicPr>
            <p:blipFill>
              <a:blip r:embed="rId3"/>
              <a:srcRect/>
              <a:stretch/>
            </p:blipFill>
            <p:spPr>
              <a:xfrm>
                <a:off x="3970436" y="3625958"/>
                <a:ext cx="1173994" cy="777770"/>
              </a:xfrm>
              <a:prstGeom prst="rect">
                <a:avLst/>
              </a:prstGeom>
            </p:spPr>
          </p:pic>
          <p:pic>
            <p:nvPicPr>
              <p:cNvPr id="24" name="Image 23">
                <a:extLst>
                  <a:ext uri="{FF2B5EF4-FFF2-40B4-BE49-F238E27FC236}">
                    <a16:creationId xmlns:a16="http://schemas.microsoft.com/office/drawing/2014/main" id="{BE55C8F2-5F08-6F04-FA4E-7B08645B2F51}"/>
                  </a:ext>
                </a:extLst>
              </p:cNvPr>
              <p:cNvPicPr>
                <a:picLocks noChangeAspect="1"/>
              </p:cNvPicPr>
              <p:nvPr/>
            </p:nvPicPr>
            <p:blipFill>
              <a:blip r:embed="rId4"/>
              <a:stretch>
                <a:fillRect/>
              </a:stretch>
            </p:blipFill>
            <p:spPr>
              <a:xfrm>
                <a:off x="4801729" y="3747822"/>
                <a:ext cx="466599" cy="466599"/>
              </a:xfrm>
              <a:prstGeom prst="rect">
                <a:avLst/>
              </a:prstGeom>
            </p:spPr>
          </p:pic>
          <p:pic>
            <p:nvPicPr>
              <p:cNvPr id="42" name="Image 41">
                <a:extLst>
                  <a:ext uri="{FF2B5EF4-FFF2-40B4-BE49-F238E27FC236}">
                    <a16:creationId xmlns:a16="http://schemas.microsoft.com/office/drawing/2014/main" id="{3F7731AD-CDB1-2D60-5590-16057B00ADCD}"/>
                  </a:ext>
                </a:extLst>
              </p:cNvPr>
              <p:cNvPicPr>
                <a:picLocks noChangeAspect="1"/>
              </p:cNvPicPr>
              <p:nvPr/>
            </p:nvPicPr>
            <p:blipFill>
              <a:blip r:embed="rId5"/>
              <a:stretch>
                <a:fillRect/>
              </a:stretch>
            </p:blipFill>
            <p:spPr>
              <a:xfrm>
                <a:off x="4401558" y="3773375"/>
                <a:ext cx="300830" cy="453711"/>
              </a:xfrm>
              <a:prstGeom prst="rect">
                <a:avLst/>
              </a:prstGeom>
            </p:spPr>
          </p:pic>
        </p:grpSp>
      </p:grpSp>
      <p:grpSp>
        <p:nvGrpSpPr>
          <p:cNvPr id="76" name="Groupe 75">
            <a:extLst>
              <a:ext uri="{FF2B5EF4-FFF2-40B4-BE49-F238E27FC236}">
                <a16:creationId xmlns:a16="http://schemas.microsoft.com/office/drawing/2014/main" id="{A6699A6B-4DBA-57D3-8EC4-30ACBD4FE050}"/>
              </a:ext>
            </a:extLst>
          </p:cNvPr>
          <p:cNvGrpSpPr/>
          <p:nvPr/>
        </p:nvGrpSpPr>
        <p:grpSpPr>
          <a:xfrm>
            <a:off x="5461012" y="3267483"/>
            <a:ext cx="4870810" cy="1933699"/>
            <a:chOff x="5461012" y="3577718"/>
            <a:chExt cx="4870810" cy="1933699"/>
          </a:xfrm>
        </p:grpSpPr>
        <p:sp>
          <p:nvSpPr>
            <p:cNvPr id="112" name="Flèche vers la droite 111">
              <a:extLst>
                <a:ext uri="{FF2B5EF4-FFF2-40B4-BE49-F238E27FC236}">
                  <a16:creationId xmlns:a16="http://schemas.microsoft.com/office/drawing/2014/main" id="{3473EDE4-C29D-9B6F-9712-723D5EA56B88}"/>
                </a:ext>
              </a:extLst>
            </p:cNvPr>
            <p:cNvSpPr/>
            <p:nvPr/>
          </p:nvSpPr>
          <p:spPr>
            <a:xfrm rot="10800000">
              <a:off x="8067893" y="3827507"/>
              <a:ext cx="226392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5" name="ZoneTexte 114">
              <a:extLst>
                <a:ext uri="{FF2B5EF4-FFF2-40B4-BE49-F238E27FC236}">
                  <a16:creationId xmlns:a16="http://schemas.microsoft.com/office/drawing/2014/main" id="{3A4E44A0-47FF-C760-7851-9C07614C5ED2}"/>
                </a:ext>
              </a:extLst>
            </p:cNvPr>
            <p:cNvSpPr txBox="1"/>
            <p:nvPr/>
          </p:nvSpPr>
          <p:spPr>
            <a:xfrm>
              <a:off x="5461012" y="4412807"/>
              <a:ext cx="415300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confirm the product matches the prescribed treatment and, where applicable, link it to the patient for reimbursement in line with national requirements, while verifying expiry and recall status at the point of dispensing.</a:t>
              </a:r>
              <a:endParaRPr lang="fr-BE" sz="1000" dirty="0">
                <a:latin typeface="Verdana" panose="020B0604030504040204" pitchFamily="34" charset="0"/>
                <a:ea typeface="Verdana" panose="020B0604030504040204" pitchFamily="34" charset="0"/>
              </a:endParaRPr>
            </a:p>
          </p:txBody>
        </p:sp>
        <p:sp>
          <p:nvSpPr>
            <p:cNvPr id="226" name="ZoneTexte 225">
              <a:extLst>
                <a:ext uri="{FF2B5EF4-FFF2-40B4-BE49-F238E27FC236}">
                  <a16:creationId xmlns:a16="http://schemas.microsoft.com/office/drawing/2014/main" id="{02D7838C-BB70-3DE2-8B5C-F3D8E02EB051}"/>
                </a:ext>
              </a:extLst>
            </p:cNvPr>
            <p:cNvSpPr txBox="1"/>
            <p:nvPr/>
          </p:nvSpPr>
          <p:spPr>
            <a:xfrm>
              <a:off x="7244950" y="5265196"/>
              <a:ext cx="547307"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75" name="Groupe 74">
              <a:extLst>
                <a:ext uri="{FF2B5EF4-FFF2-40B4-BE49-F238E27FC236}">
                  <a16:creationId xmlns:a16="http://schemas.microsoft.com/office/drawing/2014/main" id="{8E7162DF-FEA2-C022-CC87-81B3BEB718DA}"/>
                </a:ext>
              </a:extLst>
            </p:cNvPr>
            <p:cNvGrpSpPr/>
            <p:nvPr/>
          </p:nvGrpSpPr>
          <p:grpSpPr>
            <a:xfrm>
              <a:off x="6724335" y="3577718"/>
              <a:ext cx="1233127" cy="795370"/>
              <a:chOff x="6724335" y="3577718"/>
              <a:chExt cx="1233127" cy="795370"/>
            </a:xfrm>
          </p:grpSpPr>
          <p:pic>
            <p:nvPicPr>
              <p:cNvPr id="27" name="Image 26">
                <a:extLst>
                  <a:ext uri="{FF2B5EF4-FFF2-40B4-BE49-F238E27FC236}">
                    <a16:creationId xmlns:a16="http://schemas.microsoft.com/office/drawing/2014/main" id="{5FF00C0B-34C7-E2F8-D31B-1A6015E577F3}"/>
                  </a:ext>
                </a:extLst>
              </p:cNvPr>
              <p:cNvPicPr>
                <a:picLocks noChangeAspect="1"/>
              </p:cNvPicPr>
              <p:nvPr/>
            </p:nvPicPr>
            <p:blipFill>
              <a:blip r:embed="rId6"/>
              <a:stretch>
                <a:fillRect/>
              </a:stretch>
            </p:blipFill>
            <p:spPr>
              <a:xfrm>
                <a:off x="7454336" y="3577718"/>
                <a:ext cx="503126" cy="707887"/>
              </a:xfrm>
              <a:prstGeom prst="rect">
                <a:avLst/>
              </a:prstGeom>
            </p:spPr>
          </p:pic>
          <p:pic>
            <p:nvPicPr>
              <p:cNvPr id="70" name="Image 69">
                <a:extLst>
                  <a:ext uri="{FF2B5EF4-FFF2-40B4-BE49-F238E27FC236}">
                    <a16:creationId xmlns:a16="http://schemas.microsoft.com/office/drawing/2014/main" id="{170420AE-379E-E9BA-B754-5EF9BC76FD63}"/>
                  </a:ext>
                </a:extLst>
              </p:cNvPr>
              <p:cNvPicPr>
                <a:picLocks noChangeAspect="1"/>
              </p:cNvPicPr>
              <p:nvPr/>
            </p:nvPicPr>
            <p:blipFill>
              <a:blip r:embed="rId7"/>
              <a:stretch>
                <a:fillRect/>
              </a:stretch>
            </p:blipFill>
            <p:spPr>
              <a:xfrm>
                <a:off x="6724335" y="3959361"/>
                <a:ext cx="526562" cy="413727"/>
              </a:xfrm>
              <a:prstGeom prst="rect">
                <a:avLst/>
              </a:prstGeom>
            </p:spPr>
          </p:pic>
          <p:pic>
            <p:nvPicPr>
              <p:cNvPr id="71" name="Image 70">
                <a:extLst>
                  <a:ext uri="{FF2B5EF4-FFF2-40B4-BE49-F238E27FC236}">
                    <a16:creationId xmlns:a16="http://schemas.microsoft.com/office/drawing/2014/main" id="{B089DED4-E735-B236-9BE1-57649D3ADB1D}"/>
                  </a:ext>
                </a:extLst>
              </p:cNvPr>
              <p:cNvPicPr>
                <a:picLocks noChangeAspect="1"/>
              </p:cNvPicPr>
              <p:nvPr/>
            </p:nvPicPr>
            <p:blipFill>
              <a:blip r:embed="rId5"/>
              <a:stretch>
                <a:fillRect/>
              </a:stretch>
            </p:blipFill>
            <p:spPr>
              <a:xfrm>
                <a:off x="7291285" y="3870809"/>
                <a:ext cx="300830" cy="453711"/>
              </a:xfrm>
              <a:prstGeom prst="rect">
                <a:avLst/>
              </a:prstGeom>
            </p:spPr>
          </p:pic>
        </p:grpSp>
      </p:grpSp>
      <p:grpSp>
        <p:nvGrpSpPr>
          <p:cNvPr id="79" name="Groupe 78">
            <a:extLst>
              <a:ext uri="{FF2B5EF4-FFF2-40B4-BE49-F238E27FC236}">
                <a16:creationId xmlns:a16="http://schemas.microsoft.com/office/drawing/2014/main" id="{75225ACE-5683-7D55-00D0-F7BE8A19B0FE}"/>
              </a:ext>
            </a:extLst>
          </p:cNvPr>
          <p:cNvGrpSpPr/>
          <p:nvPr/>
        </p:nvGrpSpPr>
        <p:grpSpPr>
          <a:xfrm>
            <a:off x="9555467" y="2628310"/>
            <a:ext cx="2481813" cy="2530974"/>
            <a:chOff x="9317915" y="2938545"/>
            <a:chExt cx="2481813" cy="2530974"/>
          </a:xfrm>
        </p:grpSpPr>
        <p:sp>
          <p:nvSpPr>
            <p:cNvPr id="31" name="Flèche vers la droite 96">
              <a:extLst>
                <a:ext uri="{FF2B5EF4-FFF2-40B4-BE49-F238E27FC236}">
                  <a16:creationId xmlns:a16="http://schemas.microsoft.com/office/drawing/2014/main" id="{517F383F-D4A5-90C4-C2D3-AA54AC24AEAF}"/>
                </a:ext>
              </a:extLst>
            </p:cNvPr>
            <p:cNvSpPr/>
            <p:nvPr/>
          </p:nvSpPr>
          <p:spPr>
            <a:xfrm rot="5400000">
              <a:off x="10265553" y="3004815"/>
              <a:ext cx="59350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32" name="ZoneTexte 220">
              <a:extLst>
                <a:ext uri="{FF2B5EF4-FFF2-40B4-BE49-F238E27FC236}">
                  <a16:creationId xmlns:a16="http://schemas.microsoft.com/office/drawing/2014/main" id="{059CDCCF-DE57-CDB6-7C81-C27974FADEDA}"/>
                </a:ext>
              </a:extLst>
            </p:cNvPr>
            <p:cNvSpPr txBox="1"/>
            <p:nvPr/>
          </p:nvSpPr>
          <p:spPr>
            <a:xfrm>
              <a:off x="10279004" y="5223298"/>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sp>
          <p:nvSpPr>
            <p:cNvPr id="7" name="ZoneTexte 93">
              <a:extLst>
                <a:ext uri="{FF2B5EF4-FFF2-40B4-BE49-F238E27FC236}">
                  <a16:creationId xmlns:a16="http://schemas.microsoft.com/office/drawing/2014/main" id="{B0E75B11-1615-A3A7-CE11-23529CC7B778}"/>
                </a:ext>
              </a:extLst>
            </p:cNvPr>
            <p:cNvSpPr txBox="1"/>
            <p:nvPr/>
          </p:nvSpPr>
          <p:spPr>
            <a:xfrm>
              <a:off x="9317915" y="4431162"/>
              <a:ext cx="2481813" cy="707886"/>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Products are stored in internal storage locations, with expiry-based stock rotation automatically triggered by the system</a:t>
              </a:r>
              <a:endParaRPr lang="fr-BE" sz="1000" dirty="0">
                <a:latin typeface="Verdana" panose="020B0604030504040204" pitchFamily="34" charset="0"/>
                <a:ea typeface="Verdana" panose="020B0604030504040204" pitchFamily="34" charset="0"/>
              </a:endParaRPr>
            </a:p>
          </p:txBody>
        </p:sp>
        <p:grpSp>
          <p:nvGrpSpPr>
            <p:cNvPr id="66" name="Groupe 65">
              <a:extLst>
                <a:ext uri="{FF2B5EF4-FFF2-40B4-BE49-F238E27FC236}">
                  <a16:creationId xmlns:a16="http://schemas.microsoft.com/office/drawing/2014/main" id="{1605A179-245B-3C1F-40BD-FB5411E417A4}"/>
                </a:ext>
              </a:extLst>
            </p:cNvPr>
            <p:cNvGrpSpPr/>
            <p:nvPr/>
          </p:nvGrpSpPr>
          <p:grpSpPr>
            <a:xfrm>
              <a:off x="9964183" y="3560635"/>
              <a:ext cx="1196245" cy="720070"/>
              <a:chOff x="9726902" y="3560635"/>
              <a:chExt cx="1196245" cy="720070"/>
            </a:xfrm>
          </p:grpSpPr>
          <p:pic>
            <p:nvPicPr>
              <p:cNvPr id="33" name="Image 32">
                <a:extLst>
                  <a:ext uri="{FF2B5EF4-FFF2-40B4-BE49-F238E27FC236}">
                    <a16:creationId xmlns:a16="http://schemas.microsoft.com/office/drawing/2014/main" id="{F9DC220C-41FF-6BD0-DB71-0BAFBFC5FF74}"/>
                  </a:ext>
                </a:extLst>
              </p:cNvPr>
              <p:cNvPicPr>
                <a:picLocks noChangeAspect="1"/>
              </p:cNvPicPr>
              <p:nvPr/>
            </p:nvPicPr>
            <p:blipFill>
              <a:blip r:embed="rId8"/>
              <a:stretch>
                <a:fillRect/>
              </a:stretch>
            </p:blipFill>
            <p:spPr>
              <a:xfrm>
                <a:off x="9726902" y="3560635"/>
                <a:ext cx="1196245" cy="720070"/>
              </a:xfrm>
              <a:prstGeom prst="rect">
                <a:avLst/>
              </a:prstGeom>
            </p:spPr>
          </p:pic>
          <p:grpSp>
            <p:nvGrpSpPr>
              <p:cNvPr id="61" name="Groupe 60">
                <a:extLst>
                  <a:ext uri="{FF2B5EF4-FFF2-40B4-BE49-F238E27FC236}">
                    <a16:creationId xmlns:a16="http://schemas.microsoft.com/office/drawing/2014/main" id="{3E96037F-4359-F91C-B7B3-3A9FA20DACBB}"/>
                  </a:ext>
                </a:extLst>
              </p:cNvPr>
              <p:cNvGrpSpPr/>
              <p:nvPr/>
            </p:nvGrpSpPr>
            <p:grpSpPr>
              <a:xfrm>
                <a:off x="10161274" y="3897792"/>
                <a:ext cx="183741" cy="70805"/>
                <a:chOff x="1099450" y="1392010"/>
                <a:chExt cx="1177393" cy="453711"/>
              </a:xfrm>
            </p:grpSpPr>
            <p:pic>
              <p:nvPicPr>
                <p:cNvPr id="62" name="Image 61">
                  <a:extLst>
                    <a:ext uri="{FF2B5EF4-FFF2-40B4-BE49-F238E27FC236}">
                      <a16:creationId xmlns:a16="http://schemas.microsoft.com/office/drawing/2014/main" id="{0546978F-54CA-BAE9-D5E9-EDDD474C91A9}"/>
                    </a:ext>
                  </a:extLst>
                </p:cNvPr>
                <p:cNvPicPr>
                  <a:picLocks noChangeAspect="1"/>
                </p:cNvPicPr>
                <p:nvPr/>
              </p:nvPicPr>
              <p:blipFill>
                <a:blip r:embed="rId5"/>
                <a:stretch>
                  <a:fillRect/>
                </a:stretch>
              </p:blipFill>
              <p:spPr>
                <a:xfrm>
                  <a:off x="1976013" y="1392010"/>
                  <a:ext cx="300830" cy="453711"/>
                </a:xfrm>
                <a:prstGeom prst="rect">
                  <a:avLst/>
                </a:prstGeom>
              </p:spPr>
            </p:pic>
            <p:pic>
              <p:nvPicPr>
                <p:cNvPr id="63" name="Image 62">
                  <a:extLst>
                    <a:ext uri="{FF2B5EF4-FFF2-40B4-BE49-F238E27FC236}">
                      <a16:creationId xmlns:a16="http://schemas.microsoft.com/office/drawing/2014/main" id="{C18C77CB-ED66-526B-D0FE-28AF8D453182}"/>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64" name="Image 63">
                  <a:extLst>
                    <a:ext uri="{FF2B5EF4-FFF2-40B4-BE49-F238E27FC236}">
                      <a16:creationId xmlns:a16="http://schemas.microsoft.com/office/drawing/2014/main" id="{DB51C657-8466-D316-EC78-EE7552402018}"/>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65" name="Image 64">
                  <a:extLst>
                    <a:ext uri="{FF2B5EF4-FFF2-40B4-BE49-F238E27FC236}">
                      <a16:creationId xmlns:a16="http://schemas.microsoft.com/office/drawing/2014/main" id="{B61C1D42-2483-F4EF-8290-5844F8FE5C1B}"/>
                    </a:ext>
                  </a:extLst>
                </p:cNvPr>
                <p:cNvPicPr>
                  <a:picLocks noChangeAspect="1"/>
                </p:cNvPicPr>
                <p:nvPr/>
              </p:nvPicPr>
              <p:blipFill>
                <a:blip r:embed="rId5"/>
                <a:stretch>
                  <a:fillRect/>
                </a:stretch>
              </p:blipFill>
              <p:spPr>
                <a:xfrm>
                  <a:off x="1099450" y="1392010"/>
                  <a:ext cx="300830" cy="453711"/>
                </a:xfrm>
                <a:prstGeom prst="rect">
                  <a:avLst/>
                </a:prstGeom>
              </p:spPr>
            </p:pic>
          </p:grpSp>
        </p:grpSp>
      </p:grpSp>
      <p:grpSp>
        <p:nvGrpSpPr>
          <p:cNvPr id="88" name="Groupe 87">
            <a:extLst>
              <a:ext uri="{FF2B5EF4-FFF2-40B4-BE49-F238E27FC236}">
                <a16:creationId xmlns:a16="http://schemas.microsoft.com/office/drawing/2014/main" id="{05750409-9250-10CE-E206-173BC24E5698}"/>
              </a:ext>
            </a:extLst>
          </p:cNvPr>
          <p:cNvGrpSpPr/>
          <p:nvPr/>
        </p:nvGrpSpPr>
        <p:grpSpPr>
          <a:xfrm>
            <a:off x="210070" y="901422"/>
            <a:ext cx="11945466" cy="5696407"/>
            <a:chOff x="-27482" y="1116428"/>
            <a:chExt cx="11945466" cy="5696407"/>
          </a:xfrm>
        </p:grpSpPr>
        <p:sp>
          <p:nvSpPr>
            <p:cNvPr id="263" name="ZoneTexte 262">
              <a:extLst>
                <a:ext uri="{FF2B5EF4-FFF2-40B4-BE49-F238E27FC236}">
                  <a16:creationId xmlns:a16="http://schemas.microsoft.com/office/drawing/2014/main" id="{84ACDADF-840B-39D7-2984-4A18D26D3203}"/>
                </a:ext>
              </a:extLst>
            </p:cNvPr>
            <p:cNvSpPr txBox="1"/>
            <p:nvPr/>
          </p:nvSpPr>
          <p:spPr>
            <a:xfrm>
              <a:off x="-27482" y="6566614"/>
              <a:ext cx="3131409" cy="246221"/>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IMS - Inventory Management System</a:t>
              </a:r>
            </a:p>
          </p:txBody>
        </p:sp>
        <p:grpSp>
          <p:nvGrpSpPr>
            <p:cNvPr id="81" name="Groupe 80">
              <a:extLst>
                <a:ext uri="{FF2B5EF4-FFF2-40B4-BE49-F238E27FC236}">
                  <a16:creationId xmlns:a16="http://schemas.microsoft.com/office/drawing/2014/main" id="{11BB9086-0C97-8846-1514-A1AA6B81F01F}"/>
                </a:ext>
              </a:extLst>
            </p:cNvPr>
            <p:cNvGrpSpPr/>
            <p:nvPr/>
          </p:nvGrpSpPr>
          <p:grpSpPr>
            <a:xfrm>
              <a:off x="7606979" y="1116428"/>
              <a:ext cx="4311005" cy="1901384"/>
              <a:chOff x="7606979" y="1116428"/>
              <a:chExt cx="4311005" cy="1901384"/>
            </a:xfrm>
          </p:grpSpPr>
          <p:sp>
            <p:nvSpPr>
              <p:cNvPr id="10" name="Flèche vers la droite 39">
                <a:extLst>
                  <a:ext uri="{FF2B5EF4-FFF2-40B4-BE49-F238E27FC236}">
                    <a16:creationId xmlns:a16="http://schemas.microsoft.com/office/drawing/2014/main" id="{2FB4FB06-25B9-F025-A5AB-2C69C33635FA}"/>
                  </a:ext>
                </a:extLst>
              </p:cNvPr>
              <p:cNvSpPr/>
              <p:nvPr/>
            </p:nvSpPr>
            <p:spPr>
              <a:xfrm>
                <a:off x="7606979" y="1431357"/>
                <a:ext cx="2357204"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1" name="ZoneTexte 48">
                <a:extLst>
                  <a:ext uri="{FF2B5EF4-FFF2-40B4-BE49-F238E27FC236}">
                    <a16:creationId xmlns:a16="http://schemas.microsoft.com/office/drawing/2014/main" id="{5809CCE2-EEA6-2752-ECAB-791DD0DF4C97}"/>
                  </a:ext>
                </a:extLst>
              </p:cNvPr>
              <p:cNvSpPr txBox="1"/>
              <p:nvPr/>
            </p:nvSpPr>
            <p:spPr>
              <a:xfrm>
                <a:off x="9204794" y="1962605"/>
                <a:ext cx="2713190" cy="861774"/>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Pharmacy staff record the products in the IMS capturing GTIN, batch / lot number, expiry date and serial number (automatically when available).</a:t>
                </a:r>
              </a:p>
              <a:p>
                <a:pPr algn="ctr"/>
                <a:endParaRPr lang="fr-BE" sz="1000" dirty="0">
                  <a:latin typeface="Verdana" panose="020B0604030504040204" pitchFamily="34" charset="0"/>
                  <a:ea typeface="Verdana" panose="020B0604030504040204" pitchFamily="34" charset="0"/>
                </a:endParaRPr>
              </a:p>
            </p:txBody>
          </p:sp>
          <p:sp>
            <p:nvSpPr>
              <p:cNvPr id="12" name="ZoneTexte 220">
                <a:extLst>
                  <a:ext uri="{FF2B5EF4-FFF2-40B4-BE49-F238E27FC236}">
                    <a16:creationId xmlns:a16="http://schemas.microsoft.com/office/drawing/2014/main" id="{F2023EFC-C719-94A7-50BA-15B973F42900}"/>
                  </a:ext>
                </a:extLst>
              </p:cNvPr>
              <p:cNvSpPr txBox="1"/>
              <p:nvPr/>
            </p:nvSpPr>
            <p:spPr>
              <a:xfrm>
                <a:off x="10279004" y="2771591"/>
                <a:ext cx="513789"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0" name="Groupe 79">
                <a:extLst>
                  <a:ext uri="{FF2B5EF4-FFF2-40B4-BE49-F238E27FC236}">
                    <a16:creationId xmlns:a16="http://schemas.microsoft.com/office/drawing/2014/main" id="{7146F7FD-1713-06FB-C6E1-1B2690761A4E}"/>
                  </a:ext>
                </a:extLst>
              </p:cNvPr>
              <p:cNvGrpSpPr/>
              <p:nvPr/>
            </p:nvGrpSpPr>
            <p:grpSpPr>
              <a:xfrm>
                <a:off x="9975310" y="1116428"/>
                <a:ext cx="1173994" cy="777770"/>
                <a:chOff x="9975310" y="1116428"/>
                <a:chExt cx="1173994" cy="777770"/>
              </a:xfrm>
            </p:grpSpPr>
            <p:pic>
              <p:nvPicPr>
                <p:cNvPr id="26" name="Image 21">
                  <a:extLst>
                    <a:ext uri="{FF2B5EF4-FFF2-40B4-BE49-F238E27FC236}">
                      <a16:creationId xmlns:a16="http://schemas.microsoft.com/office/drawing/2014/main" id="{954DF7F7-F711-CC6A-01E7-B89BD6B145FE}"/>
                    </a:ext>
                  </a:extLst>
                </p:cNvPr>
                <p:cNvPicPr>
                  <a:picLocks noChangeAspect="1"/>
                </p:cNvPicPr>
                <p:nvPr/>
              </p:nvPicPr>
              <p:blipFill>
                <a:blip r:embed="rId3"/>
                <a:srcRect/>
                <a:stretch/>
              </p:blipFill>
              <p:spPr>
                <a:xfrm>
                  <a:off x="9975310" y="1116428"/>
                  <a:ext cx="1173994" cy="777770"/>
                </a:xfrm>
                <a:prstGeom prst="rect">
                  <a:avLst/>
                </a:prstGeom>
              </p:spPr>
            </p:pic>
            <p:pic>
              <p:nvPicPr>
                <p:cNvPr id="36" name="Image 35">
                  <a:extLst>
                    <a:ext uri="{FF2B5EF4-FFF2-40B4-BE49-F238E27FC236}">
                      <a16:creationId xmlns:a16="http://schemas.microsoft.com/office/drawing/2014/main" id="{A3B8B2EF-5A51-DCF9-D0A9-0978A2801845}"/>
                    </a:ext>
                  </a:extLst>
                </p:cNvPr>
                <p:cNvPicPr>
                  <a:picLocks noChangeAspect="1"/>
                </p:cNvPicPr>
                <p:nvPr/>
              </p:nvPicPr>
              <p:blipFill>
                <a:blip r:embed="rId5"/>
                <a:stretch>
                  <a:fillRect/>
                </a:stretch>
              </p:blipFill>
              <p:spPr>
                <a:xfrm>
                  <a:off x="10411657" y="1256446"/>
                  <a:ext cx="300830" cy="453711"/>
                </a:xfrm>
                <a:prstGeom prst="rect">
                  <a:avLst/>
                </a:prstGeom>
              </p:spPr>
            </p:pic>
          </p:grpSp>
        </p:grpSp>
      </p:grpSp>
      <p:grpSp>
        <p:nvGrpSpPr>
          <p:cNvPr id="89" name="Groupe 88">
            <a:extLst>
              <a:ext uri="{FF2B5EF4-FFF2-40B4-BE49-F238E27FC236}">
                <a16:creationId xmlns:a16="http://schemas.microsoft.com/office/drawing/2014/main" id="{9CD1A333-3746-8C06-DD71-C92D72D5DB44}"/>
              </a:ext>
            </a:extLst>
          </p:cNvPr>
          <p:cNvGrpSpPr/>
          <p:nvPr/>
        </p:nvGrpSpPr>
        <p:grpSpPr>
          <a:xfrm>
            <a:off x="4397358" y="833398"/>
            <a:ext cx="4315295" cy="1969408"/>
            <a:chOff x="4397358" y="1048404"/>
            <a:chExt cx="4315295" cy="1969408"/>
          </a:xfrm>
        </p:grpSpPr>
        <p:sp>
          <p:nvSpPr>
            <p:cNvPr id="40" name="Flèche vers la droite 39">
              <a:extLst>
                <a:ext uri="{FF2B5EF4-FFF2-40B4-BE49-F238E27FC236}">
                  <a16:creationId xmlns:a16="http://schemas.microsoft.com/office/drawing/2014/main" id="{208DCEFA-ABCA-5511-50FD-E20CC6021FF6}"/>
                </a:ext>
              </a:extLst>
            </p:cNvPr>
            <p:cNvSpPr/>
            <p:nvPr/>
          </p:nvSpPr>
          <p:spPr>
            <a:xfrm>
              <a:off x="4397358" y="1433415"/>
              <a:ext cx="2031495"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49" name="ZoneTexte 48">
              <a:extLst>
                <a:ext uri="{FF2B5EF4-FFF2-40B4-BE49-F238E27FC236}">
                  <a16:creationId xmlns:a16="http://schemas.microsoft.com/office/drawing/2014/main" id="{75A6E0D3-F1FB-C5A2-7073-E0204BA1E997}"/>
                </a:ext>
              </a:extLst>
            </p:cNvPr>
            <p:cNvSpPr txBox="1"/>
            <p:nvPr/>
          </p:nvSpPr>
          <p:spPr>
            <a:xfrm>
              <a:off x="5789141" y="1978075"/>
              <a:ext cx="2923512" cy="707886"/>
            </a:xfrm>
            <a:prstGeom prst="rect">
              <a:avLst/>
            </a:prstGeom>
            <a:noFill/>
            <a:effectLst/>
          </p:spPr>
          <p:txBody>
            <a:bodyPr wrap="square">
              <a:spAutoFit/>
            </a:bodyPr>
            <a:lstStyle/>
            <a:p>
              <a:pPr algn="ctr"/>
              <a:r>
                <a:rPr lang="fr-BE" sz="1000" dirty="0" err="1">
                  <a:latin typeface="Verdana" panose="020B0604030504040204" pitchFamily="34" charset="0"/>
                  <a:ea typeface="Verdana" panose="020B0604030504040204" pitchFamily="34" charset="0"/>
                  <a:cs typeface="Verdana" panose="020B0604030504040204" pitchFamily="34" charset="0"/>
                </a:rPr>
                <a:t>Pharmacy</a:t>
              </a:r>
              <a:r>
                <a:rPr lang="fr-BE" sz="1000" dirty="0">
                  <a:latin typeface="Verdana" panose="020B0604030504040204" pitchFamily="34" charset="0"/>
                  <a:ea typeface="Verdana" panose="020B0604030504040204" pitchFamily="34" charset="0"/>
                  <a:cs typeface="Verdana" panose="020B0604030504040204" pitchFamily="34" charset="0"/>
                </a:rPr>
                <a:t> staff scans </a:t>
              </a:r>
              <a:r>
                <a:rPr lang="fr-BE" sz="1000" dirty="0" err="1">
                  <a:latin typeface="Verdana" panose="020B0604030504040204" pitchFamily="34" charset="0"/>
                  <a:ea typeface="Verdana" panose="020B0604030504040204" pitchFamily="34" charset="0"/>
                  <a:cs typeface="Verdana" panose="020B0604030504040204" pitchFamily="34" charset="0"/>
                </a:rPr>
                <a:t>every</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product</a:t>
              </a:r>
              <a:r>
                <a:rPr lang="fr-BE" sz="1000" dirty="0">
                  <a:latin typeface="Verdana" panose="020B0604030504040204" pitchFamily="34" charset="0"/>
                  <a:ea typeface="Verdana" panose="020B0604030504040204" pitchFamily="34" charset="0"/>
                  <a:cs typeface="Verdana" panose="020B0604030504040204" pitchFamily="34" charset="0"/>
                </a:rPr>
                <a:t> to </a:t>
              </a:r>
              <a:r>
                <a:rPr lang="fr-BE" sz="1000" dirty="0" err="1">
                  <a:latin typeface="Verdana" panose="020B0604030504040204" pitchFamily="34" charset="0"/>
                  <a:ea typeface="Verdana" panose="020B0604030504040204" pitchFamily="34" charset="0"/>
                  <a:cs typeface="Verdana" panose="020B0604030504040204" pitchFamily="34" charset="0"/>
                </a:rPr>
                <a:t>confirm</a:t>
              </a:r>
              <a:r>
                <a:rPr lang="fr-BE" sz="1000" dirty="0">
                  <a:latin typeface="Verdana" panose="020B0604030504040204" pitchFamily="34" charset="0"/>
                  <a:ea typeface="Verdana" panose="020B0604030504040204" pitchFamily="34" charset="0"/>
                  <a:cs typeface="Verdana" panose="020B0604030504040204" pitchFamily="34" charset="0"/>
                </a:rPr>
                <a:t> the correct item, </a:t>
              </a:r>
              <a:r>
                <a:rPr lang="fr-BE" sz="1000" dirty="0" err="1">
                  <a:latin typeface="Verdana" panose="020B0604030504040204" pitchFamily="34" charset="0"/>
                  <a:ea typeface="Verdana" panose="020B0604030504040204" pitchFamily="34" charset="0"/>
                  <a:cs typeface="Verdana" panose="020B0604030504040204" pitchFamily="34" charset="0"/>
                </a:rPr>
                <a:t>including</a:t>
              </a:r>
              <a:r>
                <a:rPr lang="fr-BE" sz="1000" dirty="0">
                  <a:latin typeface="Verdana" panose="020B0604030504040204" pitchFamily="34" charset="0"/>
                  <a:ea typeface="Verdana" panose="020B0604030504040204" pitchFamily="34" charset="0"/>
                  <a:cs typeface="Verdana" panose="020B0604030504040204" pitchFamily="34" charset="0"/>
                </a:rPr>
                <a:t> batch/lot, </a:t>
              </a:r>
              <a:r>
                <a:rPr lang="fr-BE" sz="1000" dirty="0" err="1">
                  <a:latin typeface="Verdana" panose="020B0604030504040204" pitchFamily="34" charset="0"/>
                  <a:ea typeface="Verdana" panose="020B0604030504040204" pitchFamily="34" charset="0"/>
                  <a:cs typeface="Verdana" panose="020B0604030504040204" pitchFamily="34" charset="0"/>
                </a:rPr>
                <a:t>expiry</a:t>
              </a:r>
              <a:r>
                <a:rPr lang="fr-BE" sz="1000" dirty="0">
                  <a:latin typeface="Verdana" panose="020B0604030504040204" pitchFamily="34" charset="0"/>
                  <a:ea typeface="Verdana" panose="020B0604030504040204" pitchFamily="34" charset="0"/>
                  <a:cs typeface="Verdana" panose="020B0604030504040204" pitchFamily="34" charset="0"/>
                </a:rPr>
                <a:t> date and serial </a:t>
              </a:r>
              <a:r>
                <a:rPr lang="fr-BE" sz="1000" dirty="0" err="1">
                  <a:latin typeface="Verdana" panose="020B0604030504040204" pitchFamily="34" charset="0"/>
                  <a:ea typeface="Verdana" panose="020B0604030504040204" pitchFamily="34" charset="0"/>
                  <a:cs typeface="Verdana" panose="020B0604030504040204" pitchFamily="34" charset="0"/>
                </a:rPr>
                <a:t>number</a:t>
              </a:r>
              <a:r>
                <a:rPr lang="fr-BE" sz="1000" dirty="0">
                  <a:latin typeface="Verdana" panose="020B0604030504040204" pitchFamily="34" charset="0"/>
                  <a:ea typeface="Verdana" panose="020B0604030504040204" pitchFamily="34" charset="0"/>
                  <a:cs typeface="Verdana" panose="020B0604030504040204" pitchFamily="34" charset="0"/>
                </a:rPr>
                <a:t> (</a:t>
              </a:r>
              <a:r>
                <a:rPr lang="fr-BE" sz="1000" dirty="0" err="1">
                  <a:latin typeface="Verdana" panose="020B0604030504040204" pitchFamily="34" charset="0"/>
                  <a:ea typeface="Verdana" panose="020B0604030504040204" pitchFamily="34" charset="0"/>
                  <a:cs typeface="Verdana" panose="020B0604030504040204" pitchFamily="34" charset="0"/>
                </a:rPr>
                <a:t>where</a:t>
              </a:r>
              <a:r>
                <a:rPr lang="fr-BE" sz="1000" dirty="0">
                  <a:latin typeface="Verdana" panose="020B0604030504040204" pitchFamily="34" charset="0"/>
                  <a:ea typeface="Verdana" panose="020B0604030504040204" pitchFamily="34" charset="0"/>
                  <a:cs typeface="Verdana" panose="020B0604030504040204" pitchFamily="34" charset="0"/>
                </a:rPr>
                <a:t> applicable).</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9" name="ZoneTexte 220">
              <a:extLst>
                <a:ext uri="{FF2B5EF4-FFF2-40B4-BE49-F238E27FC236}">
                  <a16:creationId xmlns:a16="http://schemas.microsoft.com/office/drawing/2014/main" id="{31126ECE-2798-5024-D3B3-8283E1D48C9C}"/>
                </a:ext>
              </a:extLst>
            </p:cNvPr>
            <p:cNvSpPr txBox="1"/>
            <p:nvPr/>
          </p:nvSpPr>
          <p:spPr>
            <a:xfrm>
              <a:off x="6997122" y="2771591"/>
              <a:ext cx="513788" cy="246221"/>
            </a:xfrm>
            <a:prstGeom prst="rect">
              <a:avLst/>
            </a:prstGeom>
            <a:solidFill>
              <a:schemeClr val="accent4"/>
            </a:solidFill>
            <a:effectLst/>
          </p:spPr>
          <p:txBody>
            <a:bodyPr wrap="squar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a:t>
              </a:r>
            </a:p>
          </p:txBody>
        </p:sp>
        <p:grpSp>
          <p:nvGrpSpPr>
            <p:cNvPr id="82" name="Groupe 81">
              <a:extLst>
                <a:ext uri="{FF2B5EF4-FFF2-40B4-BE49-F238E27FC236}">
                  <a16:creationId xmlns:a16="http://schemas.microsoft.com/office/drawing/2014/main" id="{888C4D97-2C95-FC96-33AA-AEA70F245F5A}"/>
                </a:ext>
              </a:extLst>
            </p:cNvPr>
            <p:cNvGrpSpPr/>
            <p:nvPr/>
          </p:nvGrpSpPr>
          <p:grpSpPr>
            <a:xfrm>
              <a:off x="6402685" y="1048404"/>
              <a:ext cx="1576579" cy="983474"/>
              <a:chOff x="6402685" y="983149"/>
              <a:chExt cx="1576579" cy="983474"/>
            </a:xfrm>
          </p:grpSpPr>
          <p:pic>
            <p:nvPicPr>
              <p:cNvPr id="20" name="Imagen 19">
                <a:extLst>
                  <a:ext uri="{FF2B5EF4-FFF2-40B4-BE49-F238E27FC236}">
                    <a16:creationId xmlns:a16="http://schemas.microsoft.com/office/drawing/2014/main" id="{1B0EDD8D-3243-55F6-A64B-AAA13FAF6162}"/>
                  </a:ext>
                </a:extLst>
              </p:cNvPr>
              <p:cNvPicPr>
                <a:picLocks noChangeAspect="1"/>
              </p:cNvPicPr>
              <p:nvPr/>
            </p:nvPicPr>
            <p:blipFill>
              <a:blip r:embed="rId9"/>
              <a:stretch>
                <a:fillRect/>
              </a:stretch>
            </p:blipFill>
            <p:spPr>
              <a:xfrm>
                <a:off x="6402685" y="983149"/>
                <a:ext cx="1005498" cy="908712"/>
              </a:xfrm>
              <a:prstGeom prst="rect">
                <a:avLst/>
              </a:prstGeom>
            </p:spPr>
          </p:pic>
          <p:pic>
            <p:nvPicPr>
              <p:cNvPr id="25" name="Image 134">
                <a:extLst>
                  <a:ext uri="{FF2B5EF4-FFF2-40B4-BE49-F238E27FC236}">
                    <a16:creationId xmlns:a16="http://schemas.microsoft.com/office/drawing/2014/main" id="{DFCEDC31-7D05-68EC-25F4-B93C7FF443E9}"/>
                  </a:ext>
                </a:extLst>
              </p:cNvPr>
              <p:cNvPicPr>
                <a:picLocks noChangeAspect="1"/>
              </p:cNvPicPr>
              <p:nvPr/>
            </p:nvPicPr>
            <p:blipFill>
              <a:blip r:embed="rId10"/>
              <a:stretch>
                <a:fillRect/>
              </a:stretch>
            </p:blipFill>
            <p:spPr>
              <a:xfrm>
                <a:off x="7348967" y="1082897"/>
                <a:ext cx="526561" cy="370275"/>
              </a:xfrm>
              <a:prstGeom prst="rect">
                <a:avLst/>
              </a:prstGeom>
            </p:spPr>
          </p:pic>
          <p:pic>
            <p:nvPicPr>
              <p:cNvPr id="17" name="Image 16">
                <a:extLst>
                  <a:ext uri="{FF2B5EF4-FFF2-40B4-BE49-F238E27FC236}">
                    <a16:creationId xmlns:a16="http://schemas.microsoft.com/office/drawing/2014/main" id="{FB2669F4-FF60-91C2-5C68-12D429F6EBE5}"/>
                  </a:ext>
                </a:extLst>
              </p:cNvPr>
              <p:cNvPicPr>
                <a:picLocks noChangeAspect="1"/>
              </p:cNvPicPr>
              <p:nvPr/>
            </p:nvPicPr>
            <p:blipFill>
              <a:blip r:embed="rId7"/>
              <a:stretch>
                <a:fillRect/>
              </a:stretch>
            </p:blipFill>
            <p:spPr>
              <a:xfrm>
                <a:off x="7111484" y="1552896"/>
                <a:ext cx="526562" cy="413727"/>
              </a:xfrm>
              <a:prstGeom prst="rect">
                <a:avLst/>
              </a:prstGeom>
            </p:spPr>
          </p:pic>
          <p:pic>
            <p:nvPicPr>
              <p:cNvPr id="59" name="Image 58">
                <a:extLst>
                  <a:ext uri="{FF2B5EF4-FFF2-40B4-BE49-F238E27FC236}">
                    <a16:creationId xmlns:a16="http://schemas.microsoft.com/office/drawing/2014/main" id="{F235FBE7-1941-BEB2-2A17-620C9F8628F5}"/>
                  </a:ext>
                </a:extLst>
              </p:cNvPr>
              <p:cNvPicPr>
                <a:picLocks noChangeAspect="1"/>
              </p:cNvPicPr>
              <p:nvPr/>
            </p:nvPicPr>
            <p:blipFill>
              <a:blip r:embed="rId5"/>
              <a:stretch>
                <a:fillRect/>
              </a:stretch>
            </p:blipFill>
            <p:spPr>
              <a:xfrm>
                <a:off x="7678434" y="1464344"/>
                <a:ext cx="300830" cy="453711"/>
              </a:xfrm>
              <a:prstGeom prst="rect">
                <a:avLst/>
              </a:prstGeom>
            </p:spPr>
          </p:pic>
        </p:grpSp>
      </p:grpSp>
      <p:grpSp>
        <p:nvGrpSpPr>
          <p:cNvPr id="8" name="Groupe 7">
            <a:extLst>
              <a:ext uri="{FF2B5EF4-FFF2-40B4-BE49-F238E27FC236}">
                <a16:creationId xmlns:a16="http://schemas.microsoft.com/office/drawing/2014/main" id="{D990979A-4730-19CA-63DA-321862FEE74F}"/>
              </a:ext>
            </a:extLst>
          </p:cNvPr>
          <p:cNvGrpSpPr/>
          <p:nvPr/>
        </p:nvGrpSpPr>
        <p:grpSpPr>
          <a:xfrm>
            <a:off x="5352749" y="5296364"/>
            <a:ext cx="5216625" cy="1131038"/>
            <a:chOff x="5352749" y="5544282"/>
            <a:chExt cx="5216625" cy="1131038"/>
          </a:xfrm>
        </p:grpSpPr>
        <p:grpSp>
          <p:nvGrpSpPr>
            <p:cNvPr id="77" name="Groupe 76">
              <a:extLst>
                <a:ext uri="{FF2B5EF4-FFF2-40B4-BE49-F238E27FC236}">
                  <a16:creationId xmlns:a16="http://schemas.microsoft.com/office/drawing/2014/main" id="{C77D0999-C27B-AE29-8C3F-1EC1F3632ABA}"/>
                </a:ext>
              </a:extLst>
            </p:cNvPr>
            <p:cNvGrpSpPr/>
            <p:nvPr/>
          </p:nvGrpSpPr>
          <p:grpSpPr>
            <a:xfrm>
              <a:off x="6096000" y="5544282"/>
              <a:ext cx="4473374" cy="1131038"/>
              <a:chOff x="6096000" y="5544282"/>
              <a:chExt cx="4473374" cy="1131038"/>
            </a:xfrm>
          </p:grpSpPr>
          <p:sp>
            <p:nvSpPr>
              <p:cNvPr id="5" name="ZoneTexte 114">
                <a:extLst>
                  <a:ext uri="{FF2B5EF4-FFF2-40B4-BE49-F238E27FC236}">
                    <a16:creationId xmlns:a16="http://schemas.microsoft.com/office/drawing/2014/main" id="{F8B41D5A-2DDD-01B0-7DBC-7F51C05E52F9}"/>
                  </a:ext>
                </a:extLst>
              </p:cNvPr>
              <p:cNvSpPr txBox="1"/>
              <p:nvPr/>
            </p:nvSpPr>
            <p:spPr>
              <a:xfrm>
                <a:off x="6096000" y="5937093"/>
                <a:ext cx="4473374" cy="400110"/>
              </a:xfrm>
              <a:prstGeom prst="rect">
                <a:avLst/>
              </a:prstGeom>
              <a:noFill/>
              <a:effectLst/>
            </p:spPr>
            <p:txBody>
              <a:bodyPr wrap="square">
                <a:spAutoFit/>
              </a:bodyPr>
              <a:lstStyle/>
              <a:p>
                <a:r>
                  <a:rPr lang="en-US" sz="1000" dirty="0">
                    <a:latin typeface="Verdana" panose="020B0604030504040204" pitchFamily="34" charset="0"/>
                    <a:ea typeface="Verdana" panose="020B0604030504040204" pitchFamily="34" charset="0"/>
                  </a:rPr>
                  <a:t>Where required, the product is authenticated against the relevant verification system prior to dispensing to the patient.</a:t>
                </a:r>
                <a:endParaRPr lang="fr-BE" sz="1000" dirty="0">
                  <a:latin typeface="Verdana" panose="020B0604030504040204" pitchFamily="34" charset="0"/>
                  <a:ea typeface="Verdana" panose="020B0604030504040204" pitchFamily="34" charset="0"/>
                </a:endParaRPr>
              </a:p>
            </p:txBody>
          </p:sp>
          <p:sp>
            <p:nvSpPr>
              <p:cNvPr id="14" name="ZoneTexte 225">
                <a:extLst>
                  <a:ext uri="{FF2B5EF4-FFF2-40B4-BE49-F238E27FC236}">
                    <a16:creationId xmlns:a16="http://schemas.microsoft.com/office/drawing/2014/main" id="{11C51677-C7BD-DAB5-E2A8-3528CA6B4AAF}"/>
                  </a:ext>
                </a:extLst>
              </p:cNvPr>
              <p:cNvSpPr txBox="1"/>
              <p:nvPr/>
            </p:nvSpPr>
            <p:spPr>
              <a:xfrm>
                <a:off x="7271454" y="6429099"/>
                <a:ext cx="557395" cy="246221"/>
              </a:xfrm>
              <a:prstGeom prst="rect">
                <a:avLst/>
              </a:prstGeom>
              <a:solidFill>
                <a:schemeClr val="accent4"/>
              </a:solidFill>
              <a:effectLst/>
            </p:spPr>
            <p:txBody>
              <a:bodyPr wrap="squar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a:t>
                </a:r>
              </a:p>
            </p:txBody>
          </p:sp>
          <p:sp>
            <p:nvSpPr>
              <p:cNvPr id="16" name="Flecha: a la izquierda y derecha 15">
                <a:extLst>
                  <a:ext uri="{FF2B5EF4-FFF2-40B4-BE49-F238E27FC236}">
                    <a16:creationId xmlns:a16="http://schemas.microsoft.com/office/drawing/2014/main" id="{6C333D10-EA03-7A48-DEF5-8307F332DB38}"/>
                  </a:ext>
                </a:extLst>
              </p:cNvPr>
              <p:cNvSpPr/>
              <p:nvPr/>
            </p:nvSpPr>
            <p:spPr>
              <a:xfrm rot="5400000">
                <a:off x="7342065" y="5602549"/>
                <a:ext cx="362756" cy="246221"/>
              </a:xfrm>
              <a:prstGeom prst="lef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3" name="Image 2">
              <a:extLst>
                <a:ext uri="{FF2B5EF4-FFF2-40B4-BE49-F238E27FC236}">
                  <a16:creationId xmlns:a16="http://schemas.microsoft.com/office/drawing/2014/main" id="{CAA36232-EAFA-78DD-44EF-9A5552488938}"/>
                </a:ext>
              </a:extLst>
            </p:cNvPr>
            <p:cNvPicPr>
              <a:picLocks noChangeAspect="1"/>
            </p:cNvPicPr>
            <p:nvPr/>
          </p:nvPicPr>
          <p:blipFill>
            <a:blip r:embed="rId11"/>
            <a:stretch>
              <a:fillRect/>
            </a:stretch>
          </p:blipFill>
          <p:spPr>
            <a:xfrm>
              <a:off x="5352749" y="5844892"/>
              <a:ext cx="779604" cy="372083"/>
            </a:xfrm>
            <a:prstGeom prst="rect">
              <a:avLst/>
            </a:prstGeom>
          </p:spPr>
        </p:pic>
        <p:pic>
          <p:nvPicPr>
            <p:cNvPr id="4" name="Image 3">
              <a:extLst>
                <a:ext uri="{FF2B5EF4-FFF2-40B4-BE49-F238E27FC236}">
                  <a16:creationId xmlns:a16="http://schemas.microsoft.com/office/drawing/2014/main" id="{10E12BC1-E9BA-2218-4861-EEEFF3AED618}"/>
                </a:ext>
              </a:extLst>
            </p:cNvPr>
            <p:cNvPicPr>
              <a:picLocks noChangeAspect="1"/>
            </p:cNvPicPr>
            <p:nvPr/>
          </p:nvPicPr>
          <p:blipFill>
            <a:blip r:embed="rId5"/>
            <a:stretch>
              <a:fillRect/>
            </a:stretch>
          </p:blipFill>
          <p:spPr>
            <a:xfrm>
              <a:off x="5356536" y="6083226"/>
              <a:ext cx="300830" cy="453711"/>
            </a:xfrm>
            <a:prstGeom prst="rect">
              <a:avLst/>
            </a:prstGeom>
          </p:spPr>
        </p:pic>
      </p:grpSp>
      <p:grpSp>
        <p:nvGrpSpPr>
          <p:cNvPr id="85" name="Groupe 84">
            <a:extLst>
              <a:ext uri="{FF2B5EF4-FFF2-40B4-BE49-F238E27FC236}">
                <a16:creationId xmlns:a16="http://schemas.microsoft.com/office/drawing/2014/main" id="{2C3F16E9-A494-E0A2-BC1C-9E229A7D1606}"/>
              </a:ext>
            </a:extLst>
          </p:cNvPr>
          <p:cNvGrpSpPr/>
          <p:nvPr/>
        </p:nvGrpSpPr>
        <p:grpSpPr>
          <a:xfrm>
            <a:off x="2190480" y="933146"/>
            <a:ext cx="2846013" cy="1869659"/>
            <a:chOff x="2190480" y="933146"/>
            <a:chExt cx="2846013" cy="1869659"/>
          </a:xfrm>
        </p:grpSpPr>
        <p:pic>
          <p:nvPicPr>
            <p:cNvPr id="84" name="Image 83" descr="Une image contenant symbole, Caractère coloré, Rectangle, Graphique&#10;&#10;Le contenu généré par l’IA peut être incorrect.">
              <a:extLst>
                <a:ext uri="{FF2B5EF4-FFF2-40B4-BE49-F238E27FC236}">
                  <a16:creationId xmlns:a16="http://schemas.microsoft.com/office/drawing/2014/main" id="{366AA831-15A0-7F4A-46A6-CACD001E4203}"/>
                </a:ext>
              </a:extLst>
            </p:cNvPr>
            <p:cNvPicPr>
              <a:picLocks noChangeAspect="1"/>
            </p:cNvPicPr>
            <p:nvPr/>
          </p:nvPicPr>
          <p:blipFill>
            <a:blip r:embed="rId12"/>
            <a:stretch>
              <a:fillRect/>
            </a:stretch>
          </p:blipFill>
          <p:spPr>
            <a:xfrm>
              <a:off x="3374373" y="933146"/>
              <a:ext cx="1345841" cy="924834"/>
            </a:xfrm>
            <a:prstGeom prst="rect">
              <a:avLst/>
            </a:prstGeom>
          </p:spPr>
        </p:pic>
        <p:sp>
          <p:nvSpPr>
            <p:cNvPr id="38" name="ZoneTexte 37">
              <a:extLst>
                <a:ext uri="{FF2B5EF4-FFF2-40B4-BE49-F238E27FC236}">
                  <a16:creationId xmlns:a16="http://schemas.microsoft.com/office/drawing/2014/main" id="{54B14CCD-CC1F-BB50-3246-32268BE3BA76}"/>
                </a:ext>
              </a:extLst>
            </p:cNvPr>
            <p:cNvSpPr txBox="1"/>
            <p:nvPr/>
          </p:nvSpPr>
          <p:spPr>
            <a:xfrm>
              <a:off x="3215781" y="2081355"/>
              <a:ext cx="1820712" cy="400110"/>
            </a:xfrm>
            <a:prstGeom prst="rect">
              <a:avLst/>
            </a:prstGeom>
            <a:noFill/>
            <a:effectLst/>
          </p:spPr>
          <p:txBody>
            <a:bodyPr wrap="square">
              <a:spAutoFit/>
            </a:bodyPr>
            <a:lstStyle/>
            <a:p>
              <a:pPr algn="ctr"/>
              <a:r>
                <a:rPr lang="es-ES" sz="1000" dirty="0" err="1">
                  <a:effectLst/>
                  <a:latin typeface="Verdana" panose="020B0604030504040204" pitchFamily="34" charset="0"/>
                  <a:ea typeface="Verdana" panose="020B0604030504040204" pitchFamily="34" charset="0"/>
                  <a:cs typeface="Verdana" panose="020B0604030504040204" pitchFamily="34" charset="0"/>
                </a:rPr>
                <a:t>Reception</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of</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goods</a:t>
              </a:r>
              <a:r>
                <a:rPr lang="es-ES" sz="1000" dirty="0">
                  <a:effectLst/>
                  <a:latin typeface="Verdana" panose="020B0604030504040204" pitchFamily="34" charset="0"/>
                  <a:ea typeface="Verdana" panose="020B0604030504040204" pitchFamily="34" charset="0"/>
                  <a:cs typeface="Verdana" panose="020B0604030504040204" pitchFamily="34" charset="0"/>
                </a:rPr>
                <a:t> at </a:t>
              </a:r>
              <a:r>
                <a:rPr lang="es-ES" sz="1000" dirty="0" err="1">
                  <a:effectLst/>
                  <a:latin typeface="Verdana" panose="020B0604030504040204" pitchFamily="34" charset="0"/>
                  <a:ea typeface="Verdana" panose="020B0604030504040204" pitchFamily="34" charset="0"/>
                  <a:cs typeface="Verdana" panose="020B0604030504040204" pitchFamily="34" charset="0"/>
                </a:rPr>
                <a:t>the</a:t>
              </a:r>
              <a:r>
                <a:rPr lang="es-ES" sz="1000" dirty="0">
                  <a:effectLst/>
                  <a:latin typeface="Verdana" panose="020B0604030504040204" pitchFamily="34" charset="0"/>
                  <a:ea typeface="Verdana" panose="020B0604030504040204" pitchFamily="34" charset="0"/>
                  <a:cs typeface="Verdana" panose="020B0604030504040204" pitchFamily="34" charset="0"/>
                </a:rPr>
                <a:t> </a:t>
              </a:r>
              <a:r>
                <a:rPr lang="es-ES" sz="1000" dirty="0" err="1">
                  <a:effectLst/>
                  <a:latin typeface="Verdana" panose="020B0604030504040204" pitchFamily="34" charset="0"/>
                  <a:ea typeface="Verdana" panose="020B0604030504040204" pitchFamily="34" charset="0"/>
                  <a:cs typeface="Verdana" panose="020B0604030504040204" pitchFamily="34" charset="0"/>
                </a:rPr>
                <a:t>pharmacy</a:t>
              </a:r>
              <a:r>
                <a:rPr lang="en-US" sz="1000" dirty="0">
                  <a:latin typeface="Verdana" panose="020B0604030504040204" pitchFamily="34" charset="0"/>
                  <a:ea typeface="Verdana" panose="020B0604030504040204" pitchFamily="34" charset="0"/>
                </a:rPr>
                <a:t>*.</a:t>
              </a:r>
              <a:endParaRPr lang="fr-BE" sz="10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34" name="Flèche vers la droite 33">
              <a:extLst>
                <a:ext uri="{FF2B5EF4-FFF2-40B4-BE49-F238E27FC236}">
                  <a16:creationId xmlns:a16="http://schemas.microsoft.com/office/drawing/2014/main" id="{BF14F64A-25A8-EED6-D26D-BF0DE0F1E074}"/>
                </a:ext>
              </a:extLst>
            </p:cNvPr>
            <p:cNvSpPr/>
            <p:nvPr/>
          </p:nvSpPr>
          <p:spPr>
            <a:xfrm>
              <a:off x="2190480" y="1209892"/>
              <a:ext cx="1192989" cy="4609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ZoneTexte 220">
              <a:extLst>
                <a:ext uri="{FF2B5EF4-FFF2-40B4-BE49-F238E27FC236}">
                  <a16:creationId xmlns:a16="http://schemas.microsoft.com/office/drawing/2014/main" id="{4BF00CAA-6470-3F18-342F-7A600642DAE6}"/>
                </a:ext>
              </a:extLst>
            </p:cNvPr>
            <p:cNvSpPr txBox="1"/>
            <p:nvPr/>
          </p:nvSpPr>
          <p:spPr>
            <a:xfrm>
              <a:off x="3410236" y="2556584"/>
              <a:ext cx="1431802" cy="246221"/>
            </a:xfrm>
            <a:prstGeom prst="rect">
              <a:avLst/>
            </a:prstGeom>
            <a:solidFill>
              <a:schemeClr val="accent4"/>
            </a:solidFill>
            <a:effectLst/>
          </p:spPr>
          <p:txBody>
            <a:bodyPr wrap="none">
              <a:spAutoFit/>
            </a:bodyPr>
            <a:lstStyle/>
            <a:p>
              <a:pPr algn="ctr">
                <a:defRPr/>
              </a:pP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GTIN / SSCC / GLN</a:t>
              </a:r>
            </a:p>
          </p:txBody>
        </p:sp>
        <p:grpSp>
          <p:nvGrpSpPr>
            <p:cNvPr id="52" name="Groupe 51">
              <a:extLst>
                <a:ext uri="{FF2B5EF4-FFF2-40B4-BE49-F238E27FC236}">
                  <a16:creationId xmlns:a16="http://schemas.microsoft.com/office/drawing/2014/main" id="{58B622C4-D21B-2808-0E84-430465A88978}"/>
                </a:ext>
              </a:extLst>
            </p:cNvPr>
            <p:cNvGrpSpPr/>
            <p:nvPr/>
          </p:nvGrpSpPr>
          <p:grpSpPr>
            <a:xfrm>
              <a:off x="4065871" y="1655169"/>
              <a:ext cx="707718" cy="272145"/>
              <a:chOff x="806872" y="1392010"/>
              <a:chExt cx="1179885" cy="453711"/>
            </a:xfrm>
          </p:grpSpPr>
          <p:pic>
            <p:nvPicPr>
              <p:cNvPr id="53" name="Image 52">
                <a:extLst>
                  <a:ext uri="{FF2B5EF4-FFF2-40B4-BE49-F238E27FC236}">
                    <a16:creationId xmlns:a16="http://schemas.microsoft.com/office/drawing/2014/main" id="{76670A4B-C087-F42E-FBFA-B6E8A7CDBCB5}"/>
                  </a:ext>
                </a:extLst>
              </p:cNvPr>
              <p:cNvPicPr>
                <a:picLocks noChangeAspect="1"/>
              </p:cNvPicPr>
              <p:nvPr/>
            </p:nvPicPr>
            <p:blipFill>
              <a:blip r:embed="rId5"/>
              <a:stretch>
                <a:fillRect/>
              </a:stretch>
            </p:blipFill>
            <p:spPr>
              <a:xfrm>
                <a:off x="806872" y="1392010"/>
                <a:ext cx="300831" cy="453711"/>
              </a:xfrm>
              <a:prstGeom prst="rect">
                <a:avLst/>
              </a:prstGeom>
            </p:spPr>
          </p:pic>
          <p:pic>
            <p:nvPicPr>
              <p:cNvPr id="54" name="Image 53">
                <a:extLst>
                  <a:ext uri="{FF2B5EF4-FFF2-40B4-BE49-F238E27FC236}">
                    <a16:creationId xmlns:a16="http://schemas.microsoft.com/office/drawing/2014/main" id="{B8BDAC53-4B20-D2A2-2430-5D3D4B0A7AB1}"/>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55" name="Image 54">
                <a:extLst>
                  <a:ext uri="{FF2B5EF4-FFF2-40B4-BE49-F238E27FC236}">
                    <a16:creationId xmlns:a16="http://schemas.microsoft.com/office/drawing/2014/main" id="{2E8A0991-D79E-1FF8-D9C3-E53251294B6E}"/>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58" name="Image 57">
                <a:extLst>
                  <a:ext uri="{FF2B5EF4-FFF2-40B4-BE49-F238E27FC236}">
                    <a16:creationId xmlns:a16="http://schemas.microsoft.com/office/drawing/2014/main" id="{129B5CB0-0C08-CA14-D654-CBD1182FBAE9}"/>
                  </a:ext>
                </a:extLst>
              </p:cNvPr>
              <p:cNvPicPr>
                <a:picLocks noChangeAspect="1"/>
              </p:cNvPicPr>
              <p:nvPr/>
            </p:nvPicPr>
            <p:blipFill>
              <a:blip r:embed="rId5"/>
              <a:stretch>
                <a:fillRect/>
              </a:stretch>
            </p:blipFill>
            <p:spPr>
              <a:xfrm>
                <a:off x="1099450" y="1392010"/>
                <a:ext cx="300830" cy="453711"/>
              </a:xfrm>
              <a:prstGeom prst="rect">
                <a:avLst/>
              </a:prstGeom>
            </p:spPr>
          </p:pic>
        </p:grpSp>
      </p:grpSp>
      <p:grpSp>
        <p:nvGrpSpPr>
          <p:cNvPr id="35" name="Groupe 34">
            <a:extLst>
              <a:ext uri="{FF2B5EF4-FFF2-40B4-BE49-F238E27FC236}">
                <a16:creationId xmlns:a16="http://schemas.microsoft.com/office/drawing/2014/main" id="{F8B76AFE-CED1-624A-F808-6BD7396524F8}"/>
              </a:ext>
            </a:extLst>
          </p:cNvPr>
          <p:cNvGrpSpPr/>
          <p:nvPr/>
        </p:nvGrpSpPr>
        <p:grpSpPr>
          <a:xfrm>
            <a:off x="196291" y="942468"/>
            <a:ext cx="4045073" cy="5413526"/>
            <a:chOff x="196291" y="1157474"/>
            <a:chExt cx="4045073" cy="5413526"/>
          </a:xfrm>
        </p:grpSpPr>
        <p:grpSp>
          <p:nvGrpSpPr>
            <p:cNvPr id="87" name="Groupe 86">
              <a:extLst>
                <a:ext uri="{FF2B5EF4-FFF2-40B4-BE49-F238E27FC236}">
                  <a16:creationId xmlns:a16="http://schemas.microsoft.com/office/drawing/2014/main" id="{AF4CE382-556E-00B4-CBF9-DCF090D7FE89}"/>
                </a:ext>
              </a:extLst>
            </p:cNvPr>
            <p:cNvGrpSpPr/>
            <p:nvPr/>
          </p:nvGrpSpPr>
          <p:grpSpPr>
            <a:xfrm>
              <a:off x="439812" y="1157474"/>
              <a:ext cx="2188113" cy="1860337"/>
              <a:chOff x="439812" y="1157474"/>
              <a:chExt cx="2188113" cy="1860337"/>
            </a:xfrm>
          </p:grpSpPr>
          <p:sp>
            <p:nvSpPr>
              <p:cNvPr id="6" name="ZoneTexte 220">
                <a:extLst>
                  <a:ext uri="{FF2B5EF4-FFF2-40B4-BE49-F238E27FC236}">
                    <a16:creationId xmlns:a16="http://schemas.microsoft.com/office/drawing/2014/main" id="{93F6FB2F-7E51-3BC4-6F03-D8329C8B7AF3}"/>
                  </a:ext>
                </a:extLst>
              </p:cNvPr>
              <p:cNvSpPr txBox="1"/>
              <p:nvPr/>
            </p:nvSpPr>
            <p:spPr>
              <a:xfrm>
                <a:off x="817967" y="2771590"/>
                <a:ext cx="1431802" cy="246221"/>
              </a:xfrm>
              <a:prstGeom prst="rect">
                <a:avLst/>
              </a:prstGeom>
              <a:solidFill>
                <a:schemeClr val="accent4"/>
              </a:solidFill>
              <a:effectLst/>
            </p:spPr>
            <p:txBody>
              <a:bodyPr wrap="none">
                <a:spAutoFit/>
              </a:bodyPr>
              <a:lstStyle/>
              <a:p>
                <a:pPr algn="ctr">
                  <a:defRPr/>
                </a:pPr>
                <a:r>
                  <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GTIN </a:t>
                </a:r>
                <a:r>
                  <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rPr>
                  <a:t>/ SSCC / GLN</a:t>
                </a:r>
                <a:endParaRPr kumimoji="0" lang="en-US" sz="1000" i="0" u="none" strike="noStrike" kern="1200" cap="none" spc="0" normalizeH="0" baseline="0" noProof="0" dirty="0">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7" name="ZoneTexte 114">
                <a:extLst>
                  <a:ext uri="{FF2B5EF4-FFF2-40B4-BE49-F238E27FC236}">
                    <a16:creationId xmlns:a16="http://schemas.microsoft.com/office/drawing/2014/main" id="{FEB2084C-937F-69C5-2F93-18AF3A4A578A}"/>
                  </a:ext>
                </a:extLst>
              </p:cNvPr>
              <p:cNvSpPr txBox="1"/>
              <p:nvPr/>
            </p:nvSpPr>
            <p:spPr>
              <a:xfrm>
                <a:off x="439812" y="2134808"/>
                <a:ext cx="2188113" cy="553998"/>
              </a:xfrm>
              <a:prstGeom prst="rect">
                <a:avLst/>
              </a:prstGeom>
              <a:noFill/>
              <a:effectLst/>
            </p:spPr>
            <p:txBody>
              <a:bodyPr wrap="square">
                <a:spAutoFit/>
              </a:bodyPr>
              <a:lstStyle/>
              <a:p>
                <a:pPr algn="ctr"/>
                <a:r>
                  <a:rPr lang="en-US" sz="1000" dirty="0">
                    <a:latin typeface="Verdana" panose="020B0604030504040204" pitchFamily="34" charset="0"/>
                    <a:ea typeface="Verdana" panose="020B0604030504040204" pitchFamily="34" charset="0"/>
                  </a:rPr>
                  <a:t>The supplier executes order fulfilment and dispatches the shipment to the pharmacy*.</a:t>
                </a:r>
                <a:endParaRPr lang="es-ES" sz="1000" dirty="0">
                  <a:latin typeface="Verdana" panose="020B0604030504040204" pitchFamily="34" charset="0"/>
                  <a:ea typeface="Verdana" panose="020B0604030504040204" pitchFamily="34" charset="0"/>
                </a:endParaRPr>
              </a:p>
            </p:txBody>
          </p:sp>
          <p:grpSp>
            <p:nvGrpSpPr>
              <p:cNvPr id="86" name="Groupe 85">
                <a:extLst>
                  <a:ext uri="{FF2B5EF4-FFF2-40B4-BE49-F238E27FC236}">
                    <a16:creationId xmlns:a16="http://schemas.microsoft.com/office/drawing/2014/main" id="{BF0434FB-1A84-D1D5-75F4-56B2A8F61F85}"/>
                  </a:ext>
                </a:extLst>
              </p:cNvPr>
              <p:cNvGrpSpPr/>
              <p:nvPr/>
            </p:nvGrpSpPr>
            <p:grpSpPr>
              <a:xfrm>
                <a:off x="834387" y="1157474"/>
                <a:ext cx="1637188" cy="984846"/>
                <a:chOff x="907735" y="1157474"/>
                <a:chExt cx="1637188" cy="984846"/>
              </a:xfrm>
            </p:grpSpPr>
            <p:pic>
              <p:nvPicPr>
                <p:cNvPr id="21" name="Image 20">
                  <a:extLst>
                    <a:ext uri="{FF2B5EF4-FFF2-40B4-BE49-F238E27FC236}">
                      <a16:creationId xmlns:a16="http://schemas.microsoft.com/office/drawing/2014/main" id="{0B3939F5-BCCF-EAC3-A56F-815B53F0114A}"/>
                    </a:ext>
                  </a:extLst>
                </p:cNvPr>
                <p:cNvPicPr>
                  <a:picLocks noChangeAspect="1"/>
                </p:cNvPicPr>
                <p:nvPr/>
              </p:nvPicPr>
              <p:blipFill>
                <a:blip r:embed="rId13"/>
                <a:stretch>
                  <a:fillRect/>
                </a:stretch>
              </p:blipFill>
              <p:spPr>
                <a:xfrm>
                  <a:off x="907735" y="1157474"/>
                  <a:ext cx="1426963" cy="908713"/>
                </a:xfrm>
                <a:prstGeom prst="rect">
                  <a:avLst/>
                </a:prstGeom>
              </p:spPr>
            </p:pic>
            <p:grpSp>
              <p:nvGrpSpPr>
                <p:cNvPr id="51" name="Groupe 50">
                  <a:extLst>
                    <a:ext uri="{FF2B5EF4-FFF2-40B4-BE49-F238E27FC236}">
                      <a16:creationId xmlns:a16="http://schemas.microsoft.com/office/drawing/2014/main" id="{F5EDD3E7-7172-46F9-740D-3BFE76023E50}"/>
                    </a:ext>
                  </a:extLst>
                </p:cNvPr>
                <p:cNvGrpSpPr/>
                <p:nvPr/>
              </p:nvGrpSpPr>
              <p:grpSpPr>
                <a:xfrm>
                  <a:off x="1838700" y="1870175"/>
                  <a:ext cx="706223" cy="272145"/>
                  <a:chOff x="1099450" y="1392010"/>
                  <a:chExt cx="1177393" cy="453711"/>
                </a:xfrm>
              </p:grpSpPr>
              <p:pic>
                <p:nvPicPr>
                  <p:cNvPr id="43" name="Image 42">
                    <a:extLst>
                      <a:ext uri="{FF2B5EF4-FFF2-40B4-BE49-F238E27FC236}">
                        <a16:creationId xmlns:a16="http://schemas.microsoft.com/office/drawing/2014/main" id="{BF53E2E1-D5AB-DA9B-F889-63A5C28FA8A4}"/>
                      </a:ext>
                    </a:extLst>
                  </p:cNvPr>
                  <p:cNvPicPr>
                    <a:picLocks noChangeAspect="1"/>
                  </p:cNvPicPr>
                  <p:nvPr/>
                </p:nvPicPr>
                <p:blipFill>
                  <a:blip r:embed="rId5"/>
                  <a:stretch>
                    <a:fillRect/>
                  </a:stretch>
                </p:blipFill>
                <p:spPr>
                  <a:xfrm>
                    <a:off x="1976013" y="1392010"/>
                    <a:ext cx="300830" cy="453711"/>
                  </a:xfrm>
                  <a:prstGeom prst="rect">
                    <a:avLst/>
                  </a:prstGeom>
                </p:spPr>
              </p:pic>
              <p:pic>
                <p:nvPicPr>
                  <p:cNvPr id="44" name="Image 43">
                    <a:extLst>
                      <a:ext uri="{FF2B5EF4-FFF2-40B4-BE49-F238E27FC236}">
                        <a16:creationId xmlns:a16="http://schemas.microsoft.com/office/drawing/2014/main" id="{DCCFE021-BF6D-569D-3892-10E8CBDC7E3A}"/>
                      </a:ext>
                    </a:extLst>
                  </p:cNvPr>
                  <p:cNvPicPr>
                    <a:picLocks noChangeAspect="1"/>
                  </p:cNvPicPr>
                  <p:nvPr/>
                </p:nvPicPr>
                <p:blipFill>
                  <a:blip r:embed="rId5"/>
                  <a:stretch>
                    <a:fillRect/>
                  </a:stretch>
                </p:blipFill>
                <p:spPr>
                  <a:xfrm>
                    <a:off x="1685927" y="1392010"/>
                    <a:ext cx="300830" cy="453711"/>
                  </a:xfrm>
                  <a:prstGeom prst="rect">
                    <a:avLst/>
                  </a:prstGeom>
                </p:spPr>
              </p:pic>
              <p:pic>
                <p:nvPicPr>
                  <p:cNvPr id="45" name="Image 44">
                    <a:extLst>
                      <a:ext uri="{FF2B5EF4-FFF2-40B4-BE49-F238E27FC236}">
                        <a16:creationId xmlns:a16="http://schemas.microsoft.com/office/drawing/2014/main" id="{0B7EA88E-E971-66B9-0959-3E506151B4C2}"/>
                      </a:ext>
                    </a:extLst>
                  </p:cNvPr>
                  <p:cNvPicPr>
                    <a:picLocks noChangeAspect="1"/>
                  </p:cNvPicPr>
                  <p:nvPr/>
                </p:nvPicPr>
                <p:blipFill>
                  <a:blip r:embed="rId5"/>
                  <a:stretch>
                    <a:fillRect/>
                  </a:stretch>
                </p:blipFill>
                <p:spPr>
                  <a:xfrm>
                    <a:off x="1389536" y="1392010"/>
                    <a:ext cx="300830" cy="453711"/>
                  </a:xfrm>
                  <a:prstGeom prst="rect">
                    <a:avLst/>
                  </a:prstGeom>
                </p:spPr>
              </p:pic>
              <p:pic>
                <p:nvPicPr>
                  <p:cNvPr id="48" name="Image 47">
                    <a:extLst>
                      <a:ext uri="{FF2B5EF4-FFF2-40B4-BE49-F238E27FC236}">
                        <a16:creationId xmlns:a16="http://schemas.microsoft.com/office/drawing/2014/main" id="{9E9C74CF-4A25-6E32-CADD-BD3BF228290B}"/>
                      </a:ext>
                    </a:extLst>
                  </p:cNvPr>
                  <p:cNvPicPr>
                    <a:picLocks noChangeAspect="1"/>
                  </p:cNvPicPr>
                  <p:nvPr/>
                </p:nvPicPr>
                <p:blipFill>
                  <a:blip r:embed="rId5"/>
                  <a:stretch>
                    <a:fillRect/>
                  </a:stretch>
                </p:blipFill>
                <p:spPr>
                  <a:xfrm>
                    <a:off x="1099450" y="1392010"/>
                    <a:ext cx="300830" cy="453711"/>
                  </a:xfrm>
                  <a:prstGeom prst="rect">
                    <a:avLst/>
                  </a:prstGeom>
                </p:spPr>
              </p:pic>
            </p:grpSp>
          </p:grpSp>
        </p:grpSp>
        <p:sp>
          <p:nvSpPr>
            <p:cNvPr id="30" name="ZoneTexte 29">
              <a:extLst>
                <a:ext uri="{FF2B5EF4-FFF2-40B4-BE49-F238E27FC236}">
                  <a16:creationId xmlns:a16="http://schemas.microsoft.com/office/drawing/2014/main" id="{33C5653F-EA8B-BCC0-8DF7-CBD67DAA2B27}"/>
                </a:ext>
              </a:extLst>
            </p:cNvPr>
            <p:cNvSpPr txBox="1"/>
            <p:nvPr/>
          </p:nvSpPr>
          <p:spPr>
            <a:xfrm>
              <a:off x="196291" y="5863114"/>
              <a:ext cx="4045073" cy="707886"/>
            </a:xfrm>
            <a:prstGeom prst="rect">
              <a:avLst/>
            </a:prstGeom>
            <a:noFill/>
            <a:effectLst/>
          </p:spPr>
          <p:txBody>
            <a:bodyPr wrap="square">
              <a:spAutoFit/>
            </a:bodyPr>
            <a:lstStyle/>
            <a:p>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Standardised</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transactional</a:t>
              </a:r>
              <a:r>
                <a:rPr lang="fr-BE" sz="1000" dirty="0">
                  <a:effectLst/>
                  <a:latin typeface="Verdana" panose="020B0604030504040204" pitchFamily="34" charset="0"/>
                  <a:ea typeface="Verdana" panose="020B0604030504040204" pitchFamily="34" charset="0"/>
                  <a:cs typeface="Verdana" panose="020B0604030504040204" pitchFamily="34" charset="0"/>
                </a:rPr>
                <a:t> data </a:t>
              </a:r>
              <a:r>
                <a:rPr lang="fr-BE" sz="1000" dirty="0" err="1">
                  <a:effectLst/>
                  <a:latin typeface="Verdana" panose="020B0604030504040204" pitchFamily="34" charset="0"/>
                  <a:ea typeface="Verdana" panose="020B0604030504040204" pitchFamily="34" charset="0"/>
                  <a:cs typeface="Verdana" panose="020B0604030504040204" pitchFamily="34" charset="0"/>
                </a:rPr>
                <a:t>is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exchanged</a:t>
              </a:r>
              <a:r>
                <a:rPr lang="fr-BE" sz="1000" dirty="0">
                  <a:effectLst/>
                  <a:latin typeface="Verdana" panose="020B0604030504040204" pitchFamily="34" charset="0"/>
                  <a:ea typeface="Verdana" panose="020B0604030504040204" pitchFamily="34" charset="0"/>
                  <a:cs typeface="Verdana" panose="020B0604030504040204" pitchFamily="34" charset="0"/>
                </a:rPr>
                <a:t> in </a:t>
              </a:r>
              <a:r>
                <a:rPr lang="fr-BE" sz="1000" dirty="0" err="1">
                  <a:effectLst/>
                  <a:latin typeface="Verdana" panose="020B0604030504040204" pitchFamily="34" charset="0"/>
                  <a:ea typeface="Verdana" panose="020B0604030504040204" pitchFamily="34" charset="0"/>
                  <a:cs typeface="Verdana" panose="020B0604030504040204" pitchFamily="34" charset="0"/>
                </a:rPr>
                <a:t>parallel</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with</a:t>
              </a:r>
              <a:r>
                <a:rPr lang="fr-BE" sz="1000" dirty="0">
                  <a:effectLst/>
                  <a:latin typeface="Verdana" panose="020B0604030504040204" pitchFamily="34" charset="0"/>
                  <a:ea typeface="Verdana" panose="020B0604030504040204" pitchFamily="34" charset="0"/>
                  <a:cs typeface="Verdana" panose="020B0604030504040204" pitchFamily="34" charset="0"/>
                </a:rPr>
                <a:t> the </a:t>
              </a:r>
              <a:r>
                <a:rPr lang="fr-BE" sz="1000" dirty="0" err="1">
                  <a:effectLst/>
                  <a:latin typeface="Verdana" panose="020B0604030504040204" pitchFamily="34" charset="0"/>
                  <a:ea typeface="Verdana" panose="020B0604030504040204" pitchFamily="34" charset="0"/>
                  <a:cs typeface="Verdana" panose="020B0604030504040204" pitchFamily="34" charset="0"/>
                </a:rPr>
                <a:t>physical</a:t>
              </a:r>
              <a:r>
                <a:rPr lang="fr-BE" sz="1000" dirty="0">
                  <a:effectLst/>
                  <a:latin typeface="Verdana" panose="020B0604030504040204" pitchFamily="34" charset="0"/>
                  <a:ea typeface="Verdana" panose="020B0604030504040204" pitchFamily="34" charset="0"/>
                  <a:cs typeface="Verdana" panose="020B0604030504040204" pitchFamily="34" charset="0"/>
                </a:rPr>
                <a:t> flow, </a:t>
              </a:r>
              <a:r>
                <a:rPr lang="fr-BE" sz="1000" dirty="0" err="1">
                  <a:effectLst/>
                  <a:latin typeface="Verdana" panose="020B0604030504040204" pitchFamily="34" charset="0"/>
                  <a:ea typeface="Verdana" panose="020B0604030504040204" pitchFamily="34" charset="0"/>
                  <a:cs typeface="Verdana" panose="020B0604030504040204" pitchFamily="34" charset="0"/>
                </a:rPr>
                <a:t>supporting</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order</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fulfilment</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shipment</a:t>
              </a:r>
              <a:r>
                <a:rPr lang="fr-BE" sz="1000" dirty="0">
                  <a:effectLst/>
                  <a:latin typeface="Verdana" panose="020B0604030504040204" pitchFamily="34" charset="0"/>
                  <a:ea typeface="Verdana" panose="020B0604030504040204" pitchFamily="34" charset="0"/>
                  <a:cs typeface="Verdana" panose="020B0604030504040204" pitchFamily="34" charset="0"/>
                </a:rPr>
                <a:t> notification and </a:t>
              </a:r>
              <a:r>
                <a:rPr lang="fr-BE" sz="1000" dirty="0" err="1">
                  <a:effectLst/>
                  <a:latin typeface="Verdana" panose="020B0604030504040204" pitchFamily="34" charset="0"/>
                  <a:ea typeface="Verdana" panose="020B0604030504040204" pitchFamily="34" charset="0"/>
                  <a:cs typeface="Verdana" panose="020B0604030504040204" pitchFamily="34" charset="0"/>
                </a:rPr>
                <a:t>goods</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reception</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enabling</a:t>
              </a:r>
              <a:r>
                <a:rPr lang="fr-BE" sz="1000" dirty="0">
                  <a:effectLst/>
                  <a:latin typeface="Verdana" panose="020B0604030504040204" pitchFamily="34" charset="0"/>
                  <a:ea typeface="Verdana" panose="020B0604030504040204" pitchFamily="34" charset="0"/>
                  <a:cs typeface="Verdana" panose="020B0604030504040204" pitchFamily="34" charset="0"/>
                </a:rPr>
                <a:t> end-to-end </a:t>
              </a:r>
              <a:r>
                <a:rPr lang="fr-BE" sz="1000" dirty="0" err="1">
                  <a:effectLst/>
                  <a:latin typeface="Verdana" panose="020B0604030504040204" pitchFamily="34" charset="0"/>
                  <a:ea typeface="Verdana" panose="020B0604030504040204" pitchFamily="34" charset="0"/>
                  <a:cs typeface="Verdana" panose="020B0604030504040204" pitchFamily="34" charset="0"/>
                </a:rPr>
                <a:t>visibility</a:t>
              </a:r>
              <a:r>
                <a:rPr lang="fr-BE" sz="1000" dirty="0">
                  <a:effectLst/>
                  <a:latin typeface="Verdana" panose="020B0604030504040204" pitchFamily="34" charset="0"/>
                  <a:ea typeface="Verdana" panose="020B0604030504040204" pitchFamily="34" charset="0"/>
                  <a:cs typeface="Verdana" panose="020B0604030504040204" pitchFamily="34" charset="0"/>
                </a:rPr>
                <a:t>, </a:t>
              </a:r>
              <a:r>
                <a:rPr lang="fr-BE" sz="1000" dirty="0" err="1">
                  <a:effectLst/>
                  <a:latin typeface="Verdana" panose="020B0604030504040204" pitchFamily="34" charset="0"/>
                  <a:ea typeface="Verdana" panose="020B0604030504040204" pitchFamily="34" charset="0"/>
                  <a:cs typeface="Verdana" panose="020B0604030504040204" pitchFamily="34" charset="0"/>
                </a:rPr>
                <a:t>traceability</a:t>
              </a:r>
              <a:r>
                <a:rPr lang="fr-BE" sz="1000" dirty="0">
                  <a:effectLst/>
                  <a:latin typeface="Verdana" panose="020B0604030504040204" pitchFamily="34" charset="0"/>
                  <a:ea typeface="Verdana" panose="020B0604030504040204" pitchFamily="34" charset="0"/>
                  <a:cs typeface="Verdana" panose="020B0604030504040204" pitchFamily="34" charset="0"/>
                </a:rPr>
                <a:t> and </a:t>
              </a:r>
              <a:r>
                <a:rPr lang="fr-BE" sz="1000" dirty="0" err="1">
                  <a:effectLst/>
                  <a:latin typeface="Verdana" panose="020B0604030504040204" pitchFamily="34" charset="0"/>
                  <a:ea typeface="Verdana" panose="020B0604030504040204" pitchFamily="34" charset="0"/>
                  <a:cs typeface="Verdana" panose="020B0604030504040204" pitchFamily="34" charset="0"/>
                </a:rPr>
                <a:t>reconciliation</a:t>
              </a:r>
              <a:r>
                <a:rPr lang="fr-BE" sz="1000" dirty="0">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2810169070"/>
      </p:ext>
    </p:extLst>
  </p:cSld>
  <p:clrMapOvr>
    <a:masterClrMapping/>
  </p:clrMapOvr>
</p:sld>
</file>

<file path=ppt/theme/theme1.xml><?xml version="1.0" encoding="utf-8"?>
<a:theme xmlns:a="http://schemas.openxmlformats.org/drawingml/2006/main" name="Thème Office 2013 – 2022">
  <a:themeElements>
    <a:clrScheme name="Personnalisé 1">
      <a:dk1>
        <a:srgbClr val="000000"/>
      </a:dk1>
      <a:lt1>
        <a:srgbClr val="FFFFFF"/>
      </a:lt1>
      <a:dk2>
        <a:srgbClr val="213368"/>
      </a:dk2>
      <a:lt2>
        <a:srgbClr val="DDDDDD"/>
      </a:lt2>
      <a:accent1>
        <a:srgbClr val="98E1F2"/>
      </a:accent1>
      <a:accent2>
        <a:srgbClr val="C6E4D2"/>
      </a:accent2>
      <a:accent3>
        <a:srgbClr val="CBE2A9"/>
      </a:accent3>
      <a:accent4>
        <a:srgbClr val="FBDFA6"/>
      </a:accent4>
      <a:accent5>
        <a:srgbClr val="F6B6CC"/>
      </a:accent5>
      <a:accent6>
        <a:srgbClr val="E8CFE2"/>
      </a:accent6>
      <a:hlink>
        <a:srgbClr val="00B6DE"/>
      </a:hlink>
      <a:folHlink>
        <a:srgbClr val="213368"/>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2831</TotalTime>
  <Words>1508</Words>
  <Application>Microsoft Macintosh PowerPoint</Application>
  <PresentationFormat>Grand écran</PresentationFormat>
  <Paragraphs>139</Paragraphs>
  <Slides>11</Slides>
  <Notes>9</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Aptos</vt:lpstr>
      <vt:lpstr>Arial</vt:lpstr>
      <vt:lpstr>Verdana</vt:lpstr>
      <vt:lpstr>Thème Office 2013 – 2022</vt:lpstr>
      <vt:lpstr>Definition of business process</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Where the standards fit in the process map </vt:lpstr>
      <vt:lpstr>Benefits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André Thijsen (visible)</dc:creator>
  <cp:lastModifiedBy>André Thijsen (visible)</cp:lastModifiedBy>
  <cp:revision>74</cp:revision>
  <dcterms:created xsi:type="dcterms:W3CDTF">2023-01-10T11:12:26Z</dcterms:created>
  <dcterms:modified xsi:type="dcterms:W3CDTF">2026-02-04T08:07:06Z</dcterms:modified>
</cp:coreProperties>
</file>