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62" r:id="rId2"/>
    <p:sldId id="278" r:id="rId3"/>
    <p:sldId id="277" r:id="rId4"/>
    <p:sldId id="276" r:id="rId5"/>
    <p:sldId id="275" r:id="rId6"/>
    <p:sldId id="274" r:id="rId7"/>
    <p:sldId id="273" r:id="rId8"/>
    <p:sldId id="272" r:id="rId9"/>
    <p:sldId id="264" r:id="rId1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CFE3"/>
    <a:srgbClr val="F6B7CC"/>
    <a:srgbClr val="FCE0A6"/>
    <a:srgbClr val="CCE3AA"/>
    <a:srgbClr val="99E2F3"/>
    <a:srgbClr val="2233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861640C-B974-496A-B50E-0E99ECD15BFB}" v="161" dt="2025-11-25T11:04:22.802"/>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815"/>
    <p:restoredTop sz="96327"/>
  </p:normalViewPr>
  <p:slideViewPr>
    <p:cSldViewPr snapToGrid="0">
      <p:cViewPr varScale="1">
        <p:scale>
          <a:sx n="124" d="100"/>
          <a:sy n="124" d="100"/>
        </p:scale>
        <p:origin x="848" y="168"/>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214" d="100"/>
          <a:sy n="214" d="100"/>
        </p:scale>
        <p:origin x="7416" y="16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67029E-20F1-A143-88B9-28013DB09FF5}" type="datetimeFigureOut">
              <a:rPr lang="fr-FR" smtClean="0"/>
              <a:t>04/02/2026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42DBFD-3510-0142-8331-C655B9BF5D98}" type="slidenum">
              <a:rPr lang="fr-FR" smtClean="0"/>
              <a:t>‹N°›</a:t>
            </a:fld>
            <a:endParaRPr lang="fr-FR"/>
          </a:p>
        </p:txBody>
      </p:sp>
    </p:spTree>
    <p:extLst>
      <p:ext uri="{BB962C8B-B14F-4D97-AF65-F5344CB8AC3E}">
        <p14:creationId xmlns:p14="http://schemas.microsoft.com/office/powerpoint/2010/main" val="7759880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842DBFD-3510-0142-8331-C655B9BF5D98}" type="slidenum">
              <a:rPr lang="fr-FR" smtClean="0"/>
              <a:t>2</a:t>
            </a:fld>
            <a:endParaRPr lang="fr-FR"/>
          </a:p>
        </p:txBody>
      </p:sp>
    </p:spTree>
    <p:extLst>
      <p:ext uri="{BB962C8B-B14F-4D97-AF65-F5344CB8AC3E}">
        <p14:creationId xmlns:p14="http://schemas.microsoft.com/office/powerpoint/2010/main" val="37064270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842DBFD-3510-0142-8331-C655B9BF5D98}" type="slidenum">
              <a:rPr lang="fr-FR" smtClean="0"/>
              <a:t>3</a:t>
            </a:fld>
            <a:endParaRPr lang="fr-FR"/>
          </a:p>
        </p:txBody>
      </p:sp>
    </p:spTree>
    <p:extLst>
      <p:ext uri="{BB962C8B-B14F-4D97-AF65-F5344CB8AC3E}">
        <p14:creationId xmlns:p14="http://schemas.microsoft.com/office/powerpoint/2010/main" val="24252783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842DBFD-3510-0142-8331-C655B9BF5D98}" type="slidenum">
              <a:rPr lang="fr-FR" smtClean="0"/>
              <a:t>4</a:t>
            </a:fld>
            <a:endParaRPr lang="fr-FR"/>
          </a:p>
        </p:txBody>
      </p:sp>
    </p:spTree>
    <p:extLst>
      <p:ext uri="{BB962C8B-B14F-4D97-AF65-F5344CB8AC3E}">
        <p14:creationId xmlns:p14="http://schemas.microsoft.com/office/powerpoint/2010/main" val="39682888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842DBFD-3510-0142-8331-C655B9BF5D98}" type="slidenum">
              <a:rPr lang="fr-FR" smtClean="0"/>
              <a:t>5</a:t>
            </a:fld>
            <a:endParaRPr lang="fr-FR"/>
          </a:p>
        </p:txBody>
      </p:sp>
    </p:spTree>
    <p:extLst>
      <p:ext uri="{BB962C8B-B14F-4D97-AF65-F5344CB8AC3E}">
        <p14:creationId xmlns:p14="http://schemas.microsoft.com/office/powerpoint/2010/main" val="40136932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842DBFD-3510-0142-8331-C655B9BF5D98}" type="slidenum">
              <a:rPr lang="fr-FR" smtClean="0"/>
              <a:t>6</a:t>
            </a:fld>
            <a:endParaRPr lang="fr-FR"/>
          </a:p>
        </p:txBody>
      </p:sp>
    </p:spTree>
    <p:extLst>
      <p:ext uri="{BB962C8B-B14F-4D97-AF65-F5344CB8AC3E}">
        <p14:creationId xmlns:p14="http://schemas.microsoft.com/office/powerpoint/2010/main" val="32065741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842DBFD-3510-0142-8331-C655B9BF5D98}" type="slidenum">
              <a:rPr lang="fr-FR" smtClean="0"/>
              <a:t>7</a:t>
            </a:fld>
            <a:endParaRPr lang="fr-FR"/>
          </a:p>
        </p:txBody>
      </p:sp>
    </p:spTree>
    <p:extLst>
      <p:ext uri="{BB962C8B-B14F-4D97-AF65-F5344CB8AC3E}">
        <p14:creationId xmlns:p14="http://schemas.microsoft.com/office/powerpoint/2010/main" val="35255584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842DBFD-3510-0142-8331-C655B9BF5D98}" type="slidenum">
              <a:rPr lang="fr-FR" smtClean="0"/>
              <a:t>8</a:t>
            </a:fld>
            <a:endParaRPr lang="fr-FR"/>
          </a:p>
        </p:txBody>
      </p:sp>
    </p:spTree>
    <p:extLst>
      <p:ext uri="{BB962C8B-B14F-4D97-AF65-F5344CB8AC3E}">
        <p14:creationId xmlns:p14="http://schemas.microsoft.com/office/powerpoint/2010/main" val="35863602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3AE1D0-CC12-98B5-93B8-0EE46D71846F}"/>
              </a:ext>
            </a:extLst>
          </p:cNvPr>
          <p:cNvSpPr>
            <a:spLocks noGrp="1"/>
          </p:cNvSpPr>
          <p:nvPr>
            <p:ph type="ctrTitle"/>
          </p:nvPr>
        </p:nvSpPr>
        <p:spPr>
          <a:xfrm>
            <a:off x="1524000" y="1122363"/>
            <a:ext cx="9144000" cy="2387600"/>
          </a:xfrm>
        </p:spPr>
        <p:txBody>
          <a:bodyPr anchor="b"/>
          <a:lstStyle>
            <a:lvl1pPr algn="ctr">
              <a:defRPr sz="6000">
                <a:latin typeface="Verdana" panose="020B0604030504040204" pitchFamily="34" charset="0"/>
                <a:ea typeface="Verdana" panose="020B0604030504040204" pitchFamily="34" charset="0"/>
                <a:cs typeface="Verdana" panose="020B0604030504040204" pitchFamily="34" charset="0"/>
              </a:defRPr>
            </a:lvl1pPr>
          </a:lstStyle>
          <a:p>
            <a:r>
              <a:rPr lang="fr-FR"/>
              <a:t>Modifiez le style du titre</a:t>
            </a:r>
          </a:p>
        </p:txBody>
      </p:sp>
      <p:sp>
        <p:nvSpPr>
          <p:cNvPr id="3" name="Sous-titre 2">
            <a:extLst>
              <a:ext uri="{FF2B5EF4-FFF2-40B4-BE49-F238E27FC236}">
                <a16:creationId xmlns:a16="http://schemas.microsoft.com/office/drawing/2014/main" id="{E6937AF5-455E-5ADC-031C-BDA465A61C8E}"/>
              </a:ext>
            </a:extLst>
          </p:cNvPr>
          <p:cNvSpPr>
            <a:spLocks noGrp="1"/>
          </p:cNvSpPr>
          <p:nvPr>
            <p:ph type="subTitle" idx="1"/>
          </p:nvPr>
        </p:nvSpPr>
        <p:spPr>
          <a:xfrm>
            <a:off x="1524000" y="3602038"/>
            <a:ext cx="9144000" cy="1655762"/>
          </a:xfrm>
        </p:spPr>
        <p:txBody>
          <a:bodyPr/>
          <a:lstStyle>
            <a:lvl1pPr marL="0" indent="0" algn="ctr">
              <a:buNone/>
              <a:defRPr sz="2400">
                <a:latin typeface="Verdana" panose="020B0604030504040204" pitchFamily="34" charset="0"/>
                <a:ea typeface="Verdana" panose="020B0604030504040204" pitchFamily="34" charset="0"/>
                <a:cs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Tree>
    <p:extLst>
      <p:ext uri="{BB962C8B-B14F-4D97-AF65-F5344CB8AC3E}">
        <p14:creationId xmlns:p14="http://schemas.microsoft.com/office/powerpoint/2010/main" val="4166141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duction">
    <p:bg>
      <p:bgPr>
        <a:solidFill>
          <a:schemeClr val="bg1"/>
        </a:solidFill>
        <a:effectLst/>
      </p:bgPr>
    </p:bg>
    <p:spTree>
      <p:nvGrpSpPr>
        <p:cNvPr id="1" name=""/>
        <p:cNvGrpSpPr/>
        <p:nvPr/>
      </p:nvGrpSpPr>
      <p:grpSpPr>
        <a:xfrm>
          <a:off x="0" y="0"/>
          <a:ext cx="0" cy="0"/>
          <a:chOff x="0" y="0"/>
          <a:chExt cx="0" cy="0"/>
        </a:xfrm>
      </p:grpSpPr>
      <p:sp>
        <p:nvSpPr>
          <p:cNvPr id="5" name="Rectangle : coins arrondis 4">
            <a:extLst>
              <a:ext uri="{FF2B5EF4-FFF2-40B4-BE49-F238E27FC236}">
                <a16:creationId xmlns:a16="http://schemas.microsoft.com/office/drawing/2014/main" id="{C4FE6465-8B13-DC94-424A-FA0CC0B051FA}"/>
              </a:ext>
            </a:extLst>
          </p:cNvPr>
          <p:cNvSpPr/>
          <p:nvPr userDrawn="1"/>
        </p:nvSpPr>
        <p:spPr>
          <a:xfrm>
            <a:off x="0" y="0"/>
            <a:ext cx="12192000" cy="6858000"/>
          </a:xfrm>
          <a:prstGeom prst="roundRect">
            <a:avLst>
              <a:gd name="adj" fmla="val 234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A54DB19-1A23-C988-05D4-30DDBDF2A423}"/>
              </a:ext>
            </a:extLst>
          </p:cNvPr>
          <p:cNvSpPr>
            <a:spLocks noGrp="1"/>
          </p:cNvSpPr>
          <p:nvPr>
            <p:ph type="title"/>
          </p:nvPr>
        </p:nvSpPr>
        <p:spPr>
          <a:xfrm>
            <a:off x="838200" y="365126"/>
            <a:ext cx="10515600" cy="862096"/>
          </a:xfrm>
        </p:spPr>
        <p:txBody>
          <a:bodyPr anchor="t" anchorCtr="0"/>
          <a:lstStyle>
            <a:lvl1pPr>
              <a:defRPr>
                <a:solidFill>
                  <a:schemeClr val="tx2"/>
                </a:solidFill>
                <a:effectLst/>
              </a:defRPr>
            </a:lvl1pPr>
          </a:lstStyle>
          <a:p>
            <a:r>
              <a:rPr lang="fr-FR" dirty="0"/>
              <a:t>Modifiez le style du titre</a:t>
            </a:r>
          </a:p>
        </p:txBody>
      </p:sp>
      <p:sp>
        <p:nvSpPr>
          <p:cNvPr id="3" name="Espace réservé du contenu 2">
            <a:extLst>
              <a:ext uri="{FF2B5EF4-FFF2-40B4-BE49-F238E27FC236}">
                <a16:creationId xmlns:a16="http://schemas.microsoft.com/office/drawing/2014/main" id="{1D17F212-8942-1095-1F81-FDF2A0E06BFE}"/>
              </a:ext>
            </a:extLst>
          </p:cNvPr>
          <p:cNvSpPr>
            <a:spLocks noGrp="1"/>
          </p:cNvSpPr>
          <p:nvPr>
            <p:ph idx="1"/>
          </p:nvPr>
        </p:nvSpPr>
        <p:spPr>
          <a:xfrm>
            <a:off x="838200" y="1592348"/>
            <a:ext cx="10515600" cy="5041815"/>
          </a:xfrm>
        </p:spPr>
        <p:txBody>
          <a:bodyPr>
            <a:noAutofit/>
          </a:bodyPr>
          <a:lstStyle>
            <a:lvl1pPr>
              <a:lnSpc>
                <a:spcPct val="100000"/>
              </a:lnSpc>
              <a:spcBef>
                <a:spcPts val="1500"/>
              </a:spcBef>
              <a:defRPr sz="2000"/>
            </a:lvl1pPr>
            <a:lvl2pPr>
              <a:spcBef>
                <a:spcPts val="1500"/>
              </a:spcBef>
              <a:defRPr sz="2000"/>
            </a:lvl2pPr>
            <a:lvl3pPr>
              <a:spcBef>
                <a:spcPts val="1500"/>
              </a:spcBef>
              <a:defRPr/>
            </a:lvl3pPr>
            <a:lvl4pPr>
              <a:spcBef>
                <a:spcPts val="1500"/>
              </a:spcBef>
              <a:defRPr/>
            </a:lvl4pPr>
            <a:lvl5pPr>
              <a:spcBef>
                <a:spcPts val="1500"/>
              </a:spcBef>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936230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enefits 1 col">
    <p:bg>
      <p:bgPr>
        <a:solidFill>
          <a:schemeClr val="bg1"/>
        </a:solidFill>
        <a:effectLst/>
      </p:bgPr>
    </p:bg>
    <p:spTree>
      <p:nvGrpSpPr>
        <p:cNvPr id="1" name=""/>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236D9DC1-8056-2BE0-7384-D195785D08EF}"/>
              </a:ext>
            </a:extLst>
          </p:cNvPr>
          <p:cNvSpPr/>
          <p:nvPr userDrawn="1"/>
        </p:nvSpPr>
        <p:spPr>
          <a:xfrm>
            <a:off x="0" y="0"/>
            <a:ext cx="12192000" cy="6858000"/>
          </a:xfrm>
          <a:prstGeom prst="roundRect">
            <a:avLst>
              <a:gd name="adj" fmla="val 234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A54DB19-1A23-C988-05D4-30DDBDF2A423}"/>
              </a:ext>
            </a:extLst>
          </p:cNvPr>
          <p:cNvSpPr>
            <a:spLocks noGrp="1"/>
          </p:cNvSpPr>
          <p:nvPr>
            <p:ph type="title"/>
          </p:nvPr>
        </p:nvSpPr>
        <p:spPr>
          <a:xfrm>
            <a:off x="838200" y="365126"/>
            <a:ext cx="10515600" cy="862096"/>
          </a:xfrm>
        </p:spPr>
        <p:txBody>
          <a:bodyPr anchor="t" anchorCtr="0"/>
          <a:lstStyle>
            <a:lvl1pPr>
              <a:defRPr>
                <a:solidFill>
                  <a:schemeClr val="tx2"/>
                </a:solidFill>
                <a:effectLst/>
              </a:defRPr>
            </a:lvl1pPr>
          </a:lstStyle>
          <a:p>
            <a:r>
              <a:rPr lang="fr-FR" dirty="0"/>
              <a:t>Modifiez le style du titre</a:t>
            </a:r>
          </a:p>
        </p:txBody>
      </p:sp>
      <p:sp>
        <p:nvSpPr>
          <p:cNvPr id="3" name="Espace réservé du contenu 2">
            <a:extLst>
              <a:ext uri="{FF2B5EF4-FFF2-40B4-BE49-F238E27FC236}">
                <a16:creationId xmlns:a16="http://schemas.microsoft.com/office/drawing/2014/main" id="{1D17F212-8942-1095-1F81-FDF2A0E06BFE}"/>
              </a:ext>
            </a:extLst>
          </p:cNvPr>
          <p:cNvSpPr>
            <a:spLocks noGrp="1"/>
          </p:cNvSpPr>
          <p:nvPr>
            <p:ph idx="1"/>
          </p:nvPr>
        </p:nvSpPr>
        <p:spPr>
          <a:xfrm>
            <a:off x="838200" y="2286000"/>
            <a:ext cx="10515600" cy="4348163"/>
          </a:xfrm>
        </p:spPr>
        <p:txBody>
          <a:bodyPr>
            <a:noAutofit/>
          </a:bodyPr>
          <a:lstStyle>
            <a:lvl1pPr>
              <a:lnSpc>
                <a:spcPct val="100000"/>
              </a:lnSpc>
              <a:spcBef>
                <a:spcPts val="1500"/>
              </a:spcBef>
              <a:defRPr sz="2000"/>
            </a:lvl1pPr>
            <a:lvl2pPr>
              <a:spcBef>
                <a:spcPts val="1500"/>
              </a:spcBef>
              <a:defRPr sz="2000"/>
            </a:lvl2pPr>
            <a:lvl3pPr>
              <a:spcBef>
                <a:spcPts val="1500"/>
              </a:spcBef>
              <a:defRPr/>
            </a:lvl3pPr>
            <a:lvl4pPr>
              <a:spcBef>
                <a:spcPts val="1500"/>
              </a:spcBef>
              <a:defRPr/>
            </a:lvl4pPr>
            <a:lvl5pPr>
              <a:spcBef>
                <a:spcPts val="1500"/>
              </a:spcBef>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9" name="Espace réservé du texte 8">
            <a:extLst>
              <a:ext uri="{FF2B5EF4-FFF2-40B4-BE49-F238E27FC236}">
                <a16:creationId xmlns:a16="http://schemas.microsoft.com/office/drawing/2014/main" id="{00798327-9F12-FE54-89F8-8202DB546A36}"/>
              </a:ext>
            </a:extLst>
          </p:cNvPr>
          <p:cNvSpPr>
            <a:spLocks noGrp="1"/>
          </p:cNvSpPr>
          <p:nvPr>
            <p:ph type="body" sz="quarter" idx="10" hasCustomPrompt="1"/>
          </p:nvPr>
        </p:nvSpPr>
        <p:spPr>
          <a:xfrm>
            <a:off x="838200" y="1227138"/>
            <a:ext cx="10515600" cy="1058862"/>
          </a:xfrm>
        </p:spPr>
        <p:txBody>
          <a:bodyPr anchor="ctr" anchorCtr="0">
            <a:noAutofit/>
          </a:bodyPr>
          <a:lstStyle>
            <a:lvl1pPr>
              <a:defRPr sz="2000" b="1"/>
            </a:lvl1pPr>
          </a:lstStyle>
          <a:p>
            <a:pPr lvl="0"/>
            <a:r>
              <a:rPr lang="fr-FR" dirty="0"/>
              <a:t>Sous-titre</a:t>
            </a:r>
          </a:p>
        </p:txBody>
      </p:sp>
    </p:spTree>
    <p:extLst>
      <p:ext uri="{BB962C8B-B14F-4D97-AF65-F5344CB8AC3E}">
        <p14:creationId xmlns:p14="http://schemas.microsoft.com/office/powerpoint/2010/main" val="1164673698"/>
      </p:ext>
    </p:extLst>
  </p:cSld>
  <p:clrMapOvr>
    <a:masterClrMapping/>
  </p:clrMapOvr>
  <p:extLst>
    <p:ext uri="{DCECCB84-F9BA-43D5-87BE-67443E8EF086}">
      <p15:sldGuideLst xmlns:p15="http://schemas.microsoft.com/office/powerpoint/2012/main">
        <p15:guide id="1" orient="horz" pos="1162"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enefits 2 cols">
    <p:bg>
      <p:bgPr>
        <a:solidFill>
          <a:schemeClr val="bg1"/>
        </a:solidFill>
        <a:effectLst/>
      </p:bgPr>
    </p:bg>
    <p:spTree>
      <p:nvGrpSpPr>
        <p:cNvPr id="1" name=""/>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236D9DC1-8056-2BE0-7384-D195785D08EF}"/>
              </a:ext>
            </a:extLst>
          </p:cNvPr>
          <p:cNvSpPr/>
          <p:nvPr userDrawn="1"/>
        </p:nvSpPr>
        <p:spPr>
          <a:xfrm>
            <a:off x="0" y="0"/>
            <a:ext cx="12192000" cy="6858000"/>
          </a:xfrm>
          <a:prstGeom prst="roundRect">
            <a:avLst>
              <a:gd name="adj" fmla="val 234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A54DB19-1A23-C988-05D4-30DDBDF2A423}"/>
              </a:ext>
            </a:extLst>
          </p:cNvPr>
          <p:cNvSpPr>
            <a:spLocks noGrp="1"/>
          </p:cNvSpPr>
          <p:nvPr>
            <p:ph type="title"/>
          </p:nvPr>
        </p:nvSpPr>
        <p:spPr>
          <a:xfrm>
            <a:off x="838200" y="365126"/>
            <a:ext cx="10515600" cy="862096"/>
          </a:xfrm>
        </p:spPr>
        <p:txBody>
          <a:bodyPr anchor="t" anchorCtr="0"/>
          <a:lstStyle>
            <a:lvl1pPr>
              <a:defRPr>
                <a:solidFill>
                  <a:schemeClr val="tx2"/>
                </a:solidFill>
                <a:effectLst/>
              </a:defRPr>
            </a:lvl1pPr>
          </a:lstStyle>
          <a:p>
            <a:r>
              <a:rPr lang="fr-FR" dirty="0"/>
              <a:t>Modifiez le style du titre</a:t>
            </a:r>
          </a:p>
        </p:txBody>
      </p:sp>
      <p:sp>
        <p:nvSpPr>
          <p:cNvPr id="3" name="Espace réservé du contenu 2">
            <a:extLst>
              <a:ext uri="{FF2B5EF4-FFF2-40B4-BE49-F238E27FC236}">
                <a16:creationId xmlns:a16="http://schemas.microsoft.com/office/drawing/2014/main" id="{1D17F212-8942-1095-1F81-FDF2A0E06BFE}"/>
              </a:ext>
            </a:extLst>
          </p:cNvPr>
          <p:cNvSpPr>
            <a:spLocks noGrp="1"/>
          </p:cNvSpPr>
          <p:nvPr>
            <p:ph idx="1"/>
          </p:nvPr>
        </p:nvSpPr>
        <p:spPr>
          <a:xfrm>
            <a:off x="838200" y="2286000"/>
            <a:ext cx="4913312" cy="4348163"/>
          </a:xfrm>
        </p:spPr>
        <p:txBody>
          <a:bodyPr>
            <a:noAutofit/>
          </a:bodyPr>
          <a:lstStyle>
            <a:lvl1pPr>
              <a:lnSpc>
                <a:spcPct val="100000"/>
              </a:lnSpc>
              <a:spcBef>
                <a:spcPts val="1500"/>
              </a:spcBef>
              <a:defRPr sz="2000"/>
            </a:lvl1pPr>
            <a:lvl2pPr>
              <a:spcBef>
                <a:spcPts val="1500"/>
              </a:spcBef>
              <a:defRPr sz="2000"/>
            </a:lvl2pPr>
            <a:lvl3pPr>
              <a:spcBef>
                <a:spcPts val="1500"/>
              </a:spcBef>
              <a:defRPr/>
            </a:lvl3pPr>
            <a:lvl4pPr>
              <a:spcBef>
                <a:spcPts val="1500"/>
              </a:spcBef>
              <a:defRPr/>
            </a:lvl4pPr>
            <a:lvl5pPr>
              <a:spcBef>
                <a:spcPts val="1500"/>
              </a:spcBef>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9" name="Espace réservé du texte 8">
            <a:extLst>
              <a:ext uri="{FF2B5EF4-FFF2-40B4-BE49-F238E27FC236}">
                <a16:creationId xmlns:a16="http://schemas.microsoft.com/office/drawing/2014/main" id="{00798327-9F12-FE54-89F8-8202DB546A36}"/>
              </a:ext>
            </a:extLst>
          </p:cNvPr>
          <p:cNvSpPr>
            <a:spLocks noGrp="1"/>
          </p:cNvSpPr>
          <p:nvPr>
            <p:ph type="body" sz="quarter" idx="10" hasCustomPrompt="1"/>
          </p:nvPr>
        </p:nvSpPr>
        <p:spPr>
          <a:xfrm>
            <a:off x="838200" y="1227138"/>
            <a:ext cx="4913312" cy="1058862"/>
          </a:xfrm>
        </p:spPr>
        <p:txBody>
          <a:bodyPr anchor="ctr" anchorCtr="0">
            <a:noAutofit/>
          </a:bodyPr>
          <a:lstStyle>
            <a:lvl1pPr>
              <a:defRPr sz="2000" b="1"/>
            </a:lvl1pPr>
          </a:lstStyle>
          <a:p>
            <a:pPr lvl="0"/>
            <a:r>
              <a:rPr lang="fr-FR" dirty="0"/>
              <a:t>Sous-titre</a:t>
            </a:r>
          </a:p>
        </p:txBody>
      </p:sp>
      <p:sp>
        <p:nvSpPr>
          <p:cNvPr id="5" name="Espace réservé du contenu 2">
            <a:extLst>
              <a:ext uri="{FF2B5EF4-FFF2-40B4-BE49-F238E27FC236}">
                <a16:creationId xmlns:a16="http://schemas.microsoft.com/office/drawing/2014/main" id="{9D276E13-CD46-83A6-13DD-05FE190AC9F3}"/>
              </a:ext>
            </a:extLst>
          </p:cNvPr>
          <p:cNvSpPr>
            <a:spLocks noGrp="1"/>
          </p:cNvSpPr>
          <p:nvPr>
            <p:ph idx="11"/>
          </p:nvPr>
        </p:nvSpPr>
        <p:spPr>
          <a:xfrm>
            <a:off x="6456363" y="2286000"/>
            <a:ext cx="4913312" cy="4348163"/>
          </a:xfrm>
        </p:spPr>
        <p:txBody>
          <a:bodyPr>
            <a:noAutofit/>
          </a:bodyPr>
          <a:lstStyle>
            <a:lvl1pPr>
              <a:lnSpc>
                <a:spcPct val="100000"/>
              </a:lnSpc>
              <a:spcBef>
                <a:spcPts val="1500"/>
              </a:spcBef>
              <a:defRPr sz="2000"/>
            </a:lvl1pPr>
            <a:lvl2pPr>
              <a:spcBef>
                <a:spcPts val="1500"/>
              </a:spcBef>
              <a:defRPr sz="2000"/>
            </a:lvl2pPr>
            <a:lvl3pPr>
              <a:spcBef>
                <a:spcPts val="1500"/>
              </a:spcBef>
              <a:defRPr/>
            </a:lvl3pPr>
            <a:lvl4pPr>
              <a:spcBef>
                <a:spcPts val="1500"/>
              </a:spcBef>
              <a:defRPr/>
            </a:lvl4pPr>
            <a:lvl5pPr>
              <a:spcBef>
                <a:spcPts val="1500"/>
              </a:spcBef>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texte 8">
            <a:extLst>
              <a:ext uri="{FF2B5EF4-FFF2-40B4-BE49-F238E27FC236}">
                <a16:creationId xmlns:a16="http://schemas.microsoft.com/office/drawing/2014/main" id="{79D7197E-94FE-D7DF-AAB8-E0B1665D2859}"/>
              </a:ext>
            </a:extLst>
          </p:cNvPr>
          <p:cNvSpPr>
            <a:spLocks noGrp="1"/>
          </p:cNvSpPr>
          <p:nvPr>
            <p:ph type="body" sz="quarter" idx="12" hasCustomPrompt="1"/>
          </p:nvPr>
        </p:nvSpPr>
        <p:spPr>
          <a:xfrm>
            <a:off x="6456363" y="1227138"/>
            <a:ext cx="4913312" cy="1058862"/>
          </a:xfrm>
        </p:spPr>
        <p:txBody>
          <a:bodyPr anchor="ctr" anchorCtr="0">
            <a:noAutofit/>
          </a:bodyPr>
          <a:lstStyle>
            <a:lvl1pPr>
              <a:defRPr sz="2000" b="1"/>
            </a:lvl1pPr>
          </a:lstStyle>
          <a:p>
            <a:pPr lvl="0"/>
            <a:r>
              <a:rPr lang="fr-FR" dirty="0"/>
              <a:t>Sous-titre</a:t>
            </a:r>
          </a:p>
        </p:txBody>
      </p:sp>
    </p:spTree>
    <p:extLst>
      <p:ext uri="{BB962C8B-B14F-4D97-AF65-F5344CB8AC3E}">
        <p14:creationId xmlns:p14="http://schemas.microsoft.com/office/powerpoint/2010/main" val="29435049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067" userDrawn="1">
          <p15:clr>
            <a:srgbClr val="FBAE40"/>
          </p15:clr>
        </p15:guide>
        <p15:guide id="4" pos="3613" userDrawn="1">
          <p15:clr>
            <a:srgbClr val="FBAE40"/>
          </p15:clr>
        </p15:guide>
        <p15:guide id="5" pos="518" userDrawn="1">
          <p15:clr>
            <a:srgbClr val="FBAE40"/>
          </p15:clr>
        </p15:guide>
        <p15:guide id="6" pos="7162"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770478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EE662E75-D7DB-295E-F113-F0362940ED44}"/>
              </a:ext>
            </a:extLst>
          </p:cNvPr>
          <p:cNvSpPr>
            <a:spLocks noGrp="1"/>
          </p:cNvSpPr>
          <p:nvPr>
            <p:ph type="title"/>
          </p:nvPr>
        </p:nvSpPr>
        <p:spPr>
          <a:xfrm>
            <a:off x="838200" y="365126"/>
            <a:ext cx="10515600" cy="862096"/>
          </a:xfrm>
        </p:spPr>
        <p:txBody>
          <a:bodyPr anchor="t" anchorCtr="0">
            <a:normAutofit/>
          </a:bodyPr>
          <a:lstStyle>
            <a:lvl1pPr>
              <a:defRPr sz="2400">
                <a:solidFill>
                  <a:schemeClr val="tx1"/>
                </a:solidFill>
                <a:effectLst/>
              </a:defRPr>
            </a:lvl1pPr>
          </a:lstStyle>
          <a:p>
            <a:r>
              <a:rPr lang="fr-FR" dirty="0"/>
              <a:t>Modifiez le style du titre</a:t>
            </a:r>
          </a:p>
        </p:txBody>
      </p:sp>
    </p:spTree>
    <p:extLst>
      <p:ext uri="{BB962C8B-B14F-4D97-AF65-F5344CB8AC3E}">
        <p14:creationId xmlns:p14="http://schemas.microsoft.com/office/powerpoint/2010/main" val="23422822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812F2B87-0ABE-BCF7-9100-F061D9DFF2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4653BF99-FD48-27D2-1046-24F1372063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871906179"/>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1" r:id="rId3"/>
    <p:sldLayoutId id="2147483671" r:id="rId4"/>
    <p:sldLayoutId id="2147483655" r:id="rId5"/>
    <p:sldLayoutId id="2147483672" r:id="rId6"/>
  </p:sldLayoutIdLst>
  <p:txStyles>
    <p:titleStyle>
      <a:lvl1pPr algn="l" defTabSz="914400" rtl="0" eaLnBrk="1" latinLnBrk="0" hangingPunct="1">
        <a:lnSpc>
          <a:spcPct val="90000"/>
        </a:lnSpc>
        <a:spcBef>
          <a:spcPct val="0"/>
        </a:spcBef>
        <a:buNone/>
        <a:defRPr sz="44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7.emf"/><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1.png"/><Relationship Id="rId11" Type="http://schemas.openxmlformats.org/officeDocument/2006/relationships/image" Target="../media/image2.png"/><Relationship Id="rId5" Type="http://schemas.openxmlformats.org/officeDocument/2006/relationships/image" Target="../media/image9.emf"/><Relationship Id="rId10" Type="http://schemas.openxmlformats.org/officeDocument/2006/relationships/image" Target="../media/image4.png"/><Relationship Id="rId4" Type="http://schemas.openxmlformats.org/officeDocument/2006/relationships/image" Target="../media/image8.emf"/><Relationship Id="rId9"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0.emf"/><Relationship Id="rId7" Type="http://schemas.openxmlformats.org/officeDocument/2006/relationships/image" Target="../media/image1.png"/><Relationship Id="rId12"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7.emf"/><Relationship Id="rId11" Type="http://schemas.openxmlformats.org/officeDocument/2006/relationships/image" Target="../media/image4.png"/><Relationship Id="rId5" Type="http://schemas.openxmlformats.org/officeDocument/2006/relationships/image" Target="../media/image8.emf"/><Relationship Id="rId10" Type="http://schemas.openxmlformats.org/officeDocument/2006/relationships/image" Target="../media/image3.png"/><Relationship Id="rId4" Type="http://schemas.openxmlformats.org/officeDocument/2006/relationships/image" Target="../media/image9.emf"/><Relationship Id="rId9" Type="http://schemas.openxmlformats.org/officeDocument/2006/relationships/image" Target="../media/image6.png"/></Relationships>
</file>

<file path=ppt/slides/_rels/slide7.xml.rels><?xml version="1.0" encoding="UTF-8" standalone="yes"?>
<Relationships xmlns="http://schemas.openxmlformats.org/package/2006/relationships"><Relationship Id="rId8" Type="http://schemas.openxmlformats.org/officeDocument/2006/relationships/image" Target="../media/image9.emf"/><Relationship Id="rId13" Type="http://schemas.openxmlformats.org/officeDocument/2006/relationships/image" Target="../media/image3.png"/><Relationship Id="rId3" Type="http://schemas.openxmlformats.org/officeDocument/2006/relationships/image" Target="../media/image11.png"/><Relationship Id="rId7" Type="http://schemas.openxmlformats.org/officeDocument/2006/relationships/image" Target="../media/image8.emf"/><Relationship Id="rId12"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13.emf"/><Relationship Id="rId11" Type="http://schemas.openxmlformats.org/officeDocument/2006/relationships/image" Target="../media/image5.png"/><Relationship Id="rId5" Type="http://schemas.openxmlformats.org/officeDocument/2006/relationships/image" Target="../media/image12.png"/><Relationship Id="rId15" Type="http://schemas.openxmlformats.org/officeDocument/2006/relationships/image" Target="../media/image2.png"/><Relationship Id="rId10" Type="http://schemas.openxmlformats.org/officeDocument/2006/relationships/image" Target="../media/image1.png"/><Relationship Id="rId4" Type="http://schemas.openxmlformats.org/officeDocument/2006/relationships/image" Target="../media/image10.emf"/><Relationship Id="rId9" Type="http://schemas.openxmlformats.org/officeDocument/2006/relationships/image" Target="../media/image7.emf"/><Relationship Id="rId14" Type="http://schemas.openxmlformats.org/officeDocument/2006/relationships/image" Target="../media/image4.png"/></Relationships>
</file>

<file path=ppt/slides/_rels/slide8.xml.rels><?xml version="1.0" encoding="UTF-8" standalone="yes"?>
<Relationships xmlns="http://schemas.openxmlformats.org/package/2006/relationships"><Relationship Id="rId8" Type="http://schemas.openxmlformats.org/officeDocument/2006/relationships/image" Target="../media/image16.emf"/><Relationship Id="rId13" Type="http://schemas.openxmlformats.org/officeDocument/2006/relationships/image" Target="../media/image7.emf"/><Relationship Id="rId18" Type="http://schemas.openxmlformats.org/officeDocument/2006/relationships/image" Target="../media/image2.png"/><Relationship Id="rId3" Type="http://schemas.openxmlformats.org/officeDocument/2006/relationships/image" Target="../media/image11.png"/><Relationship Id="rId7" Type="http://schemas.openxmlformats.org/officeDocument/2006/relationships/image" Target="../media/image15.emf"/><Relationship Id="rId12" Type="http://schemas.openxmlformats.org/officeDocument/2006/relationships/image" Target="../media/image9.emf"/><Relationship Id="rId17" Type="http://schemas.openxmlformats.org/officeDocument/2006/relationships/image" Target="../media/image3.png"/><Relationship Id="rId2" Type="http://schemas.openxmlformats.org/officeDocument/2006/relationships/notesSlide" Target="../notesSlides/notesSlide7.xml"/><Relationship Id="rId16" Type="http://schemas.openxmlformats.org/officeDocument/2006/relationships/image" Target="../media/image6.png"/><Relationship Id="rId1" Type="http://schemas.openxmlformats.org/officeDocument/2006/relationships/slideLayout" Target="../slideLayouts/slideLayout6.xml"/><Relationship Id="rId6" Type="http://schemas.openxmlformats.org/officeDocument/2006/relationships/image" Target="../media/image14.emf"/><Relationship Id="rId11" Type="http://schemas.openxmlformats.org/officeDocument/2006/relationships/image" Target="../media/image8.emf"/><Relationship Id="rId5" Type="http://schemas.openxmlformats.org/officeDocument/2006/relationships/image" Target="../media/image4.png"/><Relationship Id="rId15" Type="http://schemas.openxmlformats.org/officeDocument/2006/relationships/image" Target="../media/image5.png"/><Relationship Id="rId10" Type="http://schemas.openxmlformats.org/officeDocument/2006/relationships/image" Target="../media/image13.emf"/><Relationship Id="rId4" Type="http://schemas.openxmlformats.org/officeDocument/2006/relationships/image" Target="../media/image10.emf"/><Relationship Id="rId9" Type="http://schemas.openxmlformats.org/officeDocument/2006/relationships/image" Target="../media/image12.png"/><Relationship Id="rId14"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itre 10">
            <a:extLst>
              <a:ext uri="{FF2B5EF4-FFF2-40B4-BE49-F238E27FC236}">
                <a16:creationId xmlns:a16="http://schemas.microsoft.com/office/drawing/2014/main" id="{066F2B70-4ADC-BBAA-4A7D-260B73399E58}"/>
              </a:ext>
            </a:extLst>
          </p:cNvPr>
          <p:cNvSpPr>
            <a:spLocks noGrp="1"/>
          </p:cNvSpPr>
          <p:nvPr>
            <p:ph type="title"/>
          </p:nvPr>
        </p:nvSpPr>
        <p:spPr/>
        <p:txBody>
          <a:bodyPr>
            <a:normAutofit/>
          </a:bodyPr>
          <a:lstStyle/>
          <a:p>
            <a:r>
              <a:rPr lang="en-US" dirty="0">
                <a:effectLst/>
              </a:rPr>
              <a:t>Definition of business process</a:t>
            </a:r>
            <a:endParaRPr lang="fr-FR" dirty="0">
              <a:effectLst/>
            </a:endParaRPr>
          </a:p>
        </p:txBody>
      </p:sp>
      <p:sp>
        <p:nvSpPr>
          <p:cNvPr id="12" name="Espace réservé du contenu 11">
            <a:extLst>
              <a:ext uri="{FF2B5EF4-FFF2-40B4-BE49-F238E27FC236}">
                <a16:creationId xmlns:a16="http://schemas.microsoft.com/office/drawing/2014/main" id="{FD161E11-629A-6D21-3B91-EF906F68AB9D}"/>
              </a:ext>
            </a:extLst>
          </p:cNvPr>
          <p:cNvSpPr>
            <a:spLocks noGrp="1"/>
          </p:cNvSpPr>
          <p:nvPr>
            <p:ph idx="1"/>
          </p:nvPr>
        </p:nvSpPr>
        <p:spPr/>
        <p:txBody>
          <a:bodyPr>
            <a:noAutofit/>
          </a:bodyPr>
          <a:lstStyle/>
          <a:p>
            <a:r>
              <a:rPr lang="en-US" dirty="0"/>
              <a:t>This process describes the transition of care when a patient is discharged from hospital and obtains their prescribed medicines at a community pharmacy. By using GS1 standards and regulatory verification systems such as the European FMD and the US DSCSA, pharmacies can ensure the authenticity, traceability and correct dispensing of prescription medicines.</a:t>
            </a:r>
            <a:endParaRPr lang="en-US" dirty="0">
              <a:cs typeface="+mn-lt"/>
            </a:endParaRPr>
          </a:p>
        </p:txBody>
      </p:sp>
      <p:sp>
        <p:nvSpPr>
          <p:cNvPr id="17" name="Espace réservé du texte 16">
            <a:extLst>
              <a:ext uri="{FF2B5EF4-FFF2-40B4-BE49-F238E27FC236}">
                <a16:creationId xmlns:a16="http://schemas.microsoft.com/office/drawing/2014/main" id="{0E4E3DC1-7E8D-6377-59D7-D1C4DA15A04E}"/>
              </a:ext>
            </a:extLst>
          </p:cNvPr>
          <p:cNvSpPr>
            <a:spLocks noGrp="1"/>
          </p:cNvSpPr>
          <p:nvPr>
            <p:ph type="body" sz="quarter" idx="10"/>
          </p:nvPr>
        </p:nvSpPr>
        <p:spPr/>
        <p:txBody>
          <a:bodyPr/>
          <a:lstStyle/>
          <a:p>
            <a:r>
              <a:rPr lang="en-US" dirty="0"/>
              <a:t>Process 2 – Patient access to discharged medication</a:t>
            </a:r>
          </a:p>
        </p:txBody>
      </p:sp>
    </p:spTree>
    <p:extLst>
      <p:ext uri="{BB962C8B-B14F-4D97-AF65-F5344CB8AC3E}">
        <p14:creationId xmlns:p14="http://schemas.microsoft.com/office/powerpoint/2010/main" val="754857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83300C-5AA5-FD12-E817-8CFFB38B9A30}"/>
              </a:ext>
            </a:extLst>
          </p:cNvPr>
          <p:cNvSpPr>
            <a:spLocks noGrp="1"/>
          </p:cNvSpPr>
          <p:nvPr>
            <p:ph type="title"/>
          </p:nvPr>
        </p:nvSpPr>
        <p:spPr/>
        <p:txBody>
          <a:bodyPr/>
          <a:lstStyle/>
          <a:p>
            <a:r>
              <a:rPr lang="en-US" sz="2400" dirty="0">
                <a:latin typeface="Verdana" panose="020B0604030504040204" pitchFamily="34" charset="0"/>
                <a:ea typeface="Verdana" panose="020B0604030504040204" pitchFamily="34" charset="0"/>
                <a:cs typeface="Verdana" panose="020B0604030504040204" pitchFamily="34" charset="0"/>
              </a:rPr>
              <a:t>Where the standards fit in the process map </a:t>
            </a:r>
            <a:endParaRPr lang="fr-FR" dirty="0"/>
          </a:p>
        </p:txBody>
      </p:sp>
      <p:grpSp>
        <p:nvGrpSpPr>
          <p:cNvPr id="246" name="Groupe 245">
            <a:extLst>
              <a:ext uri="{FF2B5EF4-FFF2-40B4-BE49-F238E27FC236}">
                <a16:creationId xmlns:a16="http://schemas.microsoft.com/office/drawing/2014/main" id="{78B92CD9-09B0-7E10-F991-F87A8A90875F}"/>
              </a:ext>
            </a:extLst>
          </p:cNvPr>
          <p:cNvGrpSpPr/>
          <p:nvPr/>
        </p:nvGrpSpPr>
        <p:grpSpPr>
          <a:xfrm>
            <a:off x="370341" y="1097793"/>
            <a:ext cx="1943692" cy="2366976"/>
            <a:chOff x="370341" y="1097793"/>
            <a:chExt cx="1943692" cy="2366976"/>
          </a:xfrm>
        </p:grpSpPr>
        <p:sp>
          <p:nvSpPr>
            <p:cNvPr id="78" name="ZoneTexte 220">
              <a:extLst>
                <a:ext uri="{FF2B5EF4-FFF2-40B4-BE49-F238E27FC236}">
                  <a16:creationId xmlns:a16="http://schemas.microsoft.com/office/drawing/2014/main" id="{4C780FD3-C9C4-01CD-1B0F-90DE7401CBAB}"/>
                </a:ext>
              </a:extLst>
            </p:cNvPr>
            <p:cNvSpPr txBox="1"/>
            <p:nvPr/>
          </p:nvSpPr>
          <p:spPr>
            <a:xfrm>
              <a:off x="657302" y="3218548"/>
              <a:ext cx="1369771" cy="246221"/>
            </a:xfrm>
            <a:prstGeom prst="rect">
              <a:avLst/>
            </a:prstGeom>
            <a:solidFill>
              <a:schemeClr val="accent4"/>
            </a:solidFill>
            <a:effectLst/>
          </p:spPr>
          <p:txBody>
            <a:bodyPr wrap="square">
              <a:spAutoFit/>
            </a:bodyPr>
            <a:lstStyle/>
            <a:p>
              <a:pPr algn="ctr">
                <a:defRPr/>
              </a:pPr>
              <a:r>
                <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GTIN </a:t>
              </a: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 GSRN</a:t>
              </a:r>
              <a:endPar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107" name="ZoneTexte 114">
              <a:extLst>
                <a:ext uri="{FF2B5EF4-FFF2-40B4-BE49-F238E27FC236}">
                  <a16:creationId xmlns:a16="http://schemas.microsoft.com/office/drawing/2014/main" id="{E96BDED5-ACAA-DFA4-7576-4914FF6D17E5}"/>
                </a:ext>
              </a:extLst>
            </p:cNvPr>
            <p:cNvSpPr txBox="1"/>
            <p:nvPr/>
          </p:nvSpPr>
          <p:spPr>
            <a:xfrm>
              <a:off x="370341" y="2295804"/>
              <a:ext cx="1943692" cy="861774"/>
            </a:xfrm>
            <a:prstGeom prst="rect">
              <a:avLst/>
            </a:prstGeom>
            <a:noFill/>
            <a:effectLst/>
          </p:spPr>
          <p:txBody>
            <a:bodyPr wrap="square">
              <a:spAutoFit/>
            </a:bodyPr>
            <a:lstStyle/>
            <a:p>
              <a:pPr algn="ctr"/>
              <a:r>
                <a:rPr lang="es-ES" sz="1000" dirty="0" err="1">
                  <a:latin typeface="Verdana" panose="020B0604030504040204" pitchFamily="34" charset="0"/>
                  <a:ea typeface="Verdana" panose="020B0604030504040204" pitchFamily="34" charset="0"/>
                </a:rPr>
                <a:t>Patient</a:t>
              </a:r>
              <a:r>
                <a:rPr lang="es-ES" sz="1000" dirty="0">
                  <a:latin typeface="Verdana" panose="020B0604030504040204" pitchFamily="34" charset="0"/>
                  <a:ea typeface="Verdana" panose="020B0604030504040204" pitchFamily="34" charset="0"/>
                </a:rPr>
                <a:t> </a:t>
              </a:r>
              <a:r>
                <a:rPr lang="es-ES" sz="1000" dirty="0" err="1">
                  <a:latin typeface="Verdana" panose="020B0604030504040204" pitchFamily="34" charset="0"/>
                  <a:ea typeface="Verdana" panose="020B0604030504040204" pitchFamily="34" charset="0"/>
                </a:rPr>
                <a:t>is</a:t>
              </a:r>
              <a:r>
                <a:rPr lang="es-ES" sz="1000" dirty="0">
                  <a:latin typeface="Verdana" panose="020B0604030504040204" pitchFamily="34" charset="0"/>
                  <a:ea typeface="Verdana" panose="020B0604030504040204" pitchFamily="34" charset="0"/>
                </a:rPr>
                <a:t> </a:t>
              </a:r>
              <a:r>
                <a:rPr lang="es-ES" sz="1000" dirty="0" err="1">
                  <a:latin typeface="Verdana" panose="020B0604030504040204" pitchFamily="34" charset="0"/>
                  <a:ea typeface="Verdana" panose="020B0604030504040204" pitchFamily="34" charset="0"/>
                </a:rPr>
                <a:t>discharged</a:t>
              </a:r>
              <a:r>
                <a:rPr lang="es-ES" sz="1000" dirty="0">
                  <a:latin typeface="Verdana" panose="020B0604030504040204" pitchFamily="34" charset="0"/>
                  <a:ea typeface="Verdana" panose="020B0604030504040204" pitchFamily="34" charset="0"/>
                </a:rPr>
                <a:t> </a:t>
              </a:r>
              <a:r>
                <a:rPr lang="es-ES" sz="1000" dirty="0" err="1">
                  <a:latin typeface="Verdana" panose="020B0604030504040204" pitchFamily="34" charset="0"/>
                  <a:ea typeface="Verdana" panose="020B0604030504040204" pitchFamily="34" charset="0"/>
                </a:rPr>
                <a:t>from</a:t>
              </a:r>
              <a:r>
                <a:rPr lang="es-ES" sz="1000" dirty="0">
                  <a:latin typeface="Verdana" panose="020B0604030504040204" pitchFamily="34" charset="0"/>
                  <a:ea typeface="Verdana" panose="020B0604030504040204" pitchFamily="34" charset="0"/>
                </a:rPr>
                <a:t> hospital and requieres </a:t>
              </a:r>
              <a:r>
                <a:rPr lang="es-ES" sz="1000" dirty="0" err="1">
                  <a:latin typeface="Verdana" panose="020B0604030504040204" pitchFamily="34" charset="0"/>
                  <a:ea typeface="Verdana" panose="020B0604030504040204" pitchFamily="34" charset="0"/>
                </a:rPr>
                <a:t>discharged</a:t>
              </a:r>
              <a:r>
                <a:rPr lang="es-ES" sz="1000" dirty="0">
                  <a:latin typeface="Verdana" panose="020B0604030504040204" pitchFamily="34" charset="0"/>
                  <a:ea typeface="Verdana" panose="020B0604030504040204" pitchFamily="34" charset="0"/>
                </a:rPr>
                <a:t> </a:t>
              </a:r>
              <a:r>
                <a:rPr lang="es-ES" sz="1000" dirty="0" err="1">
                  <a:latin typeface="Verdana" panose="020B0604030504040204" pitchFamily="34" charset="0"/>
                  <a:ea typeface="Verdana" panose="020B0604030504040204" pitchFamily="34" charset="0"/>
                </a:rPr>
                <a:t>medication</a:t>
              </a:r>
              <a:endParaRPr lang="es-ES" sz="1000" dirty="0">
                <a:latin typeface="Verdana" panose="020B0604030504040204" pitchFamily="34" charset="0"/>
                <a:ea typeface="Verdana" panose="020B0604030504040204" pitchFamily="34" charset="0"/>
              </a:endParaRPr>
            </a:p>
            <a:p>
              <a:pPr algn="ctr"/>
              <a:r>
                <a:rPr lang="es-ES" sz="1000" dirty="0" err="1">
                  <a:latin typeface="Verdana" panose="020B0604030504040204" pitchFamily="34" charset="0"/>
                  <a:ea typeface="Verdana" panose="020B0604030504040204" pitchFamily="34" charset="0"/>
                </a:rPr>
                <a:t>linked</a:t>
              </a:r>
              <a:r>
                <a:rPr lang="es-ES" sz="1000" dirty="0">
                  <a:latin typeface="Verdana" panose="020B0604030504040204" pitchFamily="34" charset="0"/>
                  <a:ea typeface="Verdana" panose="020B0604030504040204" pitchFamily="34" charset="0"/>
                </a:rPr>
                <a:t> to </a:t>
              </a:r>
              <a:r>
                <a:rPr lang="es-ES" sz="1000" dirty="0" err="1">
                  <a:latin typeface="Verdana" panose="020B0604030504040204" pitchFamily="34" charset="0"/>
                  <a:ea typeface="Verdana" panose="020B0604030504040204" pitchFamily="34" charset="0"/>
                </a:rPr>
                <a:t>the</a:t>
              </a:r>
              <a:r>
                <a:rPr lang="es-ES" sz="1000" dirty="0">
                  <a:latin typeface="Verdana" panose="020B0604030504040204" pitchFamily="34" charset="0"/>
                  <a:ea typeface="Verdana" panose="020B0604030504040204" pitchFamily="34" charset="0"/>
                </a:rPr>
                <a:t> </a:t>
              </a:r>
              <a:r>
                <a:rPr lang="es-ES" sz="1000" dirty="0" err="1">
                  <a:latin typeface="Verdana" panose="020B0604030504040204" pitchFamily="34" charset="0"/>
                  <a:ea typeface="Verdana" panose="020B0604030504040204" pitchFamily="34" charset="0"/>
                </a:rPr>
                <a:t>unique</a:t>
              </a:r>
              <a:r>
                <a:rPr lang="es-ES" sz="1000" dirty="0">
                  <a:latin typeface="Verdana" panose="020B0604030504040204" pitchFamily="34" charset="0"/>
                  <a:ea typeface="Verdana" panose="020B0604030504040204" pitchFamily="34" charset="0"/>
                </a:rPr>
                <a:t> </a:t>
              </a:r>
              <a:r>
                <a:rPr lang="es-ES" sz="1000" dirty="0" err="1">
                  <a:latin typeface="Verdana" panose="020B0604030504040204" pitchFamily="34" charset="0"/>
                  <a:ea typeface="Verdana" panose="020B0604030504040204" pitchFamily="34" charset="0"/>
                </a:rPr>
                <a:t>patient</a:t>
              </a:r>
              <a:r>
                <a:rPr lang="es-ES" sz="1000" dirty="0">
                  <a:latin typeface="Verdana" panose="020B0604030504040204" pitchFamily="34" charset="0"/>
                  <a:ea typeface="Verdana" panose="020B0604030504040204" pitchFamily="34" charset="0"/>
                </a:rPr>
                <a:t> </a:t>
              </a:r>
              <a:r>
                <a:rPr lang="es-ES" sz="1000" dirty="0" err="1">
                  <a:latin typeface="Verdana" panose="020B0604030504040204" pitchFamily="34" charset="0"/>
                  <a:ea typeface="Verdana" panose="020B0604030504040204" pitchFamily="34" charset="0"/>
                </a:rPr>
                <a:t>identification</a:t>
              </a:r>
              <a:r>
                <a:rPr lang="es-ES" sz="1000" dirty="0">
                  <a:latin typeface="Verdana" panose="020B0604030504040204" pitchFamily="34" charset="0"/>
                  <a:ea typeface="Verdana" panose="020B0604030504040204" pitchFamily="34" charset="0"/>
                </a:rPr>
                <a:t>.</a:t>
              </a:r>
            </a:p>
          </p:txBody>
        </p:sp>
        <p:grpSp>
          <p:nvGrpSpPr>
            <p:cNvPr id="120" name="Groupe 119">
              <a:extLst>
                <a:ext uri="{FF2B5EF4-FFF2-40B4-BE49-F238E27FC236}">
                  <a16:creationId xmlns:a16="http://schemas.microsoft.com/office/drawing/2014/main" id="{1106C9FF-A187-0A3D-559A-550EB10227AC}"/>
                </a:ext>
              </a:extLst>
            </p:cNvPr>
            <p:cNvGrpSpPr/>
            <p:nvPr/>
          </p:nvGrpSpPr>
          <p:grpSpPr>
            <a:xfrm>
              <a:off x="683238" y="1097793"/>
              <a:ext cx="1140973" cy="910762"/>
              <a:chOff x="3221840" y="1180799"/>
              <a:chExt cx="1417007" cy="1131102"/>
            </a:xfrm>
          </p:grpSpPr>
          <p:pic>
            <p:nvPicPr>
              <p:cNvPr id="121" name="Image 120">
                <a:extLst>
                  <a:ext uri="{FF2B5EF4-FFF2-40B4-BE49-F238E27FC236}">
                    <a16:creationId xmlns:a16="http://schemas.microsoft.com/office/drawing/2014/main" id="{D4CC7193-3D48-660C-61CF-1A4797468522}"/>
                  </a:ext>
                </a:extLst>
              </p:cNvPr>
              <p:cNvPicPr>
                <a:picLocks noChangeAspect="1"/>
              </p:cNvPicPr>
              <p:nvPr/>
            </p:nvPicPr>
            <p:blipFill>
              <a:blip r:embed="rId3"/>
              <a:stretch>
                <a:fillRect/>
              </a:stretch>
            </p:blipFill>
            <p:spPr>
              <a:xfrm>
                <a:off x="3221840" y="1180799"/>
                <a:ext cx="571500" cy="996950"/>
              </a:xfrm>
              <a:prstGeom prst="rect">
                <a:avLst/>
              </a:prstGeom>
            </p:spPr>
          </p:pic>
          <p:pic>
            <p:nvPicPr>
              <p:cNvPr id="122" name="Image 121">
                <a:extLst>
                  <a:ext uri="{FF2B5EF4-FFF2-40B4-BE49-F238E27FC236}">
                    <a16:creationId xmlns:a16="http://schemas.microsoft.com/office/drawing/2014/main" id="{67D2C89F-936A-42ED-003E-C0DEE463F8AF}"/>
                  </a:ext>
                </a:extLst>
              </p:cNvPr>
              <p:cNvPicPr>
                <a:picLocks noChangeAspect="1"/>
              </p:cNvPicPr>
              <p:nvPr/>
            </p:nvPicPr>
            <p:blipFill>
              <a:blip r:embed="rId4"/>
              <a:stretch>
                <a:fillRect/>
              </a:stretch>
            </p:blipFill>
            <p:spPr>
              <a:xfrm>
                <a:off x="3609157" y="1320067"/>
                <a:ext cx="1029690" cy="991834"/>
              </a:xfrm>
              <a:prstGeom prst="rect">
                <a:avLst/>
              </a:prstGeom>
            </p:spPr>
          </p:pic>
        </p:grpSp>
      </p:grpSp>
    </p:spTree>
    <p:extLst>
      <p:ext uri="{BB962C8B-B14F-4D97-AF65-F5344CB8AC3E}">
        <p14:creationId xmlns:p14="http://schemas.microsoft.com/office/powerpoint/2010/main" val="28369460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7" name="Groupe 246">
            <a:extLst>
              <a:ext uri="{FF2B5EF4-FFF2-40B4-BE49-F238E27FC236}">
                <a16:creationId xmlns:a16="http://schemas.microsoft.com/office/drawing/2014/main" id="{80D67108-67FB-DA47-15AD-A432E90534A6}"/>
              </a:ext>
            </a:extLst>
          </p:cNvPr>
          <p:cNvGrpSpPr/>
          <p:nvPr/>
        </p:nvGrpSpPr>
        <p:grpSpPr>
          <a:xfrm>
            <a:off x="1546965" y="944927"/>
            <a:ext cx="3311879" cy="2519842"/>
            <a:chOff x="1546965" y="944927"/>
            <a:chExt cx="3311879" cy="2519842"/>
          </a:xfrm>
        </p:grpSpPr>
        <p:sp>
          <p:nvSpPr>
            <p:cNvPr id="35" name="Flèche vers la droite 34">
              <a:extLst>
                <a:ext uri="{FF2B5EF4-FFF2-40B4-BE49-F238E27FC236}">
                  <a16:creationId xmlns:a16="http://schemas.microsoft.com/office/drawing/2014/main" id="{6A2CC896-1372-95BA-0D03-8AD819C0EE72}"/>
                </a:ext>
              </a:extLst>
            </p:cNvPr>
            <p:cNvSpPr/>
            <p:nvPr/>
          </p:nvSpPr>
          <p:spPr>
            <a:xfrm>
              <a:off x="1546965" y="1446174"/>
              <a:ext cx="1881692"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60" name="ZoneTexte 59">
              <a:extLst>
                <a:ext uri="{FF2B5EF4-FFF2-40B4-BE49-F238E27FC236}">
                  <a16:creationId xmlns:a16="http://schemas.microsoft.com/office/drawing/2014/main" id="{542CB4F0-8FFD-2B9B-5CE1-DB045030BE60}"/>
                </a:ext>
              </a:extLst>
            </p:cNvPr>
            <p:cNvSpPr txBox="1"/>
            <p:nvPr/>
          </p:nvSpPr>
          <p:spPr>
            <a:xfrm>
              <a:off x="3219333" y="2757468"/>
              <a:ext cx="1606409" cy="400110"/>
            </a:xfrm>
            <a:prstGeom prst="rect">
              <a:avLst/>
            </a:prstGeom>
            <a:noFill/>
            <a:effectLst/>
          </p:spPr>
          <p:txBody>
            <a:bodyPr wrap="square">
              <a:spAutoFit/>
            </a:bodyPr>
            <a:lstStyle/>
            <a:p>
              <a:pPr algn="ctr"/>
              <a:r>
                <a:rPr lang="es-ES" sz="1000" dirty="0" err="1">
                  <a:latin typeface="Verdana" panose="020B0604030504040204" pitchFamily="34" charset="0"/>
                  <a:ea typeface="Verdana" panose="020B0604030504040204" pitchFamily="34" charset="0"/>
                  <a:cs typeface="Verdana" panose="020B0604030504040204" pitchFamily="34" charset="0"/>
                </a:rPr>
                <a:t>Pharmacy</a:t>
              </a:r>
              <a:r>
                <a:rPr lang="es-ES" sz="1000" dirty="0">
                  <a:latin typeface="Verdana" panose="020B0604030504040204" pitchFamily="34" charset="0"/>
                  <a:ea typeface="Verdana" panose="020B0604030504040204" pitchFamily="34" charset="0"/>
                  <a:cs typeface="Verdana" panose="020B0604030504040204" pitchFamily="34" charset="0"/>
                </a:rPr>
                <a:t> </a:t>
              </a:r>
              <a:r>
                <a:rPr lang="es-ES" sz="1000" dirty="0" err="1">
                  <a:latin typeface="Verdana" panose="020B0604030504040204" pitchFamily="34" charset="0"/>
                  <a:ea typeface="Verdana" panose="020B0604030504040204" pitchFamily="34" charset="0"/>
                  <a:cs typeface="Verdana" panose="020B0604030504040204" pitchFamily="34" charset="0"/>
                </a:rPr>
                <a:t>receives</a:t>
              </a:r>
              <a:r>
                <a:rPr lang="es-ES" sz="1000" dirty="0">
                  <a:latin typeface="Verdana" panose="020B0604030504040204" pitchFamily="34" charset="0"/>
                  <a:ea typeface="Verdana" panose="020B0604030504040204" pitchFamily="34" charset="0"/>
                  <a:cs typeface="Verdana" panose="020B0604030504040204" pitchFamily="34" charset="0"/>
                </a:rPr>
                <a:t> </a:t>
              </a:r>
              <a:r>
                <a:rPr lang="es-ES" sz="1000" dirty="0" err="1">
                  <a:latin typeface="Verdana" panose="020B0604030504040204" pitchFamily="34" charset="0"/>
                  <a:ea typeface="Verdana" panose="020B0604030504040204" pitchFamily="34" charset="0"/>
                  <a:cs typeface="Verdana" panose="020B0604030504040204" pitchFamily="34" charset="0"/>
                </a:rPr>
                <a:t>the</a:t>
              </a:r>
              <a:r>
                <a:rPr lang="es-ES" sz="1000" dirty="0">
                  <a:latin typeface="Verdana" panose="020B0604030504040204" pitchFamily="34" charset="0"/>
                  <a:ea typeface="Verdana" panose="020B0604030504040204" pitchFamily="34" charset="0"/>
                  <a:cs typeface="Verdana" panose="020B0604030504040204" pitchFamily="34" charset="0"/>
                </a:rPr>
                <a:t> </a:t>
              </a:r>
              <a:r>
                <a:rPr lang="es-ES" sz="1000" dirty="0" err="1">
                  <a:latin typeface="Verdana" panose="020B0604030504040204" pitchFamily="34" charset="0"/>
                  <a:ea typeface="Verdana" panose="020B0604030504040204" pitchFamily="34" charset="0"/>
                  <a:cs typeface="Verdana" panose="020B0604030504040204" pitchFamily="34" charset="0"/>
                </a:rPr>
                <a:t>prescription</a:t>
              </a:r>
              <a:r>
                <a:rPr lang="es-ES" sz="1000" dirty="0">
                  <a:latin typeface="Verdana" panose="020B0604030504040204" pitchFamily="34" charset="0"/>
                  <a:ea typeface="Verdana" panose="020B0604030504040204" pitchFamily="34" charset="0"/>
                  <a:cs typeface="Verdana" panose="020B0604030504040204" pitchFamily="34" charset="0"/>
                </a:rPr>
                <a:t>.</a:t>
              </a:r>
            </a:p>
          </p:txBody>
        </p:sp>
        <p:sp>
          <p:nvSpPr>
            <p:cNvPr id="108" name="ZoneTexte 220">
              <a:extLst>
                <a:ext uri="{FF2B5EF4-FFF2-40B4-BE49-F238E27FC236}">
                  <a16:creationId xmlns:a16="http://schemas.microsoft.com/office/drawing/2014/main" id="{2EF9ED3C-B959-0758-33EE-262CE139C069}"/>
                </a:ext>
              </a:extLst>
            </p:cNvPr>
            <p:cNvSpPr txBox="1"/>
            <p:nvPr/>
          </p:nvSpPr>
          <p:spPr>
            <a:xfrm>
              <a:off x="3252435" y="3218548"/>
              <a:ext cx="1606409" cy="246221"/>
            </a:xfrm>
            <a:prstGeom prst="rect">
              <a:avLst/>
            </a:prstGeom>
            <a:solidFill>
              <a:schemeClr val="accent4"/>
            </a:solidFill>
            <a:effectLst/>
          </p:spPr>
          <p:txBody>
            <a:bodyPr wrap="square">
              <a:spAutoFit/>
            </a:bodyPr>
            <a:lstStyle/>
            <a:p>
              <a:pPr algn="ctr">
                <a:defRPr/>
              </a:pPr>
              <a:r>
                <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GTIN / GSRN / GLN</a:t>
              </a:r>
            </a:p>
          </p:txBody>
        </p:sp>
        <p:grpSp>
          <p:nvGrpSpPr>
            <p:cNvPr id="123" name="Groupe 122">
              <a:extLst>
                <a:ext uri="{FF2B5EF4-FFF2-40B4-BE49-F238E27FC236}">
                  <a16:creationId xmlns:a16="http://schemas.microsoft.com/office/drawing/2014/main" id="{575E6458-3922-2B26-3ED8-E0F0960C8C07}"/>
                </a:ext>
              </a:extLst>
            </p:cNvPr>
            <p:cNvGrpSpPr/>
            <p:nvPr/>
          </p:nvGrpSpPr>
          <p:grpSpPr>
            <a:xfrm>
              <a:off x="3383166" y="944927"/>
              <a:ext cx="1340182" cy="1393091"/>
              <a:chOff x="7573552" y="863166"/>
              <a:chExt cx="1146291" cy="1191546"/>
            </a:xfrm>
          </p:grpSpPr>
          <p:pic>
            <p:nvPicPr>
              <p:cNvPr id="124" name="Image 123">
                <a:extLst>
                  <a:ext uri="{FF2B5EF4-FFF2-40B4-BE49-F238E27FC236}">
                    <a16:creationId xmlns:a16="http://schemas.microsoft.com/office/drawing/2014/main" id="{44B59980-4182-E366-B814-49654123F45D}"/>
                  </a:ext>
                </a:extLst>
              </p:cNvPr>
              <p:cNvPicPr>
                <a:picLocks noChangeAspect="1"/>
              </p:cNvPicPr>
              <p:nvPr/>
            </p:nvPicPr>
            <p:blipFill>
              <a:blip r:embed="rId3"/>
              <a:srcRect/>
              <a:stretch/>
            </p:blipFill>
            <p:spPr>
              <a:xfrm>
                <a:off x="7888484" y="1075068"/>
                <a:ext cx="831359" cy="868934"/>
              </a:xfrm>
              <a:prstGeom prst="rect">
                <a:avLst/>
              </a:prstGeom>
            </p:spPr>
          </p:pic>
          <p:pic>
            <p:nvPicPr>
              <p:cNvPr id="125" name="Image 124">
                <a:extLst>
                  <a:ext uri="{FF2B5EF4-FFF2-40B4-BE49-F238E27FC236}">
                    <a16:creationId xmlns:a16="http://schemas.microsoft.com/office/drawing/2014/main" id="{9B84E143-6F6F-AB69-3F59-3C585B5061C1}"/>
                  </a:ext>
                </a:extLst>
              </p:cNvPr>
              <p:cNvPicPr>
                <a:picLocks noChangeAspect="1"/>
              </p:cNvPicPr>
              <p:nvPr/>
            </p:nvPicPr>
            <p:blipFill>
              <a:blip r:embed="rId4"/>
              <a:stretch>
                <a:fillRect/>
              </a:stretch>
            </p:blipFill>
            <p:spPr>
              <a:xfrm>
                <a:off x="8125921" y="863166"/>
                <a:ext cx="371420" cy="647921"/>
              </a:xfrm>
              <a:prstGeom prst="rect">
                <a:avLst/>
              </a:prstGeom>
            </p:spPr>
          </p:pic>
          <p:pic>
            <p:nvPicPr>
              <p:cNvPr id="126" name="Image 125">
                <a:extLst>
                  <a:ext uri="{FF2B5EF4-FFF2-40B4-BE49-F238E27FC236}">
                    <a16:creationId xmlns:a16="http://schemas.microsoft.com/office/drawing/2014/main" id="{5B35A872-047F-4BD8-8669-E72BF1BFB3BD}"/>
                  </a:ext>
                </a:extLst>
              </p:cNvPr>
              <p:cNvPicPr>
                <a:picLocks noChangeAspect="1"/>
              </p:cNvPicPr>
              <p:nvPr/>
            </p:nvPicPr>
            <p:blipFill>
              <a:blip r:embed="rId5"/>
              <a:srcRect/>
              <a:stretch/>
            </p:blipFill>
            <p:spPr>
              <a:xfrm>
                <a:off x="7573552" y="1292737"/>
                <a:ext cx="701287" cy="761975"/>
              </a:xfrm>
              <a:prstGeom prst="rect">
                <a:avLst/>
              </a:prstGeom>
            </p:spPr>
          </p:pic>
        </p:grpSp>
      </p:grpSp>
      <p:sp>
        <p:nvSpPr>
          <p:cNvPr id="2" name="Titre 1">
            <a:extLst>
              <a:ext uri="{FF2B5EF4-FFF2-40B4-BE49-F238E27FC236}">
                <a16:creationId xmlns:a16="http://schemas.microsoft.com/office/drawing/2014/main" id="{F683300C-5AA5-FD12-E817-8CFFB38B9A30}"/>
              </a:ext>
            </a:extLst>
          </p:cNvPr>
          <p:cNvSpPr>
            <a:spLocks noGrp="1"/>
          </p:cNvSpPr>
          <p:nvPr>
            <p:ph type="title"/>
          </p:nvPr>
        </p:nvSpPr>
        <p:spPr/>
        <p:txBody>
          <a:bodyPr/>
          <a:lstStyle/>
          <a:p>
            <a:r>
              <a:rPr lang="en-US" sz="2400" dirty="0">
                <a:latin typeface="Verdana" panose="020B0604030504040204" pitchFamily="34" charset="0"/>
                <a:ea typeface="Verdana" panose="020B0604030504040204" pitchFamily="34" charset="0"/>
                <a:cs typeface="Verdana" panose="020B0604030504040204" pitchFamily="34" charset="0"/>
              </a:rPr>
              <a:t>Where the standards fit in the process map </a:t>
            </a:r>
            <a:endParaRPr lang="fr-FR" dirty="0"/>
          </a:p>
        </p:txBody>
      </p:sp>
      <p:grpSp>
        <p:nvGrpSpPr>
          <p:cNvPr id="246" name="Groupe 245">
            <a:extLst>
              <a:ext uri="{FF2B5EF4-FFF2-40B4-BE49-F238E27FC236}">
                <a16:creationId xmlns:a16="http://schemas.microsoft.com/office/drawing/2014/main" id="{78B92CD9-09B0-7E10-F991-F87A8A90875F}"/>
              </a:ext>
            </a:extLst>
          </p:cNvPr>
          <p:cNvGrpSpPr/>
          <p:nvPr/>
        </p:nvGrpSpPr>
        <p:grpSpPr>
          <a:xfrm>
            <a:off x="370341" y="1097793"/>
            <a:ext cx="1943692" cy="2366976"/>
            <a:chOff x="370341" y="1097793"/>
            <a:chExt cx="1943692" cy="2366976"/>
          </a:xfrm>
        </p:grpSpPr>
        <p:sp>
          <p:nvSpPr>
            <p:cNvPr id="78" name="ZoneTexte 220">
              <a:extLst>
                <a:ext uri="{FF2B5EF4-FFF2-40B4-BE49-F238E27FC236}">
                  <a16:creationId xmlns:a16="http://schemas.microsoft.com/office/drawing/2014/main" id="{4C780FD3-C9C4-01CD-1B0F-90DE7401CBAB}"/>
                </a:ext>
              </a:extLst>
            </p:cNvPr>
            <p:cNvSpPr txBox="1"/>
            <p:nvPr/>
          </p:nvSpPr>
          <p:spPr>
            <a:xfrm>
              <a:off x="657302" y="3218548"/>
              <a:ext cx="1369771" cy="246221"/>
            </a:xfrm>
            <a:prstGeom prst="rect">
              <a:avLst/>
            </a:prstGeom>
            <a:solidFill>
              <a:schemeClr val="accent4"/>
            </a:solidFill>
            <a:effectLst/>
          </p:spPr>
          <p:txBody>
            <a:bodyPr wrap="square">
              <a:spAutoFit/>
            </a:bodyPr>
            <a:lstStyle/>
            <a:p>
              <a:pPr algn="ctr">
                <a:defRPr/>
              </a:pPr>
              <a:r>
                <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GTIN </a:t>
              </a: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 GSRN</a:t>
              </a:r>
              <a:endPar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107" name="ZoneTexte 114">
              <a:extLst>
                <a:ext uri="{FF2B5EF4-FFF2-40B4-BE49-F238E27FC236}">
                  <a16:creationId xmlns:a16="http://schemas.microsoft.com/office/drawing/2014/main" id="{E96BDED5-ACAA-DFA4-7576-4914FF6D17E5}"/>
                </a:ext>
              </a:extLst>
            </p:cNvPr>
            <p:cNvSpPr txBox="1"/>
            <p:nvPr/>
          </p:nvSpPr>
          <p:spPr>
            <a:xfrm>
              <a:off x="370341" y="2295804"/>
              <a:ext cx="1943692" cy="861774"/>
            </a:xfrm>
            <a:prstGeom prst="rect">
              <a:avLst/>
            </a:prstGeom>
            <a:noFill/>
            <a:effectLst/>
          </p:spPr>
          <p:txBody>
            <a:bodyPr wrap="square">
              <a:spAutoFit/>
            </a:bodyPr>
            <a:lstStyle/>
            <a:p>
              <a:pPr algn="ctr"/>
              <a:r>
                <a:rPr lang="es-ES" sz="1000" dirty="0" err="1">
                  <a:latin typeface="Verdana" panose="020B0604030504040204" pitchFamily="34" charset="0"/>
                  <a:ea typeface="Verdana" panose="020B0604030504040204" pitchFamily="34" charset="0"/>
                </a:rPr>
                <a:t>Patient</a:t>
              </a:r>
              <a:r>
                <a:rPr lang="es-ES" sz="1000" dirty="0">
                  <a:latin typeface="Verdana" panose="020B0604030504040204" pitchFamily="34" charset="0"/>
                  <a:ea typeface="Verdana" panose="020B0604030504040204" pitchFamily="34" charset="0"/>
                </a:rPr>
                <a:t> </a:t>
              </a:r>
              <a:r>
                <a:rPr lang="es-ES" sz="1000" dirty="0" err="1">
                  <a:latin typeface="Verdana" panose="020B0604030504040204" pitchFamily="34" charset="0"/>
                  <a:ea typeface="Verdana" panose="020B0604030504040204" pitchFamily="34" charset="0"/>
                </a:rPr>
                <a:t>is</a:t>
              </a:r>
              <a:r>
                <a:rPr lang="es-ES" sz="1000" dirty="0">
                  <a:latin typeface="Verdana" panose="020B0604030504040204" pitchFamily="34" charset="0"/>
                  <a:ea typeface="Verdana" panose="020B0604030504040204" pitchFamily="34" charset="0"/>
                </a:rPr>
                <a:t> </a:t>
              </a:r>
              <a:r>
                <a:rPr lang="es-ES" sz="1000" dirty="0" err="1">
                  <a:latin typeface="Verdana" panose="020B0604030504040204" pitchFamily="34" charset="0"/>
                  <a:ea typeface="Verdana" panose="020B0604030504040204" pitchFamily="34" charset="0"/>
                </a:rPr>
                <a:t>discharged</a:t>
              </a:r>
              <a:r>
                <a:rPr lang="es-ES" sz="1000" dirty="0">
                  <a:latin typeface="Verdana" panose="020B0604030504040204" pitchFamily="34" charset="0"/>
                  <a:ea typeface="Verdana" panose="020B0604030504040204" pitchFamily="34" charset="0"/>
                </a:rPr>
                <a:t> </a:t>
              </a:r>
              <a:r>
                <a:rPr lang="es-ES" sz="1000" dirty="0" err="1">
                  <a:latin typeface="Verdana" panose="020B0604030504040204" pitchFamily="34" charset="0"/>
                  <a:ea typeface="Verdana" panose="020B0604030504040204" pitchFamily="34" charset="0"/>
                </a:rPr>
                <a:t>from</a:t>
              </a:r>
              <a:r>
                <a:rPr lang="es-ES" sz="1000" dirty="0">
                  <a:latin typeface="Verdana" panose="020B0604030504040204" pitchFamily="34" charset="0"/>
                  <a:ea typeface="Verdana" panose="020B0604030504040204" pitchFamily="34" charset="0"/>
                </a:rPr>
                <a:t> hospital and requieres </a:t>
              </a:r>
              <a:r>
                <a:rPr lang="es-ES" sz="1000" dirty="0" err="1">
                  <a:latin typeface="Verdana" panose="020B0604030504040204" pitchFamily="34" charset="0"/>
                  <a:ea typeface="Verdana" panose="020B0604030504040204" pitchFamily="34" charset="0"/>
                </a:rPr>
                <a:t>discharged</a:t>
              </a:r>
              <a:r>
                <a:rPr lang="es-ES" sz="1000" dirty="0">
                  <a:latin typeface="Verdana" panose="020B0604030504040204" pitchFamily="34" charset="0"/>
                  <a:ea typeface="Verdana" panose="020B0604030504040204" pitchFamily="34" charset="0"/>
                </a:rPr>
                <a:t> </a:t>
              </a:r>
              <a:r>
                <a:rPr lang="es-ES" sz="1000" dirty="0" err="1">
                  <a:latin typeface="Verdana" panose="020B0604030504040204" pitchFamily="34" charset="0"/>
                  <a:ea typeface="Verdana" panose="020B0604030504040204" pitchFamily="34" charset="0"/>
                </a:rPr>
                <a:t>medication</a:t>
              </a:r>
              <a:endParaRPr lang="es-ES" sz="1000" dirty="0">
                <a:latin typeface="Verdana" panose="020B0604030504040204" pitchFamily="34" charset="0"/>
                <a:ea typeface="Verdana" panose="020B0604030504040204" pitchFamily="34" charset="0"/>
              </a:endParaRPr>
            </a:p>
            <a:p>
              <a:pPr algn="ctr"/>
              <a:r>
                <a:rPr lang="es-ES" sz="1000" dirty="0" err="1">
                  <a:latin typeface="Verdana" panose="020B0604030504040204" pitchFamily="34" charset="0"/>
                  <a:ea typeface="Verdana" panose="020B0604030504040204" pitchFamily="34" charset="0"/>
                </a:rPr>
                <a:t>linked</a:t>
              </a:r>
              <a:r>
                <a:rPr lang="es-ES" sz="1000" dirty="0">
                  <a:latin typeface="Verdana" panose="020B0604030504040204" pitchFamily="34" charset="0"/>
                  <a:ea typeface="Verdana" panose="020B0604030504040204" pitchFamily="34" charset="0"/>
                </a:rPr>
                <a:t> to </a:t>
              </a:r>
              <a:r>
                <a:rPr lang="es-ES" sz="1000" dirty="0" err="1">
                  <a:latin typeface="Verdana" panose="020B0604030504040204" pitchFamily="34" charset="0"/>
                  <a:ea typeface="Verdana" panose="020B0604030504040204" pitchFamily="34" charset="0"/>
                </a:rPr>
                <a:t>the</a:t>
              </a:r>
              <a:r>
                <a:rPr lang="es-ES" sz="1000" dirty="0">
                  <a:latin typeface="Verdana" panose="020B0604030504040204" pitchFamily="34" charset="0"/>
                  <a:ea typeface="Verdana" panose="020B0604030504040204" pitchFamily="34" charset="0"/>
                </a:rPr>
                <a:t> </a:t>
              </a:r>
              <a:r>
                <a:rPr lang="es-ES" sz="1000" dirty="0" err="1">
                  <a:latin typeface="Verdana" panose="020B0604030504040204" pitchFamily="34" charset="0"/>
                  <a:ea typeface="Verdana" panose="020B0604030504040204" pitchFamily="34" charset="0"/>
                </a:rPr>
                <a:t>unique</a:t>
              </a:r>
              <a:r>
                <a:rPr lang="es-ES" sz="1000" dirty="0">
                  <a:latin typeface="Verdana" panose="020B0604030504040204" pitchFamily="34" charset="0"/>
                  <a:ea typeface="Verdana" panose="020B0604030504040204" pitchFamily="34" charset="0"/>
                </a:rPr>
                <a:t> </a:t>
              </a:r>
              <a:r>
                <a:rPr lang="es-ES" sz="1000" dirty="0" err="1">
                  <a:latin typeface="Verdana" panose="020B0604030504040204" pitchFamily="34" charset="0"/>
                  <a:ea typeface="Verdana" panose="020B0604030504040204" pitchFamily="34" charset="0"/>
                </a:rPr>
                <a:t>patient</a:t>
              </a:r>
              <a:r>
                <a:rPr lang="es-ES" sz="1000" dirty="0">
                  <a:latin typeface="Verdana" panose="020B0604030504040204" pitchFamily="34" charset="0"/>
                  <a:ea typeface="Verdana" panose="020B0604030504040204" pitchFamily="34" charset="0"/>
                </a:rPr>
                <a:t> </a:t>
              </a:r>
              <a:r>
                <a:rPr lang="es-ES" sz="1000" dirty="0" err="1">
                  <a:latin typeface="Verdana" panose="020B0604030504040204" pitchFamily="34" charset="0"/>
                  <a:ea typeface="Verdana" panose="020B0604030504040204" pitchFamily="34" charset="0"/>
                </a:rPr>
                <a:t>identification</a:t>
              </a:r>
              <a:r>
                <a:rPr lang="es-ES" sz="1000" dirty="0">
                  <a:latin typeface="Verdana" panose="020B0604030504040204" pitchFamily="34" charset="0"/>
                  <a:ea typeface="Verdana" panose="020B0604030504040204" pitchFamily="34" charset="0"/>
                </a:rPr>
                <a:t>.</a:t>
              </a:r>
            </a:p>
          </p:txBody>
        </p:sp>
        <p:grpSp>
          <p:nvGrpSpPr>
            <p:cNvPr id="120" name="Groupe 119">
              <a:extLst>
                <a:ext uri="{FF2B5EF4-FFF2-40B4-BE49-F238E27FC236}">
                  <a16:creationId xmlns:a16="http://schemas.microsoft.com/office/drawing/2014/main" id="{1106C9FF-A187-0A3D-559A-550EB10227AC}"/>
                </a:ext>
              </a:extLst>
            </p:cNvPr>
            <p:cNvGrpSpPr/>
            <p:nvPr/>
          </p:nvGrpSpPr>
          <p:grpSpPr>
            <a:xfrm>
              <a:off x="683238" y="1097793"/>
              <a:ext cx="1140973" cy="910762"/>
              <a:chOff x="3221840" y="1180799"/>
              <a:chExt cx="1417007" cy="1131102"/>
            </a:xfrm>
          </p:grpSpPr>
          <p:pic>
            <p:nvPicPr>
              <p:cNvPr id="121" name="Image 120">
                <a:extLst>
                  <a:ext uri="{FF2B5EF4-FFF2-40B4-BE49-F238E27FC236}">
                    <a16:creationId xmlns:a16="http://schemas.microsoft.com/office/drawing/2014/main" id="{D4CC7193-3D48-660C-61CF-1A4797468522}"/>
                  </a:ext>
                </a:extLst>
              </p:cNvPr>
              <p:cNvPicPr>
                <a:picLocks noChangeAspect="1"/>
              </p:cNvPicPr>
              <p:nvPr/>
            </p:nvPicPr>
            <p:blipFill>
              <a:blip r:embed="rId4"/>
              <a:stretch>
                <a:fillRect/>
              </a:stretch>
            </p:blipFill>
            <p:spPr>
              <a:xfrm>
                <a:off x="3221840" y="1180799"/>
                <a:ext cx="571500" cy="996950"/>
              </a:xfrm>
              <a:prstGeom prst="rect">
                <a:avLst/>
              </a:prstGeom>
            </p:spPr>
          </p:pic>
          <p:pic>
            <p:nvPicPr>
              <p:cNvPr id="122" name="Image 121">
                <a:extLst>
                  <a:ext uri="{FF2B5EF4-FFF2-40B4-BE49-F238E27FC236}">
                    <a16:creationId xmlns:a16="http://schemas.microsoft.com/office/drawing/2014/main" id="{67D2C89F-936A-42ED-003E-C0DEE463F8AF}"/>
                  </a:ext>
                </a:extLst>
              </p:cNvPr>
              <p:cNvPicPr>
                <a:picLocks noChangeAspect="1"/>
              </p:cNvPicPr>
              <p:nvPr/>
            </p:nvPicPr>
            <p:blipFill>
              <a:blip r:embed="rId6"/>
              <a:stretch>
                <a:fillRect/>
              </a:stretch>
            </p:blipFill>
            <p:spPr>
              <a:xfrm>
                <a:off x="3609157" y="1320067"/>
                <a:ext cx="1029690" cy="991834"/>
              </a:xfrm>
              <a:prstGeom prst="rect">
                <a:avLst/>
              </a:prstGeom>
            </p:spPr>
          </p:pic>
        </p:grpSp>
      </p:grpSp>
    </p:spTree>
    <p:extLst>
      <p:ext uri="{BB962C8B-B14F-4D97-AF65-F5344CB8AC3E}">
        <p14:creationId xmlns:p14="http://schemas.microsoft.com/office/powerpoint/2010/main" val="9373121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8" name="Groupe 247">
            <a:extLst>
              <a:ext uri="{FF2B5EF4-FFF2-40B4-BE49-F238E27FC236}">
                <a16:creationId xmlns:a16="http://schemas.microsoft.com/office/drawing/2014/main" id="{3EF3BAEA-8661-48D1-B22F-161D868B62C5}"/>
              </a:ext>
            </a:extLst>
          </p:cNvPr>
          <p:cNvGrpSpPr/>
          <p:nvPr/>
        </p:nvGrpSpPr>
        <p:grpSpPr>
          <a:xfrm>
            <a:off x="4404963" y="1075359"/>
            <a:ext cx="4239142" cy="2389410"/>
            <a:chOff x="4404963" y="1075359"/>
            <a:chExt cx="4239142" cy="2389410"/>
          </a:xfrm>
        </p:grpSpPr>
        <p:sp>
          <p:nvSpPr>
            <p:cNvPr id="19" name="Flèche vers la droite 18">
              <a:extLst>
                <a:ext uri="{FF2B5EF4-FFF2-40B4-BE49-F238E27FC236}">
                  <a16:creationId xmlns:a16="http://schemas.microsoft.com/office/drawing/2014/main" id="{3A7C387E-E45B-3591-F643-C83416423EE2}"/>
                </a:ext>
              </a:extLst>
            </p:cNvPr>
            <p:cNvSpPr/>
            <p:nvPr/>
          </p:nvSpPr>
          <p:spPr>
            <a:xfrm>
              <a:off x="4404963" y="1446174"/>
              <a:ext cx="2430489"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28" name="ZoneTexte 27">
              <a:extLst>
                <a:ext uri="{FF2B5EF4-FFF2-40B4-BE49-F238E27FC236}">
                  <a16:creationId xmlns:a16="http://schemas.microsoft.com/office/drawing/2014/main" id="{5B58A16B-894E-31CC-447A-656BA14F5F58}"/>
                </a:ext>
              </a:extLst>
            </p:cNvPr>
            <p:cNvSpPr txBox="1"/>
            <p:nvPr/>
          </p:nvSpPr>
          <p:spPr>
            <a:xfrm>
              <a:off x="6177350" y="2715276"/>
              <a:ext cx="2466755" cy="400110"/>
            </a:xfrm>
            <a:prstGeom prst="rect">
              <a:avLst/>
            </a:prstGeom>
            <a:noFill/>
            <a:effectLst/>
          </p:spPr>
          <p:txBody>
            <a:bodyPr wrap="square">
              <a:spAutoFit/>
            </a:bodyPr>
            <a:lstStyle/>
            <a:p>
              <a:pPr algn="ctr"/>
              <a:r>
                <a:rPr lang="fr-BE" sz="1000" dirty="0">
                  <a:latin typeface="Verdana" panose="020B0604030504040204" pitchFamily="34" charset="0"/>
                  <a:ea typeface="Verdana" panose="020B0604030504040204" pitchFamily="34" charset="0"/>
                  <a:cs typeface="Verdana" panose="020B0604030504040204" pitchFamily="34" charset="0"/>
                </a:rPr>
                <a:t>The </a:t>
              </a:r>
              <a:r>
                <a:rPr lang="fr-BE" sz="1000" dirty="0" err="1">
                  <a:latin typeface="Verdana" panose="020B0604030504040204" pitchFamily="34" charset="0"/>
                  <a:ea typeface="Verdana" panose="020B0604030504040204" pitchFamily="34" charset="0"/>
                  <a:cs typeface="Verdana" panose="020B0604030504040204" pitchFamily="34" charset="0"/>
                </a:rPr>
                <a:t>Pharmacist</a:t>
              </a:r>
              <a:r>
                <a:rPr lang="fr-BE" sz="1000" dirty="0">
                  <a:latin typeface="Verdana" panose="020B0604030504040204" pitchFamily="34" charset="0"/>
                  <a:ea typeface="Verdana" panose="020B0604030504040204" pitchFamily="34" charset="0"/>
                  <a:cs typeface="Verdana" panose="020B0604030504040204" pitchFamily="34" charset="0"/>
                </a:rPr>
                <a:t> checks the </a:t>
              </a:r>
              <a:r>
                <a:rPr lang="fr-BE" sz="1000" dirty="0" err="1">
                  <a:latin typeface="Verdana" panose="020B0604030504040204" pitchFamily="34" charset="0"/>
                  <a:ea typeface="Verdana" panose="020B0604030504040204" pitchFamily="34" charset="0"/>
                  <a:cs typeface="Verdana" panose="020B0604030504040204" pitchFamily="34" charset="0"/>
                </a:rPr>
                <a:t>treatment</a:t>
              </a:r>
              <a:r>
                <a:rPr lang="fr-BE" sz="1000" dirty="0">
                  <a:latin typeface="Verdana" panose="020B0604030504040204" pitchFamily="34" charset="0"/>
                  <a:ea typeface="Verdana" panose="020B0604030504040204" pitchFamily="34" charset="0"/>
                  <a:cs typeface="Verdana" panose="020B0604030504040204" pitchFamily="34" charset="0"/>
                </a:rPr>
                <a:t> </a:t>
              </a:r>
              <a:r>
                <a:rPr lang="fr-BE" sz="1000" dirty="0" err="1">
                  <a:latin typeface="Verdana" panose="020B0604030504040204" pitchFamily="34" charset="0"/>
                  <a:ea typeface="Verdana" panose="020B0604030504040204" pitchFamily="34" charset="0"/>
                  <a:cs typeface="Verdana" panose="020B0604030504040204" pitchFamily="34" charset="0"/>
                </a:rPr>
                <a:t>against</a:t>
              </a:r>
              <a:r>
                <a:rPr lang="fr-BE" sz="1000" dirty="0">
                  <a:latin typeface="Verdana" panose="020B0604030504040204" pitchFamily="34" charset="0"/>
                  <a:ea typeface="Verdana" panose="020B0604030504040204" pitchFamily="34" charset="0"/>
                  <a:cs typeface="Verdana" panose="020B0604030504040204" pitchFamily="34" charset="0"/>
                </a:rPr>
                <a:t> </a:t>
              </a:r>
              <a:r>
                <a:rPr lang="fr-BE" sz="1000" dirty="0" err="1">
                  <a:latin typeface="Verdana" panose="020B0604030504040204" pitchFamily="34" charset="0"/>
                  <a:ea typeface="Verdana" panose="020B0604030504040204" pitchFamily="34" charset="0"/>
                  <a:cs typeface="Verdana" panose="020B0604030504040204" pitchFamily="34" charset="0"/>
                </a:rPr>
                <a:t>discharge</a:t>
              </a:r>
              <a:r>
                <a:rPr lang="fr-BE" sz="1000" dirty="0">
                  <a:latin typeface="Verdana" panose="020B0604030504040204" pitchFamily="34" charset="0"/>
                  <a:ea typeface="Verdana" panose="020B0604030504040204" pitchFamily="34" charset="0"/>
                  <a:cs typeface="Verdana" panose="020B0604030504040204" pitchFamily="34" charset="0"/>
                </a:rPr>
                <a:t> notes.</a:t>
              </a:r>
              <a:endParaRPr lang="fr-BE" sz="10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68" name="ZoneTexte 67">
              <a:extLst>
                <a:ext uri="{FF2B5EF4-FFF2-40B4-BE49-F238E27FC236}">
                  <a16:creationId xmlns:a16="http://schemas.microsoft.com/office/drawing/2014/main" id="{8A702EC7-89AE-5B82-6288-C04ADB48AEDA}"/>
                </a:ext>
              </a:extLst>
            </p:cNvPr>
            <p:cNvSpPr txBox="1"/>
            <p:nvPr/>
          </p:nvSpPr>
          <p:spPr>
            <a:xfrm>
              <a:off x="6818479" y="3218548"/>
              <a:ext cx="1089940" cy="246221"/>
            </a:xfrm>
            <a:prstGeom prst="rect">
              <a:avLst/>
            </a:prstGeom>
            <a:solidFill>
              <a:schemeClr val="accent4"/>
            </a:solidFill>
            <a:effectLst/>
          </p:spPr>
          <p:txBody>
            <a:bodyPr wrap="square">
              <a:spAutoFit/>
            </a:bodyPr>
            <a:lstStyle/>
            <a:p>
              <a:pPr algn="ctr">
                <a:defRPr/>
              </a:pPr>
              <a:r>
                <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GTIN / GSRN</a:t>
              </a:r>
            </a:p>
          </p:txBody>
        </p:sp>
        <p:grpSp>
          <p:nvGrpSpPr>
            <p:cNvPr id="243" name="Groupe 242">
              <a:extLst>
                <a:ext uri="{FF2B5EF4-FFF2-40B4-BE49-F238E27FC236}">
                  <a16:creationId xmlns:a16="http://schemas.microsoft.com/office/drawing/2014/main" id="{F08FDFC8-C8E5-624D-0574-E23FAF98F08E}"/>
                </a:ext>
              </a:extLst>
            </p:cNvPr>
            <p:cNvGrpSpPr/>
            <p:nvPr/>
          </p:nvGrpSpPr>
          <p:grpSpPr>
            <a:xfrm>
              <a:off x="6949989" y="1075359"/>
              <a:ext cx="1126455" cy="1350140"/>
              <a:chOff x="6949989" y="1075359"/>
              <a:chExt cx="1126455" cy="1350140"/>
            </a:xfrm>
          </p:grpSpPr>
          <p:pic>
            <p:nvPicPr>
              <p:cNvPr id="192" name="Image 191">
                <a:extLst>
                  <a:ext uri="{FF2B5EF4-FFF2-40B4-BE49-F238E27FC236}">
                    <a16:creationId xmlns:a16="http://schemas.microsoft.com/office/drawing/2014/main" id="{383D0A7D-52D8-D8DD-174E-7EB75249918F}"/>
                  </a:ext>
                </a:extLst>
              </p:cNvPr>
              <p:cNvPicPr>
                <a:picLocks noChangeAspect="1"/>
              </p:cNvPicPr>
              <p:nvPr/>
            </p:nvPicPr>
            <p:blipFill>
              <a:blip r:embed="rId3"/>
              <a:stretch>
                <a:fillRect/>
              </a:stretch>
            </p:blipFill>
            <p:spPr>
              <a:xfrm>
                <a:off x="6949989" y="1075359"/>
                <a:ext cx="735222" cy="1282554"/>
              </a:xfrm>
              <a:prstGeom prst="rect">
                <a:avLst/>
              </a:prstGeom>
            </p:spPr>
          </p:pic>
          <p:pic>
            <p:nvPicPr>
              <p:cNvPr id="193" name="Image 192">
                <a:extLst>
                  <a:ext uri="{FF2B5EF4-FFF2-40B4-BE49-F238E27FC236}">
                    <a16:creationId xmlns:a16="http://schemas.microsoft.com/office/drawing/2014/main" id="{8EA0B029-8C9F-CA8A-B837-A60C483FC796}"/>
                  </a:ext>
                </a:extLst>
              </p:cNvPr>
              <p:cNvPicPr>
                <a:picLocks noChangeAspect="1"/>
              </p:cNvPicPr>
              <p:nvPr/>
            </p:nvPicPr>
            <p:blipFill>
              <a:blip r:embed="rId4"/>
              <a:stretch>
                <a:fillRect/>
              </a:stretch>
            </p:blipFill>
            <p:spPr>
              <a:xfrm>
                <a:off x="7296840" y="1402625"/>
                <a:ext cx="779604" cy="372083"/>
              </a:xfrm>
              <a:prstGeom prst="rect">
                <a:avLst/>
              </a:prstGeom>
            </p:spPr>
          </p:pic>
          <p:pic>
            <p:nvPicPr>
              <p:cNvPr id="194" name="Image 193">
                <a:extLst>
                  <a:ext uri="{FF2B5EF4-FFF2-40B4-BE49-F238E27FC236}">
                    <a16:creationId xmlns:a16="http://schemas.microsoft.com/office/drawing/2014/main" id="{75B7012B-1A2D-E6BF-0156-6D425A0381BB}"/>
                  </a:ext>
                </a:extLst>
              </p:cNvPr>
              <p:cNvPicPr>
                <a:picLocks noChangeAspect="1"/>
              </p:cNvPicPr>
              <p:nvPr/>
            </p:nvPicPr>
            <p:blipFill>
              <a:blip r:embed="rId5"/>
              <a:stretch>
                <a:fillRect/>
              </a:stretch>
            </p:blipFill>
            <p:spPr>
              <a:xfrm>
                <a:off x="7361802" y="1942557"/>
                <a:ext cx="675224" cy="482942"/>
              </a:xfrm>
              <a:prstGeom prst="rect">
                <a:avLst/>
              </a:prstGeom>
            </p:spPr>
          </p:pic>
        </p:grpSp>
      </p:grpSp>
      <p:grpSp>
        <p:nvGrpSpPr>
          <p:cNvPr id="247" name="Groupe 246">
            <a:extLst>
              <a:ext uri="{FF2B5EF4-FFF2-40B4-BE49-F238E27FC236}">
                <a16:creationId xmlns:a16="http://schemas.microsoft.com/office/drawing/2014/main" id="{80D67108-67FB-DA47-15AD-A432E90534A6}"/>
              </a:ext>
            </a:extLst>
          </p:cNvPr>
          <p:cNvGrpSpPr/>
          <p:nvPr/>
        </p:nvGrpSpPr>
        <p:grpSpPr>
          <a:xfrm>
            <a:off x="1546965" y="944927"/>
            <a:ext cx="3311879" cy="2519842"/>
            <a:chOff x="1546965" y="944927"/>
            <a:chExt cx="3311879" cy="2519842"/>
          </a:xfrm>
        </p:grpSpPr>
        <p:sp>
          <p:nvSpPr>
            <p:cNvPr id="35" name="Flèche vers la droite 34">
              <a:extLst>
                <a:ext uri="{FF2B5EF4-FFF2-40B4-BE49-F238E27FC236}">
                  <a16:creationId xmlns:a16="http://schemas.microsoft.com/office/drawing/2014/main" id="{6A2CC896-1372-95BA-0D03-8AD819C0EE72}"/>
                </a:ext>
              </a:extLst>
            </p:cNvPr>
            <p:cNvSpPr/>
            <p:nvPr/>
          </p:nvSpPr>
          <p:spPr>
            <a:xfrm>
              <a:off x="1546965" y="1446174"/>
              <a:ext cx="1881692"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60" name="ZoneTexte 59">
              <a:extLst>
                <a:ext uri="{FF2B5EF4-FFF2-40B4-BE49-F238E27FC236}">
                  <a16:creationId xmlns:a16="http://schemas.microsoft.com/office/drawing/2014/main" id="{542CB4F0-8FFD-2B9B-5CE1-DB045030BE60}"/>
                </a:ext>
              </a:extLst>
            </p:cNvPr>
            <p:cNvSpPr txBox="1"/>
            <p:nvPr/>
          </p:nvSpPr>
          <p:spPr>
            <a:xfrm>
              <a:off x="3219333" y="2757468"/>
              <a:ext cx="1606409" cy="400110"/>
            </a:xfrm>
            <a:prstGeom prst="rect">
              <a:avLst/>
            </a:prstGeom>
            <a:noFill/>
            <a:effectLst/>
          </p:spPr>
          <p:txBody>
            <a:bodyPr wrap="square">
              <a:spAutoFit/>
            </a:bodyPr>
            <a:lstStyle/>
            <a:p>
              <a:pPr algn="ctr"/>
              <a:r>
                <a:rPr lang="es-ES" sz="1000" dirty="0" err="1">
                  <a:latin typeface="Verdana" panose="020B0604030504040204" pitchFamily="34" charset="0"/>
                  <a:ea typeface="Verdana" panose="020B0604030504040204" pitchFamily="34" charset="0"/>
                  <a:cs typeface="Verdana" panose="020B0604030504040204" pitchFamily="34" charset="0"/>
                </a:rPr>
                <a:t>Pharmacy</a:t>
              </a:r>
              <a:r>
                <a:rPr lang="es-ES" sz="1000" dirty="0">
                  <a:latin typeface="Verdana" panose="020B0604030504040204" pitchFamily="34" charset="0"/>
                  <a:ea typeface="Verdana" panose="020B0604030504040204" pitchFamily="34" charset="0"/>
                  <a:cs typeface="Verdana" panose="020B0604030504040204" pitchFamily="34" charset="0"/>
                </a:rPr>
                <a:t> </a:t>
              </a:r>
              <a:r>
                <a:rPr lang="es-ES" sz="1000" dirty="0" err="1">
                  <a:latin typeface="Verdana" panose="020B0604030504040204" pitchFamily="34" charset="0"/>
                  <a:ea typeface="Verdana" panose="020B0604030504040204" pitchFamily="34" charset="0"/>
                  <a:cs typeface="Verdana" panose="020B0604030504040204" pitchFamily="34" charset="0"/>
                </a:rPr>
                <a:t>receives</a:t>
              </a:r>
              <a:r>
                <a:rPr lang="es-ES" sz="1000" dirty="0">
                  <a:latin typeface="Verdana" panose="020B0604030504040204" pitchFamily="34" charset="0"/>
                  <a:ea typeface="Verdana" panose="020B0604030504040204" pitchFamily="34" charset="0"/>
                  <a:cs typeface="Verdana" panose="020B0604030504040204" pitchFamily="34" charset="0"/>
                </a:rPr>
                <a:t> </a:t>
              </a:r>
              <a:r>
                <a:rPr lang="es-ES" sz="1000" dirty="0" err="1">
                  <a:latin typeface="Verdana" panose="020B0604030504040204" pitchFamily="34" charset="0"/>
                  <a:ea typeface="Verdana" panose="020B0604030504040204" pitchFamily="34" charset="0"/>
                  <a:cs typeface="Verdana" panose="020B0604030504040204" pitchFamily="34" charset="0"/>
                </a:rPr>
                <a:t>the</a:t>
              </a:r>
              <a:r>
                <a:rPr lang="es-ES" sz="1000" dirty="0">
                  <a:latin typeface="Verdana" panose="020B0604030504040204" pitchFamily="34" charset="0"/>
                  <a:ea typeface="Verdana" panose="020B0604030504040204" pitchFamily="34" charset="0"/>
                  <a:cs typeface="Verdana" panose="020B0604030504040204" pitchFamily="34" charset="0"/>
                </a:rPr>
                <a:t> </a:t>
              </a:r>
              <a:r>
                <a:rPr lang="es-ES" sz="1000" dirty="0" err="1">
                  <a:latin typeface="Verdana" panose="020B0604030504040204" pitchFamily="34" charset="0"/>
                  <a:ea typeface="Verdana" panose="020B0604030504040204" pitchFamily="34" charset="0"/>
                  <a:cs typeface="Verdana" panose="020B0604030504040204" pitchFamily="34" charset="0"/>
                </a:rPr>
                <a:t>prescription</a:t>
              </a:r>
              <a:r>
                <a:rPr lang="es-ES" sz="1000" dirty="0">
                  <a:latin typeface="Verdana" panose="020B0604030504040204" pitchFamily="34" charset="0"/>
                  <a:ea typeface="Verdana" panose="020B0604030504040204" pitchFamily="34" charset="0"/>
                  <a:cs typeface="Verdana" panose="020B0604030504040204" pitchFamily="34" charset="0"/>
                </a:rPr>
                <a:t>.</a:t>
              </a:r>
            </a:p>
          </p:txBody>
        </p:sp>
        <p:sp>
          <p:nvSpPr>
            <p:cNvPr id="108" name="ZoneTexte 220">
              <a:extLst>
                <a:ext uri="{FF2B5EF4-FFF2-40B4-BE49-F238E27FC236}">
                  <a16:creationId xmlns:a16="http://schemas.microsoft.com/office/drawing/2014/main" id="{2EF9ED3C-B959-0758-33EE-262CE139C069}"/>
                </a:ext>
              </a:extLst>
            </p:cNvPr>
            <p:cNvSpPr txBox="1"/>
            <p:nvPr/>
          </p:nvSpPr>
          <p:spPr>
            <a:xfrm>
              <a:off x="3252435" y="3218548"/>
              <a:ext cx="1606409" cy="246221"/>
            </a:xfrm>
            <a:prstGeom prst="rect">
              <a:avLst/>
            </a:prstGeom>
            <a:solidFill>
              <a:schemeClr val="accent4"/>
            </a:solidFill>
            <a:effectLst/>
          </p:spPr>
          <p:txBody>
            <a:bodyPr wrap="square">
              <a:spAutoFit/>
            </a:bodyPr>
            <a:lstStyle/>
            <a:p>
              <a:pPr algn="ctr">
                <a:defRPr/>
              </a:pPr>
              <a:r>
                <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GTIN / GSRN / GLN</a:t>
              </a:r>
            </a:p>
          </p:txBody>
        </p:sp>
        <p:grpSp>
          <p:nvGrpSpPr>
            <p:cNvPr id="123" name="Groupe 122">
              <a:extLst>
                <a:ext uri="{FF2B5EF4-FFF2-40B4-BE49-F238E27FC236}">
                  <a16:creationId xmlns:a16="http://schemas.microsoft.com/office/drawing/2014/main" id="{575E6458-3922-2B26-3ED8-E0F0960C8C07}"/>
                </a:ext>
              </a:extLst>
            </p:cNvPr>
            <p:cNvGrpSpPr/>
            <p:nvPr/>
          </p:nvGrpSpPr>
          <p:grpSpPr>
            <a:xfrm>
              <a:off x="3383166" y="944927"/>
              <a:ext cx="1340182" cy="1393091"/>
              <a:chOff x="7573552" y="863166"/>
              <a:chExt cx="1146291" cy="1191546"/>
            </a:xfrm>
          </p:grpSpPr>
          <p:pic>
            <p:nvPicPr>
              <p:cNvPr id="124" name="Image 123">
                <a:extLst>
                  <a:ext uri="{FF2B5EF4-FFF2-40B4-BE49-F238E27FC236}">
                    <a16:creationId xmlns:a16="http://schemas.microsoft.com/office/drawing/2014/main" id="{44B59980-4182-E366-B814-49654123F45D}"/>
                  </a:ext>
                </a:extLst>
              </p:cNvPr>
              <p:cNvPicPr>
                <a:picLocks noChangeAspect="1"/>
              </p:cNvPicPr>
              <p:nvPr/>
            </p:nvPicPr>
            <p:blipFill>
              <a:blip r:embed="rId6"/>
              <a:srcRect/>
              <a:stretch/>
            </p:blipFill>
            <p:spPr>
              <a:xfrm>
                <a:off x="7888484" y="1075068"/>
                <a:ext cx="831359" cy="868934"/>
              </a:xfrm>
              <a:prstGeom prst="rect">
                <a:avLst/>
              </a:prstGeom>
            </p:spPr>
          </p:pic>
          <p:pic>
            <p:nvPicPr>
              <p:cNvPr id="125" name="Image 124">
                <a:extLst>
                  <a:ext uri="{FF2B5EF4-FFF2-40B4-BE49-F238E27FC236}">
                    <a16:creationId xmlns:a16="http://schemas.microsoft.com/office/drawing/2014/main" id="{9B84E143-6F6F-AB69-3F59-3C585B5061C1}"/>
                  </a:ext>
                </a:extLst>
              </p:cNvPr>
              <p:cNvPicPr>
                <a:picLocks noChangeAspect="1"/>
              </p:cNvPicPr>
              <p:nvPr/>
            </p:nvPicPr>
            <p:blipFill>
              <a:blip r:embed="rId3"/>
              <a:stretch>
                <a:fillRect/>
              </a:stretch>
            </p:blipFill>
            <p:spPr>
              <a:xfrm>
                <a:off x="8125921" y="863166"/>
                <a:ext cx="371420" cy="647921"/>
              </a:xfrm>
              <a:prstGeom prst="rect">
                <a:avLst/>
              </a:prstGeom>
            </p:spPr>
          </p:pic>
          <p:pic>
            <p:nvPicPr>
              <p:cNvPr id="126" name="Image 125">
                <a:extLst>
                  <a:ext uri="{FF2B5EF4-FFF2-40B4-BE49-F238E27FC236}">
                    <a16:creationId xmlns:a16="http://schemas.microsoft.com/office/drawing/2014/main" id="{5B35A872-047F-4BD8-8669-E72BF1BFB3BD}"/>
                  </a:ext>
                </a:extLst>
              </p:cNvPr>
              <p:cNvPicPr>
                <a:picLocks noChangeAspect="1"/>
              </p:cNvPicPr>
              <p:nvPr/>
            </p:nvPicPr>
            <p:blipFill>
              <a:blip r:embed="rId7"/>
              <a:srcRect/>
              <a:stretch/>
            </p:blipFill>
            <p:spPr>
              <a:xfrm>
                <a:off x="7573552" y="1292737"/>
                <a:ext cx="701287" cy="761975"/>
              </a:xfrm>
              <a:prstGeom prst="rect">
                <a:avLst/>
              </a:prstGeom>
            </p:spPr>
          </p:pic>
        </p:grpSp>
      </p:grpSp>
      <p:sp>
        <p:nvSpPr>
          <p:cNvPr id="2" name="Titre 1">
            <a:extLst>
              <a:ext uri="{FF2B5EF4-FFF2-40B4-BE49-F238E27FC236}">
                <a16:creationId xmlns:a16="http://schemas.microsoft.com/office/drawing/2014/main" id="{F683300C-5AA5-FD12-E817-8CFFB38B9A30}"/>
              </a:ext>
            </a:extLst>
          </p:cNvPr>
          <p:cNvSpPr>
            <a:spLocks noGrp="1"/>
          </p:cNvSpPr>
          <p:nvPr>
            <p:ph type="title"/>
          </p:nvPr>
        </p:nvSpPr>
        <p:spPr/>
        <p:txBody>
          <a:bodyPr/>
          <a:lstStyle/>
          <a:p>
            <a:r>
              <a:rPr lang="en-US" sz="2400" dirty="0">
                <a:latin typeface="Verdana" panose="020B0604030504040204" pitchFamily="34" charset="0"/>
                <a:ea typeface="Verdana" panose="020B0604030504040204" pitchFamily="34" charset="0"/>
                <a:cs typeface="Verdana" panose="020B0604030504040204" pitchFamily="34" charset="0"/>
              </a:rPr>
              <a:t>Where the standards fit in the process map </a:t>
            </a:r>
            <a:endParaRPr lang="fr-FR" dirty="0"/>
          </a:p>
        </p:txBody>
      </p:sp>
      <p:grpSp>
        <p:nvGrpSpPr>
          <p:cNvPr id="246" name="Groupe 245">
            <a:extLst>
              <a:ext uri="{FF2B5EF4-FFF2-40B4-BE49-F238E27FC236}">
                <a16:creationId xmlns:a16="http://schemas.microsoft.com/office/drawing/2014/main" id="{78B92CD9-09B0-7E10-F991-F87A8A90875F}"/>
              </a:ext>
            </a:extLst>
          </p:cNvPr>
          <p:cNvGrpSpPr/>
          <p:nvPr/>
        </p:nvGrpSpPr>
        <p:grpSpPr>
          <a:xfrm>
            <a:off x="370341" y="1097793"/>
            <a:ext cx="1943692" cy="2366976"/>
            <a:chOff x="370341" y="1097793"/>
            <a:chExt cx="1943692" cy="2366976"/>
          </a:xfrm>
        </p:grpSpPr>
        <p:sp>
          <p:nvSpPr>
            <p:cNvPr id="78" name="ZoneTexte 220">
              <a:extLst>
                <a:ext uri="{FF2B5EF4-FFF2-40B4-BE49-F238E27FC236}">
                  <a16:creationId xmlns:a16="http://schemas.microsoft.com/office/drawing/2014/main" id="{4C780FD3-C9C4-01CD-1B0F-90DE7401CBAB}"/>
                </a:ext>
              </a:extLst>
            </p:cNvPr>
            <p:cNvSpPr txBox="1"/>
            <p:nvPr/>
          </p:nvSpPr>
          <p:spPr>
            <a:xfrm>
              <a:off x="657302" y="3218548"/>
              <a:ext cx="1369771" cy="246221"/>
            </a:xfrm>
            <a:prstGeom prst="rect">
              <a:avLst/>
            </a:prstGeom>
            <a:solidFill>
              <a:schemeClr val="accent4"/>
            </a:solidFill>
            <a:effectLst/>
          </p:spPr>
          <p:txBody>
            <a:bodyPr wrap="square">
              <a:spAutoFit/>
            </a:bodyPr>
            <a:lstStyle/>
            <a:p>
              <a:pPr algn="ctr">
                <a:defRPr/>
              </a:pPr>
              <a:r>
                <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GTIN </a:t>
              </a: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 GSRN</a:t>
              </a:r>
              <a:endPar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107" name="ZoneTexte 114">
              <a:extLst>
                <a:ext uri="{FF2B5EF4-FFF2-40B4-BE49-F238E27FC236}">
                  <a16:creationId xmlns:a16="http://schemas.microsoft.com/office/drawing/2014/main" id="{E96BDED5-ACAA-DFA4-7576-4914FF6D17E5}"/>
                </a:ext>
              </a:extLst>
            </p:cNvPr>
            <p:cNvSpPr txBox="1"/>
            <p:nvPr/>
          </p:nvSpPr>
          <p:spPr>
            <a:xfrm>
              <a:off x="370341" y="2295804"/>
              <a:ext cx="1943692" cy="861774"/>
            </a:xfrm>
            <a:prstGeom prst="rect">
              <a:avLst/>
            </a:prstGeom>
            <a:noFill/>
            <a:effectLst/>
          </p:spPr>
          <p:txBody>
            <a:bodyPr wrap="square">
              <a:spAutoFit/>
            </a:bodyPr>
            <a:lstStyle/>
            <a:p>
              <a:pPr algn="ctr"/>
              <a:r>
                <a:rPr lang="es-ES" sz="1000" dirty="0" err="1">
                  <a:latin typeface="Verdana" panose="020B0604030504040204" pitchFamily="34" charset="0"/>
                  <a:ea typeface="Verdana" panose="020B0604030504040204" pitchFamily="34" charset="0"/>
                </a:rPr>
                <a:t>Patient</a:t>
              </a:r>
              <a:r>
                <a:rPr lang="es-ES" sz="1000" dirty="0">
                  <a:latin typeface="Verdana" panose="020B0604030504040204" pitchFamily="34" charset="0"/>
                  <a:ea typeface="Verdana" panose="020B0604030504040204" pitchFamily="34" charset="0"/>
                </a:rPr>
                <a:t> </a:t>
              </a:r>
              <a:r>
                <a:rPr lang="es-ES" sz="1000" dirty="0" err="1">
                  <a:latin typeface="Verdana" panose="020B0604030504040204" pitchFamily="34" charset="0"/>
                  <a:ea typeface="Verdana" panose="020B0604030504040204" pitchFamily="34" charset="0"/>
                </a:rPr>
                <a:t>is</a:t>
              </a:r>
              <a:r>
                <a:rPr lang="es-ES" sz="1000" dirty="0">
                  <a:latin typeface="Verdana" panose="020B0604030504040204" pitchFamily="34" charset="0"/>
                  <a:ea typeface="Verdana" panose="020B0604030504040204" pitchFamily="34" charset="0"/>
                </a:rPr>
                <a:t> </a:t>
              </a:r>
              <a:r>
                <a:rPr lang="es-ES" sz="1000" dirty="0" err="1">
                  <a:latin typeface="Verdana" panose="020B0604030504040204" pitchFamily="34" charset="0"/>
                  <a:ea typeface="Verdana" panose="020B0604030504040204" pitchFamily="34" charset="0"/>
                </a:rPr>
                <a:t>discharged</a:t>
              </a:r>
              <a:r>
                <a:rPr lang="es-ES" sz="1000" dirty="0">
                  <a:latin typeface="Verdana" panose="020B0604030504040204" pitchFamily="34" charset="0"/>
                  <a:ea typeface="Verdana" panose="020B0604030504040204" pitchFamily="34" charset="0"/>
                </a:rPr>
                <a:t> </a:t>
              </a:r>
              <a:r>
                <a:rPr lang="es-ES" sz="1000" dirty="0" err="1">
                  <a:latin typeface="Verdana" panose="020B0604030504040204" pitchFamily="34" charset="0"/>
                  <a:ea typeface="Verdana" panose="020B0604030504040204" pitchFamily="34" charset="0"/>
                </a:rPr>
                <a:t>from</a:t>
              </a:r>
              <a:r>
                <a:rPr lang="es-ES" sz="1000" dirty="0">
                  <a:latin typeface="Verdana" panose="020B0604030504040204" pitchFamily="34" charset="0"/>
                  <a:ea typeface="Verdana" panose="020B0604030504040204" pitchFamily="34" charset="0"/>
                </a:rPr>
                <a:t> hospital and requieres </a:t>
              </a:r>
              <a:r>
                <a:rPr lang="es-ES" sz="1000" dirty="0" err="1">
                  <a:latin typeface="Verdana" panose="020B0604030504040204" pitchFamily="34" charset="0"/>
                  <a:ea typeface="Verdana" panose="020B0604030504040204" pitchFamily="34" charset="0"/>
                </a:rPr>
                <a:t>discharged</a:t>
              </a:r>
              <a:r>
                <a:rPr lang="es-ES" sz="1000" dirty="0">
                  <a:latin typeface="Verdana" panose="020B0604030504040204" pitchFamily="34" charset="0"/>
                  <a:ea typeface="Verdana" panose="020B0604030504040204" pitchFamily="34" charset="0"/>
                </a:rPr>
                <a:t> </a:t>
              </a:r>
              <a:r>
                <a:rPr lang="es-ES" sz="1000" dirty="0" err="1">
                  <a:latin typeface="Verdana" panose="020B0604030504040204" pitchFamily="34" charset="0"/>
                  <a:ea typeface="Verdana" panose="020B0604030504040204" pitchFamily="34" charset="0"/>
                </a:rPr>
                <a:t>medication</a:t>
              </a:r>
              <a:endParaRPr lang="es-ES" sz="1000" dirty="0">
                <a:latin typeface="Verdana" panose="020B0604030504040204" pitchFamily="34" charset="0"/>
                <a:ea typeface="Verdana" panose="020B0604030504040204" pitchFamily="34" charset="0"/>
              </a:endParaRPr>
            </a:p>
            <a:p>
              <a:pPr algn="ctr"/>
              <a:r>
                <a:rPr lang="es-ES" sz="1000" dirty="0" err="1">
                  <a:latin typeface="Verdana" panose="020B0604030504040204" pitchFamily="34" charset="0"/>
                  <a:ea typeface="Verdana" panose="020B0604030504040204" pitchFamily="34" charset="0"/>
                </a:rPr>
                <a:t>linked</a:t>
              </a:r>
              <a:r>
                <a:rPr lang="es-ES" sz="1000" dirty="0">
                  <a:latin typeface="Verdana" panose="020B0604030504040204" pitchFamily="34" charset="0"/>
                  <a:ea typeface="Verdana" panose="020B0604030504040204" pitchFamily="34" charset="0"/>
                </a:rPr>
                <a:t> to </a:t>
              </a:r>
              <a:r>
                <a:rPr lang="es-ES" sz="1000" dirty="0" err="1">
                  <a:latin typeface="Verdana" panose="020B0604030504040204" pitchFamily="34" charset="0"/>
                  <a:ea typeface="Verdana" panose="020B0604030504040204" pitchFamily="34" charset="0"/>
                </a:rPr>
                <a:t>the</a:t>
              </a:r>
              <a:r>
                <a:rPr lang="es-ES" sz="1000" dirty="0">
                  <a:latin typeface="Verdana" panose="020B0604030504040204" pitchFamily="34" charset="0"/>
                  <a:ea typeface="Verdana" panose="020B0604030504040204" pitchFamily="34" charset="0"/>
                </a:rPr>
                <a:t> </a:t>
              </a:r>
              <a:r>
                <a:rPr lang="es-ES" sz="1000" dirty="0" err="1">
                  <a:latin typeface="Verdana" panose="020B0604030504040204" pitchFamily="34" charset="0"/>
                  <a:ea typeface="Verdana" panose="020B0604030504040204" pitchFamily="34" charset="0"/>
                </a:rPr>
                <a:t>unique</a:t>
              </a:r>
              <a:r>
                <a:rPr lang="es-ES" sz="1000" dirty="0">
                  <a:latin typeface="Verdana" panose="020B0604030504040204" pitchFamily="34" charset="0"/>
                  <a:ea typeface="Verdana" panose="020B0604030504040204" pitchFamily="34" charset="0"/>
                </a:rPr>
                <a:t> </a:t>
              </a:r>
              <a:r>
                <a:rPr lang="es-ES" sz="1000" dirty="0" err="1">
                  <a:latin typeface="Verdana" panose="020B0604030504040204" pitchFamily="34" charset="0"/>
                  <a:ea typeface="Verdana" panose="020B0604030504040204" pitchFamily="34" charset="0"/>
                </a:rPr>
                <a:t>patient</a:t>
              </a:r>
              <a:r>
                <a:rPr lang="es-ES" sz="1000" dirty="0">
                  <a:latin typeface="Verdana" panose="020B0604030504040204" pitchFamily="34" charset="0"/>
                  <a:ea typeface="Verdana" panose="020B0604030504040204" pitchFamily="34" charset="0"/>
                </a:rPr>
                <a:t> </a:t>
              </a:r>
              <a:r>
                <a:rPr lang="es-ES" sz="1000" dirty="0" err="1">
                  <a:latin typeface="Verdana" panose="020B0604030504040204" pitchFamily="34" charset="0"/>
                  <a:ea typeface="Verdana" panose="020B0604030504040204" pitchFamily="34" charset="0"/>
                </a:rPr>
                <a:t>identification</a:t>
              </a:r>
              <a:r>
                <a:rPr lang="es-ES" sz="1000" dirty="0">
                  <a:latin typeface="Verdana" panose="020B0604030504040204" pitchFamily="34" charset="0"/>
                  <a:ea typeface="Verdana" panose="020B0604030504040204" pitchFamily="34" charset="0"/>
                </a:rPr>
                <a:t>.</a:t>
              </a:r>
            </a:p>
          </p:txBody>
        </p:sp>
        <p:grpSp>
          <p:nvGrpSpPr>
            <p:cNvPr id="120" name="Groupe 119">
              <a:extLst>
                <a:ext uri="{FF2B5EF4-FFF2-40B4-BE49-F238E27FC236}">
                  <a16:creationId xmlns:a16="http://schemas.microsoft.com/office/drawing/2014/main" id="{1106C9FF-A187-0A3D-559A-550EB10227AC}"/>
                </a:ext>
              </a:extLst>
            </p:cNvPr>
            <p:cNvGrpSpPr/>
            <p:nvPr/>
          </p:nvGrpSpPr>
          <p:grpSpPr>
            <a:xfrm>
              <a:off x="683238" y="1097793"/>
              <a:ext cx="1140973" cy="910762"/>
              <a:chOff x="3221840" y="1180799"/>
              <a:chExt cx="1417007" cy="1131102"/>
            </a:xfrm>
          </p:grpSpPr>
          <p:pic>
            <p:nvPicPr>
              <p:cNvPr id="121" name="Image 120">
                <a:extLst>
                  <a:ext uri="{FF2B5EF4-FFF2-40B4-BE49-F238E27FC236}">
                    <a16:creationId xmlns:a16="http://schemas.microsoft.com/office/drawing/2014/main" id="{D4CC7193-3D48-660C-61CF-1A4797468522}"/>
                  </a:ext>
                </a:extLst>
              </p:cNvPr>
              <p:cNvPicPr>
                <a:picLocks noChangeAspect="1"/>
              </p:cNvPicPr>
              <p:nvPr/>
            </p:nvPicPr>
            <p:blipFill>
              <a:blip r:embed="rId3"/>
              <a:stretch>
                <a:fillRect/>
              </a:stretch>
            </p:blipFill>
            <p:spPr>
              <a:xfrm>
                <a:off x="3221840" y="1180799"/>
                <a:ext cx="571500" cy="996950"/>
              </a:xfrm>
              <a:prstGeom prst="rect">
                <a:avLst/>
              </a:prstGeom>
            </p:spPr>
          </p:pic>
          <p:pic>
            <p:nvPicPr>
              <p:cNvPr id="122" name="Image 121">
                <a:extLst>
                  <a:ext uri="{FF2B5EF4-FFF2-40B4-BE49-F238E27FC236}">
                    <a16:creationId xmlns:a16="http://schemas.microsoft.com/office/drawing/2014/main" id="{67D2C89F-936A-42ED-003E-C0DEE463F8AF}"/>
                  </a:ext>
                </a:extLst>
              </p:cNvPr>
              <p:cNvPicPr>
                <a:picLocks noChangeAspect="1"/>
              </p:cNvPicPr>
              <p:nvPr/>
            </p:nvPicPr>
            <p:blipFill>
              <a:blip r:embed="rId8"/>
              <a:stretch>
                <a:fillRect/>
              </a:stretch>
            </p:blipFill>
            <p:spPr>
              <a:xfrm>
                <a:off x="3609157" y="1320067"/>
                <a:ext cx="1029690" cy="991834"/>
              </a:xfrm>
              <a:prstGeom prst="rect">
                <a:avLst/>
              </a:prstGeom>
            </p:spPr>
          </p:pic>
        </p:grpSp>
      </p:grpSp>
    </p:spTree>
    <p:extLst>
      <p:ext uri="{BB962C8B-B14F-4D97-AF65-F5344CB8AC3E}">
        <p14:creationId xmlns:p14="http://schemas.microsoft.com/office/powerpoint/2010/main" val="17241590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9" name="Groupe 248">
            <a:extLst>
              <a:ext uri="{FF2B5EF4-FFF2-40B4-BE49-F238E27FC236}">
                <a16:creationId xmlns:a16="http://schemas.microsoft.com/office/drawing/2014/main" id="{77FF46AB-A7C7-316B-0C3E-EE28C5399E70}"/>
              </a:ext>
            </a:extLst>
          </p:cNvPr>
          <p:cNvGrpSpPr/>
          <p:nvPr/>
        </p:nvGrpSpPr>
        <p:grpSpPr>
          <a:xfrm>
            <a:off x="7393839" y="1244392"/>
            <a:ext cx="4550030" cy="2220378"/>
            <a:chOff x="7393839" y="1244392"/>
            <a:chExt cx="4550030" cy="2220378"/>
          </a:xfrm>
        </p:grpSpPr>
        <p:sp>
          <p:nvSpPr>
            <p:cNvPr id="91" name="Flèche vers la droite 39">
              <a:extLst>
                <a:ext uri="{FF2B5EF4-FFF2-40B4-BE49-F238E27FC236}">
                  <a16:creationId xmlns:a16="http://schemas.microsoft.com/office/drawing/2014/main" id="{403C229E-39D7-1A82-4D57-4C5D2F62C65B}"/>
                </a:ext>
              </a:extLst>
            </p:cNvPr>
            <p:cNvSpPr/>
            <p:nvPr/>
          </p:nvSpPr>
          <p:spPr>
            <a:xfrm>
              <a:off x="7393839" y="1446174"/>
              <a:ext cx="2553165"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92" name="ZoneTexte 48">
              <a:extLst>
                <a:ext uri="{FF2B5EF4-FFF2-40B4-BE49-F238E27FC236}">
                  <a16:creationId xmlns:a16="http://schemas.microsoft.com/office/drawing/2014/main" id="{F506EDB6-B400-0CE5-5BDA-DF5A49A715E5}"/>
                </a:ext>
              </a:extLst>
            </p:cNvPr>
            <p:cNvSpPr txBox="1"/>
            <p:nvPr/>
          </p:nvSpPr>
          <p:spPr>
            <a:xfrm>
              <a:off x="9410430" y="2469980"/>
              <a:ext cx="2533439" cy="707886"/>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Pharmacists locates the product, scans the GS1 </a:t>
              </a:r>
              <a:r>
                <a:rPr lang="en-US" sz="1000" dirty="0" err="1">
                  <a:latin typeface="Verdana" panose="020B0604030504040204" pitchFamily="34" charset="0"/>
                  <a:ea typeface="Verdana" panose="020B0604030504040204" pitchFamily="34" charset="0"/>
                </a:rPr>
                <a:t>DataMatrix</a:t>
              </a:r>
              <a:r>
                <a:rPr lang="en-US" sz="1000" dirty="0">
                  <a:latin typeface="Verdana" panose="020B0604030504040204" pitchFamily="34" charset="0"/>
                  <a:ea typeface="Verdana" panose="020B0604030504040204" pitchFamily="34" charset="0"/>
                </a:rPr>
                <a:t> on the product pack to retrieve product ID and production attributes.</a:t>
              </a:r>
            </a:p>
          </p:txBody>
        </p:sp>
        <p:sp>
          <p:nvSpPr>
            <p:cNvPr id="95" name="ZoneTexte 220">
              <a:extLst>
                <a:ext uri="{FF2B5EF4-FFF2-40B4-BE49-F238E27FC236}">
                  <a16:creationId xmlns:a16="http://schemas.microsoft.com/office/drawing/2014/main" id="{4F1D65D3-7617-9538-EB98-CFFADD1B35EB}"/>
                </a:ext>
              </a:extLst>
            </p:cNvPr>
            <p:cNvSpPr txBox="1"/>
            <p:nvPr/>
          </p:nvSpPr>
          <p:spPr>
            <a:xfrm>
              <a:off x="10398555" y="3218549"/>
              <a:ext cx="553753" cy="246221"/>
            </a:xfrm>
            <a:prstGeom prst="rect">
              <a:avLst/>
            </a:prstGeom>
            <a:solidFill>
              <a:schemeClr val="accent4"/>
            </a:solidFill>
            <a:effectLst/>
          </p:spPr>
          <p:txBody>
            <a:bodyPr wrap="square">
              <a:spAutoFit/>
            </a:bodyPr>
            <a:lstStyle/>
            <a:p>
              <a:pPr algn="ctr">
                <a:defRPr/>
              </a:pPr>
              <a:r>
                <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GTIN</a:t>
              </a:r>
            </a:p>
          </p:txBody>
        </p:sp>
        <p:grpSp>
          <p:nvGrpSpPr>
            <p:cNvPr id="245" name="Groupe 244">
              <a:extLst>
                <a:ext uri="{FF2B5EF4-FFF2-40B4-BE49-F238E27FC236}">
                  <a16:creationId xmlns:a16="http://schemas.microsoft.com/office/drawing/2014/main" id="{BAC701B4-9A3B-C1F0-BEDF-5D70A531F458}"/>
                </a:ext>
              </a:extLst>
            </p:cNvPr>
            <p:cNvGrpSpPr/>
            <p:nvPr/>
          </p:nvGrpSpPr>
          <p:grpSpPr>
            <a:xfrm>
              <a:off x="9964183" y="1244392"/>
              <a:ext cx="1393676" cy="1020542"/>
              <a:chOff x="9964183" y="1244392"/>
              <a:chExt cx="1393676" cy="1020542"/>
            </a:xfrm>
          </p:grpSpPr>
          <p:grpSp>
            <p:nvGrpSpPr>
              <p:cNvPr id="196" name="Groupe 195">
                <a:extLst>
                  <a:ext uri="{FF2B5EF4-FFF2-40B4-BE49-F238E27FC236}">
                    <a16:creationId xmlns:a16="http://schemas.microsoft.com/office/drawing/2014/main" id="{A01DD762-C166-6A55-2458-20E2906DE9B5}"/>
                  </a:ext>
                </a:extLst>
              </p:cNvPr>
              <p:cNvGrpSpPr/>
              <p:nvPr/>
            </p:nvGrpSpPr>
            <p:grpSpPr>
              <a:xfrm>
                <a:off x="9964183" y="1244392"/>
                <a:ext cx="1196245" cy="720070"/>
                <a:chOff x="9726902" y="3560635"/>
                <a:chExt cx="1196245" cy="720070"/>
              </a:xfrm>
            </p:grpSpPr>
            <p:pic>
              <p:nvPicPr>
                <p:cNvPr id="197" name="Image 196">
                  <a:extLst>
                    <a:ext uri="{FF2B5EF4-FFF2-40B4-BE49-F238E27FC236}">
                      <a16:creationId xmlns:a16="http://schemas.microsoft.com/office/drawing/2014/main" id="{78505C57-4BFD-E8AB-1BCB-691F4C54D1A4}"/>
                    </a:ext>
                  </a:extLst>
                </p:cNvPr>
                <p:cNvPicPr>
                  <a:picLocks noChangeAspect="1"/>
                </p:cNvPicPr>
                <p:nvPr/>
              </p:nvPicPr>
              <p:blipFill>
                <a:blip r:embed="rId3"/>
                <a:stretch>
                  <a:fillRect/>
                </a:stretch>
              </p:blipFill>
              <p:spPr>
                <a:xfrm>
                  <a:off x="9726902" y="3560635"/>
                  <a:ext cx="1196245" cy="720070"/>
                </a:xfrm>
                <a:prstGeom prst="rect">
                  <a:avLst/>
                </a:prstGeom>
              </p:spPr>
            </p:pic>
            <p:grpSp>
              <p:nvGrpSpPr>
                <p:cNvPr id="198" name="Groupe 197">
                  <a:extLst>
                    <a:ext uri="{FF2B5EF4-FFF2-40B4-BE49-F238E27FC236}">
                      <a16:creationId xmlns:a16="http://schemas.microsoft.com/office/drawing/2014/main" id="{58184027-A18F-22F6-D339-C18B3B501164}"/>
                    </a:ext>
                  </a:extLst>
                </p:cNvPr>
                <p:cNvGrpSpPr/>
                <p:nvPr/>
              </p:nvGrpSpPr>
              <p:grpSpPr>
                <a:xfrm>
                  <a:off x="10161274" y="3897792"/>
                  <a:ext cx="183741" cy="70805"/>
                  <a:chOff x="1099450" y="1392010"/>
                  <a:chExt cx="1177393" cy="453711"/>
                </a:xfrm>
              </p:grpSpPr>
              <p:pic>
                <p:nvPicPr>
                  <p:cNvPr id="199" name="Image 198">
                    <a:extLst>
                      <a:ext uri="{FF2B5EF4-FFF2-40B4-BE49-F238E27FC236}">
                        <a16:creationId xmlns:a16="http://schemas.microsoft.com/office/drawing/2014/main" id="{49CB8CB4-5A65-3A5C-325C-BED38990D53F}"/>
                      </a:ext>
                    </a:extLst>
                  </p:cNvPr>
                  <p:cNvPicPr>
                    <a:picLocks noChangeAspect="1"/>
                  </p:cNvPicPr>
                  <p:nvPr/>
                </p:nvPicPr>
                <p:blipFill>
                  <a:blip r:embed="rId4"/>
                  <a:stretch>
                    <a:fillRect/>
                  </a:stretch>
                </p:blipFill>
                <p:spPr>
                  <a:xfrm>
                    <a:off x="1976013" y="1392010"/>
                    <a:ext cx="300830" cy="453711"/>
                  </a:xfrm>
                  <a:prstGeom prst="rect">
                    <a:avLst/>
                  </a:prstGeom>
                </p:spPr>
              </p:pic>
              <p:pic>
                <p:nvPicPr>
                  <p:cNvPr id="200" name="Image 199">
                    <a:extLst>
                      <a:ext uri="{FF2B5EF4-FFF2-40B4-BE49-F238E27FC236}">
                        <a16:creationId xmlns:a16="http://schemas.microsoft.com/office/drawing/2014/main" id="{52A28F4C-C19E-6897-860B-E2F6677879D3}"/>
                      </a:ext>
                    </a:extLst>
                  </p:cNvPr>
                  <p:cNvPicPr>
                    <a:picLocks noChangeAspect="1"/>
                  </p:cNvPicPr>
                  <p:nvPr/>
                </p:nvPicPr>
                <p:blipFill>
                  <a:blip r:embed="rId4"/>
                  <a:stretch>
                    <a:fillRect/>
                  </a:stretch>
                </p:blipFill>
                <p:spPr>
                  <a:xfrm>
                    <a:off x="1685927" y="1392010"/>
                    <a:ext cx="300830" cy="453711"/>
                  </a:xfrm>
                  <a:prstGeom prst="rect">
                    <a:avLst/>
                  </a:prstGeom>
                </p:spPr>
              </p:pic>
              <p:pic>
                <p:nvPicPr>
                  <p:cNvPr id="201" name="Image 200">
                    <a:extLst>
                      <a:ext uri="{FF2B5EF4-FFF2-40B4-BE49-F238E27FC236}">
                        <a16:creationId xmlns:a16="http://schemas.microsoft.com/office/drawing/2014/main" id="{53875F3D-F842-C639-9DFC-46343AE0389D}"/>
                      </a:ext>
                    </a:extLst>
                  </p:cNvPr>
                  <p:cNvPicPr>
                    <a:picLocks noChangeAspect="1"/>
                  </p:cNvPicPr>
                  <p:nvPr/>
                </p:nvPicPr>
                <p:blipFill>
                  <a:blip r:embed="rId4"/>
                  <a:stretch>
                    <a:fillRect/>
                  </a:stretch>
                </p:blipFill>
                <p:spPr>
                  <a:xfrm>
                    <a:off x="1389536" y="1392010"/>
                    <a:ext cx="300830" cy="453711"/>
                  </a:xfrm>
                  <a:prstGeom prst="rect">
                    <a:avLst/>
                  </a:prstGeom>
                </p:spPr>
              </p:pic>
              <p:pic>
                <p:nvPicPr>
                  <p:cNvPr id="202" name="Image 201">
                    <a:extLst>
                      <a:ext uri="{FF2B5EF4-FFF2-40B4-BE49-F238E27FC236}">
                        <a16:creationId xmlns:a16="http://schemas.microsoft.com/office/drawing/2014/main" id="{5F0F0910-567F-DB6C-F275-867A445C0489}"/>
                      </a:ext>
                    </a:extLst>
                  </p:cNvPr>
                  <p:cNvPicPr>
                    <a:picLocks noChangeAspect="1"/>
                  </p:cNvPicPr>
                  <p:nvPr/>
                </p:nvPicPr>
                <p:blipFill>
                  <a:blip r:embed="rId4"/>
                  <a:stretch>
                    <a:fillRect/>
                  </a:stretch>
                </p:blipFill>
                <p:spPr>
                  <a:xfrm>
                    <a:off x="1099450" y="1392010"/>
                    <a:ext cx="300830" cy="453711"/>
                  </a:xfrm>
                  <a:prstGeom prst="rect">
                    <a:avLst/>
                  </a:prstGeom>
                </p:spPr>
              </p:pic>
            </p:grpSp>
          </p:grpSp>
          <p:pic>
            <p:nvPicPr>
              <p:cNvPr id="203" name="Image 202">
                <a:extLst>
                  <a:ext uri="{FF2B5EF4-FFF2-40B4-BE49-F238E27FC236}">
                    <a16:creationId xmlns:a16="http://schemas.microsoft.com/office/drawing/2014/main" id="{A629CE1B-BBD7-3549-4434-57AD5F489D0F}"/>
                  </a:ext>
                </a:extLst>
              </p:cNvPr>
              <p:cNvPicPr>
                <a:picLocks noChangeAspect="1"/>
              </p:cNvPicPr>
              <p:nvPr/>
            </p:nvPicPr>
            <p:blipFill>
              <a:blip r:embed="rId5"/>
              <a:stretch>
                <a:fillRect/>
              </a:stretch>
            </p:blipFill>
            <p:spPr>
              <a:xfrm>
                <a:off x="10490079" y="1851207"/>
                <a:ext cx="526562" cy="413727"/>
              </a:xfrm>
              <a:prstGeom prst="rect">
                <a:avLst/>
              </a:prstGeom>
            </p:spPr>
          </p:pic>
          <p:pic>
            <p:nvPicPr>
              <p:cNvPr id="204" name="Image 203">
                <a:extLst>
                  <a:ext uri="{FF2B5EF4-FFF2-40B4-BE49-F238E27FC236}">
                    <a16:creationId xmlns:a16="http://schemas.microsoft.com/office/drawing/2014/main" id="{C7146528-8E29-E085-BABE-D286510316B9}"/>
                  </a:ext>
                </a:extLst>
              </p:cNvPr>
              <p:cNvPicPr>
                <a:picLocks noChangeAspect="1"/>
              </p:cNvPicPr>
              <p:nvPr/>
            </p:nvPicPr>
            <p:blipFill>
              <a:blip r:embed="rId4"/>
              <a:stretch>
                <a:fillRect/>
              </a:stretch>
            </p:blipFill>
            <p:spPr>
              <a:xfrm>
                <a:off x="11057029" y="1762655"/>
                <a:ext cx="300830" cy="453711"/>
              </a:xfrm>
              <a:prstGeom prst="rect">
                <a:avLst/>
              </a:prstGeom>
            </p:spPr>
          </p:pic>
        </p:grpSp>
      </p:grpSp>
      <p:grpSp>
        <p:nvGrpSpPr>
          <p:cNvPr id="248" name="Groupe 247">
            <a:extLst>
              <a:ext uri="{FF2B5EF4-FFF2-40B4-BE49-F238E27FC236}">
                <a16:creationId xmlns:a16="http://schemas.microsoft.com/office/drawing/2014/main" id="{3EF3BAEA-8661-48D1-B22F-161D868B62C5}"/>
              </a:ext>
            </a:extLst>
          </p:cNvPr>
          <p:cNvGrpSpPr/>
          <p:nvPr/>
        </p:nvGrpSpPr>
        <p:grpSpPr>
          <a:xfrm>
            <a:off x="4404963" y="1075359"/>
            <a:ext cx="4239142" cy="2389410"/>
            <a:chOff x="4404963" y="1075359"/>
            <a:chExt cx="4239142" cy="2389410"/>
          </a:xfrm>
        </p:grpSpPr>
        <p:sp>
          <p:nvSpPr>
            <p:cNvPr id="19" name="Flèche vers la droite 18">
              <a:extLst>
                <a:ext uri="{FF2B5EF4-FFF2-40B4-BE49-F238E27FC236}">
                  <a16:creationId xmlns:a16="http://schemas.microsoft.com/office/drawing/2014/main" id="{3A7C387E-E45B-3591-F643-C83416423EE2}"/>
                </a:ext>
              </a:extLst>
            </p:cNvPr>
            <p:cNvSpPr/>
            <p:nvPr/>
          </p:nvSpPr>
          <p:spPr>
            <a:xfrm>
              <a:off x="4404963" y="1446174"/>
              <a:ext cx="2430489"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28" name="ZoneTexte 27">
              <a:extLst>
                <a:ext uri="{FF2B5EF4-FFF2-40B4-BE49-F238E27FC236}">
                  <a16:creationId xmlns:a16="http://schemas.microsoft.com/office/drawing/2014/main" id="{5B58A16B-894E-31CC-447A-656BA14F5F58}"/>
                </a:ext>
              </a:extLst>
            </p:cNvPr>
            <p:cNvSpPr txBox="1"/>
            <p:nvPr/>
          </p:nvSpPr>
          <p:spPr>
            <a:xfrm>
              <a:off x="6177350" y="2715276"/>
              <a:ext cx="2466755" cy="400110"/>
            </a:xfrm>
            <a:prstGeom prst="rect">
              <a:avLst/>
            </a:prstGeom>
            <a:noFill/>
            <a:effectLst/>
          </p:spPr>
          <p:txBody>
            <a:bodyPr wrap="square">
              <a:spAutoFit/>
            </a:bodyPr>
            <a:lstStyle/>
            <a:p>
              <a:pPr algn="ctr"/>
              <a:r>
                <a:rPr lang="fr-BE" sz="1000" dirty="0">
                  <a:latin typeface="Verdana" panose="020B0604030504040204" pitchFamily="34" charset="0"/>
                  <a:ea typeface="Verdana" panose="020B0604030504040204" pitchFamily="34" charset="0"/>
                  <a:cs typeface="Verdana" panose="020B0604030504040204" pitchFamily="34" charset="0"/>
                </a:rPr>
                <a:t>The </a:t>
              </a:r>
              <a:r>
                <a:rPr lang="fr-BE" sz="1000" dirty="0" err="1">
                  <a:latin typeface="Verdana" panose="020B0604030504040204" pitchFamily="34" charset="0"/>
                  <a:ea typeface="Verdana" panose="020B0604030504040204" pitchFamily="34" charset="0"/>
                  <a:cs typeface="Verdana" panose="020B0604030504040204" pitchFamily="34" charset="0"/>
                </a:rPr>
                <a:t>Pharmacist</a:t>
              </a:r>
              <a:r>
                <a:rPr lang="fr-BE" sz="1000" dirty="0">
                  <a:latin typeface="Verdana" panose="020B0604030504040204" pitchFamily="34" charset="0"/>
                  <a:ea typeface="Verdana" panose="020B0604030504040204" pitchFamily="34" charset="0"/>
                  <a:cs typeface="Verdana" panose="020B0604030504040204" pitchFamily="34" charset="0"/>
                </a:rPr>
                <a:t> checks the </a:t>
              </a:r>
              <a:r>
                <a:rPr lang="fr-BE" sz="1000" dirty="0" err="1">
                  <a:latin typeface="Verdana" panose="020B0604030504040204" pitchFamily="34" charset="0"/>
                  <a:ea typeface="Verdana" panose="020B0604030504040204" pitchFamily="34" charset="0"/>
                  <a:cs typeface="Verdana" panose="020B0604030504040204" pitchFamily="34" charset="0"/>
                </a:rPr>
                <a:t>treatment</a:t>
              </a:r>
              <a:r>
                <a:rPr lang="fr-BE" sz="1000" dirty="0">
                  <a:latin typeface="Verdana" panose="020B0604030504040204" pitchFamily="34" charset="0"/>
                  <a:ea typeface="Verdana" panose="020B0604030504040204" pitchFamily="34" charset="0"/>
                  <a:cs typeface="Verdana" panose="020B0604030504040204" pitchFamily="34" charset="0"/>
                </a:rPr>
                <a:t> </a:t>
              </a:r>
              <a:r>
                <a:rPr lang="fr-BE" sz="1000" dirty="0" err="1">
                  <a:latin typeface="Verdana" panose="020B0604030504040204" pitchFamily="34" charset="0"/>
                  <a:ea typeface="Verdana" panose="020B0604030504040204" pitchFamily="34" charset="0"/>
                  <a:cs typeface="Verdana" panose="020B0604030504040204" pitchFamily="34" charset="0"/>
                </a:rPr>
                <a:t>against</a:t>
              </a:r>
              <a:r>
                <a:rPr lang="fr-BE" sz="1000" dirty="0">
                  <a:latin typeface="Verdana" panose="020B0604030504040204" pitchFamily="34" charset="0"/>
                  <a:ea typeface="Verdana" panose="020B0604030504040204" pitchFamily="34" charset="0"/>
                  <a:cs typeface="Verdana" panose="020B0604030504040204" pitchFamily="34" charset="0"/>
                </a:rPr>
                <a:t> </a:t>
              </a:r>
              <a:r>
                <a:rPr lang="fr-BE" sz="1000" dirty="0" err="1">
                  <a:latin typeface="Verdana" panose="020B0604030504040204" pitchFamily="34" charset="0"/>
                  <a:ea typeface="Verdana" panose="020B0604030504040204" pitchFamily="34" charset="0"/>
                  <a:cs typeface="Verdana" panose="020B0604030504040204" pitchFamily="34" charset="0"/>
                </a:rPr>
                <a:t>discharge</a:t>
              </a:r>
              <a:r>
                <a:rPr lang="fr-BE" sz="1000" dirty="0">
                  <a:latin typeface="Verdana" panose="020B0604030504040204" pitchFamily="34" charset="0"/>
                  <a:ea typeface="Verdana" panose="020B0604030504040204" pitchFamily="34" charset="0"/>
                  <a:cs typeface="Verdana" panose="020B0604030504040204" pitchFamily="34" charset="0"/>
                </a:rPr>
                <a:t> notes.</a:t>
              </a:r>
              <a:endParaRPr lang="fr-BE" sz="10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68" name="ZoneTexte 67">
              <a:extLst>
                <a:ext uri="{FF2B5EF4-FFF2-40B4-BE49-F238E27FC236}">
                  <a16:creationId xmlns:a16="http://schemas.microsoft.com/office/drawing/2014/main" id="{8A702EC7-89AE-5B82-6288-C04ADB48AEDA}"/>
                </a:ext>
              </a:extLst>
            </p:cNvPr>
            <p:cNvSpPr txBox="1"/>
            <p:nvPr/>
          </p:nvSpPr>
          <p:spPr>
            <a:xfrm>
              <a:off x="6818479" y="3218548"/>
              <a:ext cx="1089940" cy="246221"/>
            </a:xfrm>
            <a:prstGeom prst="rect">
              <a:avLst/>
            </a:prstGeom>
            <a:solidFill>
              <a:schemeClr val="accent4"/>
            </a:solidFill>
            <a:effectLst/>
          </p:spPr>
          <p:txBody>
            <a:bodyPr wrap="square">
              <a:spAutoFit/>
            </a:bodyPr>
            <a:lstStyle/>
            <a:p>
              <a:pPr algn="ctr">
                <a:defRPr/>
              </a:pPr>
              <a:r>
                <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GTIN / GSRN</a:t>
              </a:r>
            </a:p>
          </p:txBody>
        </p:sp>
        <p:grpSp>
          <p:nvGrpSpPr>
            <p:cNvPr id="243" name="Groupe 242">
              <a:extLst>
                <a:ext uri="{FF2B5EF4-FFF2-40B4-BE49-F238E27FC236}">
                  <a16:creationId xmlns:a16="http://schemas.microsoft.com/office/drawing/2014/main" id="{F08FDFC8-C8E5-624D-0574-E23FAF98F08E}"/>
                </a:ext>
              </a:extLst>
            </p:cNvPr>
            <p:cNvGrpSpPr/>
            <p:nvPr/>
          </p:nvGrpSpPr>
          <p:grpSpPr>
            <a:xfrm>
              <a:off x="6949989" y="1075359"/>
              <a:ext cx="1126455" cy="1350140"/>
              <a:chOff x="6949989" y="1075359"/>
              <a:chExt cx="1126455" cy="1350140"/>
            </a:xfrm>
          </p:grpSpPr>
          <p:pic>
            <p:nvPicPr>
              <p:cNvPr id="192" name="Image 191">
                <a:extLst>
                  <a:ext uri="{FF2B5EF4-FFF2-40B4-BE49-F238E27FC236}">
                    <a16:creationId xmlns:a16="http://schemas.microsoft.com/office/drawing/2014/main" id="{383D0A7D-52D8-D8DD-174E-7EB75249918F}"/>
                  </a:ext>
                </a:extLst>
              </p:cNvPr>
              <p:cNvPicPr>
                <a:picLocks noChangeAspect="1"/>
              </p:cNvPicPr>
              <p:nvPr/>
            </p:nvPicPr>
            <p:blipFill>
              <a:blip r:embed="rId6"/>
              <a:stretch>
                <a:fillRect/>
              </a:stretch>
            </p:blipFill>
            <p:spPr>
              <a:xfrm>
                <a:off x="6949989" y="1075359"/>
                <a:ext cx="735222" cy="1282554"/>
              </a:xfrm>
              <a:prstGeom prst="rect">
                <a:avLst/>
              </a:prstGeom>
            </p:spPr>
          </p:pic>
          <p:pic>
            <p:nvPicPr>
              <p:cNvPr id="193" name="Image 192">
                <a:extLst>
                  <a:ext uri="{FF2B5EF4-FFF2-40B4-BE49-F238E27FC236}">
                    <a16:creationId xmlns:a16="http://schemas.microsoft.com/office/drawing/2014/main" id="{8EA0B029-8C9F-CA8A-B837-A60C483FC796}"/>
                  </a:ext>
                </a:extLst>
              </p:cNvPr>
              <p:cNvPicPr>
                <a:picLocks noChangeAspect="1"/>
              </p:cNvPicPr>
              <p:nvPr/>
            </p:nvPicPr>
            <p:blipFill>
              <a:blip r:embed="rId7"/>
              <a:stretch>
                <a:fillRect/>
              </a:stretch>
            </p:blipFill>
            <p:spPr>
              <a:xfrm>
                <a:off x="7296840" y="1402625"/>
                <a:ext cx="779604" cy="372083"/>
              </a:xfrm>
              <a:prstGeom prst="rect">
                <a:avLst/>
              </a:prstGeom>
            </p:spPr>
          </p:pic>
          <p:pic>
            <p:nvPicPr>
              <p:cNvPr id="194" name="Image 193">
                <a:extLst>
                  <a:ext uri="{FF2B5EF4-FFF2-40B4-BE49-F238E27FC236}">
                    <a16:creationId xmlns:a16="http://schemas.microsoft.com/office/drawing/2014/main" id="{75B7012B-1A2D-E6BF-0156-6D425A0381BB}"/>
                  </a:ext>
                </a:extLst>
              </p:cNvPr>
              <p:cNvPicPr>
                <a:picLocks noChangeAspect="1"/>
              </p:cNvPicPr>
              <p:nvPr/>
            </p:nvPicPr>
            <p:blipFill>
              <a:blip r:embed="rId8"/>
              <a:stretch>
                <a:fillRect/>
              </a:stretch>
            </p:blipFill>
            <p:spPr>
              <a:xfrm>
                <a:off x="7361802" y="1942557"/>
                <a:ext cx="675224" cy="482942"/>
              </a:xfrm>
              <a:prstGeom prst="rect">
                <a:avLst/>
              </a:prstGeom>
            </p:spPr>
          </p:pic>
        </p:grpSp>
      </p:grpSp>
      <p:grpSp>
        <p:nvGrpSpPr>
          <p:cNvPr id="247" name="Groupe 246">
            <a:extLst>
              <a:ext uri="{FF2B5EF4-FFF2-40B4-BE49-F238E27FC236}">
                <a16:creationId xmlns:a16="http://schemas.microsoft.com/office/drawing/2014/main" id="{80D67108-67FB-DA47-15AD-A432E90534A6}"/>
              </a:ext>
            </a:extLst>
          </p:cNvPr>
          <p:cNvGrpSpPr/>
          <p:nvPr/>
        </p:nvGrpSpPr>
        <p:grpSpPr>
          <a:xfrm>
            <a:off x="1546965" y="944927"/>
            <a:ext cx="3311879" cy="2519842"/>
            <a:chOff x="1546965" y="944927"/>
            <a:chExt cx="3311879" cy="2519842"/>
          </a:xfrm>
        </p:grpSpPr>
        <p:sp>
          <p:nvSpPr>
            <p:cNvPr id="35" name="Flèche vers la droite 34">
              <a:extLst>
                <a:ext uri="{FF2B5EF4-FFF2-40B4-BE49-F238E27FC236}">
                  <a16:creationId xmlns:a16="http://schemas.microsoft.com/office/drawing/2014/main" id="{6A2CC896-1372-95BA-0D03-8AD819C0EE72}"/>
                </a:ext>
              </a:extLst>
            </p:cNvPr>
            <p:cNvSpPr/>
            <p:nvPr/>
          </p:nvSpPr>
          <p:spPr>
            <a:xfrm>
              <a:off x="1546965" y="1446174"/>
              <a:ext cx="1881692"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60" name="ZoneTexte 59">
              <a:extLst>
                <a:ext uri="{FF2B5EF4-FFF2-40B4-BE49-F238E27FC236}">
                  <a16:creationId xmlns:a16="http://schemas.microsoft.com/office/drawing/2014/main" id="{542CB4F0-8FFD-2B9B-5CE1-DB045030BE60}"/>
                </a:ext>
              </a:extLst>
            </p:cNvPr>
            <p:cNvSpPr txBox="1"/>
            <p:nvPr/>
          </p:nvSpPr>
          <p:spPr>
            <a:xfrm>
              <a:off x="3219333" y="2757468"/>
              <a:ext cx="1606409" cy="400110"/>
            </a:xfrm>
            <a:prstGeom prst="rect">
              <a:avLst/>
            </a:prstGeom>
            <a:noFill/>
            <a:effectLst/>
          </p:spPr>
          <p:txBody>
            <a:bodyPr wrap="square">
              <a:spAutoFit/>
            </a:bodyPr>
            <a:lstStyle/>
            <a:p>
              <a:pPr algn="ctr"/>
              <a:r>
                <a:rPr lang="es-ES" sz="1000" dirty="0" err="1">
                  <a:latin typeface="Verdana" panose="020B0604030504040204" pitchFamily="34" charset="0"/>
                  <a:ea typeface="Verdana" panose="020B0604030504040204" pitchFamily="34" charset="0"/>
                  <a:cs typeface="Verdana" panose="020B0604030504040204" pitchFamily="34" charset="0"/>
                </a:rPr>
                <a:t>Pharmacy</a:t>
              </a:r>
              <a:r>
                <a:rPr lang="es-ES" sz="1000" dirty="0">
                  <a:latin typeface="Verdana" panose="020B0604030504040204" pitchFamily="34" charset="0"/>
                  <a:ea typeface="Verdana" panose="020B0604030504040204" pitchFamily="34" charset="0"/>
                  <a:cs typeface="Verdana" panose="020B0604030504040204" pitchFamily="34" charset="0"/>
                </a:rPr>
                <a:t> </a:t>
              </a:r>
              <a:r>
                <a:rPr lang="es-ES" sz="1000" dirty="0" err="1">
                  <a:latin typeface="Verdana" panose="020B0604030504040204" pitchFamily="34" charset="0"/>
                  <a:ea typeface="Verdana" panose="020B0604030504040204" pitchFamily="34" charset="0"/>
                  <a:cs typeface="Verdana" panose="020B0604030504040204" pitchFamily="34" charset="0"/>
                </a:rPr>
                <a:t>receives</a:t>
              </a:r>
              <a:r>
                <a:rPr lang="es-ES" sz="1000" dirty="0">
                  <a:latin typeface="Verdana" panose="020B0604030504040204" pitchFamily="34" charset="0"/>
                  <a:ea typeface="Verdana" panose="020B0604030504040204" pitchFamily="34" charset="0"/>
                  <a:cs typeface="Verdana" panose="020B0604030504040204" pitchFamily="34" charset="0"/>
                </a:rPr>
                <a:t> </a:t>
              </a:r>
              <a:r>
                <a:rPr lang="es-ES" sz="1000" dirty="0" err="1">
                  <a:latin typeface="Verdana" panose="020B0604030504040204" pitchFamily="34" charset="0"/>
                  <a:ea typeface="Verdana" panose="020B0604030504040204" pitchFamily="34" charset="0"/>
                  <a:cs typeface="Verdana" panose="020B0604030504040204" pitchFamily="34" charset="0"/>
                </a:rPr>
                <a:t>the</a:t>
              </a:r>
              <a:r>
                <a:rPr lang="es-ES" sz="1000" dirty="0">
                  <a:latin typeface="Verdana" panose="020B0604030504040204" pitchFamily="34" charset="0"/>
                  <a:ea typeface="Verdana" panose="020B0604030504040204" pitchFamily="34" charset="0"/>
                  <a:cs typeface="Verdana" panose="020B0604030504040204" pitchFamily="34" charset="0"/>
                </a:rPr>
                <a:t> </a:t>
              </a:r>
              <a:r>
                <a:rPr lang="es-ES" sz="1000" dirty="0" err="1">
                  <a:latin typeface="Verdana" panose="020B0604030504040204" pitchFamily="34" charset="0"/>
                  <a:ea typeface="Verdana" panose="020B0604030504040204" pitchFamily="34" charset="0"/>
                  <a:cs typeface="Verdana" panose="020B0604030504040204" pitchFamily="34" charset="0"/>
                </a:rPr>
                <a:t>prescription</a:t>
              </a:r>
              <a:r>
                <a:rPr lang="es-ES" sz="1000" dirty="0">
                  <a:latin typeface="Verdana" panose="020B0604030504040204" pitchFamily="34" charset="0"/>
                  <a:ea typeface="Verdana" panose="020B0604030504040204" pitchFamily="34" charset="0"/>
                  <a:cs typeface="Verdana" panose="020B0604030504040204" pitchFamily="34" charset="0"/>
                </a:rPr>
                <a:t>.</a:t>
              </a:r>
            </a:p>
          </p:txBody>
        </p:sp>
        <p:sp>
          <p:nvSpPr>
            <p:cNvPr id="108" name="ZoneTexte 220">
              <a:extLst>
                <a:ext uri="{FF2B5EF4-FFF2-40B4-BE49-F238E27FC236}">
                  <a16:creationId xmlns:a16="http://schemas.microsoft.com/office/drawing/2014/main" id="{2EF9ED3C-B959-0758-33EE-262CE139C069}"/>
                </a:ext>
              </a:extLst>
            </p:cNvPr>
            <p:cNvSpPr txBox="1"/>
            <p:nvPr/>
          </p:nvSpPr>
          <p:spPr>
            <a:xfrm>
              <a:off x="3252435" y="3218548"/>
              <a:ext cx="1606409" cy="246221"/>
            </a:xfrm>
            <a:prstGeom prst="rect">
              <a:avLst/>
            </a:prstGeom>
            <a:solidFill>
              <a:schemeClr val="accent4"/>
            </a:solidFill>
            <a:effectLst/>
          </p:spPr>
          <p:txBody>
            <a:bodyPr wrap="square">
              <a:spAutoFit/>
            </a:bodyPr>
            <a:lstStyle/>
            <a:p>
              <a:pPr algn="ctr">
                <a:defRPr/>
              </a:pPr>
              <a:r>
                <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GTIN / GSRN / GLN</a:t>
              </a:r>
            </a:p>
          </p:txBody>
        </p:sp>
        <p:grpSp>
          <p:nvGrpSpPr>
            <p:cNvPr id="123" name="Groupe 122">
              <a:extLst>
                <a:ext uri="{FF2B5EF4-FFF2-40B4-BE49-F238E27FC236}">
                  <a16:creationId xmlns:a16="http://schemas.microsoft.com/office/drawing/2014/main" id="{575E6458-3922-2B26-3ED8-E0F0960C8C07}"/>
                </a:ext>
              </a:extLst>
            </p:cNvPr>
            <p:cNvGrpSpPr/>
            <p:nvPr/>
          </p:nvGrpSpPr>
          <p:grpSpPr>
            <a:xfrm>
              <a:off x="3383166" y="944927"/>
              <a:ext cx="1340182" cy="1393091"/>
              <a:chOff x="7573552" y="863166"/>
              <a:chExt cx="1146291" cy="1191546"/>
            </a:xfrm>
          </p:grpSpPr>
          <p:pic>
            <p:nvPicPr>
              <p:cNvPr id="124" name="Image 123">
                <a:extLst>
                  <a:ext uri="{FF2B5EF4-FFF2-40B4-BE49-F238E27FC236}">
                    <a16:creationId xmlns:a16="http://schemas.microsoft.com/office/drawing/2014/main" id="{44B59980-4182-E366-B814-49654123F45D}"/>
                  </a:ext>
                </a:extLst>
              </p:cNvPr>
              <p:cNvPicPr>
                <a:picLocks noChangeAspect="1"/>
              </p:cNvPicPr>
              <p:nvPr/>
            </p:nvPicPr>
            <p:blipFill>
              <a:blip r:embed="rId9"/>
              <a:srcRect/>
              <a:stretch/>
            </p:blipFill>
            <p:spPr>
              <a:xfrm>
                <a:off x="7888484" y="1075068"/>
                <a:ext cx="831359" cy="868934"/>
              </a:xfrm>
              <a:prstGeom prst="rect">
                <a:avLst/>
              </a:prstGeom>
            </p:spPr>
          </p:pic>
          <p:pic>
            <p:nvPicPr>
              <p:cNvPr id="125" name="Image 124">
                <a:extLst>
                  <a:ext uri="{FF2B5EF4-FFF2-40B4-BE49-F238E27FC236}">
                    <a16:creationId xmlns:a16="http://schemas.microsoft.com/office/drawing/2014/main" id="{9B84E143-6F6F-AB69-3F59-3C585B5061C1}"/>
                  </a:ext>
                </a:extLst>
              </p:cNvPr>
              <p:cNvPicPr>
                <a:picLocks noChangeAspect="1"/>
              </p:cNvPicPr>
              <p:nvPr/>
            </p:nvPicPr>
            <p:blipFill>
              <a:blip r:embed="rId6"/>
              <a:stretch>
                <a:fillRect/>
              </a:stretch>
            </p:blipFill>
            <p:spPr>
              <a:xfrm>
                <a:off x="8125921" y="863166"/>
                <a:ext cx="371420" cy="647921"/>
              </a:xfrm>
              <a:prstGeom prst="rect">
                <a:avLst/>
              </a:prstGeom>
            </p:spPr>
          </p:pic>
          <p:pic>
            <p:nvPicPr>
              <p:cNvPr id="126" name="Image 125">
                <a:extLst>
                  <a:ext uri="{FF2B5EF4-FFF2-40B4-BE49-F238E27FC236}">
                    <a16:creationId xmlns:a16="http://schemas.microsoft.com/office/drawing/2014/main" id="{5B35A872-047F-4BD8-8669-E72BF1BFB3BD}"/>
                  </a:ext>
                </a:extLst>
              </p:cNvPr>
              <p:cNvPicPr>
                <a:picLocks noChangeAspect="1"/>
              </p:cNvPicPr>
              <p:nvPr/>
            </p:nvPicPr>
            <p:blipFill>
              <a:blip r:embed="rId10"/>
              <a:srcRect/>
              <a:stretch/>
            </p:blipFill>
            <p:spPr>
              <a:xfrm>
                <a:off x="7573552" y="1292737"/>
                <a:ext cx="701287" cy="761975"/>
              </a:xfrm>
              <a:prstGeom prst="rect">
                <a:avLst/>
              </a:prstGeom>
            </p:spPr>
          </p:pic>
        </p:grpSp>
      </p:grpSp>
      <p:sp>
        <p:nvSpPr>
          <p:cNvPr id="2" name="Titre 1">
            <a:extLst>
              <a:ext uri="{FF2B5EF4-FFF2-40B4-BE49-F238E27FC236}">
                <a16:creationId xmlns:a16="http://schemas.microsoft.com/office/drawing/2014/main" id="{F683300C-5AA5-FD12-E817-8CFFB38B9A30}"/>
              </a:ext>
            </a:extLst>
          </p:cNvPr>
          <p:cNvSpPr>
            <a:spLocks noGrp="1"/>
          </p:cNvSpPr>
          <p:nvPr>
            <p:ph type="title"/>
          </p:nvPr>
        </p:nvSpPr>
        <p:spPr/>
        <p:txBody>
          <a:bodyPr/>
          <a:lstStyle/>
          <a:p>
            <a:r>
              <a:rPr lang="en-US" sz="2400" dirty="0">
                <a:latin typeface="Verdana" panose="020B0604030504040204" pitchFamily="34" charset="0"/>
                <a:ea typeface="Verdana" panose="020B0604030504040204" pitchFamily="34" charset="0"/>
                <a:cs typeface="Verdana" panose="020B0604030504040204" pitchFamily="34" charset="0"/>
              </a:rPr>
              <a:t>Where the standards fit in the process map </a:t>
            </a:r>
            <a:endParaRPr lang="fr-FR" dirty="0"/>
          </a:p>
        </p:txBody>
      </p:sp>
      <p:grpSp>
        <p:nvGrpSpPr>
          <p:cNvPr id="246" name="Groupe 245">
            <a:extLst>
              <a:ext uri="{FF2B5EF4-FFF2-40B4-BE49-F238E27FC236}">
                <a16:creationId xmlns:a16="http://schemas.microsoft.com/office/drawing/2014/main" id="{78B92CD9-09B0-7E10-F991-F87A8A90875F}"/>
              </a:ext>
            </a:extLst>
          </p:cNvPr>
          <p:cNvGrpSpPr/>
          <p:nvPr/>
        </p:nvGrpSpPr>
        <p:grpSpPr>
          <a:xfrm>
            <a:off x="370341" y="1097793"/>
            <a:ext cx="1943692" cy="2366976"/>
            <a:chOff x="370341" y="1097793"/>
            <a:chExt cx="1943692" cy="2366976"/>
          </a:xfrm>
        </p:grpSpPr>
        <p:sp>
          <p:nvSpPr>
            <p:cNvPr id="78" name="ZoneTexte 220">
              <a:extLst>
                <a:ext uri="{FF2B5EF4-FFF2-40B4-BE49-F238E27FC236}">
                  <a16:creationId xmlns:a16="http://schemas.microsoft.com/office/drawing/2014/main" id="{4C780FD3-C9C4-01CD-1B0F-90DE7401CBAB}"/>
                </a:ext>
              </a:extLst>
            </p:cNvPr>
            <p:cNvSpPr txBox="1"/>
            <p:nvPr/>
          </p:nvSpPr>
          <p:spPr>
            <a:xfrm>
              <a:off x="657302" y="3218548"/>
              <a:ext cx="1369771" cy="246221"/>
            </a:xfrm>
            <a:prstGeom prst="rect">
              <a:avLst/>
            </a:prstGeom>
            <a:solidFill>
              <a:schemeClr val="accent4"/>
            </a:solidFill>
            <a:effectLst/>
          </p:spPr>
          <p:txBody>
            <a:bodyPr wrap="square">
              <a:spAutoFit/>
            </a:bodyPr>
            <a:lstStyle/>
            <a:p>
              <a:pPr algn="ctr">
                <a:defRPr/>
              </a:pPr>
              <a:r>
                <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GTIN </a:t>
              </a: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 GSRN</a:t>
              </a:r>
              <a:endPar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107" name="ZoneTexte 114">
              <a:extLst>
                <a:ext uri="{FF2B5EF4-FFF2-40B4-BE49-F238E27FC236}">
                  <a16:creationId xmlns:a16="http://schemas.microsoft.com/office/drawing/2014/main" id="{E96BDED5-ACAA-DFA4-7576-4914FF6D17E5}"/>
                </a:ext>
              </a:extLst>
            </p:cNvPr>
            <p:cNvSpPr txBox="1"/>
            <p:nvPr/>
          </p:nvSpPr>
          <p:spPr>
            <a:xfrm>
              <a:off x="370341" y="2295804"/>
              <a:ext cx="1943692" cy="861774"/>
            </a:xfrm>
            <a:prstGeom prst="rect">
              <a:avLst/>
            </a:prstGeom>
            <a:noFill/>
            <a:effectLst/>
          </p:spPr>
          <p:txBody>
            <a:bodyPr wrap="square">
              <a:spAutoFit/>
            </a:bodyPr>
            <a:lstStyle/>
            <a:p>
              <a:pPr algn="ctr"/>
              <a:r>
                <a:rPr lang="es-ES" sz="1000" dirty="0" err="1">
                  <a:latin typeface="Verdana" panose="020B0604030504040204" pitchFamily="34" charset="0"/>
                  <a:ea typeface="Verdana" panose="020B0604030504040204" pitchFamily="34" charset="0"/>
                </a:rPr>
                <a:t>Patient</a:t>
              </a:r>
              <a:r>
                <a:rPr lang="es-ES" sz="1000" dirty="0">
                  <a:latin typeface="Verdana" panose="020B0604030504040204" pitchFamily="34" charset="0"/>
                  <a:ea typeface="Verdana" panose="020B0604030504040204" pitchFamily="34" charset="0"/>
                </a:rPr>
                <a:t> </a:t>
              </a:r>
              <a:r>
                <a:rPr lang="es-ES" sz="1000" dirty="0" err="1">
                  <a:latin typeface="Verdana" panose="020B0604030504040204" pitchFamily="34" charset="0"/>
                  <a:ea typeface="Verdana" panose="020B0604030504040204" pitchFamily="34" charset="0"/>
                </a:rPr>
                <a:t>is</a:t>
              </a:r>
              <a:r>
                <a:rPr lang="es-ES" sz="1000" dirty="0">
                  <a:latin typeface="Verdana" panose="020B0604030504040204" pitchFamily="34" charset="0"/>
                  <a:ea typeface="Verdana" panose="020B0604030504040204" pitchFamily="34" charset="0"/>
                </a:rPr>
                <a:t> </a:t>
              </a:r>
              <a:r>
                <a:rPr lang="es-ES" sz="1000" dirty="0" err="1">
                  <a:latin typeface="Verdana" panose="020B0604030504040204" pitchFamily="34" charset="0"/>
                  <a:ea typeface="Verdana" panose="020B0604030504040204" pitchFamily="34" charset="0"/>
                </a:rPr>
                <a:t>discharged</a:t>
              </a:r>
              <a:r>
                <a:rPr lang="es-ES" sz="1000" dirty="0">
                  <a:latin typeface="Verdana" panose="020B0604030504040204" pitchFamily="34" charset="0"/>
                  <a:ea typeface="Verdana" panose="020B0604030504040204" pitchFamily="34" charset="0"/>
                </a:rPr>
                <a:t> </a:t>
              </a:r>
              <a:r>
                <a:rPr lang="es-ES" sz="1000" dirty="0" err="1">
                  <a:latin typeface="Verdana" panose="020B0604030504040204" pitchFamily="34" charset="0"/>
                  <a:ea typeface="Verdana" panose="020B0604030504040204" pitchFamily="34" charset="0"/>
                </a:rPr>
                <a:t>from</a:t>
              </a:r>
              <a:r>
                <a:rPr lang="es-ES" sz="1000" dirty="0">
                  <a:latin typeface="Verdana" panose="020B0604030504040204" pitchFamily="34" charset="0"/>
                  <a:ea typeface="Verdana" panose="020B0604030504040204" pitchFamily="34" charset="0"/>
                </a:rPr>
                <a:t> hospital and requieres </a:t>
              </a:r>
              <a:r>
                <a:rPr lang="es-ES" sz="1000" dirty="0" err="1">
                  <a:latin typeface="Verdana" panose="020B0604030504040204" pitchFamily="34" charset="0"/>
                  <a:ea typeface="Verdana" panose="020B0604030504040204" pitchFamily="34" charset="0"/>
                </a:rPr>
                <a:t>discharged</a:t>
              </a:r>
              <a:r>
                <a:rPr lang="es-ES" sz="1000" dirty="0">
                  <a:latin typeface="Verdana" panose="020B0604030504040204" pitchFamily="34" charset="0"/>
                  <a:ea typeface="Verdana" panose="020B0604030504040204" pitchFamily="34" charset="0"/>
                </a:rPr>
                <a:t> </a:t>
              </a:r>
              <a:r>
                <a:rPr lang="es-ES" sz="1000" dirty="0" err="1">
                  <a:latin typeface="Verdana" panose="020B0604030504040204" pitchFamily="34" charset="0"/>
                  <a:ea typeface="Verdana" panose="020B0604030504040204" pitchFamily="34" charset="0"/>
                </a:rPr>
                <a:t>medication</a:t>
              </a:r>
              <a:endParaRPr lang="es-ES" sz="1000" dirty="0">
                <a:latin typeface="Verdana" panose="020B0604030504040204" pitchFamily="34" charset="0"/>
                <a:ea typeface="Verdana" panose="020B0604030504040204" pitchFamily="34" charset="0"/>
              </a:endParaRPr>
            </a:p>
            <a:p>
              <a:pPr algn="ctr"/>
              <a:r>
                <a:rPr lang="es-ES" sz="1000" dirty="0" err="1">
                  <a:latin typeface="Verdana" panose="020B0604030504040204" pitchFamily="34" charset="0"/>
                  <a:ea typeface="Verdana" panose="020B0604030504040204" pitchFamily="34" charset="0"/>
                </a:rPr>
                <a:t>linked</a:t>
              </a:r>
              <a:r>
                <a:rPr lang="es-ES" sz="1000" dirty="0">
                  <a:latin typeface="Verdana" panose="020B0604030504040204" pitchFamily="34" charset="0"/>
                  <a:ea typeface="Verdana" panose="020B0604030504040204" pitchFamily="34" charset="0"/>
                </a:rPr>
                <a:t> to </a:t>
              </a:r>
              <a:r>
                <a:rPr lang="es-ES" sz="1000" dirty="0" err="1">
                  <a:latin typeface="Verdana" panose="020B0604030504040204" pitchFamily="34" charset="0"/>
                  <a:ea typeface="Verdana" panose="020B0604030504040204" pitchFamily="34" charset="0"/>
                </a:rPr>
                <a:t>the</a:t>
              </a:r>
              <a:r>
                <a:rPr lang="es-ES" sz="1000" dirty="0">
                  <a:latin typeface="Verdana" panose="020B0604030504040204" pitchFamily="34" charset="0"/>
                  <a:ea typeface="Verdana" panose="020B0604030504040204" pitchFamily="34" charset="0"/>
                </a:rPr>
                <a:t> </a:t>
              </a:r>
              <a:r>
                <a:rPr lang="es-ES" sz="1000" dirty="0" err="1">
                  <a:latin typeface="Verdana" panose="020B0604030504040204" pitchFamily="34" charset="0"/>
                  <a:ea typeface="Verdana" panose="020B0604030504040204" pitchFamily="34" charset="0"/>
                </a:rPr>
                <a:t>unique</a:t>
              </a:r>
              <a:r>
                <a:rPr lang="es-ES" sz="1000" dirty="0">
                  <a:latin typeface="Verdana" panose="020B0604030504040204" pitchFamily="34" charset="0"/>
                  <a:ea typeface="Verdana" panose="020B0604030504040204" pitchFamily="34" charset="0"/>
                </a:rPr>
                <a:t> </a:t>
              </a:r>
              <a:r>
                <a:rPr lang="es-ES" sz="1000" dirty="0" err="1">
                  <a:latin typeface="Verdana" panose="020B0604030504040204" pitchFamily="34" charset="0"/>
                  <a:ea typeface="Verdana" panose="020B0604030504040204" pitchFamily="34" charset="0"/>
                </a:rPr>
                <a:t>patient</a:t>
              </a:r>
              <a:r>
                <a:rPr lang="es-ES" sz="1000" dirty="0">
                  <a:latin typeface="Verdana" panose="020B0604030504040204" pitchFamily="34" charset="0"/>
                  <a:ea typeface="Verdana" panose="020B0604030504040204" pitchFamily="34" charset="0"/>
                </a:rPr>
                <a:t> </a:t>
              </a:r>
              <a:r>
                <a:rPr lang="es-ES" sz="1000" dirty="0" err="1">
                  <a:latin typeface="Verdana" panose="020B0604030504040204" pitchFamily="34" charset="0"/>
                  <a:ea typeface="Verdana" panose="020B0604030504040204" pitchFamily="34" charset="0"/>
                </a:rPr>
                <a:t>identification</a:t>
              </a:r>
              <a:r>
                <a:rPr lang="es-ES" sz="1000" dirty="0">
                  <a:latin typeface="Verdana" panose="020B0604030504040204" pitchFamily="34" charset="0"/>
                  <a:ea typeface="Verdana" panose="020B0604030504040204" pitchFamily="34" charset="0"/>
                </a:rPr>
                <a:t>.</a:t>
              </a:r>
            </a:p>
          </p:txBody>
        </p:sp>
        <p:grpSp>
          <p:nvGrpSpPr>
            <p:cNvPr id="120" name="Groupe 119">
              <a:extLst>
                <a:ext uri="{FF2B5EF4-FFF2-40B4-BE49-F238E27FC236}">
                  <a16:creationId xmlns:a16="http://schemas.microsoft.com/office/drawing/2014/main" id="{1106C9FF-A187-0A3D-559A-550EB10227AC}"/>
                </a:ext>
              </a:extLst>
            </p:cNvPr>
            <p:cNvGrpSpPr/>
            <p:nvPr/>
          </p:nvGrpSpPr>
          <p:grpSpPr>
            <a:xfrm>
              <a:off x="683238" y="1097793"/>
              <a:ext cx="1140973" cy="910762"/>
              <a:chOff x="3221840" y="1180799"/>
              <a:chExt cx="1417007" cy="1131102"/>
            </a:xfrm>
          </p:grpSpPr>
          <p:pic>
            <p:nvPicPr>
              <p:cNvPr id="121" name="Image 120">
                <a:extLst>
                  <a:ext uri="{FF2B5EF4-FFF2-40B4-BE49-F238E27FC236}">
                    <a16:creationId xmlns:a16="http://schemas.microsoft.com/office/drawing/2014/main" id="{D4CC7193-3D48-660C-61CF-1A4797468522}"/>
                  </a:ext>
                </a:extLst>
              </p:cNvPr>
              <p:cNvPicPr>
                <a:picLocks noChangeAspect="1"/>
              </p:cNvPicPr>
              <p:nvPr/>
            </p:nvPicPr>
            <p:blipFill>
              <a:blip r:embed="rId6"/>
              <a:stretch>
                <a:fillRect/>
              </a:stretch>
            </p:blipFill>
            <p:spPr>
              <a:xfrm>
                <a:off x="3221840" y="1180799"/>
                <a:ext cx="571500" cy="996950"/>
              </a:xfrm>
              <a:prstGeom prst="rect">
                <a:avLst/>
              </a:prstGeom>
            </p:spPr>
          </p:pic>
          <p:pic>
            <p:nvPicPr>
              <p:cNvPr id="122" name="Image 121">
                <a:extLst>
                  <a:ext uri="{FF2B5EF4-FFF2-40B4-BE49-F238E27FC236}">
                    <a16:creationId xmlns:a16="http://schemas.microsoft.com/office/drawing/2014/main" id="{67D2C89F-936A-42ED-003E-C0DEE463F8AF}"/>
                  </a:ext>
                </a:extLst>
              </p:cNvPr>
              <p:cNvPicPr>
                <a:picLocks noChangeAspect="1"/>
              </p:cNvPicPr>
              <p:nvPr/>
            </p:nvPicPr>
            <p:blipFill>
              <a:blip r:embed="rId11"/>
              <a:stretch>
                <a:fillRect/>
              </a:stretch>
            </p:blipFill>
            <p:spPr>
              <a:xfrm>
                <a:off x="3609157" y="1320067"/>
                <a:ext cx="1029690" cy="991834"/>
              </a:xfrm>
              <a:prstGeom prst="rect">
                <a:avLst/>
              </a:prstGeom>
            </p:spPr>
          </p:pic>
        </p:grpSp>
      </p:grpSp>
    </p:spTree>
    <p:extLst>
      <p:ext uri="{BB962C8B-B14F-4D97-AF65-F5344CB8AC3E}">
        <p14:creationId xmlns:p14="http://schemas.microsoft.com/office/powerpoint/2010/main" val="34226370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e 2">
            <a:extLst>
              <a:ext uri="{FF2B5EF4-FFF2-40B4-BE49-F238E27FC236}">
                <a16:creationId xmlns:a16="http://schemas.microsoft.com/office/drawing/2014/main" id="{46801F72-7ACC-F725-4F2E-5695E6E4AC87}"/>
              </a:ext>
            </a:extLst>
          </p:cNvPr>
          <p:cNvGrpSpPr/>
          <p:nvPr/>
        </p:nvGrpSpPr>
        <p:grpSpPr>
          <a:xfrm>
            <a:off x="6872909" y="3202518"/>
            <a:ext cx="4063707" cy="3009549"/>
            <a:chOff x="5368966" y="2465215"/>
            <a:chExt cx="4063707" cy="3009549"/>
          </a:xfrm>
        </p:grpSpPr>
        <p:sp>
          <p:nvSpPr>
            <p:cNvPr id="5" name="Flèche vers la droite 4">
              <a:extLst>
                <a:ext uri="{FF2B5EF4-FFF2-40B4-BE49-F238E27FC236}">
                  <a16:creationId xmlns:a16="http://schemas.microsoft.com/office/drawing/2014/main" id="{613CABC4-9829-9F35-6A4E-EFB8EA47F4E2}"/>
                </a:ext>
              </a:extLst>
            </p:cNvPr>
            <p:cNvSpPr/>
            <p:nvPr/>
          </p:nvSpPr>
          <p:spPr>
            <a:xfrm rot="7935096">
              <a:off x="7780682" y="3002282"/>
              <a:ext cx="1535104"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6" name="ZoneTexte 5">
              <a:extLst>
                <a:ext uri="{FF2B5EF4-FFF2-40B4-BE49-F238E27FC236}">
                  <a16:creationId xmlns:a16="http://schemas.microsoft.com/office/drawing/2014/main" id="{84984CF0-E9F5-BADB-927C-03B2545CCFC9}"/>
                </a:ext>
              </a:extLst>
            </p:cNvPr>
            <p:cNvSpPr txBox="1"/>
            <p:nvPr/>
          </p:nvSpPr>
          <p:spPr>
            <a:xfrm>
              <a:off x="5368966" y="4466424"/>
              <a:ext cx="4063707" cy="707886"/>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Pharmacy staff confirm the product matches the prescribed treatment and, where applicable, link it to the patient for reimbursement in line with national requirements, while verifying expiry and recall status at the point of dispensing.</a:t>
              </a:r>
              <a:endParaRPr lang="fr-BE" sz="1000" dirty="0">
                <a:latin typeface="Verdana" panose="020B0604030504040204" pitchFamily="34" charset="0"/>
                <a:ea typeface="Verdana" panose="020B0604030504040204" pitchFamily="34" charset="0"/>
              </a:endParaRPr>
            </a:p>
          </p:txBody>
        </p:sp>
        <p:sp>
          <p:nvSpPr>
            <p:cNvPr id="7" name="ZoneTexte 6">
              <a:extLst>
                <a:ext uri="{FF2B5EF4-FFF2-40B4-BE49-F238E27FC236}">
                  <a16:creationId xmlns:a16="http://schemas.microsoft.com/office/drawing/2014/main" id="{058AE70D-7E4F-2FE1-BB9C-14DF2DC233FA}"/>
                </a:ext>
              </a:extLst>
            </p:cNvPr>
            <p:cNvSpPr txBox="1"/>
            <p:nvPr/>
          </p:nvSpPr>
          <p:spPr>
            <a:xfrm>
              <a:off x="7095741" y="5228543"/>
              <a:ext cx="610158" cy="246221"/>
            </a:xfrm>
            <a:prstGeom prst="rect">
              <a:avLst/>
            </a:prstGeom>
            <a:solidFill>
              <a:schemeClr val="accent4"/>
            </a:solidFill>
            <a:effectLst/>
          </p:spPr>
          <p:txBody>
            <a:bodyPr wrap="square">
              <a:spAutoFit/>
            </a:bodyPr>
            <a:lstStyle/>
            <a:p>
              <a:pPr algn="ctr">
                <a:defRPr/>
              </a:pPr>
              <a:r>
                <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GTIN</a:t>
              </a:r>
            </a:p>
          </p:txBody>
        </p:sp>
        <p:grpSp>
          <p:nvGrpSpPr>
            <p:cNvPr id="9" name="Groupe 8">
              <a:extLst>
                <a:ext uri="{FF2B5EF4-FFF2-40B4-BE49-F238E27FC236}">
                  <a16:creationId xmlns:a16="http://schemas.microsoft.com/office/drawing/2014/main" id="{BD818334-3267-88E9-9F24-8C38220A6AA5}"/>
                </a:ext>
              </a:extLst>
            </p:cNvPr>
            <p:cNvGrpSpPr/>
            <p:nvPr/>
          </p:nvGrpSpPr>
          <p:grpSpPr>
            <a:xfrm>
              <a:off x="6724335" y="3577718"/>
              <a:ext cx="1233127" cy="795370"/>
              <a:chOff x="6724335" y="3577718"/>
              <a:chExt cx="1233127" cy="795370"/>
            </a:xfrm>
          </p:grpSpPr>
          <p:pic>
            <p:nvPicPr>
              <p:cNvPr id="10" name="Image 9">
                <a:extLst>
                  <a:ext uri="{FF2B5EF4-FFF2-40B4-BE49-F238E27FC236}">
                    <a16:creationId xmlns:a16="http://schemas.microsoft.com/office/drawing/2014/main" id="{2248E4BD-8130-D62A-F8CE-09CDACFCFD21}"/>
                  </a:ext>
                </a:extLst>
              </p:cNvPr>
              <p:cNvPicPr>
                <a:picLocks noChangeAspect="1"/>
              </p:cNvPicPr>
              <p:nvPr/>
            </p:nvPicPr>
            <p:blipFill>
              <a:blip r:embed="rId3"/>
              <a:stretch>
                <a:fillRect/>
              </a:stretch>
            </p:blipFill>
            <p:spPr>
              <a:xfrm>
                <a:off x="7454336" y="3577718"/>
                <a:ext cx="503126" cy="707887"/>
              </a:xfrm>
              <a:prstGeom prst="rect">
                <a:avLst/>
              </a:prstGeom>
            </p:spPr>
          </p:pic>
          <p:pic>
            <p:nvPicPr>
              <p:cNvPr id="11" name="Image 10">
                <a:extLst>
                  <a:ext uri="{FF2B5EF4-FFF2-40B4-BE49-F238E27FC236}">
                    <a16:creationId xmlns:a16="http://schemas.microsoft.com/office/drawing/2014/main" id="{5101DE1D-3B46-2644-93DF-B866E86C70E1}"/>
                  </a:ext>
                </a:extLst>
              </p:cNvPr>
              <p:cNvPicPr>
                <a:picLocks noChangeAspect="1"/>
              </p:cNvPicPr>
              <p:nvPr/>
            </p:nvPicPr>
            <p:blipFill>
              <a:blip r:embed="rId4"/>
              <a:stretch>
                <a:fillRect/>
              </a:stretch>
            </p:blipFill>
            <p:spPr>
              <a:xfrm>
                <a:off x="6724335" y="3959361"/>
                <a:ext cx="526562" cy="413727"/>
              </a:xfrm>
              <a:prstGeom prst="rect">
                <a:avLst/>
              </a:prstGeom>
            </p:spPr>
          </p:pic>
          <p:pic>
            <p:nvPicPr>
              <p:cNvPr id="12" name="Image 11">
                <a:extLst>
                  <a:ext uri="{FF2B5EF4-FFF2-40B4-BE49-F238E27FC236}">
                    <a16:creationId xmlns:a16="http://schemas.microsoft.com/office/drawing/2014/main" id="{025BC418-D214-12DF-774F-63DF4A1C8B27}"/>
                  </a:ext>
                </a:extLst>
              </p:cNvPr>
              <p:cNvPicPr>
                <a:picLocks noChangeAspect="1"/>
              </p:cNvPicPr>
              <p:nvPr/>
            </p:nvPicPr>
            <p:blipFill>
              <a:blip r:embed="rId5"/>
              <a:stretch>
                <a:fillRect/>
              </a:stretch>
            </p:blipFill>
            <p:spPr>
              <a:xfrm>
                <a:off x="7291285" y="3870809"/>
                <a:ext cx="300830" cy="453711"/>
              </a:xfrm>
              <a:prstGeom prst="rect">
                <a:avLst/>
              </a:prstGeom>
            </p:spPr>
          </p:pic>
        </p:grpSp>
      </p:grpSp>
      <p:grpSp>
        <p:nvGrpSpPr>
          <p:cNvPr id="249" name="Groupe 248">
            <a:extLst>
              <a:ext uri="{FF2B5EF4-FFF2-40B4-BE49-F238E27FC236}">
                <a16:creationId xmlns:a16="http://schemas.microsoft.com/office/drawing/2014/main" id="{77FF46AB-A7C7-316B-0C3E-EE28C5399E70}"/>
              </a:ext>
            </a:extLst>
          </p:cNvPr>
          <p:cNvGrpSpPr/>
          <p:nvPr/>
        </p:nvGrpSpPr>
        <p:grpSpPr>
          <a:xfrm>
            <a:off x="7393839" y="1244392"/>
            <a:ext cx="4550030" cy="2220378"/>
            <a:chOff x="7393839" y="1244392"/>
            <a:chExt cx="4550030" cy="2220378"/>
          </a:xfrm>
        </p:grpSpPr>
        <p:sp>
          <p:nvSpPr>
            <p:cNvPr id="91" name="Flèche vers la droite 39">
              <a:extLst>
                <a:ext uri="{FF2B5EF4-FFF2-40B4-BE49-F238E27FC236}">
                  <a16:creationId xmlns:a16="http://schemas.microsoft.com/office/drawing/2014/main" id="{403C229E-39D7-1A82-4D57-4C5D2F62C65B}"/>
                </a:ext>
              </a:extLst>
            </p:cNvPr>
            <p:cNvSpPr/>
            <p:nvPr/>
          </p:nvSpPr>
          <p:spPr>
            <a:xfrm>
              <a:off x="7393839" y="1446174"/>
              <a:ext cx="2553165"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92" name="ZoneTexte 48">
              <a:extLst>
                <a:ext uri="{FF2B5EF4-FFF2-40B4-BE49-F238E27FC236}">
                  <a16:creationId xmlns:a16="http://schemas.microsoft.com/office/drawing/2014/main" id="{F506EDB6-B400-0CE5-5BDA-DF5A49A715E5}"/>
                </a:ext>
              </a:extLst>
            </p:cNvPr>
            <p:cNvSpPr txBox="1"/>
            <p:nvPr/>
          </p:nvSpPr>
          <p:spPr>
            <a:xfrm>
              <a:off x="9410430" y="2469980"/>
              <a:ext cx="2533439" cy="707886"/>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Pharmacists locates the product, scans the GS1 </a:t>
              </a:r>
              <a:r>
                <a:rPr lang="en-US" sz="1000" dirty="0" err="1">
                  <a:latin typeface="Verdana" panose="020B0604030504040204" pitchFamily="34" charset="0"/>
                  <a:ea typeface="Verdana" panose="020B0604030504040204" pitchFamily="34" charset="0"/>
                </a:rPr>
                <a:t>DataMatrix</a:t>
              </a:r>
              <a:r>
                <a:rPr lang="en-US" sz="1000" dirty="0">
                  <a:latin typeface="Verdana" panose="020B0604030504040204" pitchFamily="34" charset="0"/>
                  <a:ea typeface="Verdana" panose="020B0604030504040204" pitchFamily="34" charset="0"/>
                </a:rPr>
                <a:t> on the product pack to retrieve product ID and production attributes.</a:t>
              </a:r>
            </a:p>
          </p:txBody>
        </p:sp>
        <p:sp>
          <p:nvSpPr>
            <p:cNvPr id="95" name="ZoneTexte 220">
              <a:extLst>
                <a:ext uri="{FF2B5EF4-FFF2-40B4-BE49-F238E27FC236}">
                  <a16:creationId xmlns:a16="http://schemas.microsoft.com/office/drawing/2014/main" id="{4F1D65D3-7617-9538-EB98-CFFADD1B35EB}"/>
                </a:ext>
              </a:extLst>
            </p:cNvPr>
            <p:cNvSpPr txBox="1"/>
            <p:nvPr/>
          </p:nvSpPr>
          <p:spPr>
            <a:xfrm>
              <a:off x="10398555" y="3218549"/>
              <a:ext cx="553753" cy="246221"/>
            </a:xfrm>
            <a:prstGeom prst="rect">
              <a:avLst/>
            </a:prstGeom>
            <a:solidFill>
              <a:schemeClr val="accent4"/>
            </a:solidFill>
            <a:effectLst/>
          </p:spPr>
          <p:txBody>
            <a:bodyPr wrap="square">
              <a:spAutoFit/>
            </a:bodyPr>
            <a:lstStyle/>
            <a:p>
              <a:pPr algn="ctr">
                <a:defRPr/>
              </a:pPr>
              <a:r>
                <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GTIN</a:t>
              </a:r>
            </a:p>
          </p:txBody>
        </p:sp>
        <p:grpSp>
          <p:nvGrpSpPr>
            <p:cNvPr id="245" name="Groupe 244">
              <a:extLst>
                <a:ext uri="{FF2B5EF4-FFF2-40B4-BE49-F238E27FC236}">
                  <a16:creationId xmlns:a16="http://schemas.microsoft.com/office/drawing/2014/main" id="{BAC701B4-9A3B-C1F0-BEDF-5D70A531F458}"/>
                </a:ext>
              </a:extLst>
            </p:cNvPr>
            <p:cNvGrpSpPr/>
            <p:nvPr/>
          </p:nvGrpSpPr>
          <p:grpSpPr>
            <a:xfrm>
              <a:off x="9964183" y="1244392"/>
              <a:ext cx="1393676" cy="1020542"/>
              <a:chOff x="9964183" y="1244392"/>
              <a:chExt cx="1393676" cy="1020542"/>
            </a:xfrm>
          </p:grpSpPr>
          <p:grpSp>
            <p:nvGrpSpPr>
              <p:cNvPr id="196" name="Groupe 195">
                <a:extLst>
                  <a:ext uri="{FF2B5EF4-FFF2-40B4-BE49-F238E27FC236}">
                    <a16:creationId xmlns:a16="http://schemas.microsoft.com/office/drawing/2014/main" id="{A01DD762-C166-6A55-2458-20E2906DE9B5}"/>
                  </a:ext>
                </a:extLst>
              </p:cNvPr>
              <p:cNvGrpSpPr/>
              <p:nvPr/>
            </p:nvGrpSpPr>
            <p:grpSpPr>
              <a:xfrm>
                <a:off x="9964183" y="1244392"/>
                <a:ext cx="1196245" cy="720070"/>
                <a:chOff x="9726902" y="3560635"/>
                <a:chExt cx="1196245" cy="720070"/>
              </a:xfrm>
            </p:grpSpPr>
            <p:pic>
              <p:nvPicPr>
                <p:cNvPr id="197" name="Image 196">
                  <a:extLst>
                    <a:ext uri="{FF2B5EF4-FFF2-40B4-BE49-F238E27FC236}">
                      <a16:creationId xmlns:a16="http://schemas.microsoft.com/office/drawing/2014/main" id="{78505C57-4BFD-E8AB-1BCB-691F4C54D1A4}"/>
                    </a:ext>
                  </a:extLst>
                </p:cNvPr>
                <p:cNvPicPr>
                  <a:picLocks noChangeAspect="1"/>
                </p:cNvPicPr>
                <p:nvPr/>
              </p:nvPicPr>
              <p:blipFill>
                <a:blip r:embed="rId6"/>
                <a:stretch>
                  <a:fillRect/>
                </a:stretch>
              </p:blipFill>
              <p:spPr>
                <a:xfrm>
                  <a:off x="9726902" y="3560635"/>
                  <a:ext cx="1196245" cy="720070"/>
                </a:xfrm>
                <a:prstGeom prst="rect">
                  <a:avLst/>
                </a:prstGeom>
              </p:spPr>
            </p:pic>
            <p:grpSp>
              <p:nvGrpSpPr>
                <p:cNvPr id="198" name="Groupe 197">
                  <a:extLst>
                    <a:ext uri="{FF2B5EF4-FFF2-40B4-BE49-F238E27FC236}">
                      <a16:creationId xmlns:a16="http://schemas.microsoft.com/office/drawing/2014/main" id="{58184027-A18F-22F6-D339-C18B3B501164}"/>
                    </a:ext>
                  </a:extLst>
                </p:cNvPr>
                <p:cNvGrpSpPr/>
                <p:nvPr/>
              </p:nvGrpSpPr>
              <p:grpSpPr>
                <a:xfrm>
                  <a:off x="10161274" y="3897792"/>
                  <a:ext cx="183741" cy="70805"/>
                  <a:chOff x="1099450" y="1392010"/>
                  <a:chExt cx="1177393" cy="453711"/>
                </a:xfrm>
              </p:grpSpPr>
              <p:pic>
                <p:nvPicPr>
                  <p:cNvPr id="199" name="Image 198">
                    <a:extLst>
                      <a:ext uri="{FF2B5EF4-FFF2-40B4-BE49-F238E27FC236}">
                        <a16:creationId xmlns:a16="http://schemas.microsoft.com/office/drawing/2014/main" id="{49CB8CB4-5A65-3A5C-325C-BED38990D53F}"/>
                      </a:ext>
                    </a:extLst>
                  </p:cNvPr>
                  <p:cNvPicPr>
                    <a:picLocks noChangeAspect="1"/>
                  </p:cNvPicPr>
                  <p:nvPr/>
                </p:nvPicPr>
                <p:blipFill>
                  <a:blip r:embed="rId5"/>
                  <a:stretch>
                    <a:fillRect/>
                  </a:stretch>
                </p:blipFill>
                <p:spPr>
                  <a:xfrm>
                    <a:off x="1976013" y="1392010"/>
                    <a:ext cx="300830" cy="453711"/>
                  </a:xfrm>
                  <a:prstGeom prst="rect">
                    <a:avLst/>
                  </a:prstGeom>
                </p:spPr>
              </p:pic>
              <p:pic>
                <p:nvPicPr>
                  <p:cNvPr id="200" name="Image 199">
                    <a:extLst>
                      <a:ext uri="{FF2B5EF4-FFF2-40B4-BE49-F238E27FC236}">
                        <a16:creationId xmlns:a16="http://schemas.microsoft.com/office/drawing/2014/main" id="{52A28F4C-C19E-6897-860B-E2F6677879D3}"/>
                      </a:ext>
                    </a:extLst>
                  </p:cNvPr>
                  <p:cNvPicPr>
                    <a:picLocks noChangeAspect="1"/>
                  </p:cNvPicPr>
                  <p:nvPr/>
                </p:nvPicPr>
                <p:blipFill>
                  <a:blip r:embed="rId5"/>
                  <a:stretch>
                    <a:fillRect/>
                  </a:stretch>
                </p:blipFill>
                <p:spPr>
                  <a:xfrm>
                    <a:off x="1685927" y="1392010"/>
                    <a:ext cx="300830" cy="453711"/>
                  </a:xfrm>
                  <a:prstGeom prst="rect">
                    <a:avLst/>
                  </a:prstGeom>
                </p:spPr>
              </p:pic>
              <p:pic>
                <p:nvPicPr>
                  <p:cNvPr id="201" name="Image 200">
                    <a:extLst>
                      <a:ext uri="{FF2B5EF4-FFF2-40B4-BE49-F238E27FC236}">
                        <a16:creationId xmlns:a16="http://schemas.microsoft.com/office/drawing/2014/main" id="{53875F3D-F842-C639-9DFC-46343AE0389D}"/>
                      </a:ext>
                    </a:extLst>
                  </p:cNvPr>
                  <p:cNvPicPr>
                    <a:picLocks noChangeAspect="1"/>
                  </p:cNvPicPr>
                  <p:nvPr/>
                </p:nvPicPr>
                <p:blipFill>
                  <a:blip r:embed="rId5"/>
                  <a:stretch>
                    <a:fillRect/>
                  </a:stretch>
                </p:blipFill>
                <p:spPr>
                  <a:xfrm>
                    <a:off x="1389536" y="1392010"/>
                    <a:ext cx="300830" cy="453711"/>
                  </a:xfrm>
                  <a:prstGeom prst="rect">
                    <a:avLst/>
                  </a:prstGeom>
                </p:spPr>
              </p:pic>
              <p:pic>
                <p:nvPicPr>
                  <p:cNvPr id="202" name="Image 201">
                    <a:extLst>
                      <a:ext uri="{FF2B5EF4-FFF2-40B4-BE49-F238E27FC236}">
                        <a16:creationId xmlns:a16="http://schemas.microsoft.com/office/drawing/2014/main" id="{5F0F0910-567F-DB6C-F275-867A445C0489}"/>
                      </a:ext>
                    </a:extLst>
                  </p:cNvPr>
                  <p:cNvPicPr>
                    <a:picLocks noChangeAspect="1"/>
                  </p:cNvPicPr>
                  <p:nvPr/>
                </p:nvPicPr>
                <p:blipFill>
                  <a:blip r:embed="rId5"/>
                  <a:stretch>
                    <a:fillRect/>
                  </a:stretch>
                </p:blipFill>
                <p:spPr>
                  <a:xfrm>
                    <a:off x="1099450" y="1392010"/>
                    <a:ext cx="300830" cy="453711"/>
                  </a:xfrm>
                  <a:prstGeom prst="rect">
                    <a:avLst/>
                  </a:prstGeom>
                </p:spPr>
              </p:pic>
            </p:grpSp>
          </p:grpSp>
          <p:pic>
            <p:nvPicPr>
              <p:cNvPr id="203" name="Image 202">
                <a:extLst>
                  <a:ext uri="{FF2B5EF4-FFF2-40B4-BE49-F238E27FC236}">
                    <a16:creationId xmlns:a16="http://schemas.microsoft.com/office/drawing/2014/main" id="{A629CE1B-BBD7-3549-4434-57AD5F489D0F}"/>
                  </a:ext>
                </a:extLst>
              </p:cNvPr>
              <p:cNvPicPr>
                <a:picLocks noChangeAspect="1"/>
              </p:cNvPicPr>
              <p:nvPr/>
            </p:nvPicPr>
            <p:blipFill>
              <a:blip r:embed="rId4"/>
              <a:stretch>
                <a:fillRect/>
              </a:stretch>
            </p:blipFill>
            <p:spPr>
              <a:xfrm>
                <a:off x="10490079" y="1851207"/>
                <a:ext cx="526562" cy="413727"/>
              </a:xfrm>
              <a:prstGeom prst="rect">
                <a:avLst/>
              </a:prstGeom>
            </p:spPr>
          </p:pic>
          <p:pic>
            <p:nvPicPr>
              <p:cNvPr id="204" name="Image 203">
                <a:extLst>
                  <a:ext uri="{FF2B5EF4-FFF2-40B4-BE49-F238E27FC236}">
                    <a16:creationId xmlns:a16="http://schemas.microsoft.com/office/drawing/2014/main" id="{C7146528-8E29-E085-BABE-D286510316B9}"/>
                  </a:ext>
                </a:extLst>
              </p:cNvPr>
              <p:cNvPicPr>
                <a:picLocks noChangeAspect="1"/>
              </p:cNvPicPr>
              <p:nvPr/>
            </p:nvPicPr>
            <p:blipFill>
              <a:blip r:embed="rId5"/>
              <a:stretch>
                <a:fillRect/>
              </a:stretch>
            </p:blipFill>
            <p:spPr>
              <a:xfrm>
                <a:off x="11057029" y="1762655"/>
                <a:ext cx="300830" cy="453711"/>
              </a:xfrm>
              <a:prstGeom prst="rect">
                <a:avLst/>
              </a:prstGeom>
            </p:spPr>
          </p:pic>
        </p:grpSp>
      </p:grpSp>
      <p:grpSp>
        <p:nvGrpSpPr>
          <p:cNvPr id="248" name="Groupe 247">
            <a:extLst>
              <a:ext uri="{FF2B5EF4-FFF2-40B4-BE49-F238E27FC236}">
                <a16:creationId xmlns:a16="http://schemas.microsoft.com/office/drawing/2014/main" id="{3EF3BAEA-8661-48D1-B22F-161D868B62C5}"/>
              </a:ext>
            </a:extLst>
          </p:cNvPr>
          <p:cNvGrpSpPr/>
          <p:nvPr/>
        </p:nvGrpSpPr>
        <p:grpSpPr>
          <a:xfrm>
            <a:off x="4404963" y="1075359"/>
            <a:ext cx="4239142" cy="2389410"/>
            <a:chOff x="4404963" y="1075359"/>
            <a:chExt cx="4239142" cy="2389410"/>
          </a:xfrm>
        </p:grpSpPr>
        <p:sp>
          <p:nvSpPr>
            <p:cNvPr id="19" name="Flèche vers la droite 18">
              <a:extLst>
                <a:ext uri="{FF2B5EF4-FFF2-40B4-BE49-F238E27FC236}">
                  <a16:creationId xmlns:a16="http://schemas.microsoft.com/office/drawing/2014/main" id="{3A7C387E-E45B-3591-F643-C83416423EE2}"/>
                </a:ext>
              </a:extLst>
            </p:cNvPr>
            <p:cNvSpPr/>
            <p:nvPr/>
          </p:nvSpPr>
          <p:spPr>
            <a:xfrm>
              <a:off x="4404963" y="1446174"/>
              <a:ext cx="2430489"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28" name="ZoneTexte 27">
              <a:extLst>
                <a:ext uri="{FF2B5EF4-FFF2-40B4-BE49-F238E27FC236}">
                  <a16:creationId xmlns:a16="http://schemas.microsoft.com/office/drawing/2014/main" id="{5B58A16B-894E-31CC-447A-656BA14F5F58}"/>
                </a:ext>
              </a:extLst>
            </p:cNvPr>
            <p:cNvSpPr txBox="1"/>
            <p:nvPr/>
          </p:nvSpPr>
          <p:spPr>
            <a:xfrm>
              <a:off x="6177350" y="2715276"/>
              <a:ext cx="2466755" cy="400110"/>
            </a:xfrm>
            <a:prstGeom prst="rect">
              <a:avLst/>
            </a:prstGeom>
            <a:noFill/>
            <a:effectLst/>
          </p:spPr>
          <p:txBody>
            <a:bodyPr wrap="square">
              <a:spAutoFit/>
            </a:bodyPr>
            <a:lstStyle/>
            <a:p>
              <a:pPr algn="ctr"/>
              <a:r>
                <a:rPr lang="fr-BE" sz="1000" dirty="0">
                  <a:latin typeface="Verdana" panose="020B0604030504040204" pitchFamily="34" charset="0"/>
                  <a:ea typeface="Verdana" panose="020B0604030504040204" pitchFamily="34" charset="0"/>
                  <a:cs typeface="Verdana" panose="020B0604030504040204" pitchFamily="34" charset="0"/>
                </a:rPr>
                <a:t>The </a:t>
              </a:r>
              <a:r>
                <a:rPr lang="fr-BE" sz="1000" dirty="0" err="1">
                  <a:latin typeface="Verdana" panose="020B0604030504040204" pitchFamily="34" charset="0"/>
                  <a:ea typeface="Verdana" panose="020B0604030504040204" pitchFamily="34" charset="0"/>
                  <a:cs typeface="Verdana" panose="020B0604030504040204" pitchFamily="34" charset="0"/>
                </a:rPr>
                <a:t>Pharmacist</a:t>
              </a:r>
              <a:r>
                <a:rPr lang="fr-BE" sz="1000" dirty="0">
                  <a:latin typeface="Verdana" panose="020B0604030504040204" pitchFamily="34" charset="0"/>
                  <a:ea typeface="Verdana" panose="020B0604030504040204" pitchFamily="34" charset="0"/>
                  <a:cs typeface="Verdana" panose="020B0604030504040204" pitchFamily="34" charset="0"/>
                </a:rPr>
                <a:t> checks the </a:t>
              </a:r>
              <a:r>
                <a:rPr lang="fr-BE" sz="1000" dirty="0" err="1">
                  <a:latin typeface="Verdana" panose="020B0604030504040204" pitchFamily="34" charset="0"/>
                  <a:ea typeface="Verdana" panose="020B0604030504040204" pitchFamily="34" charset="0"/>
                  <a:cs typeface="Verdana" panose="020B0604030504040204" pitchFamily="34" charset="0"/>
                </a:rPr>
                <a:t>treatment</a:t>
              </a:r>
              <a:r>
                <a:rPr lang="fr-BE" sz="1000" dirty="0">
                  <a:latin typeface="Verdana" panose="020B0604030504040204" pitchFamily="34" charset="0"/>
                  <a:ea typeface="Verdana" panose="020B0604030504040204" pitchFamily="34" charset="0"/>
                  <a:cs typeface="Verdana" panose="020B0604030504040204" pitchFamily="34" charset="0"/>
                </a:rPr>
                <a:t> </a:t>
              </a:r>
              <a:r>
                <a:rPr lang="fr-BE" sz="1000" dirty="0" err="1">
                  <a:latin typeface="Verdana" panose="020B0604030504040204" pitchFamily="34" charset="0"/>
                  <a:ea typeface="Verdana" panose="020B0604030504040204" pitchFamily="34" charset="0"/>
                  <a:cs typeface="Verdana" panose="020B0604030504040204" pitchFamily="34" charset="0"/>
                </a:rPr>
                <a:t>against</a:t>
              </a:r>
              <a:r>
                <a:rPr lang="fr-BE" sz="1000" dirty="0">
                  <a:latin typeface="Verdana" panose="020B0604030504040204" pitchFamily="34" charset="0"/>
                  <a:ea typeface="Verdana" panose="020B0604030504040204" pitchFamily="34" charset="0"/>
                  <a:cs typeface="Verdana" panose="020B0604030504040204" pitchFamily="34" charset="0"/>
                </a:rPr>
                <a:t> </a:t>
              </a:r>
              <a:r>
                <a:rPr lang="fr-BE" sz="1000" dirty="0" err="1">
                  <a:latin typeface="Verdana" panose="020B0604030504040204" pitchFamily="34" charset="0"/>
                  <a:ea typeface="Verdana" panose="020B0604030504040204" pitchFamily="34" charset="0"/>
                  <a:cs typeface="Verdana" panose="020B0604030504040204" pitchFamily="34" charset="0"/>
                </a:rPr>
                <a:t>discharge</a:t>
              </a:r>
              <a:r>
                <a:rPr lang="fr-BE" sz="1000" dirty="0">
                  <a:latin typeface="Verdana" panose="020B0604030504040204" pitchFamily="34" charset="0"/>
                  <a:ea typeface="Verdana" panose="020B0604030504040204" pitchFamily="34" charset="0"/>
                  <a:cs typeface="Verdana" panose="020B0604030504040204" pitchFamily="34" charset="0"/>
                </a:rPr>
                <a:t> notes.</a:t>
              </a:r>
              <a:endParaRPr lang="fr-BE" sz="10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68" name="ZoneTexte 67">
              <a:extLst>
                <a:ext uri="{FF2B5EF4-FFF2-40B4-BE49-F238E27FC236}">
                  <a16:creationId xmlns:a16="http://schemas.microsoft.com/office/drawing/2014/main" id="{8A702EC7-89AE-5B82-6288-C04ADB48AEDA}"/>
                </a:ext>
              </a:extLst>
            </p:cNvPr>
            <p:cNvSpPr txBox="1"/>
            <p:nvPr/>
          </p:nvSpPr>
          <p:spPr>
            <a:xfrm>
              <a:off x="6818479" y="3218548"/>
              <a:ext cx="1089940" cy="246221"/>
            </a:xfrm>
            <a:prstGeom prst="rect">
              <a:avLst/>
            </a:prstGeom>
            <a:solidFill>
              <a:schemeClr val="accent4"/>
            </a:solidFill>
            <a:effectLst/>
          </p:spPr>
          <p:txBody>
            <a:bodyPr wrap="square">
              <a:spAutoFit/>
            </a:bodyPr>
            <a:lstStyle/>
            <a:p>
              <a:pPr algn="ctr">
                <a:defRPr/>
              </a:pPr>
              <a:r>
                <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GTIN / GSRN</a:t>
              </a:r>
            </a:p>
          </p:txBody>
        </p:sp>
        <p:grpSp>
          <p:nvGrpSpPr>
            <p:cNvPr id="243" name="Groupe 242">
              <a:extLst>
                <a:ext uri="{FF2B5EF4-FFF2-40B4-BE49-F238E27FC236}">
                  <a16:creationId xmlns:a16="http://schemas.microsoft.com/office/drawing/2014/main" id="{F08FDFC8-C8E5-624D-0574-E23FAF98F08E}"/>
                </a:ext>
              </a:extLst>
            </p:cNvPr>
            <p:cNvGrpSpPr/>
            <p:nvPr/>
          </p:nvGrpSpPr>
          <p:grpSpPr>
            <a:xfrm>
              <a:off x="6949989" y="1075359"/>
              <a:ext cx="1126455" cy="1350140"/>
              <a:chOff x="6949989" y="1075359"/>
              <a:chExt cx="1126455" cy="1350140"/>
            </a:xfrm>
          </p:grpSpPr>
          <p:pic>
            <p:nvPicPr>
              <p:cNvPr id="192" name="Image 191">
                <a:extLst>
                  <a:ext uri="{FF2B5EF4-FFF2-40B4-BE49-F238E27FC236}">
                    <a16:creationId xmlns:a16="http://schemas.microsoft.com/office/drawing/2014/main" id="{383D0A7D-52D8-D8DD-174E-7EB75249918F}"/>
                  </a:ext>
                </a:extLst>
              </p:cNvPr>
              <p:cNvPicPr>
                <a:picLocks noChangeAspect="1"/>
              </p:cNvPicPr>
              <p:nvPr/>
            </p:nvPicPr>
            <p:blipFill>
              <a:blip r:embed="rId7"/>
              <a:stretch>
                <a:fillRect/>
              </a:stretch>
            </p:blipFill>
            <p:spPr>
              <a:xfrm>
                <a:off x="6949989" y="1075359"/>
                <a:ext cx="735222" cy="1282554"/>
              </a:xfrm>
              <a:prstGeom prst="rect">
                <a:avLst/>
              </a:prstGeom>
            </p:spPr>
          </p:pic>
          <p:pic>
            <p:nvPicPr>
              <p:cNvPr id="193" name="Image 192">
                <a:extLst>
                  <a:ext uri="{FF2B5EF4-FFF2-40B4-BE49-F238E27FC236}">
                    <a16:creationId xmlns:a16="http://schemas.microsoft.com/office/drawing/2014/main" id="{8EA0B029-8C9F-CA8A-B837-A60C483FC796}"/>
                  </a:ext>
                </a:extLst>
              </p:cNvPr>
              <p:cNvPicPr>
                <a:picLocks noChangeAspect="1"/>
              </p:cNvPicPr>
              <p:nvPr/>
            </p:nvPicPr>
            <p:blipFill>
              <a:blip r:embed="rId8"/>
              <a:stretch>
                <a:fillRect/>
              </a:stretch>
            </p:blipFill>
            <p:spPr>
              <a:xfrm>
                <a:off x="7296840" y="1402625"/>
                <a:ext cx="779604" cy="372083"/>
              </a:xfrm>
              <a:prstGeom prst="rect">
                <a:avLst/>
              </a:prstGeom>
            </p:spPr>
          </p:pic>
          <p:pic>
            <p:nvPicPr>
              <p:cNvPr id="194" name="Image 193">
                <a:extLst>
                  <a:ext uri="{FF2B5EF4-FFF2-40B4-BE49-F238E27FC236}">
                    <a16:creationId xmlns:a16="http://schemas.microsoft.com/office/drawing/2014/main" id="{75B7012B-1A2D-E6BF-0156-6D425A0381BB}"/>
                  </a:ext>
                </a:extLst>
              </p:cNvPr>
              <p:cNvPicPr>
                <a:picLocks noChangeAspect="1"/>
              </p:cNvPicPr>
              <p:nvPr/>
            </p:nvPicPr>
            <p:blipFill>
              <a:blip r:embed="rId9"/>
              <a:stretch>
                <a:fillRect/>
              </a:stretch>
            </p:blipFill>
            <p:spPr>
              <a:xfrm>
                <a:off x="7361802" y="1942557"/>
                <a:ext cx="675224" cy="482942"/>
              </a:xfrm>
              <a:prstGeom prst="rect">
                <a:avLst/>
              </a:prstGeom>
            </p:spPr>
          </p:pic>
        </p:grpSp>
      </p:grpSp>
      <p:grpSp>
        <p:nvGrpSpPr>
          <p:cNvPr id="247" name="Groupe 246">
            <a:extLst>
              <a:ext uri="{FF2B5EF4-FFF2-40B4-BE49-F238E27FC236}">
                <a16:creationId xmlns:a16="http://schemas.microsoft.com/office/drawing/2014/main" id="{80D67108-67FB-DA47-15AD-A432E90534A6}"/>
              </a:ext>
            </a:extLst>
          </p:cNvPr>
          <p:cNvGrpSpPr/>
          <p:nvPr/>
        </p:nvGrpSpPr>
        <p:grpSpPr>
          <a:xfrm>
            <a:off x="1546965" y="944927"/>
            <a:ext cx="3311879" cy="2519842"/>
            <a:chOff x="1546965" y="944927"/>
            <a:chExt cx="3311879" cy="2519842"/>
          </a:xfrm>
        </p:grpSpPr>
        <p:sp>
          <p:nvSpPr>
            <p:cNvPr id="35" name="Flèche vers la droite 34">
              <a:extLst>
                <a:ext uri="{FF2B5EF4-FFF2-40B4-BE49-F238E27FC236}">
                  <a16:creationId xmlns:a16="http://schemas.microsoft.com/office/drawing/2014/main" id="{6A2CC896-1372-95BA-0D03-8AD819C0EE72}"/>
                </a:ext>
              </a:extLst>
            </p:cNvPr>
            <p:cNvSpPr/>
            <p:nvPr/>
          </p:nvSpPr>
          <p:spPr>
            <a:xfrm>
              <a:off x="1546965" y="1446174"/>
              <a:ext cx="1881692"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60" name="ZoneTexte 59">
              <a:extLst>
                <a:ext uri="{FF2B5EF4-FFF2-40B4-BE49-F238E27FC236}">
                  <a16:creationId xmlns:a16="http://schemas.microsoft.com/office/drawing/2014/main" id="{542CB4F0-8FFD-2B9B-5CE1-DB045030BE60}"/>
                </a:ext>
              </a:extLst>
            </p:cNvPr>
            <p:cNvSpPr txBox="1"/>
            <p:nvPr/>
          </p:nvSpPr>
          <p:spPr>
            <a:xfrm>
              <a:off x="3219333" y="2757468"/>
              <a:ext cx="1606409" cy="400110"/>
            </a:xfrm>
            <a:prstGeom prst="rect">
              <a:avLst/>
            </a:prstGeom>
            <a:noFill/>
            <a:effectLst/>
          </p:spPr>
          <p:txBody>
            <a:bodyPr wrap="square">
              <a:spAutoFit/>
            </a:bodyPr>
            <a:lstStyle/>
            <a:p>
              <a:pPr algn="ctr"/>
              <a:r>
                <a:rPr lang="es-ES" sz="1000" dirty="0" err="1">
                  <a:latin typeface="Verdana" panose="020B0604030504040204" pitchFamily="34" charset="0"/>
                  <a:ea typeface="Verdana" panose="020B0604030504040204" pitchFamily="34" charset="0"/>
                  <a:cs typeface="Verdana" panose="020B0604030504040204" pitchFamily="34" charset="0"/>
                </a:rPr>
                <a:t>Pharmacy</a:t>
              </a:r>
              <a:r>
                <a:rPr lang="es-ES" sz="1000" dirty="0">
                  <a:latin typeface="Verdana" panose="020B0604030504040204" pitchFamily="34" charset="0"/>
                  <a:ea typeface="Verdana" panose="020B0604030504040204" pitchFamily="34" charset="0"/>
                  <a:cs typeface="Verdana" panose="020B0604030504040204" pitchFamily="34" charset="0"/>
                </a:rPr>
                <a:t> </a:t>
              </a:r>
              <a:r>
                <a:rPr lang="es-ES" sz="1000" dirty="0" err="1">
                  <a:latin typeface="Verdana" panose="020B0604030504040204" pitchFamily="34" charset="0"/>
                  <a:ea typeface="Verdana" panose="020B0604030504040204" pitchFamily="34" charset="0"/>
                  <a:cs typeface="Verdana" panose="020B0604030504040204" pitchFamily="34" charset="0"/>
                </a:rPr>
                <a:t>receives</a:t>
              </a:r>
              <a:r>
                <a:rPr lang="es-ES" sz="1000" dirty="0">
                  <a:latin typeface="Verdana" panose="020B0604030504040204" pitchFamily="34" charset="0"/>
                  <a:ea typeface="Verdana" panose="020B0604030504040204" pitchFamily="34" charset="0"/>
                  <a:cs typeface="Verdana" panose="020B0604030504040204" pitchFamily="34" charset="0"/>
                </a:rPr>
                <a:t> </a:t>
              </a:r>
              <a:r>
                <a:rPr lang="es-ES" sz="1000" dirty="0" err="1">
                  <a:latin typeface="Verdana" panose="020B0604030504040204" pitchFamily="34" charset="0"/>
                  <a:ea typeface="Verdana" panose="020B0604030504040204" pitchFamily="34" charset="0"/>
                  <a:cs typeface="Verdana" panose="020B0604030504040204" pitchFamily="34" charset="0"/>
                </a:rPr>
                <a:t>the</a:t>
              </a:r>
              <a:r>
                <a:rPr lang="es-ES" sz="1000" dirty="0">
                  <a:latin typeface="Verdana" panose="020B0604030504040204" pitchFamily="34" charset="0"/>
                  <a:ea typeface="Verdana" panose="020B0604030504040204" pitchFamily="34" charset="0"/>
                  <a:cs typeface="Verdana" panose="020B0604030504040204" pitchFamily="34" charset="0"/>
                </a:rPr>
                <a:t> </a:t>
              </a:r>
              <a:r>
                <a:rPr lang="es-ES" sz="1000" dirty="0" err="1">
                  <a:latin typeface="Verdana" panose="020B0604030504040204" pitchFamily="34" charset="0"/>
                  <a:ea typeface="Verdana" panose="020B0604030504040204" pitchFamily="34" charset="0"/>
                  <a:cs typeface="Verdana" panose="020B0604030504040204" pitchFamily="34" charset="0"/>
                </a:rPr>
                <a:t>prescription</a:t>
              </a:r>
              <a:r>
                <a:rPr lang="es-ES" sz="1000" dirty="0">
                  <a:latin typeface="Verdana" panose="020B0604030504040204" pitchFamily="34" charset="0"/>
                  <a:ea typeface="Verdana" panose="020B0604030504040204" pitchFamily="34" charset="0"/>
                  <a:cs typeface="Verdana" panose="020B0604030504040204" pitchFamily="34" charset="0"/>
                </a:rPr>
                <a:t>.</a:t>
              </a:r>
            </a:p>
          </p:txBody>
        </p:sp>
        <p:sp>
          <p:nvSpPr>
            <p:cNvPr id="108" name="ZoneTexte 220">
              <a:extLst>
                <a:ext uri="{FF2B5EF4-FFF2-40B4-BE49-F238E27FC236}">
                  <a16:creationId xmlns:a16="http://schemas.microsoft.com/office/drawing/2014/main" id="{2EF9ED3C-B959-0758-33EE-262CE139C069}"/>
                </a:ext>
              </a:extLst>
            </p:cNvPr>
            <p:cNvSpPr txBox="1"/>
            <p:nvPr/>
          </p:nvSpPr>
          <p:spPr>
            <a:xfrm>
              <a:off x="3252435" y="3218548"/>
              <a:ext cx="1606409" cy="246221"/>
            </a:xfrm>
            <a:prstGeom prst="rect">
              <a:avLst/>
            </a:prstGeom>
            <a:solidFill>
              <a:schemeClr val="accent4"/>
            </a:solidFill>
            <a:effectLst/>
          </p:spPr>
          <p:txBody>
            <a:bodyPr wrap="square">
              <a:spAutoFit/>
            </a:bodyPr>
            <a:lstStyle/>
            <a:p>
              <a:pPr algn="ctr">
                <a:defRPr/>
              </a:pPr>
              <a:r>
                <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GTIN / GSRN / GLN</a:t>
              </a:r>
            </a:p>
          </p:txBody>
        </p:sp>
        <p:grpSp>
          <p:nvGrpSpPr>
            <p:cNvPr id="123" name="Groupe 122">
              <a:extLst>
                <a:ext uri="{FF2B5EF4-FFF2-40B4-BE49-F238E27FC236}">
                  <a16:creationId xmlns:a16="http://schemas.microsoft.com/office/drawing/2014/main" id="{575E6458-3922-2B26-3ED8-E0F0960C8C07}"/>
                </a:ext>
              </a:extLst>
            </p:cNvPr>
            <p:cNvGrpSpPr/>
            <p:nvPr/>
          </p:nvGrpSpPr>
          <p:grpSpPr>
            <a:xfrm>
              <a:off x="3383166" y="944927"/>
              <a:ext cx="1340182" cy="1393091"/>
              <a:chOff x="7573552" y="863166"/>
              <a:chExt cx="1146291" cy="1191546"/>
            </a:xfrm>
          </p:grpSpPr>
          <p:pic>
            <p:nvPicPr>
              <p:cNvPr id="124" name="Image 123">
                <a:extLst>
                  <a:ext uri="{FF2B5EF4-FFF2-40B4-BE49-F238E27FC236}">
                    <a16:creationId xmlns:a16="http://schemas.microsoft.com/office/drawing/2014/main" id="{44B59980-4182-E366-B814-49654123F45D}"/>
                  </a:ext>
                </a:extLst>
              </p:cNvPr>
              <p:cNvPicPr>
                <a:picLocks noChangeAspect="1"/>
              </p:cNvPicPr>
              <p:nvPr/>
            </p:nvPicPr>
            <p:blipFill>
              <a:blip r:embed="rId10"/>
              <a:srcRect/>
              <a:stretch/>
            </p:blipFill>
            <p:spPr>
              <a:xfrm>
                <a:off x="7888484" y="1075068"/>
                <a:ext cx="831359" cy="868934"/>
              </a:xfrm>
              <a:prstGeom prst="rect">
                <a:avLst/>
              </a:prstGeom>
            </p:spPr>
          </p:pic>
          <p:pic>
            <p:nvPicPr>
              <p:cNvPr id="125" name="Image 124">
                <a:extLst>
                  <a:ext uri="{FF2B5EF4-FFF2-40B4-BE49-F238E27FC236}">
                    <a16:creationId xmlns:a16="http://schemas.microsoft.com/office/drawing/2014/main" id="{9B84E143-6F6F-AB69-3F59-3C585B5061C1}"/>
                  </a:ext>
                </a:extLst>
              </p:cNvPr>
              <p:cNvPicPr>
                <a:picLocks noChangeAspect="1"/>
              </p:cNvPicPr>
              <p:nvPr/>
            </p:nvPicPr>
            <p:blipFill>
              <a:blip r:embed="rId7"/>
              <a:stretch>
                <a:fillRect/>
              </a:stretch>
            </p:blipFill>
            <p:spPr>
              <a:xfrm>
                <a:off x="8125921" y="863166"/>
                <a:ext cx="371420" cy="647921"/>
              </a:xfrm>
              <a:prstGeom prst="rect">
                <a:avLst/>
              </a:prstGeom>
            </p:spPr>
          </p:pic>
          <p:pic>
            <p:nvPicPr>
              <p:cNvPr id="126" name="Image 125">
                <a:extLst>
                  <a:ext uri="{FF2B5EF4-FFF2-40B4-BE49-F238E27FC236}">
                    <a16:creationId xmlns:a16="http://schemas.microsoft.com/office/drawing/2014/main" id="{5B35A872-047F-4BD8-8669-E72BF1BFB3BD}"/>
                  </a:ext>
                </a:extLst>
              </p:cNvPr>
              <p:cNvPicPr>
                <a:picLocks noChangeAspect="1"/>
              </p:cNvPicPr>
              <p:nvPr/>
            </p:nvPicPr>
            <p:blipFill>
              <a:blip r:embed="rId11"/>
              <a:srcRect/>
              <a:stretch/>
            </p:blipFill>
            <p:spPr>
              <a:xfrm>
                <a:off x="7573552" y="1292737"/>
                <a:ext cx="701287" cy="761975"/>
              </a:xfrm>
              <a:prstGeom prst="rect">
                <a:avLst/>
              </a:prstGeom>
            </p:spPr>
          </p:pic>
        </p:grpSp>
      </p:grpSp>
      <p:sp>
        <p:nvSpPr>
          <p:cNvPr id="2" name="Titre 1">
            <a:extLst>
              <a:ext uri="{FF2B5EF4-FFF2-40B4-BE49-F238E27FC236}">
                <a16:creationId xmlns:a16="http://schemas.microsoft.com/office/drawing/2014/main" id="{F683300C-5AA5-FD12-E817-8CFFB38B9A30}"/>
              </a:ext>
            </a:extLst>
          </p:cNvPr>
          <p:cNvSpPr>
            <a:spLocks noGrp="1"/>
          </p:cNvSpPr>
          <p:nvPr>
            <p:ph type="title"/>
          </p:nvPr>
        </p:nvSpPr>
        <p:spPr/>
        <p:txBody>
          <a:bodyPr/>
          <a:lstStyle/>
          <a:p>
            <a:r>
              <a:rPr lang="en-US" sz="2400" dirty="0">
                <a:latin typeface="Verdana" panose="020B0604030504040204" pitchFamily="34" charset="0"/>
                <a:ea typeface="Verdana" panose="020B0604030504040204" pitchFamily="34" charset="0"/>
                <a:cs typeface="Verdana" panose="020B0604030504040204" pitchFamily="34" charset="0"/>
              </a:rPr>
              <a:t>Where the standards fit in the process map </a:t>
            </a:r>
            <a:endParaRPr lang="fr-FR" dirty="0"/>
          </a:p>
        </p:txBody>
      </p:sp>
      <p:grpSp>
        <p:nvGrpSpPr>
          <p:cNvPr id="246" name="Groupe 245">
            <a:extLst>
              <a:ext uri="{FF2B5EF4-FFF2-40B4-BE49-F238E27FC236}">
                <a16:creationId xmlns:a16="http://schemas.microsoft.com/office/drawing/2014/main" id="{78B92CD9-09B0-7E10-F991-F87A8A90875F}"/>
              </a:ext>
            </a:extLst>
          </p:cNvPr>
          <p:cNvGrpSpPr/>
          <p:nvPr/>
        </p:nvGrpSpPr>
        <p:grpSpPr>
          <a:xfrm>
            <a:off x="370341" y="1097793"/>
            <a:ext cx="1943692" cy="2366976"/>
            <a:chOff x="370341" y="1097793"/>
            <a:chExt cx="1943692" cy="2366976"/>
          </a:xfrm>
        </p:grpSpPr>
        <p:sp>
          <p:nvSpPr>
            <p:cNvPr id="78" name="ZoneTexte 220">
              <a:extLst>
                <a:ext uri="{FF2B5EF4-FFF2-40B4-BE49-F238E27FC236}">
                  <a16:creationId xmlns:a16="http://schemas.microsoft.com/office/drawing/2014/main" id="{4C780FD3-C9C4-01CD-1B0F-90DE7401CBAB}"/>
                </a:ext>
              </a:extLst>
            </p:cNvPr>
            <p:cNvSpPr txBox="1"/>
            <p:nvPr/>
          </p:nvSpPr>
          <p:spPr>
            <a:xfrm>
              <a:off x="657302" y="3218548"/>
              <a:ext cx="1369771" cy="246221"/>
            </a:xfrm>
            <a:prstGeom prst="rect">
              <a:avLst/>
            </a:prstGeom>
            <a:solidFill>
              <a:schemeClr val="accent4"/>
            </a:solidFill>
            <a:effectLst/>
          </p:spPr>
          <p:txBody>
            <a:bodyPr wrap="square">
              <a:spAutoFit/>
            </a:bodyPr>
            <a:lstStyle/>
            <a:p>
              <a:pPr algn="ctr">
                <a:defRPr/>
              </a:pPr>
              <a:r>
                <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GTIN </a:t>
              </a: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 GSRN</a:t>
              </a:r>
              <a:endPar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107" name="ZoneTexte 114">
              <a:extLst>
                <a:ext uri="{FF2B5EF4-FFF2-40B4-BE49-F238E27FC236}">
                  <a16:creationId xmlns:a16="http://schemas.microsoft.com/office/drawing/2014/main" id="{E96BDED5-ACAA-DFA4-7576-4914FF6D17E5}"/>
                </a:ext>
              </a:extLst>
            </p:cNvPr>
            <p:cNvSpPr txBox="1"/>
            <p:nvPr/>
          </p:nvSpPr>
          <p:spPr>
            <a:xfrm>
              <a:off x="370341" y="2295804"/>
              <a:ext cx="1943692" cy="861774"/>
            </a:xfrm>
            <a:prstGeom prst="rect">
              <a:avLst/>
            </a:prstGeom>
            <a:noFill/>
            <a:effectLst/>
          </p:spPr>
          <p:txBody>
            <a:bodyPr wrap="square">
              <a:spAutoFit/>
            </a:bodyPr>
            <a:lstStyle/>
            <a:p>
              <a:pPr algn="ctr"/>
              <a:r>
                <a:rPr lang="es-ES" sz="1000" dirty="0" err="1">
                  <a:latin typeface="Verdana" panose="020B0604030504040204" pitchFamily="34" charset="0"/>
                  <a:ea typeface="Verdana" panose="020B0604030504040204" pitchFamily="34" charset="0"/>
                </a:rPr>
                <a:t>Patient</a:t>
              </a:r>
              <a:r>
                <a:rPr lang="es-ES" sz="1000" dirty="0">
                  <a:latin typeface="Verdana" panose="020B0604030504040204" pitchFamily="34" charset="0"/>
                  <a:ea typeface="Verdana" panose="020B0604030504040204" pitchFamily="34" charset="0"/>
                </a:rPr>
                <a:t> </a:t>
              </a:r>
              <a:r>
                <a:rPr lang="es-ES" sz="1000" dirty="0" err="1">
                  <a:latin typeface="Verdana" panose="020B0604030504040204" pitchFamily="34" charset="0"/>
                  <a:ea typeface="Verdana" panose="020B0604030504040204" pitchFamily="34" charset="0"/>
                </a:rPr>
                <a:t>is</a:t>
              </a:r>
              <a:r>
                <a:rPr lang="es-ES" sz="1000" dirty="0">
                  <a:latin typeface="Verdana" panose="020B0604030504040204" pitchFamily="34" charset="0"/>
                  <a:ea typeface="Verdana" panose="020B0604030504040204" pitchFamily="34" charset="0"/>
                </a:rPr>
                <a:t> </a:t>
              </a:r>
              <a:r>
                <a:rPr lang="es-ES" sz="1000" dirty="0" err="1">
                  <a:latin typeface="Verdana" panose="020B0604030504040204" pitchFamily="34" charset="0"/>
                  <a:ea typeface="Verdana" panose="020B0604030504040204" pitchFamily="34" charset="0"/>
                </a:rPr>
                <a:t>discharged</a:t>
              </a:r>
              <a:r>
                <a:rPr lang="es-ES" sz="1000" dirty="0">
                  <a:latin typeface="Verdana" panose="020B0604030504040204" pitchFamily="34" charset="0"/>
                  <a:ea typeface="Verdana" panose="020B0604030504040204" pitchFamily="34" charset="0"/>
                </a:rPr>
                <a:t> </a:t>
              </a:r>
              <a:r>
                <a:rPr lang="es-ES" sz="1000" dirty="0" err="1">
                  <a:latin typeface="Verdana" panose="020B0604030504040204" pitchFamily="34" charset="0"/>
                  <a:ea typeface="Verdana" panose="020B0604030504040204" pitchFamily="34" charset="0"/>
                </a:rPr>
                <a:t>from</a:t>
              </a:r>
              <a:r>
                <a:rPr lang="es-ES" sz="1000" dirty="0">
                  <a:latin typeface="Verdana" panose="020B0604030504040204" pitchFamily="34" charset="0"/>
                  <a:ea typeface="Verdana" panose="020B0604030504040204" pitchFamily="34" charset="0"/>
                </a:rPr>
                <a:t> hospital and requieres </a:t>
              </a:r>
              <a:r>
                <a:rPr lang="es-ES" sz="1000" dirty="0" err="1">
                  <a:latin typeface="Verdana" panose="020B0604030504040204" pitchFamily="34" charset="0"/>
                  <a:ea typeface="Verdana" panose="020B0604030504040204" pitchFamily="34" charset="0"/>
                </a:rPr>
                <a:t>discharged</a:t>
              </a:r>
              <a:r>
                <a:rPr lang="es-ES" sz="1000" dirty="0">
                  <a:latin typeface="Verdana" panose="020B0604030504040204" pitchFamily="34" charset="0"/>
                  <a:ea typeface="Verdana" panose="020B0604030504040204" pitchFamily="34" charset="0"/>
                </a:rPr>
                <a:t> </a:t>
              </a:r>
              <a:r>
                <a:rPr lang="es-ES" sz="1000" dirty="0" err="1">
                  <a:latin typeface="Verdana" panose="020B0604030504040204" pitchFamily="34" charset="0"/>
                  <a:ea typeface="Verdana" panose="020B0604030504040204" pitchFamily="34" charset="0"/>
                </a:rPr>
                <a:t>medication</a:t>
              </a:r>
              <a:endParaRPr lang="es-ES" sz="1000" dirty="0">
                <a:latin typeface="Verdana" panose="020B0604030504040204" pitchFamily="34" charset="0"/>
                <a:ea typeface="Verdana" panose="020B0604030504040204" pitchFamily="34" charset="0"/>
              </a:endParaRPr>
            </a:p>
            <a:p>
              <a:pPr algn="ctr"/>
              <a:r>
                <a:rPr lang="es-ES" sz="1000" dirty="0" err="1">
                  <a:latin typeface="Verdana" panose="020B0604030504040204" pitchFamily="34" charset="0"/>
                  <a:ea typeface="Verdana" panose="020B0604030504040204" pitchFamily="34" charset="0"/>
                </a:rPr>
                <a:t>linked</a:t>
              </a:r>
              <a:r>
                <a:rPr lang="es-ES" sz="1000" dirty="0">
                  <a:latin typeface="Verdana" panose="020B0604030504040204" pitchFamily="34" charset="0"/>
                  <a:ea typeface="Verdana" panose="020B0604030504040204" pitchFamily="34" charset="0"/>
                </a:rPr>
                <a:t> to </a:t>
              </a:r>
              <a:r>
                <a:rPr lang="es-ES" sz="1000" dirty="0" err="1">
                  <a:latin typeface="Verdana" panose="020B0604030504040204" pitchFamily="34" charset="0"/>
                  <a:ea typeface="Verdana" panose="020B0604030504040204" pitchFamily="34" charset="0"/>
                </a:rPr>
                <a:t>the</a:t>
              </a:r>
              <a:r>
                <a:rPr lang="es-ES" sz="1000" dirty="0">
                  <a:latin typeface="Verdana" panose="020B0604030504040204" pitchFamily="34" charset="0"/>
                  <a:ea typeface="Verdana" panose="020B0604030504040204" pitchFamily="34" charset="0"/>
                </a:rPr>
                <a:t> </a:t>
              </a:r>
              <a:r>
                <a:rPr lang="es-ES" sz="1000" dirty="0" err="1">
                  <a:latin typeface="Verdana" panose="020B0604030504040204" pitchFamily="34" charset="0"/>
                  <a:ea typeface="Verdana" panose="020B0604030504040204" pitchFamily="34" charset="0"/>
                </a:rPr>
                <a:t>unique</a:t>
              </a:r>
              <a:r>
                <a:rPr lang="es-ES" sz="1000" dirty="0">
                  <a:latin typeface="Verdana" panose="020B0604030504040204" pitchFamily="34" charset="0"/>
                  <a:ea typeface="Verdana" panose="020B0604030504040204" pitchFamily="34" charset="0"/>
                </a:rPr>
                <a:t> </a:t>
              </a:r>
              <a:r>
                <a:rPr lang="es-ES" sz="1000" dirty="0" err="1">
                  <a:latin typeface="Verdana" panose="020B0604030504040204" pitchFamily="34" charset="0"/>
                  <a:ea typeface="Verdana" panose="020B0604030504040204" pitchFamily="34" charset="0"/>
                </a:rPr>
                <a:t>patient</a:t>
              </a:r>
              <a:r>
                <a:rPr lang="es-ES" sz="1000" dirty="0">
                  <a:latin typeface="Verdana" panose="020B0604030504040204" pitchFamily="34" charset="0"/>
                  <a:ea typeface="Verdana" panose="020B0604030504040204" pitchFamily="34" charset="0"/>
                </a:rPr>
                <a:t> </a:t>
              </a:r>
              <a:r>
                <a:rPr lang="es-ES" sz="1000" dirty="0" err="1">
                  <a:latin typeface="Verdana" panose="020B0604030504040204" pitchFamily="34" charset="0"/>
                  <a:ea typeface="Verdana" panose="020B0604030504040204" pitchFamily="34" charset="0"/>
                </a:rPr>
                <a:t>identification</a:t>
              </a:r>
              <a:r>
                <a:rPr lang="es-ES" sz="1000" dirty="0">
                  <a:latin typeface="Verdana" panose="020B0604030504040204" pitchFamily="34" charset="0"/>
                  <a:ea typeface="Verdana" panose="020B0604030504040204" pitchFamily="34" charset="0"/>
                </a:rPr>
                <a:t>.</a:t>
              </a:r>
            </a:p>
          </p:txBody>
        </p:sp>
        <p:grpSp>
          <p:nvGrpSpPr>
            <p:cNvPr id="120" name="Groupe 119">
              <a:extLst>
                <a:ext uri="{FF2B5EF4-FFF2-40B4-BE49-F238E27FC236}">
                  <a16:creationId xmlns:a16="http://schemas.microsoft.com/office/drawing/2014/main" id="{1106C9FF-A187-0A3D-559A-550EB10227AC}"/>
                </a:ext>
              </a:extLst>
            </p:cNvPr>
            <p:cNvGrpSpPr/>
            <p:nvPr/>
          </p:nvGrpSpPr>
          <p:grpSpPr>
            <a:xfrm>
              <a:off x="683238" y="1097793"/>
              <a:ext cx="1140973" cy="910762"/>
              <a:chOff x="3221840" y="1180799"/>
              <a:chExt cx="1417007" cy="1131102"/>
            </a:xfrm>
          </p:grpSpPr>
          <p:pic>
            <p:nvPicPr>
              <p:cNvPr id="121" name="Image 120">
                <a:extLst>
                  <a:ext uri="{FF2B5EF4-FFF2-40B4-BE49-F238E27FC236}">
                    <a16:creationId xmlns:a16="http://schemas.microsoft.com/office/drawing/2014/main" id="{D4CC7193-3D48-660C-61CF-1A4797468522}"/>
                  </a:ext>
                </a:extLst>
              </p:cNvPr>
              <p:cNvPicPr>
                <a:picLocks noChangeAspect="1"/>
              </p:cNvPicPr>
              <p:nvPr/>
            </p:nvPicPr>
            <p:blipFill>
              <a:blip r:embed="rId7"/>
              <a:stretch>
                <a:fillRect/>
              </a:stretch>
            </p:blipFill>
            <p:spPr>
              <a:xfrm>
                <a:off x="3221840" y="1180799"/>
                <a:ext cx="571500" cy="996950"/>
              </a:xfrm>
              <a:prstGeom prst="rect">
                <a:avLst/>
              </a:prstGeom>
            </p:spPr>
          </p:pic>
          <p:pic>
            <p:nvPicPr>
              <p:cNvPr id="122" name="Image 121">
                <a:extLst>
                  <a:ext uri="{FF2B5EF4-FFF2-40B4-BE49-F238E27FC236}">
                    <a16:creationId xmlns:a16="http://schemas.microsoft.com/office/drawing/2014/main" id="{67D2C89F-936A-42ED-003E-C0DEE463F8AF}"/>
                  </a:ext>
                </a:extLst>
              </p:cNvPr>
              <p:cNvPicPr>
                <a:picLocks noChangeAspect="1"/>
              </p:cNvPicPr>
              <p:nvPr/>
            </p:nvPicPr>
            <p:blipFill>
              <a:blip r:embed="rId12"/>
              <a:stretch>
                <a:fillRect/>
              </a:stretch>
            </p:blipFill>
            <p:spPr>
              <a:xfrm>
                <a:off x="3609157" y="1320067"/>
                <a:ext cx="1029690" cy="991834"/>
              </a:xfrm>
              <a:prstGeom prst="rect">
                <a:avLst/>
              </a:prstGeom>
            </p:spPr>
          </p:pic>
        </p:grpSp>
      </p:grpSp>
    </p:spTree>
    <p:extLst>
      <p:ext uri="{BB962C8B-B14F-4D97-AF65-F5344CB8AC3E}">
        <p14:creationId xmlns:p14="http://schemas.microsoft.com/office/powerpoint/2010/main" val="24509351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2" name="Groupe 251">
            <a:extLst>
              <a:ext uri="{FF2B5EF4-FFF2-40B4-BE49-F238E27FC236}">
                <a16:creationId xmlns:a16="http://schemas.microsoft.com/office/drawing/2014/main" id="{DC8EBFFB-B3CA-3025-1FD0-75E34D47BBC7}"/>
              </a:ext>
            </a:extLst>
          </p:cNvPr>
          <p:cNvGrpSpPr/>
          <p:nvPr/>
        </p:nvGrpSpPr>
        <p:grpSpPr>
          <a:xfrm>
            <a:off x="3856658" y="4198683"/>
            <a:ext cx="5203699" cy="2015283"/>
            <a:chOff x="3518070" y="4198683"/>
            <a:chExt cx="5203699" cy="2015283"/>
          </a:xfrm>
        </p:grpSpPr>
        <p:sp>
          <p:nvSpPr>
            <p:cNvPr id="101" name="Flèche vers la droite 111">
              <a:extLst>
                <a:ext uri="{FF2B5EF4-FFF2-40B4-BE49-F238E27FC236}">
                  <a16:creationId xmlns:a16="http://schemas.microsoft.com/office/drawing/2014/main" id="{E089C698-822E-B986-6B3F-0E642AEFD153}"/>
                </a:ext>
              </a:extLst>
            </p:cNvPr>
            <p:cNvSpPr/>
            <p:nvPr/>
          </p:nvSpPr>
          <p:spPr>
            <a:xfrm rot="10800000">
              <a:off x="5555408" y="4491228"/>
              <a:ext cx="3166361"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102" name="ZoneTexte 114">
              <a:extLst>
                <a:ext uri="{FF2B5EF4-FFF2-40B4-BE49-F238E27FC236}">
                  <a16:creationId xmlns:a16="http://schemas.microsoft.com/office/drawing/2014/main" id="{C8A5DF8F-07C4-86EA-1765-C3AF5F0EB323}"/>
                </a:ext>
              </a:extLst>
            </p:cNvPr>
            <p:cNvSpPr txBox="1"/>
            <p:nvPr/>
          </p:nvSpPr>
          <p:spPr>
            <a:xfrm>
              <a:off x="3536690" y="5185566"/>
              <a:ext cx="2188113" cy="707886"/>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Once verification is complete, the pharmacist dispenses the medicine, and inventory is updated automatically.</a:t>
              </a:r>
              <a:endParaRPr lang="fr-BE" sz="1000" dirty="0">
                <a:latin typeface="Verdana" panose="020B0604030504040204" pitchFamily="34" charset="0"/>
                <a:ea typeface="Verdana" panose="020B0604030504040204" pitchFamily="34" charset="0"/>
              </a:endParaRPr>
            </a:p>
          </p:txBody>
        </p:sp>
        <p:sp>
          <p:nvSpPr>
            <p:cNvPr id="103" name="ZoneTexte 225">
              <a:extLst>
                <a:ext uri="{FF2B5EF4-FFF2-40B4-BE49-F238E27FC236}">
                  <a16:creationId xmlns:a16="http://schemas.microsoft.com/office/drawing/2014/main" id="{2F255D3B-6798-3C26-DEB2-5006AD3AF203}"/>
                </a:ext>
              </a:extLst>
            </p:cNvPr>
            <p:cNvSpPr txBox="1"/>
            <p:nvPr/>
          </p:nvSpPr>
          <p:spPr>
            <a:xfrm>
              <a:off x="3723462" y="5967745"/>
              <a:ext cx="1814571"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 / GSRN / GLN</a:t>
              </a:r>
              <a:endPar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grpSp>
          <p:nvGrpSpPr>
            <p:cNvPr id="241" name="Groupe 240">
              <a:extLst>
                <a:ext uri="{FF2B5EF4-FFF2-40B4-BE49-F238E27FC236}">
                  <a16:creationId xmlns:a16="http://schemas.microsoft.com/office/drawing/2014/main" id="{E9167ECD-8FE7-B16D-4CD8-D93647F9909E}"/>
                </a:ext>
              </a:extLst>
            </p:cNvPr>
            <p:cNvGrpSpPr/>
            <p:nvPr/>
          </p:nvGrpSpPr>
          <p:grpSpPr>
            <a:xfrm>
              <a:off x="3518070" y="4198683"/>
              <a:ext cx="1983421" cy="849753"/>
              <a:chOff x="3518070" y="4198683"/>
              <a:chExt cx="1983421" cy="849753"/>
            </a:xfrm>
          </p:grpSpPr>
          <p:pic>
            <p:nvPicPr>
              <p:cNvPr id="225" name="Image 224">
                <a:extLst>
                  <a:ext uri="{FF2B5EF4-FFF2-40B4-BE49-F238E27FC236}">
                    <a16:creationId xmlns:a16="http://schemas.microsoft.com/office/drawing/2014/main" id="{EC7C090D-08BA-CD20-BB67-8546D99389ED}"/>
                  </a:ext>
                </a:extLst>
              </p:cNvPr>
              <p:cNvPicPr>
                <a:picLocks noChangeAspect="1"/>
              </p:cNvPicPr>
              <p:nvPr/>
            </p:nvPicPr>
            <p:blipFill>
              <a:blip r:embed="rId3"/>
              <a:stretch>
                <a:fillRect/>
              </a:stretch>
            </p:blipFill>
            <p:spPr>
              <a:xfrm>
                <a:off x="3781371" y="4198683"/>
                <a:ext cx="625825" cy="687803"/>
              </a:xfrm>
              <a:prstGeom prst="rect">
                <a:avLst/>
              </a:prstGeom>
            </p:spPr>
          </p:pic>
          <p:pic>
            <p:nvPicPr>
              <p:cNvPr id="227" name="Image 226">
                <a:extLst>
                  <a:ext uri="{FF2B5EF4-FFF2-40B4-BE49-F238E27FC236}">
                    <a16:creationId xmlns:a16="http://schemas.microsoft.com/office/drawing/2014/main" id="{8A999DA1-BD74-5B71-1BCE-1E56B22F1CC6}"/>
                  </a:ext>
                </a:extLst>
              </p:cNvPr>
              <p:cNvPicPr>
                <a:picLocks noChangeAspect="1"/>
              </p:cNvPicPr>
              <p:nvPr/>
            </p:nvPicPr>
            <p:blipFill>
              <a:blip r:embed="rId4"/>
              <a:stretch>
                <a:fillRect/>
              </a:stretch>
            </p:blipFill>
            <p:spPr>
              <a:xfrm>
                <a:off x="3518070" y="4470472"/>
                <a:ext cx="410784" cy="577964"/>
              </a:xfrm>
              <a:prstGeom prst="rect">
                <a:avLst/>
              </a:prstGeom>
            </p:spPr>
          </p:pic>
          <p:grpSp>
            <p:nvGrpSpPr>
              <p:cNvPr id="228" name="Groupe 227">
                <a:extLst>
                  <a:ext uri="{FF2B5EF4-FFF2-40B4-BE49-F238E27FC236}">
                    <a16:creationId xmlns:a16="http://schemas.microsoft.com/office/drawing/2014/main" id="{DCCDAF4D-1DF9-2BB7-2CF8-C5E54498A8AC}"/>
                  </a:ext>
                </a:extLst>
              </p:cNvPr>
              <p:cNvGrpSpPr/>
              <p:nvPr/>
            </p:nvGrpSpPr>
            <p:grpSpPr>
              <a:xfrm>
                <a:off x="4432164" y="4382815"/>
                <a:ext cx="1069327" cy="640801"/>
                <a:chOff x="3970436" y="3625958"/>
                <a:chExt cx="1297892" cy="777770"/>
              </a:xfrm>
            </p:grpSpPr>
            <p:pic>
              <p:nvPicPr>
                <p:cNvPr id="229" name="Image 228">
                  <a:extLst>
                    <a:ext uri="{FF2B5EF4-FFF2-40B4-BE49-F238E27FC236}">
                      <a16:creationId xmlns:a16="http://schemas.microsoft.com/office/drawing/2014/main" id="{14F366EA-66AE-94D8-B299-152ABBAA8465}"/>
                    </a:ext>
                  </a:extLst>
                </p:cNvPr>
                <p:cNvPicPr>
                  <a:picLocks noChangeAspect="1"/>
                </p:cNvPicPr>
                <p:nvPr/>
              </p:nvPicPr>
              <p:blipFill>
                <a:blip r:embed="rId5"/>
                <a:srcRect/>
                <a:stretch/>
              </p:blipFill>
              <p:spPr>
                <a:xfrm>
                  <a:off x="3970436" y="3625958"/>
                  <a:ext cx="1173994" cy="777770"/>
                </a:xfrm>
                <a:prstGeom prst="rect">
                  <a:avLst/>
                </a:prstGeom>
              </p:spPr>
            </p:pic>
            <p:pic>
              <p:nvPicPr>
                <p:cNvPr id="230" name="Image 229">
                  <a:extLst>
                    <a:ext uri="{FF2B5EF4-FFF2-40B4-BE49-F238E27FC236}">
                      <a16:creationId xmlns:a16="http://schemas.microsoft.com/office/drawing/2014/main" id="{D95A7955-1CEB-F6F0-6054-7FF7CA8248A2}"/>
                    </a:ext>
                  </a:extLst>
                </p:cNvPr>
                <p:cNvPicPr>
                  <a:picLocks noChangeAspect="1"/>
                </p:cNvPicPr>
                <p:nvPr/>
              </p:nvPicPr>
              <p:blipFill>
                <a:blip r:embed="rId6"/>
                <a:stretch>
                  <a:fillRect/>
                </a:stretch>
              </p:blipFill>
              <p:spPr>
                <a:xfrm>
                  <a:off x="4801729" y="3747822"/>
                  <a:ext cx="466599" cy="466599"/>
                </a:xfrm>
                <a:prstGeom prst="rect">
                  <a:avLst/>
                </a:prstGeom>
              </p:spPr>
            </p:pic>
            <p:pic>
              <p:nvPicPr>
                <p:cNvPr id="231" name="Image 230">
                  <a:extLst>
                    <a:ext uri="{FF2B5EF4-FFF2-40B4-BE49-F238E27FC236}">
                      <a16:creationId xmlns:a16="http://schemas.microsoft.com/office/drawing/2014/main" id="{D5A8C155-5F1A-67A1-DE08-17D51C882984}"/>
                    </a:ext>
                  </a:extLst>
                </p:cNvPr>
                <p:cNvPicPr>
                  <a:picLocks noChangeAspect="1"/>
                </p:cNvPicPr>
                <p:nvPr/>
              </p:nvPicPr>
              <p:blipFill>
                <a:blip r:embed="rId7"/>
                <a:stretch>
                  <a:fillRect/>
                </a:stretch>
              </p:blipFill>
              <p:spPr>
                <a:xfrm>
                  <a:off x="4401558" y="3773375"/>
                  <a:ext cx="300830" cy="453711"/>
                </a:xfrm>
                <a:prstGeom prst="rect">
                  <a:avLst/>
                </a:prstGeom>
              </p:spPr>
            </p:pic>
          </p:grpSp>
        </p:grpSp>
      </p:grpSp>
      <p:grpSp>
        <p:nvGrpSpPr>
          <p:cNvPr id="3" name="Groupe 2">
            <a:extLst>
              <a:ext uri="{FF2B5EF4-FFF2-40B4-BE49-F238E27FC236}">
                <a16:creationId xmlns:a16="http://schemas.microsoft.com/office/drawing/2014/main" id="{46801F72-7ACC-F725-4F2E-5695E6E4AC87}"/>
              </a:ext>
            </a:extLst>
          </p:cNvPr>
          <p:cNvGrpSpPr/>
          <p:nvPr/>
        </p:nvGrpSpPr>
        <p:grpSpPr>
          <a:xfrm>
            <a:off x="6872909" y="3202518"/>
            <a:ext cx="4063707" cy="3009549"/>
            <a:chOff x="5368966" y="2465215"/>
            <a:chExt cx="4063707" cy="3009549"/>
          </a:xfrm>
        </p:grpSpPr>
        <p:sp>
          <p:nvSpPr>
            <p:cNvPr id="5" name="Flèche vers la droite 4">
              <a:extLst>
                <a:ext uri="{FF2B5EF4-FFF2-40B4-BE49-F238E27FC236}">
                  <a16:creationId xmlns:a16="http://schemas.microsoft.com/office/drawing/2014/main" id="{613CABC4-9829-9F35-6A4E-EFB8EA47F4E2}"/>
                </a:ext>
              </a:extLst>
            </p:cNvPr>
            <p:cNvSpPr/>
            <p:nvPr/>
          </p:nvSpPr>
          <p:spPr>
            <a:xfrm rot="7935096">
              <a:off x="7780682" y="3002282"/>
              <a:ext cx="1535104"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6" name="ZoneTexte 5">
              <a:extLst>
                <a:ext uri="{FF2B5EF4-FFF2-40B4-BE49-F238E27FC236}">
                  <a16:creationId xmlns:a16="http://schemas.microsoft.com/office/drawing/2014/main" id="{84984CF0-E9F5-BADB-927C-03B2545CCFC9}"/>
                </a:ext>
              </a:extLst>
            </p:cNvPr>
            <p:cNvSpPr txBox="1"/>
            <p:nvPr/>
          </p:nvSpPr>
          <p:spPr>
            <a:xfrm>
              <a:off x="5368966" y="4466424"/>
              <a:ext cx="4063707" cy="707886"/>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Pharmacy staff confirm the product matches the prescribed treatment and, where applicable, link it to the patient for reimbursement in line with national requirements, while verifying expiry and recall status at the point of dispensing.</a:t>
              </a:r>
              <a:endParaRPr lang="fr-BE" sz="1000" dirty="0">
                <a:latin typeface="Verdana" panose="020B0604030504040204" pitchFamily="34" charset="0"/>
                <a:ea typeface="Verdana" panose="020B0604030504040204" pitchFamily="34" charset="0"/>
              </a:endParaRPr>
            </a:p>
          </p:txBody>
        </p:sp>
        <p:sp>
          <p:nvSpPr>
            <p:cNvPr id="7" name="ZoneTexte 6">
              <a:extLst>
                <a:ext uri="{FF2B5EF4-FFF2-40B4-BE49-F238E27FC236}">
                  <a16:creationId xmlns:a16="http://schemas.microsoft.com/office/drawing/2014/main" id="{058AE70D-7E4F-2FE1-BB9C-14DF2DC233FA}"/>
                </a:ext>
              </a:extLst>
            </p:cNvPr>
            <p:cNvSpPr txBox="1"/>
            <p:nvPr/>
          </p:nvSpPr>
          <p:spPr>
            <a:xfrm>
              <a:off x="7095741" y="5228543"/>
              <a:ext cx="610158" cy="246221"/>
            </a:xfrm>
            <a:prstGeom prst="rect">
              <a:avLst/>
            </a:prstGeom>
            <a:solidFill>
              <a:schemeClr val="accent4"/>
            </a:solidFill>
            <a:effectLst/>
          </p:spPr>
          <p:txBody>
            <a:bodyPr wrap="square">
              <a:spAutoFit/>
            </a:bodyPr>
            <a:lstStyle/>
            <a:p>
              <a:pPr algn="ctr">
                <a:defRPr/>
              </a:pPr>
              <a:r>
                <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GTIN</a:t>
              </a:r>
            </a:p>
          </p:txBody>
        </p:sp>
        <p:grpSp>
          <p:nvGrpSpPr>
            <p:cNvPr id="9" name="Groupe 8">
              <a:extLst>
                <a:ext uri="{FF2B5EF4-FFF2-40B4-BE49-F238E27FC236}">
                  <a16:creationId xmlns:a16="http://schemas.microsoft.com/office/drawing/2014/main" id="{BD818334-3267-88E9-9F24-8C38220A6AA5}"/>
                </a:ext>
              </a:extLst>
            </p:cNvPr>
            <p:cNvGrpSpPr/>
            <p:nvPr/>
          </p:nvGrpSpPr>
          <p:grpSpPr>
            <a:xfrm>
              <a:off x="6724335" y="3577718"/>
              <a:ext cx="1233127" cy="795370"/>
              <a:chOff x="6724335" y="3577718"/>
              <a:chExt cx="1233127" cy="795370"/>
            </a:xfrm>
          </p:grpSpPr>
          <p:pic>
            <p:nvPicPr>
              <p:cNvPr id="10" name="Image 9">
                <a:extLst>
                  <a:ext uri="{FF2B5EF4-FFF2-40B4-BE49-F238E27FC236}">
                    <a16:creationId xmlns:a16="http://schemas.microsoft.com/office/drawing/2014/main" id="{2248E4BD-8130-D62A-F8CE-09CDACFCFD21}"/>
                  </a:ext>
                </a:extLst>
              </p:cNvPr>
              <p:cNvPicPr>
                <a:picLocks noChangeAspect="1"/>
              </p:cNvPicPr>
              <p:nvPr/>
            </p:nvPicPr>
            <p:blipFill>
              <a:blip r:embed="rId4"/>
              <a:stretch>
                <a:fillRect/>
              </a:stretch>
            </p:blipFill>
            <p:spPr>
              <a:xfrm>
                <a:off x="7454336" y="3577718"/>
                <a:ext cx="503126" cy="707887"/>
              </a:xfrm>
              <a:prstGeom prst="rect">
                <a:avLst/>
              </a:prstGeom>
            </p:spPr>
          </p:pic>
          <p:pic>
            <p:nvPicPr>
              <p:cNvPr id="11" name="Image 10">
                <a:extLst>
                  <a:ext uri="{FF2B5EF4-FFF2-40B4-BE49-F238E27FC236}">
                    <a16:creationId xmlns:a16="http://schemas.microsoft.com/office/drawing/2014/main" id="{5101DE1D-3B46-2644-93DF-B866E86C70E1}"/>
                  </a:ext>
                </a:extLst>
              </p:cNvPr>
              <p:cNvPicPr>
                <a:picLocks noChangeAspect="1"/>
              </p:cNvPicPr>
              <p:nvPr/>
            </p:nvPicPr>
            <p:blipFill>
              <a:blip r:embed="rId8"/>
              <a:stretch>
                <a:fillRect/>
              </a:stretch>
            </p:blipFill>
            <p:spPr>
              <a:xfrm>
                <a:off x="6724335" y="3959361"/>
                <a:ext cx="526562" cy="413727"/>
              </a:xfrm>
              <a:prstGeom prst="rect">
                <a:avLst/>
              </a:prstGeom>
            </p:spPr>
          </p:pic>
          <p:pic>
            <p:nvPicPr>
              <p:cNvPr id="12" name="Image 11">
                <a:extLst>
                  <a:ext uri="{FF2B5EF4-FFF2-40B4-BE49-F238E27FC236}">
                    <a16:creationId xmlns:a16="http://schemas.microsoft.com/office/drawing/2014/main" id="{025BC418-D214-12DF-774F-63DF4A1C8B27}"/>
                  </a:ext>
                </a:extLst>
              </p:cNvPr>
              <p:cNvPicPr>
                <a:picLocks noChangeAspect="1"/>
              </p:cNvPicPr>
              <p:nvPr/>
            </p:nvPicPr>
            <p:blipFill>
              <a:blip r:embed="rId7"/>
              <a:stretch>
                <a:fillRect/>
              </a:stretch>
            </p:blipFill>
            <p:spPr>
              <a:xfrm>
                <a:off x="7291285" y="3870809"/>
                <a:ext cx="300830" cy="453711"/>
              </a:xfrm>
              <a:prstGeom prst="rect">
                <a:avLst/>
              </a:prstGeom>
            </p:spPr>
          </p:pic>
        </p:grpSp>
      </p:grpSp>
      <p:grpSp>
        <p:nvGrpSpPr>
          <p:cNvPr id="249" name="Groupe 248">
            <a:extLst>
              <a:ext uri="{FF2B5EF4-FFF2-40B4-BE49-F238E27FC236}">
                <a16:creationId xmlns:a16="http://schemas.microsoft.com/office/drawing/2014/main" id="{77FF46AB-A7C7-316B-0C3E-EE28C5399E70}"/>
              </a:ext>
            </a:extLst>
          </p:cNvPr>
          <p:cNvGrpSpPr/>
          <p:nvPr/>
        </p:nvGrpSpPr>
        <p:grpSpPr>
          <a:xfrm>
            <a:off x="7393839" y="1244392"/>
            <a:ext cx="4550030" cy="2220378"/>
            <a:chOff x="7393839" y="1244392"/>
            <a:chExt cx="4550030" cy="2220378"/>
          </a:xfrm>
        </p:grpSpPr>
        <p:sp>
          <p:nvSpPr>
            <p:cNvPr id="91" name="Flèche vers la droite 39">
              <a:extLst>
                <a:ext uri="{FF2B5EF4-FFF2-40B4-BE49-F238E27FC236}">
                  <a16:creationId xmlns:a16="http://schemas.microsoft.com/office/drawing/2014/main" id="{403C229E-39D7-1A82-4D57-4C5D2F62C65B}"/>
                </a:ext>
              </a:extLst>
            </p:cNvPr>
            <p:cNvSpPr/>
            <p:nvPr/>
          </p:nvSpPr>
          <p:spPr>
            <a:xfrm>
              <a:off x="7393839" y="1446174"/>
              <a:ext cx="2553165"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92" name="ZoneTexte 48">
              <a:extLst>
                <a:ext uri="{FF2B5EF4-FFF2-40B4-BE49-F238E27FC236}">
                  <a16:creationId xmlns:a16="http://schemas.microsoft.com/office/drawing/2014/main" id="{F506EDB6-B400-0CE5-5BDA-DF5A49A715E5}"/>
                </a:ext>
              </a:extLst>
            </p:cNvPr>
            <p:cNvSpPr txBox="1"/>
            <p:nvPr/>
          </p:nvSpPr>
          <p:spPr>
            <a:xfrm>
              <a:off x="9410430" y="2469980"/>
              <a:ext cx="2533439" cy="707886"/>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Pharmacists locates the product, scans the GS1 </a:t>
              </a:r>
              <a:r>
                <a:rPr lang="en-US" sz="1000" dirty="0" err="1">
                  <a:latin typeface="Verdana" panose="020B0604030504040204" pitchFamily="34" charset="0"/>
                  <a:ea typeface="Verdana" panose="020B0604030504040204" pitchFamily="34" charset="0"/>
                </a:rPr>
                <a:t>DataMatrix</a:t>
              </a:r>
              <a:r>
                <a:rPr lang="en-US" sz="1000" dirty="0">
                  <a:latin typeface="Verdana" panose="020B0604030504040204" pitchFamily="34" charset="0"/>
                  <a:ea typeface="Verdana" panose="020B0604030504040204" pitchFamily="34" charset="0"/>
                </a:rPr>
                <a:t> on the product pack to retrieve product ID and production attributes.</a:t>
              </a:r>
            </a:p>
          </p:txBody>
        </p:sp>
        <p:sp>
          <p:nvSpPr>
            <p:cNvPr id="95" name="ZoneTexte 220">
              <a:extLst>
                <a:ext uri="{FF2B5EF4-FFF2-40B4-BE49-F238E27FC236}">
                  <a16:creationId xmlns:a16="http://schemas.microsoft.com/office/drawing/2014/main" id="{4F1D65D3-7617-9538-EB98-CFFADD1B35EB}"/>
                </a:ext>
              </a:extLst>
            </p:cNvPr>
            <p:cNvSpPr txBox="1"/>
            <p:nvPr/>
          </p:nvSpPr>
          <p:spPr>
            <a:xfrm>
              <a:off x="10398555" y="3218549"/>
              <a:ext cx="553753" cy="246221"/>
            </a:xfrm>
            <a:prstGeom prst="rect">
              <a:avLst/>
            </a:prstGeom>
            <a:solidFill>
              <a:schemeClr val="accent4"/>
            </a:solidFill>
            <a:effectLst/>
          </p:spPr>
          <p:txBody>
            <a:bodyPr wrap="square">
              <a:spAutoFit/>
            </a:bodyPr>
            <a:lstStyle/>
            <a:p>
              <a:pPr algn="ctr">
                <a:defRPr/>
              </a:pPr>
              <a:r>
                <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GTIN</a:t>
              </a:r>
            </a:p>
          </p:txBody>
        </p:sp>
        <p:grpSp>
          <p:nvGrpSpPr>
            <p:cNvPr id="245" name="Groupe 244">
              <a:extLst>
                <a:ext uri="{FF2B5EF4-FFF2-40B4-BE49-F238E27FC236}">
                  <a16:creationId xmlns:a16="http://schemas.microsoft.com/office/drawing/2014/main" id="{BAC701B4-9A3B-C1F0-BEDF-5D70A531F458}"/>
                </a:ext>
              </a:extLst>
            </p:cNvPr>
            <p:cNvGrpSpPr/>
            <p:nvPr/>
          </p:nvGrpSpPr>
          <p:grpSpPr>
            <a:xfrm>
              <a:off x="9964183" y="1244392"/>
              <a:ext cx="1393676" cy="1020542"/>
              <a:chOff x="9964183" y="1244392"/>
              <a:chExt cx="1393676" cy="1020542"/>
            </a:xfrm>
          </p:grpSpPr>
          <p:grpSp>
            <p:nvGrpSpPr>
              <p:cNvPr id="196" name="Groupe 195">
                <a:extLst>
                  <a:ext uri="{FF2B5EF4-FFF2-40B4-BE49-F238E27FC236}">
                    <a16:creationId xmlns:a16="http://schemas.microsoft.com/office/drawing/2014/main" id="{A01DD762-C166-6A55-2458-20E2906DE9B5}"/>
                  </a:ext>
                </a:extLst>
              </p:cNvPr>
              <p:cNvGrpSpPr/>
              <p:nvPr/>
            </p:nvGrpSpPr>
            <p:grpSpPr>
              <a:xfrm>
                <a:off x="9964183" y="1244392"/>
                <a:ext cx="1196245" cy="720070"/>
                <a:chOff x="9726902" y="3560635"/>
                <a:chExt cx="1196245" cy="720070"/>
              </a:xfrm>
            </p:grpSpPr>
            <p:pic>
              <p:nvPicPr>
                <p:cNvPr id="197" name="Image 196">
                  <a:extLst>
                    <a:ext uri="{FF2B5EF4-FFF2-40B4-BE49-F238E27FC236}">
                      <a16:creationId xmlns:a16="http://schemas.microsoft.com/office/drawing/2014/main" id="{78505C57-4BFD-E8AB-1BCB-691F4C54D1A4}"/>
                    </a:ext>
                  </a:extLst>
                </p:cNvPr>
                <p:cNvPicPr>
                  <a:picLocks noChangeAspect="1"/>
                </p:cNvPicPr>
                <p:nvPr/>
              </p:nvPicPr>
              <p:blipFill>
                <a:blip r:embed="rId9"/>
                <a:stretch>
                  <a:fillRect/>
                </a:stretch>
              </p:blipFill>
              <p:spPr>
                <a:xfrm>
                  <a:off x="9726902" y="3560635"/>
                  <a:ext cx="1196245" cy="720070"/>
                </a:xfrm>
                <a:prstGeom prst="rect">
                  <a:avLst/>
                </a:prstGeom>
              </p:spPr>
            </p:pic>
            <p:grpSp>
              <p:nvGrpSpPr>
                <p:cNvPr id="198" name="Groupe 197">
                  <a:extLst>
                    <a:ext uri="{FF2B5EF4-FFF2-40B4-BE49-F238E27FC236}">
                      <a16:creationId xmlns:a16="http://schemas.microsoft.com/office/drawing/2014/main" id="{58184027-A18F-22F6-D339-C18B3B501164}"/>
                    </a:ext>
                  </a:extLst>
                </p:cNvPr>
                <p:cNvGrpSpPr/>
                <p:nvPr/>
              </p:nvGrpSpPr>
              <p:grpSpPr>
                <a:xfrm>
                  <a:off x="10161274" y="3897792"/>
                  <a:ext cx="183741" cy="70805"/>
                  <a:chOff x="1099450" y="1392010"/>
                  <a:chExt cx="1177393" cy="453711"/>
                </a:xfrm>
              </p:grpSpPr>
              <p:pic>
                <p:nvPicPr>
                  <p:cNvPr id="199" name="Image 198">
                    <a:extLst>
                      <a:ext uri="{FF2B5EF4-FFF2-40B4-BE49-F238E27FC236}">
                        <a16:creationId xmlns:a16="http://schemas.microsoft.com/office/drawing/2014/main" id="{49CB8CB4-5A65-3A5C-325C-BED38990D53F}"/>
                      </a:ext>
                    </a:extLst>
                  </p:cNvPr>
                  <p:cNvPicPr>
                    <a:picLocks noChangeAspect="1"/>
                  </p:cNvPicPr>
                  <p:nvPr/>
                </p:nvPicPr>
                <p:blipFill>
                  <a:blip r:embed="rId7"/>
                  <a:stretch>
                    <a:fillRect/>
                  </a:stretch>
                </p:blipFill>
                <p:spPr>
                  <a:xfrm>
                    <a:off x="1976013" y="1392010"/>
                    <a:ext cx="300830" cy="453711"/>
                  </a:xfrm>
                  <a:prstGeom prst="rect">
                    <a:avLst/>
                  </a:prstGeom>
                </p:spPr>
              </p:pic>
              <p:pic>
                <p:nvPicPr>
                  <p:cNvPr id="200" name="Image 199">
                    <a:extLst>
                      <a:ext uri="{FF2B5EF4-FFF2-40B4-BE49-F238E27FC236}">
                        <a16:creationId xmlns:a16="http://schemas.microsoft.com/office/drawing/2014/main" id="{52A28F4C-C19E-6897-860B-E2F6677879D3}"/>
                      </a:ext>
                    </a:extLst>
                  </p:cNvPr>
                  <p:cNvPicPr>
                    <a:picLocks noChangeAspect="1"/>
                  </p:cNvPicPr>
                  <p:nvPr/>
                </p:nvPicPr>
                <p:blipFill>
                  <a:blip r:embed="rId7"/>
                  <a:stretch>
                    <a:fillRect/>
                  </a:stretch>
                </p:blipFill>
                <p:spPr>
                  <a:xfrm>
                    <a:off x="1685927" y="1392010"/>
                    <a:ext cx="300830" cy="453711"/>
                  </a:xfrm>
                  <a:prstGeom prst="rect">
                    <a:avLst/>
                  </a:prstGeom>
                </p:spPr>
              </p:pic>
              <p:pic>
                <p:nvPicPr>
                  <p:cNvPr id="201" name="Image 200">
                    <a:extLst>
                      <a:ext uri="{FF2B5EF4-FFF2-40B4-BE49-F238E27FC236}">
                        <a16:creationId xmlns:a16="http://schemas.microsoft.com/office/drawing/2014/main" id="{53875F3D-F842-C639-9DFC-46343AE0389D}"/>
                      </a:ext>
                    </a:extLst>
                  </p:cNvPr>
                  <p:cNvPicPr>
                    <a:picLocks noChangeAspect="1"/>
                  </p:cNvPicPr>
                  <p:nvPr/>
                </p:nvPicPr>
                <p:blipFill>
                  <a:blip r:embed="rId7"/>
                  <a:stretch>
                    <a:fillRect/>
                  </a:stretch>
                </p:blipFill>
                <p:spPr>
                  <a:xfrm>
                    <a:off x="1389536" y="1392010"/>
                    <a:ext cx="300830" cy="453711"/>
                  </a:xfrm>
                  <a:prstGeom prst="rect">
                    <a:avLst/>
                  </a:prstGeom>
                </p:spPr>
              </p:pic>
              <p:pic>
                <p:nvPicPr>
                  <p:cNvPr id="202" name="Image 201">
                    <a:extLst>
                      <a:ext uri="{FF2B5EF4-FFF2-40B4-BE49-F238E27FC236}">
                        <a16:creationId xmlns:a16="http://schemas.microsoft.com/office/drawing/2014/main" id="{5F0F0910-567F-DB6C-F275-867A445C0489}"/>
                      </a:ext>
                    </a:extLst>
                  </p:cNvPr>
                  <p:cNvPicPr>
                    <a:picLocks noChangeAspect="1"/>
                  </p:cNvPicPr>
                  <p:nvPr/>
                </p:nvPicPr>
                <p:blipFill>
                  <a:blip r:embed="rId7"/>
                  <a:stretch>
                    <a:fillRect/>
                  </a:stretch>
                </p:blipFill>
                <p:spPr>
                  <a:xfrm>
                    <a:off x="1099450" y="1392010"/>
                    <a:ext cx="300830" cy="453711"/>
                  </a:xfrm>
                  <a:prstGeom prst="rect">
                    <a:avLst/>
                  </a:prstGeom>
                </p:spPr>
              </p:pic>
            </p:grpSp>
          </p:grpSp>
          <p:pic>
            <p:nvPicPr>
              <p:cNvPr id="203" name="Image 202">
                <a:extLst>
                  <a:ext uri="{FF2B5EF4-FFF2-40B4-BE49-F238E27FC236}">
                    <a16:creationId xmlns:a16="http://schemas.microsoft.com/office/drawing/2014/main" id="{A629CE1B-BBD7-3549-4434-57AD5F489D0F}"/>
                  </a:ext>
                </a:extLst>
              </p:cNvPr>
              <p:cNvPicPr>
                <a:picLocks noChangeAspect="1"/>
              </p:cNvPicPr>
              <p:nvPr/>
            </p:nvPicPr>
            <p:blipFill>
              <a:blip r:embed="rId8"/>
              <a:stretch>
                <a:fillRect/>
              </a:stretch>
            </p:blipFill>
            <p:spPr>
              <a:xfrm>
                <a:off x="10490079" y="1851207"/>
                <a:ext cx="526562" cy="413727"/>
              </a:xfrm>
              <a:prstGeom prst="rect">
                <a:avLst/>
              </a:prstGeom>
            </p:spPr>
          </p:pic>
          <p:pic>
            <p:nvPicPr>
              <p:cNvPr id="204" name="Image 203">
                <a:extLst>
                  <a:ext uri="{FF2B5EF4-FFF2-40B4-BE49-F238E27FC236}">
                    <a16:creationId xmlns:a16="http://schemas.microsoft.com/office/drawing/2014/main" id="{C7146528-8E29-E085-BABE-D286510316B9}"/>
                  </a:ext>
                </a:extLst>
              </p:cNvPr>
              <p:cNvPicPr>
                <a:picLocks noChangeAspect="1"/>
              </p:cNvPicPr>
              <p:nvPr/>
            </p:nvPicPr>
            <p:blipFill>
              <a:blip r:embed="rId7"/>
              <a:stretch>
                <a:fillRect/>
              </a:stretch>
            </p:blipFill>
            <p:spPr>
              <a:xfrm>
                <a:off x="11057029" y="1762655"/>
                <a:ext cx="300830" cy="453711"/>
              </a:xfrm>
              <a:prstGeom prst="rect">
                <a:avLst/>
              </a:prstGeom>
            </p:spPr>
          </p:pic>
        </p:grpSp>
      </p:grpSp>
      <p:grpSp>
        <p:nvGrpSpPr>
          <p:cNvPr id="248" name="Groupe 247">
            <a:extLst>
              <a:ext uri="{FF2B5EF4-FFF2-40B4-BE49-F238E27FC236}">
                <a16:creationId xmlns:a16="http://schemas.microsoft.com/office/drawing/2014/main" id="{3EF3BAEA-8661-48D1-B22F-161D868B62C5}"/>
              </a:ext>
            </a:extLst>
          </p:cNvPr>
          <p:cNvGrpSpPr/>
          <p:nvPr/>
        </p:nvGrpSpPr>
        <p:grpSpPr>
          <a:xfrm>
            <a:off x="4404963" y="1075359"/>
            <a:ext cx="4239142" cy="2389410"/>
            <a:chOff x="4404963" y="1075359"/>
            <a:chExt cx="4239142" cy="2389410"/>
          </a:xfrm>
        </p:grpSpPr>
        <p:sp>
          <p:nvSpPr>
            <p:cNvPr id="19" name="Flèche vers la droite 18">
              <a:extLst>
                <a:ext uri="{FF2B5EF4-FFF2-40B4-BE49-F238E27FC236}">
                  <a16:creationId xmlns:a16="http://schemas.microsoft.com/office/drawing/2014/main" id="{3A7C387E-E45B-3591-F643-C83416423EE2}"/>
                </a:ext>
              </a:extLst>
            </p:cNvPr>
            <p:cNvSpPr/>
            <p:nvPr/>
          </p:nvSpPr>
          <p:spPr>
            <a:xfrm>
              <a:off x="4404963" y="1446174"/>
              <a:ext cx="2430489"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28" name="ZoneTexte 27">
              <a:extLst>
                <a:ext uri="{FF2B5EF4-FFF2-40B4-BE49-F238E27FC236}">
                  <a16:creationId xmlns:a16="http://schemas.microsoft.com/office/drawing/2014/main" id="{5B58A16B-894E-31CC-447A-656BA14F5F58}"/>
                </a:ext>
              </a:extLst>
            </p:cNvPr>
            <p:cNvSpPr txBox="1"/>
            <p:nvPr/>
          </p:nvSpPr>
          <p:spPr>
            <a:xfrm>
              <a:off x="6177350" y="2715276"/>
              <a:ext cx="2466755" cy="400110"/>
            </a:xfrm>
            <a:prstGeom prst="rect">
              <a:avLst/>
            </a:prstGeom>
            <a:noFill/>
            <a:effectLst/>
          </p:spPr>
          <p:txBody>
            <a:bodyPr wrap="square">
              <a:spAutoFit/>
            </a:bodyPr>
            <a:lstStyle/>
            <a:p>
              <a:pPr algn="ctr"/>
              <a:r>
                <a:rPr lang="fr-BE" sz="1000" dirty="0">
                  <a:latin typeface="Verdana" panose="020B0604030504040204" pitchFamily="34" charset="0"/>
                  <a:ea typeface="Verdana" panose="020B0604030504040204" pitchFamily="34" charset="0"/>
                  <a:cs typeface="Verdana" panose="020B0604030504040204" pitchFamily="34" charset="0"/>
                </a:rPr>
                <a:t>The </a:t>
              </a:r>
              <a:r>
                <a:rPr lang="fr-BE" sz="1000" dirty="0" err="1">
                  <a:latin typeface="Verdana" panose="020B0604030504040204" pitchFamily="34" charset="0"/>
                  <a:ea typeface="Verdana" panose="020B0604030504040204" pitchFamily="34" charset="0"/>
                  <a:cs typeface="Verdana" panose="020B0604030504040204" pitchFamily="34" charset="0"/>
                </a:rPr>
                <a:t>Pharmacist</a:t>
              </a:r>
              <a:r>
                <a:rPr lang="fr-BE" sz="1000" dirty="0">
                  <a:latin typeface="Verdana" panose="020B0604030504040204" pitchFamily="34" charset="0"/>
                  <a:ea typeface="Verdana" panose="020B0604030504040204" pitchFamily="34" charset="0"/>
                  <a:cs typeface="Verdana" panose="020B0604030504040204" pitchFamily="34" charset="0"/>
                </a:rPr>
                <a:t> checks the </a:t>
              </a:r>
              <a:r>
                <a:rPr lang="fr-BE" sz="1000" dirty="0" err="1">
                  <a:latin typeface="Verdana" panose="020B0604030504040204" pitchFamily="34" charset="0"/>
                  <a:ea typeface="Verdana" panose="020B0604030504040204" pitchFamily="34" charset="0"/>
                  <a:cs typeface="Verdana" panose="020B0604030504040204" pitchFamily="34" charset="0"/>
                </a:rPr>
                <a:t>treatment</a:t>
              </a:r>
              <a:r>
                <a:rPr lang="fr-BE" sz="1000" dirty="0">
                  <a:latin typeface="Verdana" panose="020B0604030504040204" pitchFamily="34" charset="0"/>
                  <a:ea typeface="Verdana" panose="020B0604030504040204" pitchFamily="34" charset="0"/>
                  <a:cs typeface="Verdana" panose="020B0604030504040204" pitchFamily="34" charset="0"/>
                </a:rPr>
                <a:t> </a:t>
              </a:r>
              <a:r>
                <a:rPr lang="fr-BE" sz="1000" dirty="0" err="1">
                  <a:latin typeface="Verdana" panose="020B0604030504040204" pitchFamily="34" charset="0"/>
                  <a:ea typeface="Verdana" panose="020B0604030504040204" pitchFamily="34" charset="0"/>
                  <a:cs typeface="Verdana" panose="020B0604030504040204" pitchFamily="34" charset="0"/>
                </a:rPr>
                <a:t>against</a:t>
              </a:r>
              <a:r>
                <a:rPr lang="fr-BE" sz="1000" dirty="0">
                  <a:latin typeface="Verdana" panose="020B0604030504040204" pitchFamily="34" charset="0"/>
                  <a:ea typeface="Verdana" panose="020B0604030504040204" pitchFamily="34" charset="0"/>
                  <a:cs typeface="Verdana" panose="020B0604030504040204" pitchFamily="34" charset="0"/>
                </a:rPr>
                <a:t> </a:t>
              </a:r>
              <a:r>
                <a:rPr lang="fr-BE" sz="1000" dirty="0" err="1">
                  <a:latin typeface="Verdana" panose="020B0604030504040204" pitchFamily="34" charset="0"/>
                  <a:ea typeface="Verdana" panose="020B0604030504040204" pitchFamily="34" charset="0"/>
                  <a:cs typeface="Verdana" panose="020B0604030504040204" pitchFamily="34" charset="0"/>
                </a:rPr>
                <a:t>discharge</a:t>
              </a:r>
              <a:r>
                <a:rPr lang="fr-BE" sz="1000" dirty="0">
                  <a:latin typeface="Verdana" panose="020B0604030504040204" pitchFamily="34" charset="0"/>
                  <a:ea typeface="Verdana" panose="020B0604030504040204" pitchFamily="34" charset="0"/>
                  <a:cs typeface="Verdana" panose="020B0604030504040204" pitchFamily="34" charset="0"/>
                </a:rPr>
                <a:t> notes.</a:t>
              </a:r>
              <a:endParaRPr lang="fr-BE" sz="10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68" name="ZoneTexte 67">
              <a:extLst>
                <a:ext uri="{FF2B5EF4-FFF2-40B4-BE49-F238E27FC236}">
                  <a16:creationId xmlns:a16="http://schemas.microsoft.com/office/drawing/2014/main" id="{8A702EC7-89AE-5B82-6288-C04ADB48AEDA}"/>
                </a:ext>
              </a:extLst>
            </p:cNvPr>
            <p:cNvSpPr txBox="1"/>
            <p:nvPr/>
          </p:nvSpPr>
          <p:spPr>
            <a:xfrm>
              <a:off x="6818479" y="3218548"/>
              <a:ext cx="1089940" cy="246221"/>
            </a:xfrm>
            <a:prstGeom prst="rect">
              <a:avLst/>
            </a:prstGeom>
            <a:solidFill>
              <a:schemeClr val="accent4"/>
            </a:solidFill>
            <a:effectLst/>
          </p:spPr>
          <p:txBody>
            <a:bodyPr wrap="square">
              <a:spAutoFit/>
            </a:bodyPr>
            <a:lstStyle/>
            <a:p>
              <a:pPr algn="ctr">
                <a:defRPr/>
              </a:pPr>
              <a:r>
                <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GTIN / GSRN</a:t>
              </a:r>
            </a:p>
          </p:txBody>
        </p:sp>
        <p:grpSp>
          <p:nvGrpSpPr>
            <p:cNvPr id="243" name="Groupe 242">
              <a:extLst>
                <a:ext uri="{FF2B5EF4-FFF2-40B4-BE49-F238E27FC236}">
                  <a16:creationId xmlns:a16="http://schemas.microsoft.com/office/drawing/2014/main" id="{F08FDFC8-C8E5-624D-0574-E23FAF98F08E}"/>
                </a:ext>
              </a:extLst>
            </p:cNvPr>
            <p:cNvGrpSpPr/>
            <p:nvPr/>
          </p:nvGrpSpPr>
          <p:grpSpPr>
            <a:xfrm>
              <a:off x="6949989" y="1075359"/>
              <a:ext cx="1126455" cy="1350140"/>
              <a:chOff x="6949989" y="1075359"/>
              <a:chExt cx="1126455" cy="1350140"/>
            </a:xfrm>
          </p:grpSpPr>
          <p:pic>
            <p:nvPicPr>
              <p:cNvPr id="192" name="Image 191">
                <a:extLst>
                  <a:ext uri="{FF2B5EF4-FFF2-40B4-BE49-F238E27FC236}">
                    <a16:creationId xmlns:a16="http://schemas.microsoft.com/office/drawing/2014/main" id="{383D0A7D-52D8-D8DD-174E-7EB75249918F}"/>
                  </a:ext>
                </a:extLst>
              </p:cNvPr>
              <p:cNvPicPr>
                <a:picLocks noChangeAspect="1"/>
              </p:cNvPicPr>
              <p:nvPr/>
            </p:nvPicPr>
            <p:blipFill>
              <a:blip r:embed="rId10"/>
              <a:stretch>
                <a:fillRect/>
              </a:stretch>
            </p:blipFill>
            <p:spPr>
              <a:xfrm>
                <a:off x="6949989" y="1075359"/>
                <a:ext cx="735222" cy="1282554"/>
              </a:xfrm>
              <a:prstGeom prst="rect">
                <a:avLst/>
              </a:prstGeom>
            </p:spPr>
          </p:pic>
          <p:pic>
            <p:nvPicPr>
              <p:cNvPr id="193" name="Image 192">
                <a:extLst>
                  <a:ext uri="{FF2B5EF4-FFF2-40B4-BE49-F238E27FC236}">
                    <a16:creationId xmlns:a16="http://schemas.microsoft.com/office/drawing/2014/main" id="{8EA0B029-8C9F-CA8A-B837-A60C483FC796}"/>
                  </a:ext>
                </a:extLst>
              </p:cNvPr>
              <p:cNvPicPr>
                <a:picLocks noChangeAspect="1"/>
              </p:cNvPicPr>
              <p:nvPr/>
            </p:nvPicPr>
            <p:blipFill>
              <a:blip r:embed="rId11"/>
              <a:stretch>
                <a:fillRect/>
              </a:stretch>
            </p:blipFill>
            <p:spPr>
              <a:xfrm>
                <a:off x="7296840" y="1402625"/>
                <a:ext cx="779604" cy="372083"/>
              </a:xfrm>
              <a:prstGeom prst="rect">
                <a:avLst/>
              </a:prstGeom>
            </p:spPr>
          </p:pic>
          <p:pic>
            <p:nvPicPr>
              <p:cNvPr id="194" name="Image 193">
                <a:extLst>
                  <a:ext uri="{FF2B5EF4-FFF2-40B4-BE49-F238E27FC236}">
                    <a16:creationId xmlns:a16="http://schemas.microsoft.com/office/drawing/2014/main" id="{75B7012B-1A2D-E6BF-0156-6D425A0381BB}"/>
                  </a:ext>
                </a:extLst>
              </p:cNvPr>
              <p:cNvPicPr>
                <a:picLocks noChangeAspect="1"/>
              </p:cNvPicPr>
              <p:nvPr/>
            </p:nvPicPr>
            <p:blipFill>
              <a:blip r:embed="rId12"/>
              <a:stretch>
                <a:fillRect/>
              </a:stretch>
            </p:blipFill>
            <p:spPr>
              <a:xfrm>
                <a:off x="7361802" y="1942557"/>
                <a:ext cx="675224" cy="482942"/>
              </a:xfrm>
              <a:prstGeom prst="rect">
                <a:avLst/>
              </a:prstGeom>
            </p:spPr>
          </p:pic>
        </p:grpSp>
      </p:grpSp>
      <p:grpSp>
        <p:nvGrpSpPr>
          <p:cNvPr id="247" name="Groupe 246">
            <a:extLst>
              <a:ext uri="{FF2B5EF4-FFF2-40B4-BE49-F238E27FC236}">
                <a16:creationId xmlns:a16="http://schemas.microsoft.com/office/drawing/2014/main" id="{80D67108-67FB-DA47-15AD-A432E90534A6}"/>
              </a:ext>
            </a:extLst>
          </p:cNvPr>
          <p:cNvGrpSpPr/>
          <p:nvPr/>
        </p:nvGrpSpPr>
        <p:grpSpPr>
          <a:xfrm>
            <a:off x="1546965" y="944927"/>
            <a:ext cx="3311879" cy="2519842"/>
            <a:chOff x="1546965" y="944927"/>
            <a:chExt cx="3311879" cy="2519842"/>
          </a:xfrm>
        </p:grpSpPr>
        <p:sp>
          <p:nvSpPr>
            <p:cNvPr id="35" name="Flèche vers la droite 34">
              <a:extLst>
                <a:ext uri="{FF2B5EF4-FFF2-40B4-BE49-F238E27FC236}">
                  <a16:creationId xmlns:a16="http://schemas.microsoft.com/office/drawing/2014/main" id="{6A2CC896-1372-95BA-0D03-8AD819C0EE72}"/>
                </a:ext>
              </a:extLst>
            </p:cNvPr>
            <p:cNvSpPr/>
            <p:nvPr/>
          </p:nvSpPr>
          <p:spPr>
            <a:xfrm>
              <a:off x="1546965" y="1446174"/>
              <a:ext cx="1881692"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60" name="ZoneTexte 59">
              <a:extLst>
                <a:ext uri="{FF2B5EF4-FFF2-40B4-BE49-F238E27FC236}">
                  <a16:creationId xmlns:a16="http://schemas.microsoft.com/office/drawing/2014/main" id="{542CB4F0-8FFD-2B9B-5CE1-DB045030BE60}"/>
                </a:ext>
              </a:extLst>
            </p:cNvPr>
            <p:cNvSpPr txBox="1"/>
            <p:nvPr/>
          </p:nvSpPr>
          <p:spPr>
            <a:xfrm>
              <a:off x="3219333" y="2757468"/>
              <a:ext cx="1606409" cy="400110"/>
            </a:xfrm>
            <a:prstGeom prst="rect">
              <a:avLst/>
            </a:prstGeom>
            <a:noFill/>
            <a:effectLst/>
          </p:spPr>
          <p:txBody>
            <a:bodyPr wrap="square">
              <a:spAutoFit/>
            </a:bodyPr>
            <a:lstStyle/>
            <a:p>
              <a:pPr algn="ctr"/>
              <a:r>
                <a:rPr lang="es-ES" sz="1000" dirty="0" err="1">
                  <a:latin typeface="Verdana" panose="020B0604030504040204" pitchFamily="34" charset="0"/>
                  <a:ea typeface="Verdana" panose="020B0604030504040204" pitchFamily="34" charset="0"/>
                  <a:cs typeface="Verdana" panose="020B0604030504040204" pitchFamily="34" charset="0"/>
                </a:rPr>
                <a:t>Pharmacy</a:t>
              </a:r>
              <a:r>
                <a:rPr lang="es-ES" sz="1000" dirty="0">
                  <a:latin typeface="Verdana" panose="020B0604030504040204" pitchFamily="34" charset="0"/>
                  <a:ea typeface="Verdana" panose="020B0604030504040204" pitchFamily="34" charset="0"/>
                  <a:cs typeface="Verdana" panose="020B0604030504040204" pitchFamily="34" charset="0"/>
                </a:rPr>
                <a:t> </a:t>
              </a:r>
              <a:r>
                <a:rPr lang="es-ES" sz="1000" dirty="0" err="1">
                  <a:latin typeface="Verdana" panose="020B0604030504040204" pitchFamily="34" charset="0"/>
                  <a:ea typeface="Verdana" panose="020B0604030504040204" pitchFamily="34" charset="0"/>
                  <a:cs typeface="Verdana" panose="020B0604030504040204" pitchFamily="34" charset="0"/>
                </a:rPr>
                <a:t>receives</a:t>
              </a:r>
              <a:r>
                <a:rPr lang="es-ES" sz="1000" dirty="0">
                  <a:latin typeface="Verdana" panose="020B0604030504040204" pitchFamily="34" charset="0"/>
                  <a:ea typeface="Verdana" panose="020B0604030504040204" pitchFamily="34" charset="0"/>
                  <a:cs typeface="Verdana" panose="020B0604030504040204" pitchFamily="34" charset="0"/>
                </a:rPr>
                <a:t> </a:t>
              </a:r>
              <a:r>
                <a:rPr lang="es-ES" sz="1000" dirty="0" err="1">
                  <a:latin typeface="Verdana" panose="020B0604030504040204" pitchFamily="34" charset="0"/>
                  <a:ea typeface="Verdana" panose="020B0604030504040204" pitchFamily="34" charset="0"/>
                  <a:cs typeface="Verdana" panose="020B0604030504040204" pitchFamily="34" charset="0"/>
                </a:rPr>
                <a:t>the</a:t>
              </a:r>
              <a:r>
                <a:rPr lang="es-ES" sz="1000" dirty="0">
                  <a:latin typeface="Verdana" panose="020B0604030504040204" pitchFamily="34" charset="0"/>
                  <a:ea typeface="Verdana" panose="020B0604030504040204" pitchFamily="34" charset="0"/>
                  <a:cs typeface="Verdana" panose="020B0604030504040204" pitchFamily="34" charset="0"/>
                </a:rPr>
                <a:t> </a:t>
              </a:r>
              <a:r>
                <a:rPr lang="es-ES" sz="1000" dirty="0" err="1">
                  <a:latin typeface="Verdana" panose="020B0604030504040204" pitchFamily="34" charset="0"/>
                  <a:ea typeface="Verdana" panose="020B0604030504040204" pitchFamily="34" charset="0"/>
                  <a:cs typeface="Verdana" panose="020B0604030504040204" pitchFamily="34" charset="0"/>
                </a:rPr>
                <a:t>prescription</a:t>
              </a:r>
              <a:r>
                <a:rPr lang="es-ES" sz="1000" dirty="0">
                  <a:latin typeface="Verdana" panose="020B0604030504040204" pitchFamily="34" charset="0"/>
                  <a:ea typeface="Verdana" panose="020B0604030504040204" pitchFamily="34" charset="0"/>
                  <a:cs typeface="Verdana" panose="020B0604030504040204" pitchFamily="34" charset="0"/>
                </a:rPr>
                <a:t>.</a:t>
              </a:r>
            </a:p>
          </p:txBody>
        </p:sp>
        <p:sp>
          <p:nvSpPr>
            <p:cNvPr id="108" name="ZoneTexte 220">
              <a:extLst>
                <a:ext uri="{FF2B5EF4-FFF2-40B4-BE49-F238E27FC236}">
                  <a16:creationId xmlns:a16="http://schemas.microsoft.com/office/drawing/2014/main" id="{2EF9ED3C-B959-0758-33EE-262CE139C069}"/>
                </a:ext>
              </a:extLst>
            </p:cNvPr>
            <p:cNvSpPr txBox="1"/>
            <p:nvPr/>
          </p:nvSpPr>
          <p:spPr>
            <a:xfrm>
              <a:off x="3252435" y="3218548"/>
              <a:ext cx="1606409" cy="246221"/>
            </a:xfrm>
            <a:prstGeom prst="rect">
              <a:avLst/>
            </a:prstGeom>
            <a:solidFill>
              <a:schemeClr val="accent4"/>
            </a:solidFill>
            <a:effectLst/>
          </p:spPr>
          <p:txBody>
            <a:bodyPr wrap="square">
              <a:spAutoFit/>
            </a:bodyPr>
            <a:lstStyle/>
            <a:p>
              <a:pPr algn="ctr">
                <a:defRPr/>
              </a:pPr>
              <a:r>
                <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GTIN / GSRN / GLN</a:t>
              </a:r>
            </a:p>
          </p:txBody>
        </p:sp>
        <p:grpSp>
          <p:nvGrpSpPr>
            <p:cNvPr id="123" name="Groupe 122">
              <a:extLst>
                <a:ext uri="{FF2B5EF4-FFF2-40B4-BE49-F238E27FC236}">
                  <a16:creationId xmlns:a16="http://schemas.microsoft.com/office/drawing/2014/main" id="{575E6458-3922-2B26-3ED8-E0F0960C8C07}"/>
                </a:ext>
              </a:extLst>
            </p:cNvPr>
            <p:cNvGrpSpPr/>
            <p:nvPr/>
          </p:nvGrpSpPr>
          <p:grpSpPr>
            <a:xfrm>
              <a:off x="3383166" y="944927"/>
              <a:ext cx="1340182" cy="1393091"/>
              <a:chOff x="7573552" y="863166"/>
              <a:chExt cx="1146291" cy="1191546"/>
            </a:xfrm>
          </p:grpSpPr>
          <p:pic>
            <p:nvPicPr>
              <p:cNvPr id="124" name="Image 123">
                <a:extLst>
                  <a:ext uri="{FF2B5EF4-FFF2-40B4-BE49-F238E27FC236}">
                    <a16:creationId xmlns:a16="http://schemas.microsoft.com/office/drawing/2014/main" id="{44B59980-4182-E366-B814-49654123F45D}"/>
                  </a:ext>
                </a:extLst>
              </p:cNvPr>
              <p:cNvPicPr>
                <a:picLocks noChangeAspect="1"/>
              </p:cNvPicPr>
              <p:nvPr/>
            </p:nvPicPr>
            <p:blipFill>
              <a:blip r:embed="rId13"/>
              <a:srcRect/>
              <a:stretch/>
            </p:blipFill>
            <p:spPr>
              <a:xfrm>
                <a:off x="7888484" y="1075068"/>
                <a:ext cx="831359" cy="868934"/>
              </a:xfrm>
              <a:prstGeom prst="rect">
                <a:avLst/>
              </a:prstGeom>
            </p:spPr>
          </p:pic>
          <p:pic>
            <p:nvPicPr>
              <p:cNvPr id="125" name="Image 124">
                <a:extLst>
                  <a:ext uri="{FF2B5EF4-FFF2-40B4-BE49-F238E27FC236}">
                    <a16:creationId xmlns:a16="http://schemas.microsoft.com/office/drawing/2014/main" id="{9B84E143-6F6F-AB69-3F59-3C585B5061C1}"/>
                  </a:ext>
                </a:extLst>
              </p:cNvPr>
              <p:cNvPicPr>
                <a:picLocks noChangeAspect="1"/>
              </p:cNvPicPr>
              <p:nvPr/>
            </p:nvPicPr>
            <p:blipFill>
              <a:blip r:embed="rId10"/>
              <a:stretch>
                <a:fillRect/>
              </a:stretch>
            </p:blipFill>
            <p:spPr>
              <a:xfrm>
                <a:off x="8125921" y="863166"/>
                <a:ext cx="371420" cy="647921"/>
              </a:xfrm>
              <a:prstGeom prst="rect">
                <a:avLst/>
              </a:prstGeom>
            </p:spPr>
          </p:pic>
          <p:pic>
            <p:nvPicPr>
              <p:cNvPr id="126" name="Image 125">
                <a:extLst>
                  <a:ext uri="{FF2B5EF4-FFF2-40B4-BE49-F238E27FC236}">
                    <a16:creationId xmlns:a16="http://schemas.microsoft.com/office/drawing/2014/main" id="{5B35A872-047F-4BD8-8669-E72BF1BFB3BD}"/>
                  </a:ext>
                </a:extLst>
              </p:cNvPr>
              <p:cNvPicPr>
                <a:picLocks noChangeAspect="1"/>
              </p:cNvPicPr>
              <p:nvPr/>
            </p:nvPicPr>
            <p:blipFill>
              <a:blip r:embed="rId14"/>
              <a:srcRect/>
              <a:stretch/>
            </p:blipFill>
            <p:spPr>
              <a:xfrm>
                <a:off x="7573552" y="1292737"/>
                <a:ext cx="701287" cy="761975"/>
              </a:xfrm>
              <a:prstGeom prst="rect">
                <a:avLst/>
              </a:prstGeom>
            </p:spPr>
          </p:pic>
        </p:grpSp>
      </p:grpSp>
      <p:sp>
        <p:nvSpPr>
          <p:cNvPr id="2" name="Titre 1">
            <a:extLst>
              <a:ext uri="{FF2B5EF4-FFF2-40B4-BE49-F238E27FC236}">
                <a16:creationId xmlns:a16="http://schemas.microsoft.com/office/drawing/2014/main" id="{F683300C-5AA5-FD12-E817-8CFFB38B9A30}"/>
              </a:ext>
            </a:extLst>
          </p:cNvPr>
          <p:cNvSpPr>
            <a:spLocks noGrp="1"/>
          </p:cNvSpPr>
          <p:nvPr>
            <p:ph type="title"/>
          </p:nvPr>
        </p:nvSpPr>
        <p:spPr/>
        <p:txBody>
          <a:bodyPr/>
          <a:lstStyle/>
          <a:p>
            <a:r>
              <a:rPr lang="en-US" sz="2400" dirty="0">
                <a:latin typeface="Verdana" panose="020B0604030504040204" pitchFamily="34" charset="0"/>
                <a:ea typeface="Verdana" panose="020B0604030504040204" pitchFamily="34" charset="0"/>
                <a:cs typeface="Verdana" panose="020B0604030504040204" pitchFamily="34" charset="0"/>
              </a:rPr>
              <a:t>Where the standards fit in the process map </a:t>
            </a:r>
            <a:endParaRPr lang="fr-FR" dirty="0"/>
          </a:p>
        </p:txBody>
      </p:sp>
      <p:grpSp>
        <p:nvGrpSpPr>
          <p:cNvPr id="246" name="Groupe 245">
            <a:extLst>
              <a:ext uri="{FF2B5EF4-FFF2-40B4-BE49-F238E27FC236}">
                <a16:creationId xmlns:a16="http://schemas.microsoft.com/office/drawing/2014/main" id="{78B92CD9-09B0-7E10-F991-F87A8A90875F}"/>
              </a:ext>
            </a:extLst>
          </p:cNvPr>
          <p:cNvGrpSpPr/>
          <p:nvPr/>
        </p:nvGrpSpPr>
        <p:grpSpPr>
          <a:xfrm>
            <a:off x="370341" y="1097793"/>
            <a:ext cx="1943692" cy="2366976"/>
            <a:chOff x="370341" y="1097793"/>
            <a:chExt cx="1943692" cy="2366976"/>
          </a:xfrm>
        </p:grpSpPr>
        <p:sp>
          <p:nvSpPr>
            <p:cNvPr id="78" name="ZoneTexte 220">
              <a:extLst>
                <a:ext uri="{FF2B5EF4-FFF2-40B4-BE49-F238E27FC236}">
                  <a16:creationId xmlns:a16="http://schemas.microsoft.com/office/drawing/2014/main" id="{4C780FD3-C9C4-01CD-1B0F-90DE7401CBAB}"/>
                </a:ext>
              </a:extLst>
            </p:cNvPr>
            <p:cNvSpPr txBox="1"/>
            <p:nvPr/>
          </p:nvSpPr>
          <p:spPr>
            <a:xfrm>
              <a:off x="657302" y="3218548"/>
              <a:ext cx="1369771" cy="246221"/>
            </a:xfrm>
            <a:prstGeom prst="rect">
              <a:avLst/>
            </a:prstGeom>
            <a:solidFill>
              <a:schemeClr val="accent4"/>
            </a:solidFill>
            <a:effectLst/>
          </p:spPr>
          <p:txBody>
            <a:bodyPr wrap="square">
              <a:spAutoFit/>
            </a:bodyPr>
            <a:lstStyle/>
            <a:p>
              <a:pPr algn="ctr">
                <a:defRPr/>
              </a:pPr>
              <a:r>
                <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GTIN </a:t>
              </a: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 GSRN</a:t>
              </a:r>
              <a:endPar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107" name="ZoneTexte 114">
              <a:extLst>
                <a:ext uri="{FF2B5EF4-FFF2-40B4-BE49-F238E27FC236}">
                  <a16:creationId xmlns:a16="http://schemas.microsoft.com/office/drawing/2014/main" id="{E96BDED5-ACAA-DFA4-7576-4914FF6D17E5}"/>
                </a:ext>
              </a:extLst>
            </p:cNvPr>
            <p:cNvSpPr txBox="1"/>
            <p:nvPr/>
          </p:nvSpPr>
          <p:spPr>
            <a:xfrm>
              <a:off x="370341" y="2295804"/>
              <a:ext cx="1943692" cy="861774"/>
            </a:xfrm>
            <a:prstGeom prst="rect">
              <a:avLst/>
            </a:prstGeom>
            <a:noFill/>
            <a:effectLst/>
          </p:spPr>
          <p:txBody>
            <a:bodyPr wrap="square">
              <a:spAutoFit/>
            </a:bodyPr>
            <a:lstStyle/>
            <a:p>
              <a:pPr algn="ctr"/>
              <a:r>
                <a:rPr lang="es-ES" sz="1000" dirty="0" err="1">
                  <a:latin typeface="Verdana" panose="020B0604030504040204" pitchFamily="34" charset="0"/>
                  <a:ea typeface="Verdana" panose="020B0604030504040204" pitchFamily="34" charset="0"/>
                </a:rPr>
                <a:t>Patient</a:t>
              </a:r>
              <a:r>
                <a:rPr lang="es-ES" sz="1000" dirty="0">
                  <a:latin typeface="Verdana" panose="020B0604030504040204" pitchFamily="34" charset="0"/>
                  <a:ea typeface="Verdana" panose="020B0604030504040204" pitchFamily="34" charset="0"/>
                </a:rPr>
                <a:t> </a:t>
              </a:r>
              <a:r>
                <a:rPr lang="es-ES" sz="1000" dirty="0" err="1">
                  <a:latin typeface="Verdana" panose="020B0604030504040204" pitchFamily="34" charset="0"/>
                  <a:ea typeface="Verdana" panose="020B0604030504040204" pitchFamily="34" charset="0"/>
                </a:rPr>
                <a:t>is</a:t>
              </a:r>
              <a:r>
                <a:rPr lang="es-ES" sz="1000" dirty="0">
                  <a:latin typeface="Verdana" panose="020B0604030504040204" pitchFamily="34" charset="0"/>
                  <a:ea typeface="Verdana" panose="020B0604030504040204" pitchFamily="34" charset="0"/>
                </a:rPr>
                <a:t> </a:t>
              </a:r>
              <a:r>
                <a:rPr lang="es-ES" sz="1000" dirty="0" err="1">
                  <a:latin typeface="Verdana" panose="020B0604030504040204" pitchFamily="34" charset="0"/>
                  <a:ea typeface="Verdana" panose="020B0604030504040204" pitchFamily="34" charset="0"/>
                </a:rPr>
                <a:t>discharged</a:t>
              </a:r>
              <a:r>
                <a:rPr lang="es-ES" sz="1000" dirty="0">
                  <a:latin typeface="Verdana" panose="020B0604030504040204" pitchFamily="34" charset="0"/>
                  <a:ea typeface="Verdana" panose="020B0604030504040204" pitchFamily="34" charset="0"/>
                </a:rPr>
                <a:t> </a:t>
              </a:r>
              <a:r>
                <a:rPr lang="es-ES" sz="1000" dirty="0" err="1">
                  <a:latin typeface="Verdana" panose="020B0604030504040204" pitchFamily="34" charset="0"/>
                  <a:ea typeface="Verdana" panose="020B0604030504040204" pitchFamily="34" charset="0"/>
                </a:rPr>
                <a:t>from</a:t>
              </a:r>
              <a:r>
                <a:rPr lang="es-ES" sz="1000" dirty="0">
                  <a:latin typeface="Verdana" panose="020B0604030504040204" pitchFamily="34" charset="0"/>
                  <a:ea typeface="Verdana" panose="020B0604030504040204" pitchFamily="34" charset="0"/>
                </a:rPr>
                <a:t> hospital and requieres </a:t>
              </a:r>
              <a:r>
                <a:rPr lang="es-ES" sz="1000" dirty="0" err="1">
                  <a:latin typeface="Verdana" panose="020B0604030504040204" pitchFamily="34" charset="0"/>
                  <a:ea typeface="Verdana" panose="020B0604030504040204" pitchFamily="34" charset="0"/>
                </a:rPr>
                <a:t>discharged</a:t>
              </a:r>
              <a:r>
                <a:rPr lang="es-ES" sz="1000" dirty="0">
                  <a:latin typeface="Verdana" panose="020B0604030504040204" pitchFamily="34" charset="0"/>
                  <a:ea typeface="Verdana" panose="020B0604030504040204" pitchFamily="34" charset="0"/>
                </a:rPr>
                <a:t> </a:t>
              </a:r>
              <a:r>
                <a:rPr lang="es-ES" sz="1000" dirty="0" err="1">
                  <a:latin typeface="Verdana" panose="020B0604030504040204" pitchFamily="34" charset="0"/>
                  <a:ea typeface="Verdana" panose="020B0604030504040204" pitchFamily="34" charset="0"/>
                </a:rPr>
                <a:t>medication</a:t>
              </a:r>
              <a:endParaRPr lang="es-ES" sz="1000" dirty="0">
                <a:latin typeface="Verdana" panose="020B0604030504040204" pitchFamily="34" charset="0"/>
                <a:ea typeface="Verdana" panose="020B0604030504040204" pitchFamily="34" charset="0"/>
              </a:endParaRPr>
            </a:p>
            <a:p>
              <a:pPr algn="ctr"/>
              <a:r>
                <a:rPr lang="es-ES" sz="1000" dirty="0" err="1">
                  <a:latin typeface="Verdana" panose="020B0604030504040204" pitchFamily="34" charset="0"/>
                  <a:ea typeface="Verdana" panose="020B0604030504040204" pitchFamily="34" charset="0"/>
                </a:rPr>
                <a:t>linked</a:t>
              </a:r>
              <a:r>
                <a:rPr lang="es-ES" sz="1000" dirty="0">
                  <a:latin typeface="Verdana" panose="020B0604030504040204" pitchFamily="34" charset="0"/>
                  <a:ea typeface="Verdana" panose="020B0604030504040204" pitchFamily="34" charset="0"/>
                </a:rPr>
                <a:t> to </a:t>
              </a:r>
              <a:r>
                <a:rPr lang="es-ES" sz="1000" dirty="0" err="1">
                  <a:latin typeface="Verdana" panose="020B0604030504040204" pitchFamily="34" charset="0"/>
                  <a:ea typeface="Verdana" panose="020B0604030504040204" pitchFamily="34" charset="0"/>
                </a:rPr>
                <a:t>the</a:t>
              </a:r>
              <a:r>
                <a:rPr lang="es-ES" sz="1000" dirty="0">
                  <a:latin typeface="Verdana" panose="020B0604030504040204" pitchFamily="34" charset="0"/>
                  <a:ea typeface="Verdana" panose="020B0604030504040204" pitchFamily="34" charset="0"/>
                </a:rPr>
                <a:t> </a:t>
              </a:r>
              <a:r>
                <a:rPr lang="es-ES" sz="1000" dirty="0" err="1">
                  <a:latin typeface="Verdana" panose="020B0604030504040204" pitchFamily="34" charset="0"/>
                  <a:ea typeface="Verdana" panose="020B0604030504040204" pitchFamily="34" charset="0"/>
                </a:rPr>
                <a:t>unique</a:t>
              </a:r>
              <a:r>
                <a:rPr lang="es-ES" sz="1000" dirty="0">
                  <a:latin typeface="Verdana" panose="020B0604030504040204" pitchFamily="34" charset="0"/>
                  <a:ea typeface="Verdana" panose="020B0604030504040204" pitchFamily="34" charset="0"/>
                </a:rPr>
                <a:t> </a:t>
              </a:r>
              <a:r>
                <a:rPr lang="es-ES" sz="1000" dirty="0" err="1">
                  <a:latin typeface="Verdana" panose="020B0604030504040204" pitchFamily="34" charset="0"/>
                  <a:ea typeface="Verdana" panose="020B0604030504040204" pitchFamily="34" charset="0"/>
                </a:rPr>
                <a:t>patient</a:t>
              </a:r>
              <a:r>
                <a:rPr lang="es-ES" sz="1000" dirty="0">
                  <a:latin typeface="Verdana" panose="020B0604030504040204" pitchFamily="34" charset="0"/>
                  <a:ea typeface="Verdana" panose="020B0604030504040204" pitchFamily="34" charset="0"/>
                </a:rPr>
                <a:t> </a:t>
              </a:r>
              <a:r>
                <a:rPr lang="es-ES" sz="1000" dirty="0" err="1">
                  <a:latin typeface="Verdana" panose="020B0604030504040204" pitchFamily="34" charset="0"/>
                  <a:ea typeface="Verdana" panose="020B0604030504040204" pitchFamily="34" charset="0"/>
                </a:rPr>
                <a:t>identification</a:t>
              </a:r>
              <a:r>
                <a:rPr lang="es-ES" sz="1000" dirty="0">
                  <a:latin typeface="Verdana" panose="020B0604030504040204" pitchFamily="34" charset="0"/>
                  <a:ea typeface="Verdana" panose="020B0604030504040204" pitchFamily="34" charset="0"/>
                </a:rPr>
                <a:t>.</a:t>
              </a:r>
            </a:p>
          </p:txBody>
        </p:sp>
        <p:grpSp>
          <p:nvGrpSpPr>
            <p:cNvPr id="120" name="Groupe 119">
              <a:extLst>
                <a:ext uri="{FF2B5EF4-FFF2-40B4-BE49-F238E27FC236}">
                  <a16:creationId xmlns:a16="http://schemas.microsoft.com/office/drawing/2014/main" id="{1106C9FF-A187-0A3D-559A-550EB10227AC}"/>
                </a:ext>
              </a:extLst>
            </p:cNvPr>
            <p:cNvGrpSpPr/>
            <p:nvPr/>
          </p:nvGrpSpPr>
          <p:grpSpPr>
            <a:xfrm>
              <a:off x="683238" y="1097793"/>
              <a:ext cx="1140973" cy="910762"/>
              <a:chOff x="3221840" y="1180799"/>
              <a:chExt cx="1417007" cy="1131102"/>
            </a:xfrm>
          </p:grpSpPr>
          <p:pic>
            <p:nvPicPr>
              <p:cNvPr id="121" name="Image 120">
                <a:extLst>
                  <a:ext uri="{FF2B5EF4-FFF2-40B4-BE49-F238E27FC236}">
                    <a16:creationId xmlns:a16="http://schemas.microsoft.com/office/drawing/2014/main" id="{D4CC7193-3D48-660C-61CF-1A4797468522}"/>
                  </a:ext>
                </a:extLst>
              </p:cNvPr>
              <p:cNvPicPr>
                <a:picLocks noChangeAspect="1"/>
              </p:cNvPicPr>
              <p:nvPr/>
            </p:nvPicPr>
            <p:blipFill>
              <a:blip r:embed="rId10"/>
              <a:stretch>
                <a:fillRect/>
              </a:stretch>
            </p:blipFill>
            <p:spPr>
              <a:xfrm>
                <a:off x="3221840" y="1180799"/>
                <a:ext cx="571500" cy="996950"/>
              </a:xfrm>
              <a:prstGeom prst="rect">
                <a:avLst/>
              </a:prstGeom>
            </p:spPr>
          </p:pic>
          <p:pic>
            <p:nvPicPr>
              <p:cNvPr id="122" name="Image 121">
                <a:extLst>
                  <a:ext uri="{FF2B5EF4-FFF2-40B4-BE49-F238E27FC236}">
                    <a16:creationId xmlns:a16="http://schemas.microsoft.com/office/drawing/2014/main" id="{67D2C89F-936A-42ED-003E-C0DEE463F8AF}"/>
                  </a:ext>
                </a:extLst>
              </p:cNvPr>
              <p:cNvPicPr>
                <a:picLocks noChangeAspect="1"/>
              </p:cNvPicPr>
              <p:nvPr/>
            </p:nvPicPr>
            <p:blipFill>
              <a:blip r:embed="rId15"/>
              <a:stretch>
                <a:fillRect/>
              </a:stretch>
            </p:blipFill>
            <p:spPr>
              <a:xfrm>
                <a:off x="3609157" y="1320067"/>
                <a:ext cx="1029690" cy="991834"/>
              </a:xfrm>
              <a:prstGeom prst="rect">
                <a:avLst/>
              </a:prstGeom>
            </p:spPr>
          </p:pic>
        </p:grpSp>
      </p:grpSp>
    </p:spTree>
    <p:extLst>
      <p:ext uri="{BB962C8B-B14F-4D97-AF65-F5344CB8AC3E}">
        <p14:creationId xmlns:p14="http://schemas.microsoft.com/office/powerpoint/2010/main" val="41273091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3" name="Groupe 252">
            <a:extLst>
              <a:ext uri="{FF2B5EF4-FFF2-40B4-BE49-F238E27FC236}">
                <a16:creationId xmlns:a16="http://schemas.microsoft.com/office/drawing/2014/main" id="{483A1A43-FE05-1289-7615-8A07ACA1F25E}"/>
              </a:ext>
            </a:extLst>
          </p:cNvPr>
          <p:cNvGrpSpPr/>
          <p:nvPr/>
        </p:nvGrpSpPr>
        <p:grpSpPr>
          <a:xfrm>
            <a:off x="6970" y="3672998"/>
            <a:ext cx="4091589" cy="2578349"/>
            <a:chOff x="6970" y="3672998"/>
            <a:chExt cx="4091589" cy="2578349"/>
          </a:xfrm>
        </p:grpSpPr>
        <p:sp>
          <p:nvSpPr>
            <p:cNvPr id="104" name="Flèche vers la droite 111">
              <a:extLst>
                <a:ext uri="{FF2B5EF4-FFF2-40B4-BE49-F238E27FC236}">
                  <a16:creationId xmlns:a16="http://schemas.microsoft.com/office/drawing/2014/main" id="{D83C8365-6A81-A465-6984-0437713AF7D9}"/>
                </a:ext>
              </a:extLst>
            </p:cNvPr>
            <p:cNvSpPr/>
            <p:nvPr/>
          </p:nvSpPr>
          <p:spPr>
            <a:xfrm rot="10800000">
              <a:off x="2179781" y="4473977"/>
              <a:ext cx="1918778"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105" name="ZoneTexte 114">
              <a:extLst>
                <a:ext uri="{FF2B5EF4-FFF2-40B4-BE49-F238E27FC236}">
                  <a16:creationId xmlns:a16="http://schemas.microsoft.com/office/drawing/2014/main" id="{8461C124-0C26-B597-6B7E-C25FD809E429}"/>
                </a:ext>
              </a:extLst>
            </p:cNvPr>
            <p:cNvSpPr txBox="1"/>
            <p:nvPr/>
          </p:nvSpPr>
          <p:spPr>
            <a:xfrm>
              <a:off x="6970" y="5185566"/>
              <a:ext cx="2670433" cy="707886"/>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The pharmacist provides advice to support safe use at home, with optional access to digital instructions via 2D barcode scanning.</a:t>
              </a:r>
              <a:endParaRPr lang="fr-BE" sz="1000" dirty="0">
                <a:latin typeface="Verdana" panose="020B0604030504040204" pitchFamily="34" charset="0"/>
                <a:ea typeface="Verdana" panose="020B0604030504040204" pitchFamily="34" charset="0"/>
              </a:endParaRPr>
            </a:p>
          </p:txBody>
        </p:sp>
        <p:sp>
          <p:nvSpPr>
            <p:cNvPr id="106" name="ZoneTexte 225">
              <a:extLst>
                <a:ext uri="{FF2B5EF4-FFF2-40B4-BE49-F238E27FC236}">
                  <a16:creationId xmlns:a16="http://schemas.microsoft.com/office/drawing/2014/main" id="{E9D47526-568D-5506-3AAA-70FDF2DBAE87}"/>
                </a:ext>
              </a:extLst>
            </p:cNvPr>
            <p:cNvSpPr txBox="1"/>
            <p:nvPr/>
          </p:nvSpPr>
          <p:spPr>
            <a:xfrm>
              <a:off x="616270" y="6005126"/>
              <a:ext cx="1451835"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a:t>
              </a:r>
              <a:endPar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grpSp>
          <p:nvGrpSpPr>
            <p:cNvPr id="240" name="Groupe 239">
              <a:extLst>
                <a:ext uri="{FF2B5EF4-FFF2-40B4-BE49-F238E27FC236}">
                  <a16:creationId xmlns:a16="http://schemas.microsoft.com/office/drawing/2014/main" id="{FCA81C9F-1DA8-FB5F-8974-852CE30353B5}"/>
                </a:ext>
              </a:extLst>
            </p:cNvPr>
            <p:cNvGrpSpPr/>
            <p:nvPr/>
          </p:nvGrpSpPr>
          <p:grpSpPr>
            <a:xfrm>
              <a:off x="544980" y="3672998"/>
              <a:ext cx="1609834" cy="1355797"/>
              <a:chOff x="544980" y="3672998"/>
              <a:chExt cx="1609834" cy="1355797"/>
            </a:xfrm>
          </p:grpSpPr>
          <p:pic>
            <p:nvPicPr>
              <p:cNvPr id="232" name="Image 231">
                <a:extLst>
                  <a:ext uri="{FF2B5EF4-FFF2-40B4-BE49-F238E27FC236}">
                    <a16:creationId xmlns:a16="http://schemas.microsoft.com/office/drawing/2014/main" id="{B0E406E0-76F5-D666-4E7E-378CCA65630A}"/>
                  </a:ext>
                </a:extLst>
              </p:cNvPr>
              <p:cNvPicPr>
                <a:picLocks noChangeAspect="1"/>
              </p:cNvPicPr>
              <p:nvPr/>
            </p:nvPicPr>
            <p:blipFill>
              <a:blip r:embed="rId3"/>
              <a:stretch>
                <a:fillRect/>
              </a:stretch>
            </p:blipFill>
            <p:spPr>
              <a:xfrm>
                <a:off x="650855" y="4198683"/>
                <a:ext cx="625825" cy="687803"/>
              </a:xfrm>
              <a:prstGeom prst="rect">
                <a:avLst/>
              </a:prstGeom>
            </p:spPr>
          </p:pic>
          <p:pic>
            <p:nvPicPr>
              <p:cNvPr id="233" name="Image 232">
                <a:extLst>
                  <a:ext uri="{FF2B5EF4-FFF2-40B4-BE49-F238E27FC236}">
                    <a16:creationId xmlns:a16="http://schemas.microsoft.com/office/drawing/2014/main" id="{316A1A41-2C21-6027-7A4B-91AA794D8CC8}"/>
                  </a:ext>
                </a:extLst>
              </p:cNvPr>
              <p:cNvPicPr>
                <a:picLocks noChangeAspect="1"/>
              </p:cNvPicPr>
              <p:nvPr/>
            </p:nvPicPr>
            <p:blipFill>
              <a:blip r:embed="rId4"/>
              <a:stretch>
                <a:fillRect/>
              </a:stretch>
            </p:blipFill>
            <p:spPr>
              <a:xfrm>
                <a:off x="1141581" y="4605367"/>
                <a:ext cx="288366" cy="405725"/>
              </a:xfrm>
              <a:prstGeom prst="rect">
                <a:avLst/>
              </a:prstGeom>
            </p:spPr>
          </p:pic>
          <p:pic>
            <p:nvPicPr>
              <p:cNvPr id="234" name="Image 233">
                <a:extLst>
                  <a:ext uri="{FF2B5EF4-FFF2-40B4-BE49-F238E27FC236}">
                    <a16:creationId xmlns:a16="http://schemas.microsoft.com/office/drawing/2014/main" id="{FC92944A-C3A6-D40C-D169-87872C1CB8D4}"/>
                  </a:ext>
                </a:extLst>
              </p:cNvPr>
              <p:cNvPicPr>
                <a:picLocks noChangeAspect="1"/>
              </p:cNvPicPr>
              <p:nvPr/>
            </p:nvPicPr>
            <p:blipFill>
              <a:blip r:embed="rId5"/>
              <a:srcRect/>
              <a:stretch/>
            </p:blipFill>
            <p:spPr>
              <a:xfrm>
                <a:off x="1528989" y="4201410"/>
                <a:ext cx="625825" cy="679983"/>
              </a:xfrm>
              <a:prstGeom prst="rect">
                <a:avLst/>
              </a:prstGeom>
            </p:spPr>
          </p:pic>
          <p:pic>
            <p:nvPicPr>
              <p:cNvPr id="235" name="Image 234">
                <a:extLst>
                  <a:ext uri="{FF2B5EF4-FFF2-40B4-BE49-F238E27FC236}">
                    <a16:creationId xmlns:a16="http://schemas.microsoft.com/office/drawing/2014/main" id="{C56B01CC-4331-625E-5035-FE842CE9CC71}"/>
                  </a:ext>
                </a:extLst>
              </p:cNvPr>
              <p:cNvPicPr>
                <a:picLocks noChangeAspect="1"/>
              </p:cNvPicPr>
              <p:nvPr/>
            </p:nvPicPr>
            <p:blipFill>
              <a:blip r:embed="rId6"/>
              <a:stretch>
                <a:fillRect/>
              </a:stretch>
            </p:blipFill>
            <p:spPr>
              <a:xfrm>
                <a:off x="1080523" y="3672998"/>
                <a:ext cx="589245" cy="589245"/>
              </a:xfrm>
              <a:prstGeom prst="rect">
                <a:avLst/>
              </a:prstGeom>
            </p:spPr>
          </p:pic>
          <p:grpSp>
            <p:nvGrpSpPr>
              <p:cNvPr id="238" name="Groupe 237">
                <a:extLst>
                  <a:ext uri="{FF2B5EF4-FFF2-40B4-BE49-F238E27FC236}">
                    <a16:creationId xmlns:a16="http://schemas.microsoft.com/office/drawing/2014/main" id="{5A575FEC-110E-FC5D-D54E-6AC7F9FBDAFF}"/>
                  </a:ext>
                </a:extLst>
              </p:cNvPr>
              <p:cNvGrpSpPr/>
              <p:nvPr/>
            </p:nvGrpSpPr>
            <p:grpSpPr>
              <a:xfrm rot="20218796">
                <a:off x="544980" y="4571570"/>
                <a:ext cx="254014" cy="457225"/>
                <a:chOff x="299630" y="4484647"/>
                <a:chExt cx="327358" cy="589245"/>
              </a:xfrm>
            </p:grpSpPr>
            <p:pic>
              <p:nvPicPr>
                <p:cNvPr id="236" name="Image 235">
                  <a:extLst>
                    <a:ext uri="{FF2B5EF4-FFF2-40B4-BE49-F238E27FC236}">
                      <a16:creationId xmlns:a16="http://schemas.microsoft.com/office/drawing/2014/main" id="{4B6AC245-144A-632E-7E97-82C8E51EB179}"/>
                    </a:ext>
                  </a:extLst>
                </p:cNvPr>
                <p:cNvPicPr>
                  <a:picLocks noChangeAspect="1"/>
                </p:cNvPicPr>
                <p:nvPr/>
              </p:nvPicPr>
              <p:blipFill>
                <a:blip r:embed="rId7"/>
                <a:stretch>
                  <a:fillRect/>
                </a:stretch>
              </p:blipFill>
              <p:spPr>
                <a:xfrm>
                  <a:off x="299630" y="4484647"/>
                  <a:ext cx="327358" cy="589245"/>
                </a:xfrm>
                <a:prstGeom prst="rect">
                  <a:avLst/>
                </a:prstGeom>
              </p:spPr>
            </p:pic>
            <p:pic>
              <p:nvPicPr>
                <p:cNvPr id="237" name="Image 236">
                  <a:extLst>
                    <a:ext uri="{FF2B5EF4-FFF2-40B4-BE49-F238E27FC236}">
                      <a16:creationId xmlns:a16="http://schemas.microsoft.com/office/drawing/2014/main" id="{F8C503BB-85A8-8F77-796A-3F6F64A68223}"/>
                    </a:ext>
                  </a:extLst>
                </p:cNvPr>
                <p:cNvPicPr>
                  <a:picLocks noChangeAspect="1"/>
                </p:cNvPicPr>
                <p:nvPr/>
              </p:nvPicPr>
              <p:blipFill>
                <a:blip r:embed="rId8"/>
                <a:stretch>
                  <a:fillRect/>
                </a:stretch>
              </p:blipFill>
              <p:spPr>
                <a:xfrm>
                  <a:off x="347096" y="4675432"/>
                  <a:ext cx="216678" cy="216678"/>
                </a:xfrm>
                <a:prstGeom prst="rect">
                  <a:avLst/>
                </a:prstGeom>
              </p:spPr>
            </p:pic>
          </p:grpSp>
        </p:grpSp>
      </p:grpSp>
      <p:grpSp>
        <p:nvGrpSpPr>
          <p:cNvPr id="252" name="Groupe 251">
            <a:extLst>
              <a:ext uri="{FF2B5EF4-FFF2-40B4-BE49-F238E27FC236}">
                <a16:creationId xmlns:a16="http://schemas.microsoft.com/office/drawing/2014/main" id="{DC8EBFFB-B3CA-3025-1FD0-75E34D47BBC7}"/>
              </a:ext>
            </a:extLst>
          </p:cNvPr>
          <p:cNvGrpSpPr/>
          <p:nvPr/>
        </p:nvGrpSpPr>
        <p:grpSpPr>
          <a:xfrm>
            <a:off x="3856658" y="4198683"/>
            <a:ext cx="5203699" cy="2015283"/>
            <a:chOff x="3518070" y="4198683"/>
            <a:chExt cx="5203699" cy="2015283"/>
          </a:xfrm>
        </p:grpSpPr>
        <p:sp>
          <p:nvSpPr>
            <p:cNvPr id="101" name="Flèche vers la droite 111">
              <a:extLst>
                <a:ext uri="{FF2B5EF4-FFF2-40B4-BE49-F238E27FC236}">
                  <a16:creationId xmlns:a16="http://schemas.microsoft.com/office/drawing/2014/main" id="{E089C698-822E-B986-6B3F-0E642AEFD153}"/>
                </a:ext>
              </a:extLst>
            </p:cNvPr>
            <p:cNvSpPr/>
            <p:nvPr/>
          </p:nvSpPr>
          <p:spPr>
            <a:xfrm rot="10800000">
              <a:off x="5555408" y="4491228"/>
              <a:ext cx="3166361"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102" name="ZoneTexte 114">
              <a:extLst>
                <a:ext uri="{FF2B5EF4-FFF2-40B4-BE49-F238E27FC236}">
                  <a16:creationId xmlns:a16="http://schemas.microsoft.com/office/drawing/2014/main" id="{C8A5DF8F-07C4-86EA-1765-C3AF5F0EB323}"/>
                </a:ext>
              </a:extLst>
            </p:cNvPr>
            <p:cNvSpPr txBox="1"/>
            <p:nvPr/>
          </p:nvSpPr>
          <p:spPr>
            <a:xfrm>
              <a:off x="3536690" y="5185566"/>
              <a:ext cx="2188113" cy="707886"/>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Once verification is complete, the pharmacist dispenses the medicine, and inventory is updated automatically.</a:t>
              </a:r>
              <a:endParaRPr lang="fr-BE" sz="1000" dirty="0">
                <a:latin typeface="Verdana" panose="020B0604030504040204" pitchFamily="34" charset="0"/>
                <a:ea typeface="Verdana" panose="020B0604030504040204" pitchFamily="34" charset="0"/>
              </a:endParaRPr>
            </a:p>
          </p:txBody>
        </p:sp>
        <p:sp>
          <p:nvSpPr>
            <p:cNvPr id="103" name="ZoneTexte 225">
              <a:extLst>
                <a:ext uri="{FF2B5EF4-FFF2-40B4-BE49-F238E27FC236}">
                  <a16:creationId xmlns:a16="http://schemas.microsoft.com/office/drawing/2014/main" id="{2F255D3B-6798-3C26-DEB2-5006AD3AF203}"/>
                </a:ext>
              </a:extLst>
            </p:cNvPr>
            <p:cNvSpPr txBox="1"/>
            <p:nvPr/>
          </p:nvSpPr>
          <p:spPr>
            <a:xfrm>
              <a:off x="3723462" y="5967745"/>
              <a:ext cx="1814571"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 / GSRN / GLN</a:t>
              </a:r>
              <a:endPar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grpSp>
          <p:nvGrpSpPr>
            <p:cNvPr id="241" name="Groupe 240">
              <a:extLst>
                <a:ext uri="{FF2B5EF4-FFF2-40B4-BE49-F238E27FC236}">
                  <a16:creationId xmlns:a16="http://schemas.microsoft.com/office/drawing/2014/main" id="{E9167ECD-8FE7-B16D-4CD8-D93647F9909E}"/>
                </a:ext>
              </a:extLst>
            </p:cNvPr>
            <p:cNvGrpSpPr/>
            <p:nvPr/>
          </p:nvGrpSpPr>
          <p:grpSpPr>
            <a:xfrm>
              <a:off x="3518070" y="4198683"/>
              <a:ext cx="1983421" cy="849753"/>
              <a:chOff x="3518070" y="4198683"/>
              <a:chExt cx="1983421" cy="849753"/>
            </a:xfrm>
          </p:grpSpPr>
          <p:pic>
            <p:nvPicPr>
              <p:cNvPr id="225" name="Image 224">
                <a:extLst>
                  <a:ext uri="{FF2B5EF4-FFF2-40B4-BE49-F238E27FC236}">
                    <a16:creationId xmlns:a16="http://schemas.microsoft.com/office/drawing/2014/main" id="{EC7C090D-08BA-CD20-BB67-8546D99389ED}"/>
                  </a:ext>
                </a:extLst>
              </p:cNvPr>
              <p:cNvPicPr>
                <a:picLocks noChangeAspect="1"/>
              </p:cNvPicPr>
              <p:nvPr/>
            </p:nvPicPr>
            <p:blipFill>
              <a:blip r:embed="rId3"/>
              <a:stretch>
                <a:fillRect/>
              </a:stretch>
            </p:blipFill>
            <p:spPr>
              <a:xfrm>
                <a:off x="3781371" y="4198683"/>
                <a:ext cx="625825" cy="687803"/>
              </a:xfrm>
              <a:prstGeom prst="rect">
                <a:avLst/>
              </a:prstGeom>
            </p:spPr>
          </p:pic>
          <p:pic>
            <p:nvPicPr>
              <p:cNvPr id="227" name="Image 226">
                <a:extLst>
                  <a:ext uri="{FF2B5EF4-FFF2-40B4-BE49-F238E27FC236}">
                    <a16:creationId xmlns:a16="http://schemas.microsoft.com/office/drawing/2014/main" id="{8A999DA1-BD74-5B71-1BCE-1E56B22F1CC6}"/>
                  </a:ext>
                </a:extLst>
              </p:cNvPr>
              <p:cNvPicPr>
                <a:picLocks noChangeAspect="1"/>
              </p:cNvPicPr>
              <p:nvPr/>
            </p:nvPicPr>
            <p:blipFill>
              <a:blip r:embed="rId4"/>
              <a:stretch>
                <a:fillRect/>
              </a:stretch>
            </p:blipFill>
            <p:spPr>
              <a:xfrm>
                <a:off x="3518070" y="4470472"/>
                <a:ext cx="410784" cy="577964"/>
              </a:xfrm>
              <a:prstGeom prst="rect">
                <a:avLst/>
              </a:prstGeom>
            </p:spPr>
          </p:pic>
          <p:grpSp>
            <p:nvGrpSpPr>
              <p:cNvPr id="228" name="Groupe 227">
                <a:extLst>
                  <a:ext uri="{FF2B5EF4-FFF2-40B4-BE49-F238E27FC236}">
                    <a16:creationId xmlns:a16="http://schemas.microsoft.com/office/drawing/2014/main" id="{DCCDAF4D-1DF9-2BB7-2CF8-C5E54498A8AC}"/>
                  </a:ext>
                </a:extLst>
              </p:cNvPr>
              <p:cNvGrpSpPr/>
              <p:nvPr/>
            </p:nvGrpSpPr>
            <p:grpSpPr>
              <a:xfrm>
                <a:off x="4432164" y="4382815"/>
                <a:ext cx="1069327" cy="640801"/>
                <a:chOff x="3970436" y="3625958"/>
                <a:chExt cx="1297892" cy="777770"/>
              </a:xfrm>
            </p:grpSpPr>
            <p:pic>
              <p:nvPicPr>
                <p:cNvPr id="229" name="Image 228">
                  <a:extLst>
                    <a:ext uri="{FF2B5EF4-FFF2-40B4-BE49-F238E27FC236}">
                      <a16:creationId xmlns:a16="http://schemas.microsoft.com/office/drawing/2014/main" id="{14F366EA-66AE-94D8-B299-152ABBAA8465}"/>
                    </a:ext>
                  </a:extLst>
                </p:cNvPr>
                <p:cNvPicPr>
                  <a:picLocks noChangeAspect="1"/>
                </p:cNvPicPr>
                <p:nvPr/>
              </p:nvPicPr>
              <p:blipFill>
                <a:blip r:embed="rId9"/>
                <a:srcRect/>
                <a:stretch/>
              </p:blipFill>
              <p:spPr>
                <a:xfrm>
                  <a:off x="3970436" y="3625958"/>
                  <a:ext cx="1173994" cy="777770"/>
                </a:xfrm>
                <a:prstGeom prst="rect">
                  <a:avLst/>
                </a:prstGeom>
              </p:spPr>
            </p:pic>
            <p:pic>
              <p:nvPicPr>
                <p:cNvPr id="230" name="Image 229">
                  <a:extLst>
                    <a:ext uri="{FF2B5EF4-FFF2-40B4-BE49-F238E27FC236}">
                      <a16:creationId xmlns:a16="http://schemas.microsoft.com/office/drawing/2014/main" id="{D95A7955-1CEB-F6F0-6054-7FF7CA8248A2}"/>
                    </a:ext>
                  </a:extLst>
                </p:cNvPr>
                <p:cNvPicPr>
                  <a:picLocks noChangeAspect="1"/>
                </p:cNvPicPr>
                <p:nvPr/>
              </p:nvPicPr>
              <p:blipFill>
                <a:blip r:embed="rId10"/>
                <a:stretch>
                  <a:fillRect/>
                </a:stretch>
              </p:blipFill>
              <p:spPr>
                <a:xfrm>
                  <a:off x="4801729" y="3747822"/>
                  <a:ext cx="466599" cy="466599"/>
                </a:xfrm>
                <a:prstGeom prst="rect">
                  <a:avLst/>
                </a:prstGeom>
              </p:spPr>
            </p:pic>
            <p:pic>
              <p:nvPicPr>
                <p:cNvPr id="231" name="Image 230">
                  <a:extLst>
                    <a:ext uri="{FF2B5EF4-FFF2-40B4-BE49-F238E27FC236}">
                      <a16:creationId xmlns:a16="http://schemas.microsoft.com/office/drawing/2014/main" id="{D5A8C155-5F1A-67A1-DE08-17D51C882984}"/>
                    </a:ext>
                  </a:extLst>
                </p:cNvPr>
                <p:cNvPicPr>
                  <a:picLocks noChangeAspect="1"/>
                </p:cNvPicPr>
                <p:nvPr/>
              </p:nvPicPr>
              <p:blipFill>
                <a:blip r:embed="rId11"/>
                <a:stretch>
                  <a:fillRect/>
                </a:stretch>
              </p:blipFill>
              <p:spPr>
                <a:xfrm>
                  <a:off x="4401558" y="3773375"/>
                  <a:ext cx="300830" cy="453711"/>
                </a:xfrm>
                <a:prstGeom prst="rect">
                  <a:avLst/>
                </a:prstGeom>
              </p:spPr>
            </p:pic>
          </p:grpSp>
        </p:grpSp>
      </p:grpSp>
      <p:grpSp>
        <p:nvGrpSpPr>
          <p:cNvPr id="3" name="Groupe 2">
            <a:extLst>
              <a:ext uri="{FF2B5EF4-FFF2-40B4-BE49-F238E27FC236}">
                <a16:creationId xmlns:a16="http://schemas.microsoft.com/office/drawing/2014/main" id="{46801F72-7ACC-F725-4F2E-5695E6E4AC87}"/>
              </a:ext>
            </a:extLst>
          </p:cNvPr>
          <p:cNvGrpSpPr/>
          <p:nvPr/>
        </p:nvGrpSpPr>
        <p:grpSpPr>
          <a:xfrm>
            <a:off x="6872909" y="3202518"/>
            <a:ext cx="4063707" cy="3009549"/>
            <a:chOff x="5368966" y="2465215"/>
            <a:chExt cx="4063707" cy="3009549"/>
          </a:xfrm>
        </p:grpSpPr>
        <p:sp>
          <p:nvSpPr>
            <p:cNvPr id="5" name="Flèche vers la droite 4">
              <a:extLst>
                <a:ext uri="{FF2B5EF4-FFF2-40B4-BE49-F238E27FC236}">
                  <a16:creationId xmlns:a16="http://schemas.microsoft.com/office/drawing/2014/main" id="{613CABC4-9829-9F35-6A4E-EFB8EA47F4E2}"/>
                </a:ext>
              </a:extLst>
            </p:cNvPr>
            <p:cNvSpPr/>
            <p:nvPr/>
          </p:nvSpPr>
          <p:spPr>
            <a:xfrm rot="7935096">
              <a:off x="7780682" y="3002282"/>
              <a:ext cx="1535104"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6" name="ZoneTexte 5">
              <a:extLst>
                <a:ext uri="{FF2B5EF4-FFF2-40B4-BE49-F238E27FC236}">
                  <a16:creationId xmlns:a16="http://schemas.microsoft.com/office/drawing/2014/main" id="{84984CF0-E9F5-BADB-927C-03B2545CCFC9}"/>
                </a:ext>
              </a:extLst>
            </p:cNvPr>
            <p:cNvSpPr txBox="1"/>
            <p:nvPr/>
          </p:nvSpPr>
          <p:spPr>
            <a:xfrm>
              <a:off x="5368966" y="4466424"/>
              <a:ext cx="4063707" cy="707886"/>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Pharmacy staff confirm the product matches the prescribed treatment and, where applicable, link it to the patient for reimbursement in line with national requirements, while verifying expiry and recall status at the point of dispensing.</a:t>
              </a:r>
              <a:endParaRPr lang="fr-BE" sz="1000" dirty="0">
                <a:latin typeface="Verdana" panose="020B0604030504040204" pitchFamily="34" charset="0"/>
                <a:ea typeface="Verdana" panose="020B0604030504040204" pitchFamily="34" charset="0"/>
              </a:endParaRPr>
            </a:p>
          </p:txBody>
        </p:sp>
        <p:sp>
          <p:nvSpPr>
            <p:cNvPr id="7" name="ZoneTexte 6">
              <a:extLst>
                <a:ext uri="{FF2B5EF4-FFF2-40B4-BE49-F238E27FC236}">
                  <a16:creationId xmlns:a16="http://schemas.microsoft.com/office/drawing/2014/main" id="{058AE70D-7E4F-2FE1-BB9C-14DF2DC233FA}"/>
                </a:ext>
              </a:extLst>
            </p:cNvPr>
            <p:cNvSpPr txBox="1"/>
            <p:nvPr/>
          </p:nvSpPr>
          <p:spPr>
            <a:xfrm>
              <a:off x="7095741" y="5228543"/>
              <a:ext cx="610158" cy="246221"/>
            </a:xfrm>
            <a:prstGeom prst="rect">
              <a:avLst/>
            </a:prstGeom>
            <a:solidFill>
              <a:schemeClr val="accent4"/>
            </a:solidFill>
            <a:effectLst/>
          </p:spPr>
          <p:txBody>
            <a:bodyPr wrap="square">
              <a:spAutoFit/>
            </a:bodyPr>
            <a:lstStyle/>
            <a:p>
              <a:pPr algn="ctr">
                <a:defRPr/>
              </a:pPr>
              <a:r>
                <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GTIN</a:t>
              </a:r>
            </a:p>
          </p:txBody>
        </p:sp>
        <p:grpSp>
          <p:nvGrpSpPr>
            <p:cNvPr id="9" name="Groupe 8">
              <a:extLst>
                <a:ext uri="{FF2B5EF4-FFF2-40B4-BE49-F238E27FC236}">
                  <a16:creationId xmlns:a16="http://schemas.microsoft.com/office/drawing/2014/main" id="{BD818334-3267-88E9-9F24-8C38220A6AA5}"/>
                </a:ext>
              </a:extLst>
            </p:cNvPr>
            <p:cNvGrpSpPr/>
            <p:nvPr/>
          </p:nvGrpSpPr>
          <p:grpSpPr>
            <a:xfrm>
              <a:off x="6724335" y="3577718"/>
              <a:ext cx="1233127" cy="795370"/>
              <a:chOff x="6724335" y="3577718"/>
              <a:chExt cx="1233127" cy="795370"/>
            </a:xfrm>
          </p:grpSpPr>
          <p:pic>
            <p:nvPicPr>
              <p:cNvPr id="10" name="Image 9">
                <a:extLst>
                  <a:ext uri="{FF2B5EF4-FFF2-40B4-BE49-F238E27FC236}">
                    <a16:creationId xmlns:a16="http://schemas.microsoft.com/office/drawing/2014/main" id="{2248E4BD-8130-D62A-F8CE-09CDACFCFD21}"/>
                  </a:ext>
                </a:extLst>
              </p:cNvPr>
              <p:cNvPicPr>
                <a:picLocks noChangeAspect="1"/>
              </p:cNvPicPr>
              <p:nvPr/>
            </p:nvPicPr>
            <p:blipFill>
              <a:blip r:embed="rId4"/>
              <a:stretch>
                <a:fillRect/>
              </a:stretch>
            </p:blipFill>
            <p:spPr>
              <a:xfrm>
                <a:off x="7454336" y="3577718"/>
                <a:ext cx="503126" cy="707887"/>
              </a:xfrm>
              <a:prstGeom prst="rect">
                <a:avLst/>
              </a:prstGeom>
            </p:spPr>
          </p:pic>
          <p:pic>
            <p:nvPicPr>
              <p:cNvPr id="11" name="Image 10">
                <a:extLst>
                  <a:ext uri="{FF2B5EF4-FFF2-40B4-BE49-F238E27FC236}">
                    <a16:creationId xmlns:a16="http://schemas.microsoft.com/office/drawing/2014/main" id="{5101DE1D-3B46-2644-93DF-B866E86C70E1}"/>
                  </a:ext>
                </a:extLst>
              </p:cNvPr>
              <p:cNvPicPr>
                <a:picLocks noChangeAspect="1"/>
              </p:cNvPicPr>
              <p:nvPr/>
            </p:nvPicPr>
            <p:blipFill>
              <a:blip r:embed="rId12"/>
              <a:stretch>
                <a:fillRect/>
              </a:stretch>
            </p:blipFill>
            <p:spPr>
              <a:xfrm>
                <a:off x="6724335" y="3959361"/>
                <a:ext cx="526562" cy="413727"/>
              </a:xfrm>
              <a:prstGeom prst="rect">
                <a:avLst/>
              </a:prstGeom>
            </p:spPr>
          </p:pic>
          <p:pic>
            <p:nvPicPr>
              <p:cNvPr id="12" name="Image 11">
                <a:extLst>
                  <a:ext uri="{FF2B5EF4-FFF2-40B4-BE49-F238E27FC236}">
                    <a16:creationId xmlns:a16="http://schemas.microsoft.com/office/drawing/2014/main" id="{025BC418-D214-12DF-774F-63DF4A1C8B27}"/>
                  </a:ext>
                </a:extLst>
              </p:cNvPr>
              <p:cNvPicPr>
                <a:picLocks noChangeAspect="1"/>
              </p:cNvPicPr>
              <p:nvPr/>
            </p:nvPicPr>
            <p:blipFill>
              <a:blip r:embed="rId11"/>
              <a:stretch>
                <a:fillRect/>
              </a:stretch>
            </p:blipFill>
            <p:spPr>
              <a:xfrm>
                <a:off x="7291285" y="3870809"/>
                <a:ext cx="300830" cy="453711"/>
              </a:xfrm>
              <a:prstGeom prst="rect">
                <a:avLst/>
              </a:prstGeom>
            </p:spPr>
          </p:pic>
        </p:grpSp>
      </p:grpSp>
      <p:grpSp>
        <p:nvGrpSpPr>
          <p:cNvPr id="249" name="Groupe 248">
            <a:extLst>
              <a:ext uri="{FF2B5EF4-FFF2-40B4-BE49-F238E27FC236}">
                <a16:creationId xmlns:a16="http://schemas.microsoft.com/office/drawing/2014/main" id="{77FF46AB-A7C7-316B-0C3E-EE28C5399E70}"/>
              </a:ext>
            </a:extLst>
          </p:cNvPr>
          <p:cNvGrpSpPr/>
          <p:nvPr/>
        </p:nvGrpSpPr>
        <p:grpSpPr>
          <a:xfrm>
            <a:off x="7393839" y="1244392"/>
            <a:ext cx="4550030" cy="2220378"/>
            <a:chOff x="7393839" y="1244392"/>
            <a:chExt cx="4550030" cy="2220378"/>
          </a:xfrm>
        </p:grpSpPr>
        <p:sp>
          <p:nvSpPr>
            <p:cNvPr id="91" name="Flèche vers la droite 39">
              <a:extLst>
                <a:ext uri="{FF2B5EF4-FFF2-40B4-BE49-F238E27FC236}">
                  <a16:creationId xmlns:a16="http://schemas.microsoft.com/office/drawing/2014/main" id="{403C229E-39D7-1A82-4D57-4C5D2F62C65B}"/>
                </a:ext>
              </a:extLst>
            </p:cNvPr>
            <p:cNvSpPr/>
            <p:nvPr/>
          </p:nvSpPr>
          <p:spPr>
            <a:xfrm>
              <a:off x="7393839" y="1446174"/>
              <a:ext cx="2553165"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92" name="ZoneTexte 48">
              <a:extLst>
                <a:ext uri="{FF2B5EF4-FFF2-40B4-BE49-F238E27FC236}">
                  <a16:creationId xmlns:a16="http://schemas.microsoft.com/office/drawing/2014/main" id="{F506EDB6-B400-0CE5-5BDA-DF5A49A715E5}"/>
                </a:ext>
              </a:extLst>
            </p:cNvPr>
            <p:cNvSpPr txBox="1"/>
            <p:nvPr/>
          </p:nvSpPr>
          <p:spPr>
            <a:xfrm>
              <a:off x="9410430" y="2469980"/>
              <a:ext cx="2533439" cy="707886"/>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Pharmacists locates the product, scans the GS1 </a:t>
              </a:r>
              <a:r>
                <a:rPr lang="en-US" sz="1000" dirty="0" err="1">
                  <a:latin typeface="Verdana" panose="020B0604030504040204" pitchFamily="34" charset="0"/>
                  <a:ea typeface="Verdana" panose="020B0604030504040204" pitchFamily="34" charset="0"/>
                </a:rPr>
                <a:t>DataMatrix</a:t>
              </a:r>
              <a:r>
                <a:rPr lang="en-US" sz="1000" dirty="0">
                  <a:latin typeface="Verdana" panose="020B0604030504040204" pitchFamily="34" charset="0"/>
                  <a:ea typeface="Verdana" panose="020B0604030504040204" pitchFamily="34" charset="0"/>
                </a:rPr>
                <a:t> on the product pack to retrieve product ID and production attributes.</a:t>
              </a:r>
            </a:p>
          </p:txBody>
        </p:sp>
        <p:sp>
          <p:nvSpPr>
            <p:cNvPr id="95" name="ZoneTexte 220">
              <a:extLst>
                <a:ext uri="{FF2B5EF4-FFF2-40B4-BE49-F238E27FC236}">
                  <a16:creationId xmlns:a16="http://schemas.microsoft.com/office/drawing/2014/main" id="{4F1D65D3-7617-9538-EB98-CFFADD1B35EB}"/>
                </a:ext>
              </a:extLst>
            </p:cNvPr>
            <p:cNvSpPr txBox="1"/>
            <p:nvPr/>
          </p:nvSpPr>
          <p:spPr>
            <a:xfrm>
              <a:off x="10398555" y="3218549"/>
              <a:ext cx="553753" cy="246221"/>
            </a:xfrm>
            <a:prstGeom prst="rect">
              <a:avLst/>
            </a:prstGeom>
            <a:solidFill>
              <a:schemeClr val="accent4"/>
            </a:solidFill>
            <a:effectLst/>
          </p:spPr>
          <p:txBody>
            <a:bodyPr wrap="square">
              <a:spAutoFit/>
            </a:bodyPr>
            <a:lstStyle/>
            <a:p>
              <a:pPr algn="ctr">
                <a:defRPr/>
              </a:pPr>
              <a:r>
                <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GTIN</a:t>
              </a:r>
            </a:p>
          </p:txBody>
        </p:sp>
        <p:grpSp>
          <p:nvGrpSpPr>
            <p:cNvPr id="245" name="Groupe 244">
              <a:extLst>
                <a:ext uri="{FF2B5EF4-FFF2-40B4-BE49-F238E27FC236}">
                  <a16:creationId xmlns:a16="http://schemas.microsoft.com/office/drawing/2014/main" id="{BAC701B4-9A3B-C1F0-BEDF-5D70A531F458}"/>
                </a:ext>
              </a:extLst>
            </p:cNvPr>
            <p:cNvGrpSpPr/>
            <p:nvPr/>
          </p:nvGrpSpPr>
          <p:grpSpPr>
            <a:xfrm>
              <a:off x="9964183" y="1244392"/>
              <a:ext cx="1393676" cy="1020542"/>
              <a:chOff x="9964183" y="1244392"/>
              <a:chExt cx="1393676" cy="1020542"/>
            </a:xfrm>
          </p:grpSpPr>
          <p:grpSp>
            <p:nvGrpSpPr>
              <p:cNvPr id="196" name="Groupe 195">
                <a:extLst>
                  <a:ext uri="{FF2B5EF4-FFF2-40B4-BE49-F238E27FC236}">
                    <a16:creationId xmlns:a16="http://schemas.microsoft.com/office/drawing/2014/main" id="{A01DD762-C166-6A55-2458-20E2906DE9B5}"/>
                  </a:ext>
                </a:extLst>
              </p:cNvPr>
              <p:cNvGrpSpPr/>
              <p:nvPr/>
            </p:nvGrpSpPr>
            <p:grpSpPr>
              <a:xfrm>
                <a:off x="9964183" y="1244392"/>
                <a:ext cx="1196245" cy="720070"/>
                <a:chOff x="9726902" y="3560635"/>
                <a:chExt cx="1196245" cy="720070"/>
              </a:xfrm>
            </p:grpSpPr>
            <p:pic>
              <p:nvPicPr>
                <p:cNvPr id="197" name="Image 196">
                  <a:extLst>
                    <a:ext uri="{FF2B5EF4-FFF2-40B4-BE49-F238E27FC236}">
                      <a16:creationId xmlns:a16="http://schemas.microsoft.com/office/drawing/2014/main" id="{78505C57-4BFD-E8AB-1BCB-691F4C54D1A4}"/>
                    </a:ext>
                  </a:extLst>
                </p:cNvPr>
                <p:cNvPicPr>
                  <a:picLocks noChangeAspect="1"/>
                </p:cNvPicPr>
                <p:nvPr/>
              </p:nvPicPr>
              <p:blipFill>
                <a:blip r:embed="rId13"/>
                <a:stretch>
                  <a:fillRect/>
                </a:stretch>
              </p:blipFill>
              <p:spPr>
                <a:xfrm>
                  <a:off x="9726902" y="3560635"/>
                  <a:ext cx="1196245" cy="720070"/>
                </a:xfrm>
                <a:prstGeom prst="rect">
                  <a:avLst/>
                </a:prstGeom>
              </p:spPr>
            </p:pic>
            <p:grpSp>
              <p:nvGrpSpPr>
                <p:cNvPr id="198" name="Groupe 197">
                  <a:extLst>
                    <a:ext uri="{FF2B5EF4-FFF2-40B4-BE49-F238E27FC236}">
                      <a16:creationId xmlns:a16="http://schemas.microsoft.com/office/drawing/2014/main" id="{58184027-A18F-22F6-D339-C18B3B501164}"/>
                    </a:ext>
                  </a:extLst>
                </p:cNvPr>
                <p:cNvGrpSpPr/>
                <p:nvPr/>
              </p:nvGrpSpPr>
              <p:grpSpPr>
                <a:xfrm>
                  <a:off x="10161274" y="3897792"/>
                  <a:ext cx="183741" cy="70805"/>
                  <a:chOff x="1099450" y="1392010"/>
                  <a:chExt cx="1177393" cy="453711"/>
                </a:xfrm>
              </p:grpSpPr>
              <p:pic>
                <p:nvPicPr>
                  <p:cNvPr id="199" name="Image 198">
                    <a:extLst>
                      <a:ext uri="{FF2B5EF4-FFF2-40B4-BE49-F238E27FC236}">
                        <a16:creationId xmlns:a16="http://schemas.microsoft.com/office/drawing/2014/main" id="{49CB8CB4-5A65-3A5C-325C-BED38990D53F}"/>
                      </a:ext>
                    </a:extLst>
                  </p:cNvPr>
                  <p:cNvPicPr>
                    <a:picLocks noChangeAspect="1"/>
                  </p:cNvPicPr>
                  <p:nvPr/>
                </p:nvPicPr>
                <p:blipFill>
                  <a:blip r:embed="rId11"/>
                  <a:stretch>
                    <a:fillRect/>
                  </a:stretch>
                </p:blipFill>
                <p:spPr>
                  <a:xfrm>
                    <a:off x="1976013" y="1392010"/>
                    <a:ext cx="300830" cy="453711"/>
                  </a:xfrm>
                  <a:prstGeom prst="rect">
                    <a:avLst/>
                  </a:prstGeom>
                </p:spPr>
              </p:pic>
              <p:pic>
                <p:nvPicPr>
                  <p:cNvPr id="200" name="Image 199">
                    <a:extLst>
                      <a:ext uri="{FF2B5EF4-FFF2-40B4-BE49-F238E27FC236}">
                        <a16:creationId xmlns:a16="http://schemas.microsoft.com/office/drawing/2014/main" id="{52A28F4C-C19E-6897-860B-E2F6677879D3}"/>
                      </a:ext>
                    </a:extLst>
                  </p:cNvPr>
                  <p:cNvPicPr>
                    <a:picLocks noChangeAspect="1"/>
                  </p:cNvPicPr>
                  <p:nvPr/>
                </p:nvPicPr>
                <p:blipFill>
                  <a:blip r:embed="rId11"/>
                  <a:stretch>
                    <a:fillRect/>
                  </a:stretch>
                </p:blipFill>
                <p:spPr>
                  <a:xfrm>
                    <a:off x="1685927" y="1392010"/>
                    <a:ext cx="300830" cy="453711"/>
                  </a:xfrm>
                  <a:prstGeom prst="rect">
                    <a:avLst/>
                  </a:prstGeom>
                </p:spPr>
              </p:pic>
              <p:pic>
                <p:nvPicPr>
                  <p:cNvPr id="201" name="Image 200">
                    <a:extLst>
                      <a:ext uri="{FF2B5EF4-FFF2-40B4-BE49-F238E27FC236}">
                        <a16:creationId xmlns:a16="http://schemas.microsoft.com/office/drawing/2014/main" id="{53875F3D-F842-C639-9DFC-46343AE0389D}"/>
                      </a:ext>
                    </a:extLst>
                  </p:cNvPr>
                  <p:cNvPicPr>
                    <a:picLocks noChangeAspect="1"/>
                  </p:cNvPicPr>
                  <p:nvPr/>
                </p:nvPicPr>
                <p:blipFill>
                  <a:blip r:embed="rId11"/>
                  <a:stretch>
                    <a:fillRect/>
                  </a:stretch>
                </p:blipFill>
                <p:spPr>
                  <a:xfrm>
                    <a:off x="1389536" y="1392010"/>
                    <a:ext cx="300830" cy="453711"/>
                  </a:xfrm>
                  <a:prstGeom prst="rect">
                    <a:avLst/>
                  </a:prstGeom>
                </p:spPr>
              </p:pic>
              <p:pic>
                <p:nvPicPr>
                  <p:cNvPr id="202" name="Image 201">
                    <a:extLst>
                      <a:ext uri="{FF2B5EF4-FFF2-40B4-BE49-F238E27FC236}">
                        <a16:creationId xmlns:a16="http://schemas.microsoft.com/office/drawing/2014/main" id="{5F0F0910-567F-DB6C-F275-867A445C0489}"/>
                      </a:ext>
                    </a:extLst>
                  </p:cNvPr>
                  <p:cNvPicPr>
                    <a:picLocks noChangeAspect="1"/>
                  </p:cNvPicPr>
                  <p:nvPr/>
                </p:nvPicPr>
                <p:blipFill>
                  <a:blip r:embed="rId11"/>
                  <a:stretch>
                    <a:fillRect/>
                  </a:stretch>
                </p:blipFill>
                <p:spPr>
                  <a:xfrm>
                    <a:off x="1099450" y="1392010"/>
                    <a:ext cx="300830" cy="453711"/>
                  </a:xfrm>
                  <a:prstGeom prst="rect">
                    <a:avLst/>
                  </a:prstGeom>
                </p:spPr>
              </p:pic>
            </p:grpSp>
          </p:grpSp>
          <p:pic>
            <p:nvPicPr>
              <p:cNvPr id="203" name="Image 202">
                <a:extLst>
                  <a:ext uri="{FF2B5EF4-FFF2-40B4-BE49-F238E27FC236}">
                    <a16:creationId xmlns:a16="http://schemas.microsoft.com/office/drawing/2014/main" id="{A629CE1B-BBD7-3549-4434-57AD5F489D0F}"/>
                  </a:ext>
                </a:extLst>
              </p:cNvPr>
              <p:cNvPicPr>
                <a:picLocks noChangeAspect="1"/>
              </p:cNvPicPr>
              <p:nvPr/>
            </p:nvPicPr>
            <p:blipFill>
              <a:blip r:embed="rId12"/>
              <a:stretch>
                <a:fillRect/>
              </a:stretch>
            </p:blipFill>
            <p:spPr>
              <a:xfrm>
                <a:off x="10490079" y="1851207"/>
                <a:ext cx="526562" cy="413727"/>
              </a:xfrm>
              <a:prstGeom prst="rect">
                <a:avLst/>
              </a:prstGeom>
            </p:spPr>
          </p:pic>
          <p:pic>
            <p:nvPicPr>
              <p:cNvPr id="204" name="Image 203">
                <a:extLst>
                  <a:ext uri="{FF2B5EF4-FFF2-40B4-BE49-F238E27FC236}">
                    <a16:creationId xmlns:a16="http://schemas.microsoft.com/office/drawing/2014/main" id="{C7146528-8E29-E085-BABE-D286510316B9}"/>
                  </a:ext>
                </a:extLst>
              </p:cNvPr>
              <p:cNvPicPr>
                <a:picLocks noChangeAspect="1"/>
              </p:cNvPicPr>
              <p:nvPr/>
            </p:nvPicPr>
            <p:blipFill>
              <a:blip r:embed="rId11"/>
              <a:stretch>
                <a:fillRect/>
              </a:stretch>
            </p:blipFill>
            <p:spPr>
              <a:xfrm>
                <a:off x="11057029" y="1762655"/>
                <a:ext cx="300830" cy="453711"/>
              </a:xfrm>
              <a:prstGeom prst="rect">
                <a:avLst/>
              </a:prstGeom>
            </p:spPr>
          </p:pic>
        </p:grpSp>
      </p:grpSp>
      <p:grpSp>
        <p:nvGrpSpPr>
          <p:cNvPr id="248" name="Groupe 247">
            <a:extLst>
              <a:ext uri="{FF2B5EF4-FFF2-40B4-BE49-F238E27FC236}">
                <a16:creationId xmlns:a16="http://schemas.microsoft.com/office/drawing/2014/main" id="{3EF3BAEA-8661-48D1-B22F-161D868B62C5}"/>
              </a:ext>
            </a:extLst>
          </p:cNvPr>
          <p:cNvGrpSpPr/>
          <p:nvPr/>
        </p:nvGrpSpPr>
        <p:grpSpPr>
          <a:xfrm>
            <a:off x="4404963" y="1075359"/>
            <a:ext cx="4239142" cy="2389410"/>
            <a:chOff x="4404963" y="1075359"/>
            <a:chExt cx="4239142" cy="2389410"/>
          </a:xfrm>
        </p:grpSpPr>
        <p:sp>
          <p:nvSpPr>
            <p:cNvPr id="19" name="Flèche vers la droite 18">
              <a:extLst>
                <a:ext uri="{FF2B5EF4-FFF2-40B4-BE49-F238E27FC236}">
                  <a16:creationId xmlns:a16="http://schemas.microsoft.com/office/drawing/2014/main" id="{3A7C387E-E45B-3591-F643-C83416423EE2}"/>
                </a:ext>
              </a:extLst>
            </p:cNvPr>
            <p:cNvSpPr/>
            <p:nvPr/>
          </p:nvSpPr>
          <p:spPr>
            <a:xfrm>
              <a:off x="4404963" y="1446174"/>
              <a:ext cx="2430489"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28" name="ZoneTexte 27">
              <a:extLst>
                <a:ext uri="{FF2B5EF4-FFF2-40B4-BE49-F238E27FC236}">
                  <a16:creationId xmlns:a16="http://schemas.microsoft.com/office/drawing/2014/main" id="{5B58A16B-894E-31CC-447A-656BA14F5F58}"/>
                </a:ext>
              </a:extLst>
            </p:cNvPr>
            <p:cNvSpPr txBox="1"/>
            <p:nvPr/>
          </p:nvSpPr>
          <p:spPr>
            <a:xfrm>
              <a:off x="6177350" y="2715276"/>
              <a:ext cx="2466755" cy="400110"/>
            </a:xfrm>
            <a:prstGeom prst="rect">
              <a:avLst/>
            </a:prstGeom>
            <a:noFill/>
            <a:effectLst/>
          </p:spPr>
          <p:txBody>
            <a:bodyPr wrap="square">
              <a:spAutoFit/>
            </a:bodyPr>
            <a:lstStyle/>
            <a:p>
              <a:pPr algn="ctr"/>
              <a:r>
                <a:rPr lang="fr-BE" sz="1000" dirty="0">
                  <a:latin typeface="Verdana" panose="020B0604030504040204" pitchFamily="34" charset="0"/>
                  <a:ea typeface="Verdana" panose="020B0604030504040204" pitchFamily="34" charset="0"/>
                  <a:cs typeface="Verdana" panose="020B0604030504040204" pitchFamily="34" charset="0"/>
                </a:rPr>
                <a:t>The </a:t>
              </a:r>
              <a:r>
                <a:rPr lang="fr-BE" sz="1000" dirty="0" err="1">
                  <a:latin typeface="Verdana" panose="020B0604030504040204" pitchFamily="34" charset="0"/>
                  <a:ea typeface="Verdana" panose="020B0604030504040204" pitchFamily="34" charset="0"/>
                  <a:cs typeface="Verdana" panose="020B0604030504040204" pitchFamily="34" charset="0"/>
                </a:rPr>
                <a:t>Pharmacist</a:t>
              </a:r>
              <a:r>
                <a:rPr lang="fr-BE" sz="1000" dirty="0">
                  <a:latin typeface="Verdana" panose="020B0604030504040204" pitchFamily="34" charset="0"/>
                  <a:ea typeface="Verdana" panose="020B0604030504040204" pitchFamily="34" charset="0"/>
                  <a:cs typeface="Verdana" panose="020B0604030504040204" pitchFamily="34" charset="0"/>
                </a:rPr>
                <a:t> checks the </a:t>
              </a:r>
              <a:r>
                <a:rPr lang="fr-BE" sz="1000" dirty="0" err="1">
                  <a:latin typeface="Verdana" panose="020B0604030504040204" pitchFamily="34" charset="0"/>
                  <a:ea typeface="Verdana" panose="020B0604030504040204" pitchFamily="34" charset="0"/>
                  <a:cs typeface="Verdana" panose="020B0604030504040204" pitchFamily="34" charset="0"/>
                </a:rPr>
                <a:t>treatment</a:t>
              </a:r>
              <a:r>
                <a:rPr lang="fr-BE" sz="1000" dirty="0">
                  <a:latin typeface="Verdana" panose="020B0604030504040204" pitchFamily="34" charset="0"/>
                  <a:ea typeface="Verdana" panose="020B0604030504040204" pitchFamily="34" charset="0"/>
                  <a:cs typeface="Verdana" panose="020B0604030504040204" pitchFamily="34" charset="0"/>
                </a:rPr>
                <a:t> </a:t>
              </a:r>
              <a:r>
                <a:rPr lang="fr-BE" sz="1000" dirty="0" err="1">
                  <a:latin typeface="Verdana" panose="020B0604030504040204" pitchFamily="34" charset="0"/>
                  <a:ea typeface="Verdana" panose="020B0604030504040204" pitchFamily="34" charset="0"/>
                  <a:cs typeface="Verdana" panose="020B0604030504040204" pitchFamily="34" charset="0"/>
                </a:rPr>
                <a:t>against</a:t>
              </a:r>
              <a:r>
                <a:rPr lang="fr-BE" sz="1000" dirty="0">
                  <a:latin typeface="Verdana" panose="020B0604030504040204" pitchFamily="34" charset="0"/>
                  <a:ea typeface="Verdana" panose="020B0604030504040204" pitchFamily="34" charset="0"/>
                  <a:cs typeface="Verdana" panose="020B0604030504040204" pitchFamily="34" charset="0"/>
                </a:rPr>
                <a:t> </a:t>
              </a:r>
              <a:r>
                <a:rPr lang="fr-BE" sz="1000" dirty="0" err="1">
                  <a:latin typeface="Verdana" panose="020B0604030504040204" pitchFamily="34" charset="0"/>
                  <a:ea typeface="Verdana" panose="020B0604030504040204" pitchFamily="34" charset="0"/>
                  <a:cs typeface="Verdana" panose="020B0604030504040204" pitchFamily="34" charset="0"/>
                </a:rPr>
                <a:t>discharge</a:t>
              </a:r>
              <a:r>
                <a:rPr lang="fr-BE" sz="1000" dirty="0">
                  <a:latin typeface="Verdana" panose="020B0604030504040204" pitchFamily="34" charset="0"/>
                  <a:ea typeface="Verdana" panose="020B0604030504040204" pitchFamily="34" charset="0"/>
                  <a:cs typeface="Verdana" panose="020B0604030504040204" pitchFamily="34" charset="0"/>
                </a:rPr>
                <a:t> notes.</a:t>
              </a:r>
              <a:endParaRPr lang="fr-BE" sz="10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68" name="ZoneTexte 67">
              <a:extLst>
                <a:ext uri="{FF2B5EF4-FFF2-40B4-BE49-F238E27FC236}">
                  <a16:creationId xmlns:a16="http://schemas.microsoft.com/office/drawing/2014/main" id="{8A702EC7-89AE-5B82-6288-C04ADB48AEDA}"/>
                </a:ext>
              </a:extLst>
            </p:cNvPr>
            <p:cNvSpPr txBox="1"/>
            <p:nvPr/>
          </p:nvSpPr>
          <p:spPr>
            <a:xfrm>
              <a:off x="6818479" y="3218548"/>
              <a:ext cx="1089940" cy="246221"/>
            </a:xfrm>
            <a:prstGeom prst="rect">
              <a:avLst/>
            </a:prstGeom>
            <a:solidFill>
              <a:schemeClr val="accent4"/>
            </a:solidFill>
            <a:effectLst/>
          </p:spPr>
          <p:txBody>
            <a:bodyPr wrap="square">
              <a:spAutoFit/>
            </a:bodyPr>
            <a:lstStyle/>
            <a:p>
              <a:pPr algn="ctr">
                <a:defRPr/>
              </a:pPr>
              <a:r>
                <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GTIN / GSRN</a:t>
              </a:r>
            </a:p>
          </p:txBody>
        </p:sp>
        <p:grpSp>
          <p:nvGrpSpPr>
            <p:cNvPr id="243" name="Groupe 242">
              <a:extLst>
                <a:ext uri="{FF2B5EF4-FFF2-40B4-BE49-F238E27FC236}">
                  <a16:creationId xmlns:a16="http://schemas.microsoft.com/office/drawing/2014/main" id="{F08FDFC8-C8E5-624D-0574-E23FAF98F08E}"/>
                </a:ext>
              </a:extLst>
            </p:cNvPr>
            <p:cNvGrpSpPr/>
            <p:nvPr/>
          </p:nvGrpSpPr>
          <p:grpSpPr>
            <a:xfrm>
              <a:off x="6949989" y="1075359"/>
              <a:ext cx="1126455" cy="1350140"/>
              <a:chOff x="6949989" y="1075359"/>
              <a:chExt cx="1126455" cy="1350140"/>
            </a:xfrm>
          </p:grpSpPr>
          <p:pic>
            <p:nvPicPr>
              <p:cNvPr id="192" name="Image 191">
                <a:extLst>
                  <a:ext uri="{FF2B5EF4-FFF2-40B4-BE49-F238E27FC236}">
                    <a16:creationId xmlns:a16="http://schemas.microsoft.com/office/drawing/2014/main" id="{383D0A7D-52D8-D8DD-174E-7EB75249918F}"/>
                  </a:ext>
                </a:extLst>
              </p:cNvPr>
              <p:cNvPicPr>
                <a:picLocks noChangeAspect="1"/>
              </p:cNvPicPr>
              <p:nvPr/>
            </p:nvPicPr>
            <p:blipFill>
              <a:blip r:embed="rId14"/>
              <a:stretch>
                <a:fillRect/>
              </a:stretch>
            </p:blipFill>
            <p:spPr>
              <a:xfrm>
                <a:off x="6949989" y="1075359"/>
                <a:ext cx="735222" cy="1282554"/>
              </a:xfrm>
              <a:prstGeom prst="rect">
                <a:avLst/>
              </a:prstGeom>
            </p:spPr>
          </p:pic>
          <p:pic>
            <p:nvPicPr>
              <p:cNvPr id="193" name="Image 192">
                <a:extLst>
                  <a:ext uri="{FF2B5EF4-FFF2-40B4-BE49-F238E27FC236}">
                    <a16:creationId xmlns:a16="http://schemas.microsoft.com/office/drawing/2014/main" id="{8EA0B029-8C9F-CA8A-B837-A60C483FC796}"/>
                  </a:ext>
                </a:extLst>
              </p:cNvPr>
              <p:cNvPicPr>
                <a:picLocks noChangeAspect="1"/>
              </p:cNvPicPr>
              <p:nvPr/>
            </p:nvPicPr>
            <p:blipFill>
              <a:blip r:embed="rId15"/>
              <a:stretch>
                <a:fillRect/>
              </a:stretch>
            </p:blipFill>
            <p:spPr>
              <a:xfrm>
                <a:off x="7296840" y="1402625"/>
                <a:ext cx="779604" cy="372083"/>
              </a:xfrm>
              <a:prstGeom prst="rect">
                <a:avLst/>
              </a:prstGeom>
            </p:spPr>
          </p:pic>
          <p:pic>
            <p:nvPicPr>
              <p:cNvPr id="194" name="Image 193">
                <a:extLst>
                  <a:ext uri="{FF2B5EF4-FFF2-40B4-BE49-F238E27FC236}">
                    <a16:creationId xmlns:a16="http://schemas.microsoft.com/office/drawing/2014/main" id="{75B7012B-1A2D-E6BF-0156-6D425A0381BB}"/>
                  </a:ext>
                </a:extLst>
              </p:cNvPr>
              <p:cNvPicPr>
                <a:picLocks noChangeAspect="1"/>
              </p:cNvPicPr>
              <p:nvPr/>
            </p:nvPicPr>
            <p:blipFill>
              <a:blip r:embed="rId16"/>
              <a:stretch>
                <a:fillRect/>
              </a:stretch>
            </p:blipFill>
            <p:spPr>
              <a:xfrm>
                <a:off x="7361802" y="1942557"/>
                <a:ext cx="675224" cy="482942"/>
              </a:xfrm>
              <a:prstGeom prst="rect">
                <a:avLst/>
              </a:prstGeom>
            </p:spPr>
          </p:pic>
        </p:grpSp>
      </p:grpSp>
      <p:grpSp>
        <p:nvGrpSpPr>
          <p:cNvPr id="247" name="Groupe 246">
            <a:extLst>
              <a:ext uri="{FF2B5EF4-FFF2-40B4-BE49-F238E27FC236}">
                <a16:creationId xmlns:a16="http://schemas.microsoft.com/office/drawing/2014/main" id="{80D67108-67FB-DA47-15AD-A432E90534A6}"/>
              </a:ext>
            </a:extLst>
          </p:cNvPr>
          <p:cNvGrpSpPr/>
          <p:nvPr/>
        </p:nvGrpSpPr>
        <p:grpSpPr>
          <a:xfrm>
            <a:off x="1546965" y="944927"/>
            <a:ext cx="3311879" cy="2519842"/>
            <a:chOff x="1546965" y="944927"/>
            <a:chExt cx="3311879" cy="2519842"/>
          </a:xfrm>
        </p:grpSpPr>
        <p:sp>
          <p:nvSpPr>
            <p:cNvPr id="35" name="Flèche vers la droite 34">
              <a:extLst>
                <a:ext uri="{FF2B5EF4-FFF2-40B4-BE49-F238E27FC236}">
                  <a16:creationId xmlns:a16="http://schemas.microsoft.com/office/drawing/2014/main" id="{6A2CC896-1372-95BA-0D03-8AD819C0EE72}"/>
                </a:ext>
              </a:extLst>
            </p:cNvPr>
            <p:cNvSpPr/>
            <p:nvPr/>
          </p:nvSpPr>
          <p:spPr>
            <a:xfrm>
              <a:off x="1546965" y="1446174"/>
              <a:ext cx="1881692"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60" name="ZoneTexte 59">
              <a:extLst>
                <a:ext uri="{FF2B5EF4-FFF2-40B4-BE49-F238E27FC236}">
                  <a16:creationId xmlns:a16="http://schemas.microsoft.com/office/drawing/2014/main" id="{542CB4F0-8FFD-2B9B-5CE1-DB045030BE60}"/>
                </a:ext>
              </a:extLst>
            </p:cNvPr>
            <p:cNvSpPr txBox="1"/>
            <p:nvPr/>
          </p:nvSpPr>
          <p:spPr>
            <a:xfrm>
              <a:off x="3219333" y="2757468"/>
              <a:ext cx="1606409" cy="400110"/>
            </a:xfrm>
            <a:prstGeom prst="rect">
              <a:avLst/>
            </a:prstGeom>
            <a:noFill/>
            <a:effectLst/>
          </p:spPr>
          <p:txBody>
            <a:bodyPr wrap="square">
              <a:spAutoFit/>
            </a:bodyPr>
            <a:lstStyle/>
            <a:p>
              <a:pPr algn="ctr"/>
              <a:r>
                <a:rPr lang="es-ES" sz="1000" dirty="0" err="1">
                  <a:latin typeface="Verdana" panose="020B0604030504040204" pitchFamily="34" charset="0"/>
                  <a:ea typeface="Verdana" panose="020B0604030504040204" pitchFamily="34" charset="0"/>
                  <a:cs typeface="Verdana" panose="020B0604030504040204" pitchFamily="34" charset="0"/>
                </a:rPr>
                <a:t>Pharmacy</a:t>
              </a:r>
              <a:r>
                <a:rPr lang="es-ES" sz="1000" dirty="0">
                  <a:latin typeface="Verdana" panose="020B0604030504040204" pitchFamily="34" charset="0"/>
                  <a:ea typeface="Verdana" panose="020B0604030504040204" pitchFamily="34" charset="0"/>
                  <a:cs typeface="Verdana" panose="020B0604030504040204" pitchFamily="34" charset="0"/>
                </a:rPr>
                <a:t> </a:t>
              </a:r>
              <a:r>
                <a:rPr lang="es-ES" sz="1000" dirty="0" err="1">
                  <a:latin typeface="Verdana" panose="020B0604030504040204" pitchFamily="34" charset="0"/>
                  <a:ea typeface="Verdana" panose="020B0604030504040204" pitchFamily="34" charset="0"/>
                  <a:cs typeface="Verdana" panose="020B0604030504040204" pitchFamily="34" charset="0"/>
                </a:rPr>
                <a:t>receives</a:t>
              </a:r>
              <a:r>
                <a:rPr lang="es-ES" sz="1000" dirty="0">
                  <a:latin typeface="Verdana" panose="020B0604030504040204" pitchFamily="34" charset="0"/>
                  <a:ea typeface="Verdana" panose="020B0604030504040204" pitchFamily="34" charset="0"/>
                  <a:cs typeface="Verdana" panose="020B0604030504040204" pitchFamily="34" charset="0"/>
                </a:rPr>
                <a:t> </a:t>
              </a:r>
              <a:r>
                <a:rPr lang="es-ES" sz="1000" dirty="0" err="1">
                  <a:latin typeface="Verdana" panose="020B0604030504040204" pitchFamily="34" charset="0"/>
                  <a:ea typeface="Verdana" panose="020B0604030504040204" pitchFamily="34" charset="0"/>
                  <a:cs typeface="Verdana" panose="020B0604030504040204" pitchFamily="34" charset="0"/>
                </a:rPr>
                <a:t>the</a:t>
              </a:r>
              <a:r>
                <a:rPr lang="es-ES" sz="1000" dirty="0">
                  <a:latin typeface="Verdana" panose="020B0604030504040204" pitchFamily="34" charset="0"/>
                  <a:ea typeface="Verdana" panose="020B0604030504040204" pitchFamily="34" charset="0"/>
                  <a:cs typeface="Verdana" panose="020B0604030504040204" pitchFamily="34" charset="0"/>
                </a:rPr>
                <a:t> </a:t>
              </a:r>
              <a:r>
                <a:rPr lang="es-ES" sz="1000" dirty="0" err="1">
                  <a:latin typeface="Verdana" panose="020B0604030504040204" pitchFamily="34" charset="0"/>
                  <a:ea typeface="Verdana" panose="020B0604030504040204" pitchFamily="34" charset="0"/>
                  <a:cs typeface="Verdana" panose="020B0604030504040204" pitchFamily="34" charset="0"/>
                </a:rPr>
                <a:t>prescription</a:t>
              </a:r>
              <a:r>
                <a:rPr lang="es-ES" sz="1000" dirty="0">
                  <a:latin typeface="Verdana" panose="020B0604030504040204" pitchFamily="34" charset="0"/>
                  <a:ea typeface="Verdana" panose="020B0604030504040204" pitchFamily="34" charset="0"/>
                  <a:cs typeface="Verdana" panose="020B0604030504040204" pitchFamily="34" charset="0"/>
                </a:rPr>
                <a:t>.</a:t>
              </a:r>
            </a:p>
          </p:txBody>
        </p:sp>
        <p:sp>
          <p:nvSpPr>
            <p:cNvPr id="108" name="ZoneTexte 220">
              <a:extLst>
                <a:ext uri="{FF2B5EF4-FFF2-40B4-BE49-F238E27FC236}">
                  <a16:creationId xmlns:a16="http://schemas.microsoft.com/office/drawing/2014/main" id="{2EF9ED3C-B959-0758-33EE-262CE139C069}"/>
                </a:ext>
              </a:extLst>
            </p:cNvPr>
            <p:cNvSpPr txBox="1"/>
            <p:nvPr/>
          </p:nvSpPr>
          <p:spPr>
            <a:xfrm>
              <a:off x="3252435" y="3218548"/>
              <a:ext cx="1606409" cy="246221"/>
            </a:xfrm>
            <a:prstGeom prst="rect">
              <a:avLst/>
            </a:prstGeom>
            <a:solidFill>
              <a:schemeClr val="accent4"/>
            </a:solidFill>
            <a:effectLst/>
          </p:spPr>
          <p:txBody>
            <a:bodyPr wrap="square">
              <a:spAutoFit/>
            </a:bodyPr>
            <a:lstStyle/>
            <a:p>
              <a:pPr algn="ctr">
                <a:defRPr/>
              </a:pPr>
              <a:r>
                <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GTIN / GSRN / GLN</a:t>
              </a:r>
            </a:p>
          </p:txBody>
        </p:sp>
        <p:grpSp>
          <p:nvGrpSpPr>
            <p:cNvPr id="123" name="Groupe 122">
              <a:extLst>
                <a:ext uri="{FF2B5EF4-FFF2-40B4-BE49-F238E27FC236}">
                  <a16:creationId xmlns:a16="http://schemas.microsoft.com/office/drawing/2014/main" id="{575E6458-3922-2B26-3ED8-E0F0960C8C07}"/>
                </a:ext>
              </a:extLst>
            </p:cNvPr>
            <p:cNvGrpSpPr/>
            <p:nvPr/>
          </p:nvGrpSpPr>
          <p:grpSpPr>
            <a:xfrm>
              <a:off x="3383166" y="944927"/>
              <a:ext cx="1340182" cy="1393091"/>
              <a:chOff x="7573552" y="863166"/>
              <a:chExt cx="1146291" cy="1191546"/>
            </a:xfrm>
          </p:grpSpPr>
          <p:pic>
            <p:nvPicPr>
              <p:cNvPr id="124" name="Image 123">
                <a:extLst>
                  <a:ext uri="{FF2B5EF4-FFF2-40B4-BE49-F238E27FC236}">
                    <a16:creationId xmlns:a16="http://schemas.microsoft.com/office/drawing/2014/main" id="{44B59980-4182-E366-B814-49654123F45D}"/>
                  </a:ext>
                </a:extLst>
              </p:cNvPr>
              <p:cNvPicPr>
                <a:picLocks noChangeAspect="1"/>
              </p:cNvPicPr>
              <p:nvPr/>
            </p:nvPicPr>
            <p:blipFill>
              <a:blip r:embed="rId17"/>
              <a:srcRect/>
              <a:stretch/>
            </p:blipFill>
            <p:spPr>
              <a:xfrm>
                <a:off x="7888484" y="1075068"/>
                <a:ext cx="831359" cy="868934"/>
              </a:xfrm>
              <a:prstGeom prst="rect">
                <a:avLst/>
              </a:prstGeom>
            </p:spPr>
          </p:pic>
          <p:pic>
            <p:nvPicPr>
              <p:cNvPr id="125" name="Image 124">
                <a:extLst>
                  <a:ext uri="{FF2B5EF4-FFF2-40B4-BE49-F238E27FC236}">
                    <a16:creationId xmlns:a16="http://schemas.microsoft.com/office/drawing/2014/main" id="{9B84E143-6F6F-AB69-3F59-3C585B5061C1}"/>
                  </a:ext>
                </a:extLst>
              </p:cNvPr>
              <p:cNvPicPr>
                <a:picLocks noChangeAspect="1"/>
              </p:cNvPicPr>
              <p:nvPr/>
            </p:nvPicPr>
            <p:blipFill>
              <a:blip r:embed="rId14"/>
              <a:stretch>
                <a:fillRect/>
              </a:stretch>
            </p:blipFill>
            <p:spPr>
              <a:xfrm>
                <a:off x="8125921" y="863166"/>
                <a:ext cx="371420" cy="647921"/>
              </a:xfrm>
              <a:prstGeom prst="rect">
                <a:avLst/>
              </a:prstGeom>
            </p:spPr>
          </p:pic>
          <p:pic>
            <p:nvPicPr>
              <p:cNvPr id="126" name="Image 125">
                <a:extLst>
                  <a:ext uri="{FF2B5EF4-FFF2-40B4-BE49-F238E27FC236}">
                    <a16:creationId xmlns:a16="http://schemas.microsoft.com/office/drawing/2014/main" id="{5B35A872-047F-4BD8-8669-E72BF1BFB3BD}"/>
                  </a:ext>
                </a:extLst>
              </p:cNvPr>
              <p:cNvPicPr>
                <a:picLocks noChangeAspect="1"/>
              </p:cNvPicPr>
              <p:nvPr/>
            </p:nvPicPr>
            <p:blipFill>
              <a:blip r:embed="rId5"/>
              <a:srcRect/>
              <a:stretch/>
            </p:blipFill>
            <p:spPr>
              <a:xfrm>
                <a:off x="7573552" y="1292737"/>
                <a:ext cx="701287" cy="761975"/>
              </a:xfrm>
              <a:prstGeom prst="rect">
                <a:avLst/>
              </a:prstGeom>
            </p:spPr>
          </p:pic>
        </p:grpSp>
      </p:grpSp>
      <p:sp>
        <p:nvSpPr>
          <p:cNvPr id="2" name="Titre 1">
            <a:extLst>
              <a:ext uri="{FF2B5EF4-FFF2-40B4-BE49-F238E27FC236}">
                <a16:creationId xmlns:a16="http://schemas.microsoft.com/office/drawing/2014/main" id="{F683300C-5AA5-FD12-E817-8CFFB38B9A30}"/>
              </a:ext>
            </a:extLst>
          </p:cNvPr>
          <p:cNvSpPr>
            <a:spLocks noGrp="1"/>
          </p:cNvSpPr>
          <p:nvPr>
            <p:ph type="title"/>
          </p:nvPr>
        </p:nvSpPr>
        <p:spPr/>
        <p:txBody>
          <a:bodyPr/>
          <a:lstStyle/>
          <a:p>
            <a:r>
              <a:rPr lang="en-US" sz="2400" dirty="0">
                <a:latin typeface="Verdana" panose="020B0604030504040204" pitchFamily="34" charset="0"/>
                <a:ea typeface="Verdana" panose="020B0604030504040204" pitchFamily="34" charset="0"/>
                <a:cs typeface="Verdana" panose="020B0604030504040204" pitchFamily="34" charset="0"/>
              </a:rPr>
              <a:t>Where the standards fit in the process map </a:t>
            </a:r>
            <a:endParaRPr lang="fr-FR" dirty="0"/>
          </a:p>
        </p:txBody>
      </p:sp>
      <p:grpSp>
        <p:nvGrpSpPr>
          <p:cNvPr id="246" name="Groupe 245">
            <a:extLst>
              <a:ext uri="{FF2B5EF4-FFF2-40B4-BE49-F238E27FC236}">
                <a16:creationId xmlns:a16="http://schemas.microsoft.com/office/drawing/2014/main" id="{78B92CD9-09B0-7E10-F991-F87A8A90875F}"/>
              </a:ext>
            </a:extLst>
          </p:cNvPr>
          <p:cNvGrpSpPr/>
          <p:nvPr/>
        </p:nvGrpSpPr>
        <p:grpSpPr>
          <a:xfrm>
            <a:off x="370341" y="1097793"/>
            <a:ext cx="1943692" cy="2366976"/>
            <a:chOff x="370341" y="1097793"/>
            <a:chExt cx="1943692" cy="2366976"/>
          </a:xfrm>
        </p:grpSpPr>
        <p:sp>
          <p:nvSpPr>
            <p:cNvPr id="78" name="ZoneTexte 220">
              <a:extLst>
                <a:ext uri="{FF2B5EF4-FFF2-40B4-BE49-F238E27FC236}">
                  <a16:creationId xmlns:a16="http://schemas.microsoft.com/office/drawing/2014/main" id="{4C780FD3-C9C4-01CD-1B0F-90DE7401CBAB}"/>
                </a:ext>
              </a:extLst>
            </p:cNvPr>
            <p:cNvSpPr txBox="1"/>
            <p:nvPr/>
          </p:nvSpPr>
          <p:spPr>
            <a:xfrm>
              <a:off x="657302" y="3218548"/>
              <a:ext cx="1369771" cy="246221"/>
            </a:xfrm>
            <a:prstGeom prst="rect">
              <a:avLst/>
            </a:prstGeom>
            <a:solidFill>
              <a:schemeClr val="accent4"/>
            </a:solidFill>
            <a:effectLst/>
          </p:spPr>
          <p:txBody>
            <a:bodyPr wrap="square">
              <a:spAutoFit/>
            </a:bodyPr>
            <a:lstStyle/>
            <a:p>
              <a:pPr algn="ctr">
                <a:defRPr/>
              </a:pPr>
              <a:r>
                <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GTIN </a:t>
              </a: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 GSRN</a:t>
              </a:r>
              <a:endPar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107" name="ZoneTexte 114">
              <a:extLst>
                <a:ext uri="{FF2B5EF4-FFF2-40B4-BE49-F238E27FC236}">
                  <a16:creationId xmlns:a16="http://schemas.microsoft.com/office/drawing/2014/main" id="{E96BDED5-ACAA-DFA4-7576-4914FF6D17E5}"/>
                </a:ext>
              </a:extLst>
            </p:cNvPr>
            <p:cNvSpPr txBox="1"/>
            <p:nvPr/>
          </p:nvSpPr>
          <p:spPr>
            <a:xfrm>
              <a:off x="370341" y="2295804"/>
              <a:ext cx="1943692" cy="861774"/>
            </a:xfrm>
            <a:prstGeom prst="rect">
              <a:avLst/>
            </a:prstGeom>
            <a:noFill/>
            <a:effectLst/>
          </p:spPr>
          <p:txBody>
            <a:bodyPr wrap="square">
              <a:spAutoFit/>
            </a:bodyPr>
            <a:lstStyle/>
            <a:p>
              <a:pPr algn="ctr"/>
              <a:r>
                <a:rPr lang="es-ES" sz="1000" dirty="0" err="1">
                  <a:latin typeface="Verdana" panose="020B0604030504040204" pitchFamily="34" charset="0"/>
                  <a:ea typeface="Verdana" panose="020B0604030504040204" pitchFamily="34" charset="0"/>
                </a:rPr>
                <a:t>Patient</a:t>
              </a:r>
              <a:r>
                <a:rPr lang="es-ES" sz="1000" dirty="0">
                  <a:latin typeface="Verdana" panose="020B0604030504040204" pitchFamily="34" charset="0"/>
                  <a:ea typeface="Verdana" panose="020B0604030504040204" pitchFamily="34" charset="0"/>
                </a:rPr>
                <a:t> </a:t>
              </a:r>
              <a:r>
                <a:rPr lang="es-ES" sz="1000" dirty="0" err="1">
                  <a:latin typeface="Verdana" panose="020B0604030504040204" pitchFamily="34" charset="0"/>
                  <a:ea typeface="Verdana" panose="020B0604030504040204" pitchFamily="34" charset="0"/>
                </a:rPr>
                <a:t>is</a:t>
              </a:r>
              <a:r>
                <a:rPr lang="es-ES" sz="1000" dirty="0">
                  <a:latin typeface="Verdana" panose="020B0604030504040204" pitchFamily="34" charset="0"/>
                  <a:ea typeface="Verdana" panose="020B0604030504040204" pitchFamily="34" charset="0"/>
                </a:rPr>
                <a:t> </a:t>
              </a:r>
              <a:r>
                <a:rPr lang="es-ES" sz="1000" dirty="0" err="1">
                  <a:latin typeface="Verdana" panose="020B0604030504040204" pitchFamily="34" charset="0"/>
                  <a:ea typeface="Verdana" panose="020B0604030504040204" pitchFamily="34" charset="0"/>
                </a:rPr>
                <a:t>discharged</a:t>
              </a:r>
              <a:r>
                <a:rPr lang="es-ES" sz="1000" dirty="0">
                  <a:latin typeface="Verdana" panose="020B0604030504040204" pitchFamily="34" charset="0"/>
                  <a:ea typeface="Verdana" panose="020B0604030504040204" pitchFamily="34" charset="0"/>
                </a:rPr>
                <a:t> </a:t>
              </a:r>
              <a:r>
                <a:rPr lang="es-ES" sz="1000" dirty="0" err="1">
                  <a:latin typeface="Verdana" panose="020B0604030504040204" pitchFamily="34" charset="0"/>
                  <a:ea typeface="Verdana" panose="020B0604030504040204" pitchFamily="34" charset="0"/>
                </a:rPr>
                <a:t>from</a:t>
              </a:r>
              <a:r>
                <a:rPr lang="es-ES" sz="1000" dirty="0">
                  <a:latin typeface="Verdana" panose="020B0604030504040204" pitchFamily="34" charset="0"/>
                  <a:ea typeface="Verdana" panose="020B0604030504040204" pitchFamily="34" charset="0"/>
                </a:rPr>
                <a:t> hospital and requieres </a:t>
              </a:r>
              <a:r>
                <a:rPr lang="es-ES" sz="1000" dirty="0" err="1">
                  <a:latin typeface="Verdana" panose="020B0604030504040204" pitchFamily="34" charset="0"/>
                  <a:ea typeface="Verdana" panose="020B0604030504040204" pitchFamily="34" charset="0"/>
                </a:rPr>
                <a:t>discharged</a:t>
              </a:r>
              <a:r>
                <a:rPr lang="es-ES" sz="1000" dirty="0">
                  <a:latin typeface="Verdana" panose="020B0604030504040204" pitchFamily="34" charset="0"/>
                  <a:ea typeface="Verdana" panose="020B0604030504040204" pitchFamily="34" charset="0"/>
                </a:rPr>
                <a:t> </a:t>
              </a:r>
              <a:r>
                <a:rPr lang="es-ES" sz="1000" dirty="0" err="1">
                  <a:latin typeface="Verdana" panose="020B0604030504040204" pitchFamily="34" charset="0"/>
                  <a:ea typeface="Verdana" panose="020B0604030504040204" pitchFamily="34" charset="0"/>
                </a:rPr>
                <a:t>medication</a:t>
              </a:r>
              <a:endParaRPr lang="es-ES" sz="1000" dirty="0">
                <a:latin typeface="Verdana" panose="020B0604030504040204" pitchFamily="34" charset="0"/>
                <a:ea typeface="Verdana" panose="020B0604030504040204" pitchFamily="34" charset="0"/>
              </a:endParaRPr>
            </a:p>
            <a:p>
              <a:pPr algn="ctr"/>
              <a:r>
                <a:rPr lang="es-ES" sz="1000" dirty="0" err="1">
                  <a:latin typeface="Verdana" panose="020B0604030504040204" pitchFamily="34" charset="0"/>
                  <a:ea typeface="Verdana" panose="020B0604030504040204" pitchFamily="34" charset="0"/>
                </a:rPr>
                <a:t>linked</a:t>
              </a:r>
              <a:r>
                <a:rPr lang="es-ES" sz="1000" dirty="0">
                  <a:latin typeface="Verdana" panose="020B0604030504040204" pitchFamily="34" charset="0"/>
                  <a:ea typeface="Verdana" panose="020B0604030504040204" pitchFamily="34" charset="0"/>
                </a:rPr>
                <a:t> to </a:t>
              </a:r>
              <a:r>
                <a:rPr lang="es-ES" sz="1000" dirty="0" err="1">
                  <a:latin typeface="Verdana" panose="020B0604030504040204" pitchFamily="34" charset="0"/>
                  <a:ea typeface="Verdana" panose="020B0604030504040204" pitchFamily="34" charset="0"/>
                </a:rPr>
                <a:t>the</a:t>
              </a:r>
              <a:r>
                <a:rPr lang="es-ES" sz="1000" dirty="0">
                  <a:latin typeface="Verdana" panose="020B0604030504040204" pitchFamily="34" charset="0"/>
                  <a:ea typeface="Verdana" panose="020B0604030504040204" pitchFamily="34" charset="0"/>
                </a:rPr>
                <a:t> </a:t>
              </a:r>
              <a:r>
                <a:rPr lang="es-ES" sz="1000" dirty="0" err="1">
                  <a:latin typeface="Verdana" panose="020B0604030504040204" pitchFamily="34" charset="0"/>
                  <a:ea typeface="Verdana" panose="020B0604030504040204" pitchFamily="34" charset="0"/>
                </a:rPr>
                <a:t>unique</a:t>
              </a:r>
              <a:r>
                <a:rPr lang="es-ES" sz="1000" dirty="0">
                  <a:latin typeface="Verdana" panose="020B0604030504040204" pitchFamily="34" charset="0"/>
                  <a:ea typeface="Verdana" panose="020B0604030504040204" pitchFamily="34" charset="0"/>
                </a:rPr>
                <a:t> </a:t>
              </a:r>
              <a:r>
                <a:rPr lang="es-ES" sz="1000" dirty="0" err="1">
                  <a:latin typeface="Verdana" panose="020B0604030504040204" pitchFamily="34" charset="0"/>
                  <a:ea typeface="Verdana" panose="020B0604030504040204" pitchFamily="34" charset="0"/>
                </a:rPr>
                <a:t>patient</a:t>
              </a:r>
              <a:r>
                <a:rPr lang="es-ES" sz="1000" dirty="0">
                  <a:latin typeface="Verdana" panose="020B0604030504040204" pitchFamily="34" charset="0"/>
                  <a:ea typeface="Verdana" panose="020B0604030504040204" pitchFamily="34" charset="0"/>
                </a:rPr>
                <a:t> </a:t>
              </a:r>
              <a:r>
                <a:rPr lang="es-ES" sz="1000" dirty="0" err="1">
                  <a:latin typeface="Verdana" panose="020B0604030504040204" pitchFamily="34" charset="0"/>
                  <a:ea typeface="Verdana" panose="020B0604030504040204" pitchFamily="34" charset="0"/>
                </a:rPr>
                <a:t>identification</a:t>
              </a:r>
              <a:r>
                <a:rPr lang="es-ES" sz="1000" dirty="0">
                  <a:latin typeface="Verdana" panose="020B0604030504040204" pitchFamily="34" charset="0"/>
                  <a:ea typeface="Verdana" panose="020B0604030504040204" pitchFamily="34" charset="0"/>
                </a:rPr>
                <a:t>.</a:t>
              </a:r>
            </a:p>
          </p:txBody>
        </p:sp>
        <p:grpSp>
          <p:nvGrpSpPr>
            <p:cNvPr id="120" name="Groupe 119">
              <a:extLst>
                <a:ext uri="{FF2B5EF4-FFF2-40B4-BE49-F238E27FC236}">
                  <a16:creationId xmlns:a16="http://schemas.microsoft.com/office/drawing/2014/main" id="{1106C9FF-A187-0A3D-559A-550EB10227AC}"/>
                </a:ext>
              </a:extLst>
            </p:cNvPr>
            <p:cNvGrpSpPr/>
            <p:nvPr/>
          </p:nvGrpSpPr>
          <p:grpSpPr>
            <a:xfrm>
              <a:off x="683238" y="1097793"/>
              <a:ext cx="1140973" cy="910762"/>
              <a:chOff x="3221840" y="1180799"/>
              <a:chExt cx="1417007" cy="1131102"/>
            </a:xfrm>
          </p:grpSpPr>
          <p:pic>
            <p:nvPicPr>
              <p:cNvPr id="121" name="Image 120">
                <a:extLst>
                  <a:ext uri="{FF2B5EF4-FFF2-40B4-BE49-F238E27FC236}">
                    <a16:creationId xmlns:a16="http://schemas.microsoft.com/office/drawing/2014/main" id="{D4CC7193-3D48-660C-61CF-1A4797468522}"/>
                  </a:ext>
                </a:extLst>
              </p:cNvPr>
              <p:cNvPicPr>
                <a:picLocks noChangeAspect="1"/>
              </p:cNvPicPr>
              <p:nvPr/>
            </p:nvPicPr>
            <p:blipFill>
              <a:blip r:embed="rId14"/>
              <a:stretch>
                <a:fillRect/>
              </a:stretch>
            </p:blipFill>
            <p:spPr>
              <a:xfrm>
                <a:off x="3221840" y="1180799"/>
                <a:ext cx="571500" cy="996950"/>
              </a:xfrm>
              <a:prstGeom prst="rect">
                <a:avLst/>
              </a:prstGeom>
            </p:spPr>
          </p:pic>
          <p:pic>
            <p:nvPicPr>
              <p:cNvPr id="122" name="Image 121">
                <a:extLst>
                  <a:ext uri="{FF2B5EF4-FFF2-40B4-BE49-F238E27FC236}">
                    <a16:creationId xmlns:a16="http://schemas.microsoft.com/office/drawing/2014/main" id="{67D2C89F-936A-42ED-003E-C0DEE463F8AF}"/>
                  </a:ext>
                </a:extLst>
              </p:cNvPr>
              <p:cNvPicPr>
                <a:picLocks noChangeAspect="1"/>
              </p:cNvPicPr>
              <p:nvPr/>
            </p:nvPicPr>
            <p:blipFill>
              <a:blip r:embed="rId18"/>
              <a:stretch>
                <a:fillRect/>
              </a:stretch>
            </p:blipFill>
            <p:spPr>
              <a:xfrm>
                <a:off x="3609157" y="1320067"/>
                <a:ext cx="1029690" cy="991834"/>
              </a:xfrm>
              <a:prstGeom prst="rect">
                <a:avLst/>
              </a:prstGeom>
            </p:spPr>
          </p:pic>
        </p:grpSp>
      </p:grpSp>
    </p:spTree>
    <p:extLst>
      <p:ext uri="{BB962C8B-B14F-4D97-AF65-F5344CB8AC3E}">
        <p14:creationId xmlns:p14="http://schemas.microsoft.com/office/powerpoint/2010/main" val="36257588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itre 10">
            <a:extLst>
              <a:ext uri="{FF2B5EF4-FFF2-40B4-BE49-F238E27FC236}">
                <a16:creationId xmlns:a16="http://schemas.microsoft.com/office/drawing/2014/main" id="{066F2B70-4ADC-BBAA-4A7D-260B73399E58}"/>
              </a:ext>
            </a:extLst>
          </p:cNvPr>
          <p:cNvSpPr>
            <a:spLocks noGrp="1"/>
          </p:cNvSpPr>
          <p:nvPr>
            <p:ph type="title"/>
          </p:nvPr>
        </p:nvSpPr>
        <p:spPr/>
        <p:txBody>
          <a:bodyPr>
            <a:normAutofit/>
          </a:bodyPr>
          <a:lstStyle/>
          <a:p>
            <a:r>
              <a:rPr lang="en-US" dirty="0">
                <a:latin typeface="Verdana" panose="020B0604030504040204" pitchFamily="34" charset="0"/>
                <a:ea typeface="Verdana" panose="020B0604030504040204" pitchFamily="34" charset="0"/>
                <a:cs typeface="Verdana" panose="020B0604030504040204" pitchFamily="34" charset="0"/>
              </a:rPr>
              <a:t>Benefits</a:t>
            </a:r>
            <a:endParaRPr lang="fr-FR" dirty="0">
              <a:latin typeface="Verdana" panose="020B0604030504040204" pitchFamily="34" charset="0"/>
              <a:ea typeface="Verdana" panose="020B0604030504040204" pitchFamily="34" charset="0"/>
              <a:cs typeface="Verdana" panose="020B0604030504040204" pitchFamily="34" charset="0"/>
            </a:endParaRPr>
          </a:p>
        </p:txBody>
      </p:sp>
      <p:sp>
        <p:nvSpPr>
          <p:cNvPr id="12" name="Espace réservé du contenu 11">
            <a:extLst>
              <a:ext uri="{FF2B5EF4-FFF2-40B4-BE49-F238E27FC236}">
                <a16:creationId xmlns:a16="http://schemas.microsoft.com/office/drawing/2014/main" id="{FD161E11-629A-6D21-3B91-EF906F68AB9D}"/>
              </a:ext>
            </a:extLst>
          </p:cNvPr>
          <p:cNvSpPr>
            <a:spLocks noGrp="1"/>
          </p:cNvSpPr>
          <p:nvPr>
            <p:ph idx="1"/>
          </p:nvPr>
        </p:nvSpPr>
        <p:spPr/>
        <p:txBody>
          <a:bodyPr wrap="square" numCol="1" spcCol="180000">
            <a:noAutofit/>
          </a:bodyPr>
          <a:lstStyle/>
          <a:p>
            <a:pPr marL="342900" indent="-342900">
              <a:spcBef>
                <a:spcPts val="300"/>
              </a:spcBef>
              <a:buFont typeface="Arial" panose="020B0604020202020204" pitchFamily="34" charset="0"/>
              <a:buChar char="•"/>
            </a:pPr>
            <a:r>
              <a:rPr lang="en-US" sz="1600" dirty="0"/>
              <a:t>Ensures patients receive authentic, verified medicines at discharge</a:t>
            </a:r>
          </a:p>
          <a:p>
            <a:pPr marL="342900" indent="-342900">
              <a:spcBef>
                <a:spcPts val="300"/>
              </a:spcBef>
              <a:buFont typeface="Arial" panose="020B0604020202020204" pitchFamily="34" charset="0"/>
              <a:buChar char="•"/>
            </a:pPr>
            <a:r>
              <a:rPr lang="en-US" sz="1600" dirty="0"/>
              <a:t>Reduces the risk of expired or recalled products reaching patients</a:t>
            </a:r>
          </a:p>
          <a:p>
            <a:pPr marL="342900" indent="-342900">
              <a:spcBef>
                <a:spcPts val="300"/>
              </a:spcBef>
              <a:buFont typeface="Arial" panose="020B0604020202020204" pitchFamily="34" charset="0"/>
              <a:buChar char="•"/>
            </a:pPr>
            <a:r>
              <a:rPr lang="en-US" sz="1600" dirty="0"/>
              <a:t>Improves continuity of care between hospital and community pharmacy</a:t>
            </a:r>
          </a:p>
          <a:p>
            <a:pPr marL="342900" indent="-342900">
              <a:spcBef>
                <a:spcPts val="300"/>
              </a:spcBef>
              <a:buFont typeface="Arial" panose="020B0604020202020204" pitchFamily="34" charset="0"/>
              <a:buChar char="•"/>
            </a:pPr>
            <a:r>
              <a:rPr lang="en-US" sz="1600" dirty="0"/>
              <a:t>Complies with major regulatory frameworks (EU FMD, US DSCSA)</a:t>
            </a:r>
          </a:p>
        </p:txBody>
      </p:sp>
      <p:sp>
        <p:nvSpPr>
          <p:cNvPr id="2" name="Espace réservé du texte 1">
            <a:extLst>
              <a:ext uri="{FF2B5EF4-FFF2-40B4-BE49-F238E27FC236}">
                <a16:creationId xmlns:a16="http://schemas.microsoft.com/office/drawing/2014/main" id="{90A90517-1600-E2C2-A3BD-A2E3AEEA931A}"/>
              </a:ext>
            </a:extLst>
          </p:cNvPr>
          <p:cNvSpPr>
            <a:spLocks noGrp="1"/>
          </p:cNvSpPr>
          <p:nvPr>
            <p:ph type="body" sz="quarter" idx="10"/>
          </p:nvPr>
        </p:nvSpPr>
        <p:spPr/>
        <p:txBody>
          <a:bodyPr/>
          <a:lstStyle/>
          <a:p>
            <a:r>
              <a:rPr lang="en-US" b="1" dirty="0">
                <a:latin typeface="Verdana" panose="020B0604030504040204" pitchFamily="34" charset="0"/>
                <a:ea typeface="Verdana" panose="020B0604030504040204" pitchFamily="34" charset="0"/>
                <a:cs typeface="Verdana" panose="020B0604030504040204" pitchFamily="34" charset="0"/>
              </a:rPr>
              <a:t>Clinical</a:t>
            </a:r>
          </a:p>
        </p:txBody>
      </p:sp>
      <p:sp>
        <p:nvSpPr>
          <p:cNvPr id="3" name="Espace réservé du contenu 2">
            <a:extLst>
              <a:ext uri="{FF2B5EF4-FFF2-40B4-BE49-F238E27FC236}">
                <a16:creationId xmlns:a16="http://schemas.microsoft.com/office/drawing/2014/main" id="{B410B3AF-2AE0-3558-C96C-E932C1C240BA}"/>
              </a:ext>
            </a:extLst>
          </p:cNvPr>
          <p:cNvSpPr>
            <a:spLocks noGrp="1"/>
          </p:cNvSpPr>
          <p:nvPr>
            <p:ph idx="11"/>
          </p:nvPr>
        </p:nvSpPr>
        <p:spPr>
          <a:xfrm>
            <a:off x="6096000" y="2286000"/>
            <a:ext cx="5273675" cy="4348163"/>
          </a:xfrm>
        </p:spPr>
        <p:txBody>
          <a:bodyPr/>
          <a:lstStyle/>
          <a:p>
            <a:pPr marL="342900" indent="-342900">
              <a:spcBef>
                <a:spcPts val="300"/>
              </a:spcBef>
              <a:buFont typeface="Arial" panose="020B0604020202020204" pitchFamily="34" charset="0"/>
              <a:buChar char="•"/>
            </a:pPr>
            <a:r>
              <a:rPr lang="en-US" sz="1600" dirty="0"/>
              <a:t>Strengthens supply chain traceability from hospital to home</a:t>
            </a:r>
          </a:p>
          <a:p>
            <a:pPr marL="342900" indent="-342900">
              <a:spcBef>
                <a:spcPts val="300"/>
              </a:spcBef>
              <a:buFont typeface="Arial" panose="020B0604020202020204" pitchFamily="34" charset="0"/>
              <a:buChar char="•"/>
            </a:pPr>
            <a:r>
              <a:rPr lang="en-US" sz="1600" dirty="0"/>
              <a:t>Supports </a:t>
            </a:r>
            <a:r>
              <a:rPr lang="en-US" sz="1600" dirty="0" err="1"/>
              <a:t>standardised</a:t>
            </a:r>
            <a:r>
              <a:rPr lang="en-US" sz="1600" dirty="0"/>
              <a:t> workflows across pharmacies and healthcare systems</a:t>
            </a:r>
          </a:p>
          <a:p>
            <a:pPr marL="342900" indent="-342900">
              <a:spcBef>
                <a:spcPts val="300"/>
              </a:spcBef>
              <a:buFont typeface="Arial" panose="020B0604020202020204" pitchFamily="34" charset="0"/>
              <a:buChar char="•"/>
            </a:pPr>
            <a:r>
              <a:rPr lang="en-US" sz="1600" dirty="0"/>
              <a:t>Reduces manual checks and improves operational efficiency</a:t>
            </a:r>
          </a:p>
          <a:p>
            <a:pPr marL="342900" indent="-342900">
              <a:spcBef>
                <a:spcPts val="300"/>
              </a:spcBef>
              <a:buFont typeface="Arial" panose="020B0604020202020204" pitchFamily="34" charset="0"/>
              <a:buChar char="•"/>
            </a:pPr>
            <a:r>
              <a:rPr lang="en-US" sz="1600" dirty="0" err="1"/>
              <a:t>Minimises</a:t>
            </a:r>
            <a:r>
              <a:rPr lang="en-US" sz="1600" dirty="0"/>
              <a:t> administrative burden by automating verification and documentation</a:t>
            </a:r>
          </a:p>
        </p:txBody>
      </p:sp>
      <p:sp>
        <p:nvSpPr>
          <p:cNvPr id="4" name="Espace réservé du texte 3">
            <a:extLst>
              <a:ext uri="{FF2B5EF4-FFF2-40B4-BE49-F238E27FC236}">
                <a16:creationId xmlns:a16="http://schemas.microsoft.com/office/drawing/2014/main" id="{3EB241B7-DBBD-AD00-9C3F-FA24AE9585A2}"/>
              </a:ext>
            </a:extLst>
          </p:cNvPr>
          <p:cNvSpPr>
            <a:spLocks noGrp="1"/>
          </p:cNvSpPr>
          <p:nvPr>
            <p:ph type="body" sz="quarter" idx="12"/>
          </p:nvPr>
        </p:nvSpPr>
        <p:spPr/>
        <p:txBody>
          <a:bodyPr/>
          <a:lstStyle/>
          <a:p>
            <a:r>
              <a:rPr lang="fr-FR" dirty="0"/>
              <a:t>Non </a:t>
            </a:r>
            <a:r>
              <a:rPr lang="fr-FR" dirty="0" err="1"/>
              <a:t>clinical</a:t>
            </a:r>
            <a:endParaRPr lang="fr-FR" dirty="0"/>
          </a:p>
        </p:txBody>
      </p:sp>
    </p:spTree>
    <p:extLst>
      <p:ext uri="{BB962C8B-B14F-4D97-AF65-F5344CB8AC3E}">
        <p14:creationId xmlns:p14="http://schemas.microsoft.com/office/powerpoint/2010/main" val="2892594145"/>
      </p:ext>
    </p:extLst>
  </p:cSld>
  <p:clrMapOvr>
    <a:masterClrMapping/>
  </p:clrMapOvr>
</p:sld>
</file>

<file path=ppt/theme/theme1.xml><?xml version="1.0" encoding="utf-8"?>
<a:theme xmlns:a="http://schemas.openxmlformats.org/drawingml/2006/main" name="Thème Office 2013 – 2022">
  <a:themeElements>
    <a:clrScheme name="Personnalisé 1">
      <a:dk1>
        <a:srgbClr val="000000"/>
      </a:dk1>
      <a:lt1>
        <a:srgbClr val="FFFFFF"/>
      </a:lt1>
      <a:dk2>
        <a:srgbClr val="213368"/>
      </a:dk2>
      <a:lt2>
        <a:srgbClr val="DDDDDD"/>
      </a:lt2>
      <a:accent1>
        <a:srgbClr val="98E1F2"/>
      </a:accent1>
      <a:accent2>
        <a:srgbClr val="C6E4D2"/>
      </a:accent2>
      <a:accent3>
        <a:srgbClr val="CBE2A9"/>
      </a:accent3>
      <a:accent4>
        <a:srgbClr val="FBDFA6"/>
      </a:accent4>
      <a:accent5>
        <a:srgbClr val="F6B6CC"/>
      </a:accent5>
      <a:accent6>
        <a:srgbClr val="E8CFE2"/>
      </a:accent6>
      <a:hlink>
        <a:srgbClr val="00B6DE"/>
      </a:hlink>
      <a:folHlink>
        <a:srgbClr val="213368"/>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1913</TotalTime>
  <Words>734</Words>
  <Application>Microsoft Macintosh PowerPoint</Application>
  <PresentationFormat>Grand écran</PresentationFormat>
  <Paragraphs>91</Paragraphs>
  <Slides>9</Slides>
  <Notes>7</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9</vt:i4>
      </vt:variant>
    </vt:vector>
  </HeadingPairs>
  <TitlesOfParts>
    <vt:vector size="13" baseType="lpstr">
      <vt:lpstr>Aptos</vt:lpstr>
      <vt:lpstr>Arial</vt:lpstr>
      <vt:lpstr>Verdana</vt:lpstr>
      <vt:lpstr>Thème Office 2013 – 2022</vt:lpstr>
      <vt:lpstr>Definition of business process</vt:lpstr>
      <vt:lpstr>Where the standards fit in the process map </vt:lpstr>
      <vt:lpstr>Where the standards fit in the process map </vt:lpstr>
      <vt:lpstr>Where the standards fit in the process map </vt:lpstr>
      <vt:lpstr>Where the standards fit in the process map </vt:lpstr>
      <vt:lpstr>Where the standards fit in the process map </vt:lpstr>
      <vt:lpstr>Where the standards fit in the process map </vt:lpstr>
      <vt:lpstr>Where the standards fit in the process map </vt:lpstr>
      <vt:lpstr>Benefits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André Thijsen (visible)</dc:creator>
  <cp:lastModifiedBy>André Thijsen (visible)</cp:lastModifiedBy>
  <cp:revision>68</cp:revision>
  <dcterms:created xsi:type="dcterms:W3CDTF">2023-01-10T11:12:26Z</dcterms:created>
  <dcterms:modified xsi:type="dcterms:W3CDTF">2026-02-04T08:00:17Z</dcterms:modified>
</cp:coreProperties>
</file>