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62" r:id="rId2"/>
    <p:sldId id="276" r:id="rId3"/>
    <p:sldId id="275" r:id="rId4"/>
    <p:sldId id="274" r:id="rId5"/>
    <p:sldId id="273" r:id="rId6"/>
    <p:sldId id="264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FE3"/>
    <a:srgbClr val="F6B7CC"/>
    <a:srgbClr val="FCE0A6"/>
    <a:srgbClr val="CCE3AA"/>
    <a:srgbClr val="99E2F3"/>
    <a:srgbClr val="2233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61640C-B974-496A-B50E-0E99ECD15BFB}" v="161" dt="2025-11-25T11:04:22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329"/>
    <p:restoredTop sz="96327"/>
  </p:normalViewPr>
  <p:slideViewPr>
    <p:cSldViewPr snapToGrid="0">
      <p:cViewPr varScale="1">
        <p:scale>
          <a:sx n="124" d="100"/>
          <a:sy n="124" d="100"/>
        </p:scale>
        <p:origin x="120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214" d="100"/>
          <a:sy n="214" d="100"/>
        </p:scale>
        <p:origin x="7416" y="1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67029E-20F1-A143-88B9-28013DB09FF5}" type="datetimeFigureOut">
              <a:rPr lang="fr-FR" smtClean="0"/>
              <a:t>04/02/2026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42DBFD-3510-0142-8331-C655B9BF5D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59880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C8238-380D-1908-B14F-E0DC82FC7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482990-378C-BD69-2BD2-482A58044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BA211-2468-EF85-E00F-1346D53BA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B6CF31-8C85-1BD3-31FD-37F37FEAA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2DBFD-3510-0142-8331-C655B9BF5D9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3891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C8238-380D-1908-B14F-E0DC82FC7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482990-378C-BD69-2BD2-482A58044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BA211-2468-EF85-E00F-1346D53BA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B6CF31-8C85-1BD3-31FD-37F37FEAA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2DBFD-3510-0142-8331-C655B9BF5D9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60902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C8238-380D-1908-B14F-E0DC82FC7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482990-378C-BD69-2BD2-482A58044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BA211-2468-EF85-E00F-1346D53BA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B6CF31-8C85-1BD3-31FD-37F37FEAA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2DBFD-3510-0142-8331-C655B9BF5D9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147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C8238-380D-1908-B14F-E0DC82FC7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F482990-378C-BD69-2BD2-482A580448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BBA211-2468-EF85-E00F-1346D53BAB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7B6CF31-8C85-1BD3-31FD-37F37FEAA3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42DBFD-3510-0142-8331-C655B9BF5D98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797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3AE1D0-CC12-98B5-93B8-0EE46D7184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6937AF5-455E-5ADC-031C-BDA465A61C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4166141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FE6465-8B13-DC94-424A-FA0CC0B051F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23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54DB19-1A23-C988-05D4-30DDBDF2A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096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17F212-8942-1095-1F81-FDF2A0E0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2348"/>
            <a:ext cx="10515600" cy="5041815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500"/>
              </a:spcBef>
              <a:defRPr sz="2000"/>
            </a:lvl1pPr>
            <a:lvl2pPr>
              <a:spcBef>
                <a:spcPts val="1500"/>
              </a:spcBef>
              <a:defRPr sz="2000"/>
            </a:lvl2pPr>
            <a:lvl3pPr>
              <a:spcBef>
                <a:spcPts val="1500"/>
              </a:spcBef>
              <a:defRPr/>
            </a:lvl3pPr>
            <a:lvl4pPr>
              <a:spcBef>
                <a:spcPts val="1500"/>
              </a:spcBef>
              <a:defRPr/>
            </a:lvl4pPr>
            <a:lvl5pPr>
              <a:spcBef>
                <a:spcPts val="1500"/>
              </a:spcBef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936230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s 1 co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6D9DC1-8056-2BE0-7384-D195785D08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23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54DB19-1A23-C988-05D4-30DDBDF2A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096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17F212-8942-1095-1F81-FDF2A0E0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000"/>
            <a:ext cx="10515600" cy="43481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500"/>
              </a:spcBef>
              <a:defRPr sz="2000"/>
            </a:lvl1pPr>
            <a:lvl2pPr>
              <a:spcBef>
                <a:spcPts val="1500"/>
              </a:spcBef>
              <a:defRPr sz="2000"/>
            </a:lvl2pPr>
            <a:lvl3pPr>
              <a:spcBef>
                <a:spcPts val="1500"/>
              </a:spcBef>
              <a:defRPr/>
            </a:lvl3pPr>
            <a:lvl4pPr>
              <a:spcBef>
                <a:spcPts val="1500"/>
              </a:spcBef>
              <a:defRPr/>
            </a:lvl4pPr>
            <a:lvl5pPr>
              <a:spcBef>
                <a:spcPts val="1500"/>
              </a:spcBef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0798327-9F12-FE54-89F8-8202DB546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227138"/>
            <a:ext cx="10515600" cy="1058862"/>
          </a:xfrm>
        </p:spPr>
        <p:txBody>
          <a:bodyPr anchor="ctr" anchorCtr="0">
            <a:noAutofit/>
          </a:bodyPr>
          <a:lstStyle>
            <a:lvl1pPr>
              <a:defRPr sz="2000" b="1"/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11646736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62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efits 2 col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36D9DC1-8056-2BE0-7384-D195785D08E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2346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A54DB19-1A23-C988-05D4-30DDBDF2A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096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D17F212-8942-1095-1F81-FDF2A0E06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000"/>
            <a:ext cx="4913312" cy="43481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500"/>
              </a:spcBef>
              <a:defRPr sz="2000"/>
            </a:lvl1pPr>
            <a:lvl2pPr>
              <a:spcBef>
                <a:spcPts val="1500"/>
              </a:spcBef>
              <a:defRPr sz="2000"/>
            </a:lvl2pPr>
            <a:lvl3pPr>
              <a:spcBef>
                <a:spcPts val="1500"/>
              </a:spcBef>
              <a:defRPr/>
            </a:lvl3pPr>
            <a:lvl4pPr>
              <a:spcBef>
                <a:spcPts val="1500"/>
              </a:spcBef>
              <a:defRPr/>
            </a:lvl4pPr>
            <a:lvl5pPr>
              <a:spcBef>
                <a:spcPts val="1500"/>
              </a:spcBef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0798327-9F12-FE54-89F8-8202DB546A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227138"/>
            <a:ext cx="4913312" cy="1058862"/>
          </a:xfrm>
        </p:spPr>
        <p:txBody>
          <a:bodyPr anchor="ctr" anchorCtr="0">
            <a:noAutofit/>
          </a:bodyPr>
          <a:lstStyle>
            <a:lvl1pPr>
              <a:defRPr sz="2000" b="1"/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9D276E13-CD46-83A6-13DD-05FE190AC9F3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456363" y="2286000"/>
            <a:ext cx="4913312" cy="43481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1500"/>
              </a:spcBef>
              <a:defRPr sz="2000"/>
            </a:lvl1pPr>
            <a:lvl2pPr>
              <a:spcBef>
                <a:spcPts val="1500"/>
              </a:spcBef>
              <a:defRPr sz="2000"/>
            </a:lvl2pPr>
            <a:lvl3pPr>
              <a:spcBef>
                <a:spcPts val="1500"/>
              </a:spcBef>
              <a:defRPr/>
            </a:lvl3pPr>
            <a:lvl4pPr>
              <a:spcBef>
                <a:spcPts val="1500"/>
              </a:spcBef>
              <a:defRPr/>
            </a:lvl4pPr>
            <a:lvl5pPr>
              <a:spcBef>
                <a:spcPts val="1500"/>
              </a:spcBef>
              <a:defRPr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79D7197E-94FE-D7DF-AAB8-E0B1665D285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1227138"/>
            <a:ext cx="4913312" cy="1058862"/>
          </a:xfrm>
        </p:spPr>
        <p:txBody>
          <a:bodyPr anchor="ctr" anchorCtr="0">
            <a:noAutofit/>
          </a:bodyPr>
          <a:lstStyle>
            <a:lvl1pPr>
              <a:defRPr sz="2000" b="1"/>
            </a:lvl1pPr>
          </a:lstStyle>
          <a:p>
            <a:pPr lvl="0"/>
            <a:r>
              <a:rPr lang="fr-FR" dirty="0"/>
              <a:t>Sous-titre</a:t>
            </a:r>
          </a:p>
        </p:txBody>
      </p:sp>
    </p:spTree>
    <p:extLst>
      <p:ext uri="{BB962C8B-B14F-4D97-AF65-F5344CB8AC3E}">
        <p14:creationId xmlns:p14="http://schemas.microsoft.com/office/powerpoint/2010/main" val="2943504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4067" userDrawn="1">
          <p15:clr>
            <a:srgbClr val="FBAE40"/>
          </p15:clr>
        </p15:guide>
        <p15:guide id="4" pos="3613" userDrawn="1">
          <p15:clr>
            <a:srgbClr val="FBAE40"/>
          </p15:clr>
        </p15:guide>
        <p15:guide id="5" pos="518" userDrawn="1">
          <p15:clr>
            <a:srgbClr val="FBAE40"/>
          </p15:clr>
        </p15:guide>
        <p15:guide id="6" pos="716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478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EE662E75-D7DB-295E-F113-F0362940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2096"/>
          </a:xfrm>
        </p:spPr>
        <p:txBody>
          <a:bodyPr anchor="t" anchorCtr="0">
            <a:normAutofit/>
          </a:bodyPr>
          <a:lstStyle>
            <a:lvl1pPr>
              <a:defRPr sz="2400">
                <a:solidFill>
                  <a:schemeClr val="tx1"/>
                </a:solidFill>
                <a:effectLst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3422822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12F2B87-0ABE-BCF7-9100-F061D9DFF2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653BF99-FD48-27D2-1046-24F137206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7190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1" r:id="rId3"/>
    <p:sldLayoutId id="2147483671" r:id="rId4"/>
    <p:sldLayoutId id="2147483655" r:id="rId5"/>
    <p:sldLayoutId id="2147483672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b="0" i="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emf"/><Relationship Id="rId5" Type="http://schemas.openxmlformats.org/officeDocument/2006/relationships/image" Target="../media/image3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6.emf"/><Relationship Id="rId7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image" Target="../media/image7.emf"/><Relationship Id="rId9" Type="http://schemas.openxmlformats.org/officeDocument/2006/relationships/image" Target="../media/image1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066F2B70-4ADC-BBAA-4A7D-260B7339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ffectLst/>
              </a:rPr>
              <a:t>Definition of business process</a:t>
            </a:r>
            <a:endParaRPr lang="fr-FR" dirty="0">
              <a:effectLst/>
            </a:endParaRP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FD161E11-629A-6D21-3B91-EF906F68AB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/>
              <a:t>This process describes how a patient uses a mobile phone to scan a GS1 </a:t>
            </a:r>
            <a:r>
              <a:rPr lang="en-US" dirty="0" err="1"/>
              <a:t>DataMatrix</a:t>
            </a:r>
            <a:r>
              <a:rPr lang="en-US" dirty="0"/>
              <a:t> on a prescription product in order to access trusted on line information.</a:t>
            </a:r>
            <a:endParaRPr lang="en-US" dirty="0">
              <a:cs typeface="+mn-lt"/>
            </a:endParaRP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0E4E3DC1-7E8D-6377-59D7-D1C4DA15A0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Process 3 – Accessing trusted on line information via Smartphone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485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F3D23-C9EE-160D-F65C-C9B87049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6942B9-D0C2-FEB7-60BA-D0F0324D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the standards fit in the process map </a:t>
            </a:r>
            <a:endParaRPr lang="fr-FR" dirty="0"/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68FBB5D3-1D1E-D04B-9562-6CE67C89F6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1551" y="45711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56A5D20-E5AD-058B-A8B6-EE17DBD26D4C}"/>
              </a:ext>
            </a:extLst>
          </p:cNvPr>
          <p:cNvGrpSpPr/>
          <p:nvPr/>
        </p:nvGrpSpPr>
        <p:grpSpPr>
          <a:xfrm>
            <a:off x="508061" y="1990594"/>
            <a:ext cx="2288555" cy="2859754"/>
            <a:chOff x="508061" y="1990594"/>
            <a:chExt cx="2288555" cy="2859754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439CD5AB-889F-41B7-277F-86B9F17C8574}"/>
                </a:ext>
              </a:extLst>
            </p:cNvPr>
            <p:cNvGrpSpPr/>
            <p:nvPr/>
          </p:nvGrpSpPr>
          <p:grpSpPr>
            <a:xfrm>
              <a:off x="508061" y="1990594"/>
              <a:ext cx="2288555" cy="2859754"/>
              <a:chOff x="508061" y="1990594"/>
              <a:chExt cx="2288555" cy="2859754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CAC6C483-7394-1EFA-BAFC-8B407E552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34387" y="1990594"/>
                <a:ext cx="1426963" cy="908713"/>
              </a:xfrm>
              <a:prstGeom prst="rect">
                <a:avLst/>
              </a:prstGeom>
            </p:spPr>
          </p:pic>
          <p:sp>
            <p:nvSpPr>
              <p:cNvPr id="11" name="ZoneTexte 220">
                <a:extLst>
                  <a:ext uri="{FF2B5EF4-FFF2-40B4-BE49-F238E27FC236}">
                    <a16:creationId xmlns:a16="http://schemas.microsoft.com/office/drawing/2014/main" id="{34695D61-A2DA-E01D-7657-9C34C91FE171}"/>
                  </a:ext>
                </a:extLst>
              </p:cNvPr>
              <p:cNvSpPr txBox="1"/>
              <p:nvPr/>
            </p:nvSpPr>
            <p:spPr>
              <a:xfrm>
                <a:off x="1371766" y="4604127"/>
                <a:ext cx="561143" cy="246221"/>
              </a:xfrm>
              <a:prstGeom prst="rect">
                <a:avLst/>
              </a:prstGeom>
              <a:solidFill>
                <a:schemeClr val="accent4"/>
              </a:solidFill>
              <a:effectLst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000" dirty="0">
                    <a:solidFill>
                      <a:prstClr val="black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GTIN</a:t>
                </a:r>
              </a:p>
            </p:txBody>
          </p:sp>
          <p:sp>
            <p:nvSpPr>
              <p:cNvPr id="17" name="CuadroTexto 4">
                <a:extLst>
                  <a:ext uri="{FF2B5EF4-FFF2-40B4-BE49-F238E27FC236}">
                    <a16:creationId xmlns:a16="http://schemas.microsoft.com/office/drawing/2014/main" id="{BCBAAE75-C5BB-76EB-7325-7DE8336175D1}"/>
                  </a:ext>
                </a:extLst>
              </p:cNvPr>
              <p:cNvSpPr txBox="1"/>
              <p:nvPr/>
            </p:nvSpPr>
            <p:spPr>
              <a:xfrm>
                <a:off x="508061" y="3720407"/>
                <a:ext cx="22885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Manufacturer encodes the GTIN, batch / lot number, expiry date and serial number (where applicable) in a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endParaRPr lang="es-ES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CBC71852-15FB-5E6A-98FB-8014A078D4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18684" y="2663521"/>
                <a:ext cx="517379" cy="780310"/>
              </a:xfrm>
              <a:prstGeom prst="rect">
                <a:avLst/>
              </a:prstGeom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DDE958E-0301-5E85-66E4-2515EA22F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2807" y="3023142"/>
              <a:ext cx="420690" cy="420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44516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F3D23-C9EE-160D-F65C-C9B87049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6942B9-D0C2-FEB7-60BA-D0F0324D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the standards fit in the process map </a:t>
            </a:r>
            <a:endParaRPr lang="fr-FR" dirty="0"/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68FBB5D3-1D1E-D04B-9562-6CE67C89F6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1551" y="45711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95C332AB-F46A-441E-A305-3B1BFD2789AE}"/>
              </a:ext>
            </a:extLst>
          </p:cNvPr>
          <p:cNvGrpSpPr/>
          <p:nvPr/>
        </p:nvGrpSpPr>
        <p:grpSpPr>
          <a:xfrm>
            <a:off x="2494192" y="2265983"/>
            <a:ext cx="3390118" cy="2589142"/>
            <a:chOff x="2494192" y="2265983"/>
            <a:chExt cx="3390118" cy="258914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C06D71E-66CD-075C-69B0-D563775BF3A7}"/>
                </a:ext>
              </a:extLst>
            </p:cNvPr>
            <p:cNvGrpSpPr/>
            <p:nvPr/>
          </p:nvGrpSpPr>
          <p:grpSpPr>
            <a:xfrm>
              <a:off x="2494192" y="2829509"/>
              <a:ext cx="3390118" cy="1713107"/>
              <a:chOff x="1499790" y="559954"/>
              <a:chExt cx="3390118" cy="1713107"/>
            </a:xfrm>
          </p:grpSpPr>
          <p:sp>
            <p:nvSpPr>
              <p:cNvPr id="9" name="Flèche vers la droite 8">
                <a:extLst>
                  <a:ext uri="{FF2B5EF4-FFF2-40B4-BE49-F238E27FC236}">
                    <a16:creationId xmlns:a16="http://schemas.microsoft.com/office/drawing/2014/main" id="{7BA9709B-674D-19EF-2CCB-4DA9EB0CE0B5}"/>
                  </a:ext>
                </a:extLst>
              </p:cNvPr>
              <p:cNvSpPr/>
              <p:nvPr/>
            </p:nvSpPr>
            <p:spPr>
              <a:xfrm>
                <a:off x="1499790" y="559954"/>
                <a:ext cx="1261922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E9EDA34-994B-974B-9DE3-57B05CA25D94}"/>
                  </a:ext>
                </a:extLst>
              </p:cNvPr>
              <p:cNvSpPr txBox="1"/>
              <p:nvPr/>
            </p:nvSpPr>
            <p:spPr>
              <a:xfrm>
                <a:off x="2830963" y="1411287"/>
                <a:ext cx="2058945" cy="861774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 product pack is scanned by the patient using a smartphone, which natively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recognises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the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fr-BE" sz="1000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6" name="ZoneTexte 220">
              <a:extLst>
                <a:ext uri="{FF2B5EF4-FFF2-40B4-BE49-F238E27FC236}">
                  <a16:creationId xmlns:a16="http://schemas.microsoft.com/office/drawing/2014/main" id="{ACD6D1CB-2F4B-E9BD-B7E3-5509C4102679}"/>
                </a:ext>
              </a:extLst>
            </p:cNvPr>
            <p:cNvSpPr txBox="1"/>
            <p:nvPr/>
          </p:nvSpPr>
          <p:spPr>
            <a:xfrm>
              <a:off x="4620587" y="4608904"/>
              <a:ext cx="561143" cy="246221"/>
            </a:xfrm>
            <a:prstGeom prst="rect">
              <a:avLst/>
            </a:prstGeom>
            <a:solidFill>
              <a:schemeClr val="accent4"/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GTIN</a:t>
              </a: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BA214E3E-8615-4D31-6C6E-2F66AF3E8E4B}"/>
                </a:ext>
              </a:extLst>
            </p:cNvPr>
            <p:cNvGrpSpPr/>
            <p:nvPr/>
          </p:nvGrpSpPr>
          <p:grpSpPr>
            <a:xfrm>
              <a:off x="4022144" y="2265983"/>
              <a:ext cx="1426963" cy="1144043"/>
              <a:chOff x="3912902" y="2618778"/>
              <a:chExt cx="1008861" cy="808837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C5098EF4-74E8-86F9-B739-CE5774981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04384" y="2637634"/>
                <a:ext cx="517379" cy="780310"/>
              </a:xfrm>
              <a:prstGeom prst="rect">
                <a:avLst/>
              </a:prstGeom>
            </p:spPr>
          </p:pic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79F90AF4-47A9-ABAC-5B3D-72BF9D51E842}"/>
                  </a:ext>
                </a:extLst>
              </p:cNvPr>
              <p:cNvGrpSpPr/>
              <p:nvPr/>
            </p:nvGrpSpPr>
            <p:grpSpPr>
              <a:xfrm rot="1800000">
                <a:off x="3912902" y="2618778"/>
                <a:ext cx="449354" cy="808837"/>
                <a:chOff x="299630" y="4484647"/>
                <a:chExt cx="327358" cy="589245"/>
              </a:xfrm>
            </p:grpSpPr>
            <p:pic>
              <p:nvPicPr>
                <p:cNvPr id="37" name="Image 36">
                  <a:extLst>
                    <a:ext uri="{FF2B5EF4-FFF2-40B4-BE49-F238E27FC236}">
                      <a16:creationId xmlns:a16="http://schemas.microsoft.com/office/drawing/2014/main" id="{32079019-B263-82CD-0B47-24023DFE63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299630" y="4484647"/>
                  <a:ext cx="327358" cy="589245"/>
                </a:xfrm>
                <a:prstGeom prst="rect">
                  <a:avLst/>
                </a:prstGeom>
              </p:spPr>
            </p:pic>
            <p:pic>
              <p:nvPicPr>
                <p:cNvPr id="38" name="Image 37">
                  <a:extLst>
                    <a:ext uri="{FF2B5EF4-FFF2-40B4-BE49-F238E27FC236}">
                      <a16:creationId xmlns:a16="http://schemas.microsoft.com/office/drawing/2014/main" id="{4979A054-5E53-2234-AB10-865EADDC6D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347096" y="4675432"/>
                  <a:ext cx="216678" cy="21667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56A5D20-E5AD-058B-A8B6-EE17DBD26D4C}"/>
              </a:ext>
            </a:extLst>
          </p:cNvPr>
          <p:cNvGrpSpPr/>
          <p:nvPr/>
        </p:nvGrpSpPr>
        <p:grpSpPr>
          <a:xfrm>
            <a:off x="508061" y="1990594"/>
            <a:ext cx="2288555" cy="2859754"/>
            <a:chOff x="508061" y="1990594"/>
            <a:chExt cx="2288555" cy="2859754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439CD5AB-889F-41B7-277F-86B9F17C8574}"/>
                </a:ext>
              </a:extLst>
            </p:cNvPr>
            <p:cNvGrpSpPr/>
            <p:nvPr/>
          </p:nvGrpSpPr>
          <p:grpSpPr>
            <a:xfrm>
              <a:off x="508061" y="1990594"/>
              <a:ext cx="2288555" cy="2859754"/>
              <a:chOff x="508061" y="1990594"/>
              <a:chExt cx="2288555" cy="2859754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CAC6C483-7394-1EFA-BAFC-8B407E552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34387" y="1990594"/>
                <a:ext cx="1426963" cy="908713"/>
              </a:xfrm>
              <a:prstGeom prst="rect">
                <a:avLst/>
              </a:prstGeom>
            </p:spPr>
          </p:pic>
          <p:sp>
            <p:nvSpPr>
              <p:cNvPr id="11" name="ZoneTexte 220">
                <a:extLst>
                  <a:ext uri="{FF2B5EF4-FFF2-40B4-BE49-F238E27FC236}">
                    <a16:creationId xmlns:a16="http://schemas.microsoft.com/office/drawing/2014/main" id="{34695D61-A2DA-E01D-7657-9C34C91FE171}"/>
                  </a:ext>
                </a:extLst>
              </p:cNvPr>
              <p:cNvSpPr txBox="1"/>
              <p:nvPr/>
            </p:nvSpPr>
            <p:spPr>
              <a:xfrm>
                <a:off x="1371766" y="4604127"/>
                <a:ext cx="561143" cy="246221"/>
              </a:xfrm>
              <a:prstGeom prst="rect">
                <a:avLst/>
              </a:prstGeom>
              <a:solidFill>
                <a:schemeClr val="accent4"/>
              </a:solidFill>
              <a:effectLst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000" dirty="0">
                    <a:solidFill>
                      <a:prstClr val="black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GTIN</a:t>
                </a:r>
              </a:p>
            </p:txBody>
          </p:sp>
          <p:sp>
            <p:nvSpPr>
              <p:cNvPr id="17" name="CuadroTexto 4">
                <a:extLst>
                  <a:ext uri="{FF2B5EF4-FFF2-40B4-BE49-F238E27FC236}">
                    <a16:creationId xmlns:a16="http://schemas.microsoft.com/office/drawing/2014/main" id="{BCBAAE75-C5BB-76EB-7325-7DE8336175D1}"/>
                  </a:ext>
                </a:extLst>
              </p:cNvPr>
              <p:cNvSpPr txBox="1"/>
              <p:nvPr/>
            </p:nvSpPr>
            <p:spPr>
              <a:xfrm>
                <a:off x="508061" y="3720407"/>
                <a:ext cx="22885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Manufacturer encodes the GTIN, batch / lot number, expiry date and serial number (where applicable) in a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endParaRPr lang="es-ES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CBC71852-15FB-5E6A-98FB-8014A078D4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18684" y="2663521"/>
                <a:ext cx="517379" cy="780310"/>
              </a:xfrm>
              <a:prstGeom prst="rect">
                <a:avLst/>
              </a:prstGeom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DDE958E-0301-5E85-66E4-2515EA22F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82807" y="3023142"/>
              <a:ext cx="420690" cy="420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142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F3D23-C9EE-160D-F65C-C9B87049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6942B9-D0C2-FEB7-60BA-D0F0324D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the standards fit in the process map </a:t>
            </a:r>
            <a:endParaRPr lang="fr-FR" dirty="0"/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68FBB5D3-1D1E-D04B-9562-6CE67C89F6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1551" y="45711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088B5A72-1F13-A421-8696-717EBAB99403}"/>
              </a:ext>
            </a:extLst>
          </p:cNvPr>
          <p:cNvGrpSpPr/>
          <p:nvPr/>
        </p:nvGrpSpPr>
        <p:grpSpPr>
          <a:xfrm>
            <a:off x="5085886" y="2286080"/>
            <a:ext cx="3532385" cy="2274800"/>
            <a:chOff x="5085886" y="2286080"/>
            <a:chExt cx="3532385" cy="227480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FD4F4AF1-EBAE-36F8-B7A5-E2C1950FD893}"/>
                </a:ext>
              </a:extLst>
            </p:cNvPr>
            <p:cNvGrpSpPr/>
            <p:nvPr/>
          </p:nvGrpSpPr>
          <p:grpSpPr>
            <a:xfrm>
              <a:off x="5085886" y="2834992"/>
              <a:ext cx="3532385" cy="1725888"/>
              <a:chOff x="3627149" y="1379463"/>
              <a:chExt cx="4444824" cy="1725888"/>
            </a:xfrm>
          </p:grpSpPr>
          <p:sp>
            <p:nvSpPr>
              <p:cNvPr id="5" name="Flèche vers la droite 4">
                <a:extLst>
                  <a:ext uri="{FF2B5EF4-FFF2-40B4-BE49-F238E27FC236}">
                    <a16:creationId xmlns:a16="http://schemas.microsoft.com/office/drawing/2014/main" id="{0E54F01B-0658-5E07-880D-A5F2A39D792A}"/>
                  </a:ext>
                </a:extLst>
              </p:cNvPr>
              <p:cNvSpPr/>
              <p:nvPr/>
            </p:nvSpPr>
            <p:spPr>
              <a:xfrm>
                <a:off x="3627149" y="1379463"/>
                <a:ext cx="2546609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0C3DF35-4863-B418-BD03-16700F10A848}"/>
                  </a:ext>
                </a:extLst>
              </p:cNvPr>
              <p:cNvSpPr txBox="1"/>
              <p:nvPr/>
            </p:nvSpPr>
            <p:spPr>
              <a:xfrm>
                <a:off x="5527722" y="2243577"/>
                <a:ext cx="2544251" cy="861774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 scan resolves to trusted, manufacturer-provided product information, where available.</a:t>
                </a:r>
                <a:endParaRPr lang="fr-BE" sz="1000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AE17C069-2400-D847-D3A6-AAE1FFAF3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01013" y="2286080"/>
              <a:ext cx="741967" cy="1335540"/>
            </a:xfrm>
            <a:prstGeom prst="rect">
              <a:avLst/>
            </a:prstGeom>
          </p:spPr>
        </p:pic>
        <p:pic>
          <p:nvPicPr>
            <p:cNvPr id="46" name="Image 134">
              <a:extLst>
                <a:ext uri="{FF2B5EF4-FFF2-40B4-BE49-F238E27FC236}">
                  <a16:creationId xmlns:a16="http://schemas.microsoft.com/office/drawing/2014/main" id="{703233A6-A705-CBA9-1BE2-200EC98DC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25130" y="2838005"/>
              <a:ext cx="526561" cy="370275"/>
            </a:xfrm>
            <a:prstGeom prst="rect">
              <a:avLst/>
            </a:prstGeom>
          </p:spPr>
        </p:pic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95C332AB-F46A-441E-A305-3B1BFD2789AE}"/>
              </a:ext>
            </a:extLst>
          </p:cNvPr>
          <p:cNvGrpSpPr/>
          <p:nvPr/>
        </p:nvGrpSpPr>
        <p:grpSpPr>
          <a:xfrm>
            <a:off x="2494192" y="2265983"/>
            <a:ext cx="3390118" cy="2589142"/>
            <a:chOff x="2494192" y="2265983"/>
            <a:chExt cx="3390118" cy="258914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C06D71E-66CD-075C-69B0-D563775BF3A7}"/>
                </a:ext>
              </a:extLst>
            </p:cNvPr>
            <p:cNvGrpSpPr/>
            <p:nvPr/>
          </p:nvGrpSpPr>
          <p:grpSpPr>
            <a:xfrm>
              <a:off x="2494192" y="2829509"/>
              <a:ext cx="3390118" cy="1713107"/>
              <a:chOff x="1499790" y="559954"/>
              <a:chExt cx="3390118" cy="1713107"/>
            </a:xfrm>
          </p:grpSpPr>
          <p:sp>
            <p:nvSpPr>
              <p:cNvPr id="9" name="Flèche vers la droite 8">
                <a:extLst>
                  <a:ext uri="{FF2B5EF4-FFF2-40B4-BE49-F238E27FC236}">
                    <a16:creationId xmlns:a16="http://schemas.microsoft.com/office/drawing/2014/main" id="{7BA9709B-674D-19EF-2CCB-4DA9EB0CE0B5}"/>
                  </a:ext>
                </a:extLst>
              </p:cNvPr>
              <p:cNvSpPr/>
              <p:nvPr/>
            </p:nvSpPr>
            <p:spPr>
              <a:xfrm>
                <a:off x="1499790" y="559954"/>
                <a:ext cx="1261922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E9EDA34-994B-974B-9DE3-57B05CA25D94}"/>
                  </a:ext>
                </a:extLst>
              </p:cNvPr>
              <p:cNvSpPr txBox="1"/>
              <p:nvPr/>
            </p:nvSpPr>
            <p:spPr>
              <a:xfrm>
                <a:off x="2830963" y="1411287"/>
                <a:ext cx="2058945" cy="861774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 product pack is scanned by the patient using a smartphone, which natively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recognises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the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fr-BE" sz="1000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6" name="ZoneTexte 220">
              <a:extLst>
                <a:ext uri="{FF2B5EF4-FFF2-40B4-BE49-F238E27FC236}">
                  <a16:creationId xmlns:a16="http://schemas.microsoft.com/office/drawing/2014/main" id="{ACD6D1CB-2F4B-E9BD-B7E3-5509C4102679}"/>
                </a:ext>
              </a:extLst>
            </p:cNvPr>
            <p:cNvSpPr txBox="1"/>
            <p:nvPr/>
          </p:nvSpPr>
          <p:spPr>
            <a:xfrm>
              <a:off x="4620587" y="4608904"/>
              <a:ext cx="561143" cy="246221"/>
            </a:xfrm>
            <a:prstGeom prst="rect">
              <a:avLst/>
            </a:prstGeom>
            <a:solidFill>
              <a:schemeClr val="accent4"/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GTIN</a:t>
              </a: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BA214E3E-8615-4D31-6C6E-2F66AF3E8E4B}"/>
                </a:ext>
              </a:extLst>
            </p:cNvPr>
            <p:cNvGrpSpPr/>
            <p:nvPr/>
          </p:nvGrpSpPr>
          <p:grpSpPr>
            <a:xfrm>
              <a:off x="4022144" y="2265983"/>
              <a:ext cx="1426963" cy="1144043"/>
              <a:chOff x="3912902" y="2618778"/>
              <a:chExt cx="1008861" cy="808837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C5098EF4-74E8-86F9-B739-CE5774981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404384" y="2637634"/>
                <a:ext cx="517379" cy="780310"/>
              </a:xfrm>
              <a:prstGeom prst="rect">
                <a:avLst/>
              </a:prstGeom>
            </p:spPr>
          </p:pic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79F90AF4-47A9-ABAC-5B3D-72BF9D51E842}"/>
                  </a:ext>
                </a:extLst>
              </p:cNvPr>
              <p:cNvGrpSpPr/>
              <p:nvPr/>
            </p:nvGrpSpPr>
            <p:grpSpPr>
              <a:xfrm rot="1800000">
                <a:off x="3912902" y="2618778"/>
                <a:ext cx="449354" cy="808837"/>
                <a:chOff x="299630" y="4484647"/>
                <a:chExt cx="327358" cy="589245"/>
              </a:xfrm>
            </p:grpSpPr>
            <p:pic>
              <p:nvPicPr>
                <p:cNvPr id="37" name="Image 36">
                  <a:extLst>
                    <a:ext uri="{FF2B5EF4-FFF2-40B4-BE49-F238E27FC236}">
                      <a16:creationId xmlns:a16="http://schemas.microsoft.com/office/drawing/2014/main" id="{32079019-B263-82CD-0B47-24023DFE63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99630" y="4484647"/>
                  <a:ext cx="327358" cy="589245"/>
                </a:xfrm>
                <a:prstGeom prst="rect">
                  <a:avLst/>
                </a:prstGeom>
              </p:spPr>
            </p:pic>
            <p:pic>
              <p:nvPicPr>
                <p:cNvPr id="38" name="Image 37">
                  <a:extLst>
                    <a:ext uri="{FF2B5EF4-FFF2-40B4-BE49-F238E27FC236}">
                      <a16:creationId xmlns:a16="http://schemas.microsoft.com/office/drawing/2014/main" id="{4979A054-5E53-2234-AB10-865EADDC6D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47096" y="4675432"/>
                  <a:ext cx="216678" cy="21667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56A5D20-E5AD-058B-A8B6-EE17DBD26D4C}"/>
              </a:ext>
            </a:extLst>
          </p:cNvPr>
          <p:cNvGrpSpPr/>
          <p:nvPr/>
        </p:nvGrpSpPr>
        <p:grpSpPr>
          <a:xfrm>
            <a:off x="508061" y="1990594"/>
            <a:ext cx="2288555" cy="2859754"/>
            <a:chOff x="508061" y="1990594"/>
            <a:chExt cx="2288555" cy="2859754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439CD5AB-889F-41B7-277F-86B9F17C8574}"/>
                </a:ext>
              </a:extLst>
            </p:cNvPr>
            <p:cNvGrpSpPr/>
            <p:nvPr/>
          </p:nvGrpSpPr>
          <p:grpSpPr>
            <a:xfrm>
              <a:off x="508061" y="1990594"/>
              <a:ext cx="2288555" cy="2859754"/>
              <a:chOff x="508061" y="1990594"/>
              <a:chExt cx="2288555" cy="2859754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CAC6C483-7394-1EFA-BAFC-8B407E552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4387" y="1990594"/>
                <a:ext cx="1426963" cy="908713"/>
              </a:xfrm>
              <a:prstGeom prst="rect">
                <a:avLst/>
              </a:prstGeom>
            </p:spPr>
          </p:pic>
          <p:sp>
            <p:nvSpPr>
              <p:cNvPr id="11" name="ZoneTexte 220">
                <a:extLst>
                  <a:ext uri="{FF2B5EF4-FFF2-40B4-BE49-F238E27FC236}">
                    <a16:creationId xmlns:a16="http://schemas.microsoft.com/office/drawing/2014/main" id="{34695D61-A2DA-E01D-7657-9C34C91FE171}"/>
                  </a:ext>
                </a:extLst>
              </p:cNvPr>
              <p:cNvSpPr txBox="1"/>
              <p:nvPr/>
            </p:nvSpPr>
            <p:spPr>
              <a:xfrm>
                <a:off x="1371766" y="4604127"/>
                <a:ext cx="561143" cy="246221"/>
              </a:xfrm>
              <a:prstGeom prst="rect">
                <a:avLst/>
              </a:prstGeom>
              <a:solidFill>
                <a:schemeClr val="accent4"/>
              </a:solidFill>
              <a:effectLst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000" dirty="0">
                    <a:solidFill>
                      <a:prstClr val="black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GTIN</a:t>
                </a:r>
              </a:p>
            </p:txBody>
          </p:sp>
          <p:sp>
            <p:nvSpPr>
              <p:cNvPr id="17" name="CuadroTexto 4">
                <a:extLst>
                  <a:ext uri="{FF2B5EF4-FFF2-40B4-BE49-F238E27FC236}">
                    <a16:creationId xmlns:a16="http://schemas.microsoft.com/office/drawing/2014/main" id="{BCBAAE75-C5BB-76EB-7325-7DE8336175D1}"/>
                  </a:ext>
                </a:extLst>
              </p:cNvPr>
              <p:cNvSpPr txBox="1"/>
              <p:nvPr/>
            </p:nvSpPr>
            <p:spPr>
              <a:xfrm>
                <a:off x="508061" y="3720407"/>
                <a:ext cx="22885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Manufacturer encodes the GTIN, batch / lot number, expiry date and serial number (where applicable) in a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endParaRPr lang="es-ES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CBC71852-15FB-5E6A-98FB-8014A078D4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18684" y="2663521"/>
                <a:ext cx="517379" cy="780310"/>
              </a:xfrm>
              <a:prstGeom prst="rect">
                <a:avLst/>
              </a:prstGeom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DDE958E-0301-5E85-66E4-2515EA22F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82807" y="3023142"/>
              <a:ext cx="420690" cy="420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525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F3D23-C9EE-160D-F65C-C9B870495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6F1BDBB3-E1DA-7EEC-2FD5-D8252856A06C}"/>
              </a:ext>
            </a:extLst>
          </p:cNvPr>
          <p:cNvGrpSpPr/>
          <p:nvPr/>
        </p:nvGrpSpPr>
        <p:grpSpPr>
          <a:xfrm>
            <a:off x="4839027" y="1630366"/>
            <a:ext cx="7430438" cy="5108729"/>
            <a:chOff x="4839027" y="1630366"/>
            <a:chExt cx="7430438" cy="5108729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B6514C04-2F2B-D98A-87F4-0D66C70B5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05692" y="2286078"/>
              <a:ext cx="747092" cy="1344765"/>
            </a:xfrm>
            <a:prstGeom prst="rect">
              <a:avLst/>
            </a:prstGeom>
          </p:spPr>
        </p:pic>
        <p:grpSp>
          <p:nvGrpSpPr>
            <p:cNvPr id="51" name="Groupe 50">
              <a:extLst>
                <a:ext uri="{FF2B5EF4-FFF2-40B4-BE49-F238E27FC236}">
                  <a16:creationId xmlns:a16="http://schemas.microsoft.com/office/drawing/2014/main" id="{2DCC237A-7707-DD43-273D-72184FE69085}"/>
                </a:ext>
              </a:extLst>
            </p:cNvPr>
            <p:cNvGrpSpPr/>
            <p:nvPr/>
          </p:nvGrpSpPr>
          <p:grpSpPr>
            <a:xfrm>
              <a:off x="4839027" y="2817531"/>
              <a:ext cx="7430438" cy="3921564"/>
              <a:chOff x="4839027" y="2817531"/>
              <a:chExt cx="7430438" cy="3921564"/>
            </a:xfrm>
          </p:grpSpPr>
          <p:sp>
            <p:nvSpPr>
              <p:cNvPr id="14" name="ZoneTexte 93">
                <a:extLst>
                  <a:ext uri="{FF2B5EF4-FFF2-40B4-BE49-F238E27FC236}">
                    <a16:creationId xmlns:a16="http://schemas.microsoft.com/office/drawing/2014/main" id="{164E881F-EEE7-21E4-1D67-F181DF7DA66D}"/>
                  </a:ext>
                </a:extLst>
              </p:cNvPr>
              <p:cNvSpPr txBox="1"/>
              <p:nvPr/>
            </p:nvSpPr>
            <p:spPr>
              <a:xfrm>
                <a:off x="9150500" y="3720407"/>
                <a:ext cx="2533439" cy="553998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Manufacturer electronic Patient Information Leaflet / Instructions for Use is returned to the patient</a:t>
                </a:r>
                <a:endParaRPr lang="fr-BE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sp>
            <p:nvSpPr>
              <p:cNvPr id="15" name="Flèche vers la droite 96">
                <a:extLst>
                  <a:ext uri="{FF2B5EF4-FFF2-40B4-BE49-F238E27FC236}">
                    <a16:creationId xmlns:a16="http://schemas.microsoft.com/office/drawing/2014/main" id="{7D0DD549-D235-59FD-75E1-017C51A7F1CA}"/>
                  </a:ext>
                </a:extLst>
              </p:cNvPr>
              <p:cNvSpPr/>
              <p:nvPr/>
            </p:nvSpPr>
            <p:spPr>
              <a:xfrm>
                <a:off x="7287527" y="2817531"/>
                <a:ext cx="2533439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8" name="ZoneTexte 93">
                <a:extLst>
                  <a:ext uri="{FF2B5EF4-FFF2-40B4-BE49-F238E27FC236}">
                    <a16:creationId xmlns:a16="http://schemas.microsoft.com/office/drawing/2014/main" id="{47585E02-9FCA-1B5F-FDA0-B7574C98D7C5}"/>
                  </a:ext>
                </a:extLst>
              </p:cNvPr>
              <p:cNvSpPr txBox="1"/>
              <p:nvPr/>
            </p:nvSpPr>
            <p:spPr>
              <a:xfrm>
                <a:off x="4839027" y="6492874"/>
                <a:ext cx="7430438" cy="246221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(*) Availability of online product information depends on manufacturer readiness and system implementation.</a:t>
                </a:r>
                <a:endParaRPr lang="fr-BE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</p:grpSp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34B00544-12D8-63EB-54D4-2E7EA3536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375318" y="1630366"/>
              <a:ext cx="881958" cy="881958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366942B9-D0C2-FEB7-60BA-D0F0324D9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Where the standards fit in the process map </a:t>
            </a:r>
            <a:endParaRPr lang="fr-FR" dirty="0"/>
          </a:p>
        </p:txBody>
      </p:sp>
      <p:sp>
        <p:nvSpPr>
          <p:cNvPr id="20" name="AutoShape 2">
            <a:extLst>
              <a:ext uri="{FF2B5EF4-FFF2-40B4-BE49-F238E27FC236}">
                <a16:creationId xmlns:a16="http://schemas.microsoft.com/office/drawing/2014/main" id="{68FBB5D3-1D1E-D04B-9562-6CE67C89F64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1551" y="457114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088B5A72-1F13-A421-8696-717EBAB99403}"/>
              </a:ext>
            </a:extLst>
          </p:cNvPr>
          <p:cNvGrpSpPr/>
          <p:nvPr/>
        </p:nvGrpSpPr>
        <p:grpSpPr>
          <a:xfrm>
            <a:off x="5085886" y="2286080"/>
            <a:ext cx="3532385" cy="2274800"/>
            <a:chOff x="5085886" y="2286080"/>
            <a:chExt cx="3532385" cy="2274800"/>
          </a:xfrm>
        </p:grpSpPr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FD4F4AF1-EBAE-36F8-B7A5-E2C1950FD893}"/>
                </a:ext>
              </a:extLst>
            </p:cNvPr>
            <p:cNvGrpSpPr/>
            <p:nvPr/>
          </p:nvGrpSpPr>
          <p:grpSpPr>
            <a:xfrm>
              <a:off x="5085886" y="2834992"/>
              <a:ext cx="3532385" cy="1725888"/>
              <a:chOff x="3627149" y="1379463"/>
              <a:chExt cx="4444824" cy="1725888"/>
            </a:xfrm>
          </p:grpSpPr>
          <p:sp>
            <p:nvSpPr>
              <p:cNvPr id="5" name="Flèche vers la droite 4">
                <a:extLst>
                  <a:ext uri="{FF2B5EF4-FFF2-40B4-BE49-F238E27FC236}">
                    <a16:creationId xmlns:a16="http://schemas.microsoft.com/office/drawing/2014/main" id="{0E54F01B-0658-5E07-880D-A5F2A39D792A}"/>
                  </a:ext>
                </a:extLst>
              </p:cNvPr>
              <p:cNvSpPr/>
              <p:nvPr/>
            </p:nvSpPr>
            <p:spPr>
              <a:xfrm>
                <a:off x="3627149" y="1379463"/>
                <a:ext cx="2546609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20C3DF35-4863-B418-BD03-16700F10A848}"/>
                  </a:ext>
                </a:extLst>
              </p:cNvPr>
              <p:cNvSpPr txBox="1"/>
              <p:nvPr/>
            </p:nvSpPr>
            <p:spPr>
              <a:xfrm>
                <a:off x="5527722" y="2243577"/>
                <a:ext cx="2544251" cy="861774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 scan resolves to trusted, manufacturer-provided product information, where available.</a:t>
                </a:r>
                <a:endParaRPr lang="fr-BE" sz="1000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pic>
          <p:nvPicPr>
            <p:cNvPr id="43" name="Image 42">
              <a:extLst>
                <a:ext uri="{FF2B5EF4-FFF2-40B4-BE49-F238E27FC236}">
                  <a16:creationId xmlns:a16="http://schemas.microsoft.com/office/drawing/2014/main" id="{AE17C069-2400-D847-D3A6-AAE1FFAF3F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201013" y="2286080"/>
              <a:ext cx="741967" cy="1335540"/>
            </a:xfrm>
            <a:prstGeom prst="rect">
              <a:avLst/>
            </a:prstGeom>
          </p:spPr>
        </p:pic>
        <p:pic>
          <p:nvPicPr>
            <p:cNvPr id="46" name="Image 134">
              <a:extLst>
                <a:ext uri="{FF2B5EF4-FFF2-40B4-BE49-F238E27FC236}">
                  <a16:creationId xmlns:a16="http://schemas.microsoft.com/office/drawing/2014/main" id="{703233A6-A705-CBA9-1BE2-200EC98DC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25130" y="2838005"/>
              <a:ext cx="526561" cy="370275"/>
            </a:xfrm>
            <a:prstGeom prst="rect">
              <a:avLst/>
            </a:prstGeom>
          </p:spPr>
        </p:pic>
      </p:grpSp>
      <p:grpSp>
        <p:nvGrpSpPr>
          <p:cNvPr id="53" name="Groupe 52">
            <a:extLst>
              <a:ext uri="{FF2B5EF4-FFF2-40B4-BE49-F238E27FC236}">
                <a16:creationId xmlns:a16="http://schemas.microsoft.com/office/drawing/2014/main" id="{95C332AB-F46A-441E-A305-3B1BFD2789AE}"/>
              </a:ext>
            </a:extLst>
          </p:cNvPr>
          <p:cNvGrpSpPr/>
          <p:nvPr/>
        </p:nvGrpSpPr>
        <p:grpSpPr>
          <a:xfrm>
            <a:off x="2494192" y="2265983"/>
            <a:ext cx="3390118" cy="2589142"/>
            <a:chOff x="2494192" y="2265983"/>
            <a:chExt cx="3390118" cy="258914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C06D71E-66CD-075C-69B0-D563775BF3A7}"/>
                </a:ext>
              </a:extLst>
            </p:cNvPr>
            <p:cNvGrpSpPr/>
            <p:nvPr/>
          </p:nvGrpSpPr>
          <p:grpSpPr>
            <a:xfrm>
              <a:off x="2494192" y="2829509"/>
              <a:ext cx="3390118" cy="1713107"/>
              <a:chOff x="1499790" y="559954"/>
              <a:chExt cx="3390118" cy="1713107"/>
            </a:xfrm>
          </p:grpSpPr>
          <p:sp>
            <p:nvSpPr>
              <p:cNvPr id="9" name="Flèche vers la droite 8">
                <a:extLst>
                  <a:ext uri="{FF2B5EF4-FFF2-40B4-BE49-F238E27FC236}">
                    <a16:creationId xmlns:a16="http://schemas.microsoft.com/office/drawing/2014/main" id="{7BA9709B-674D-19EF-2CCB-4DA9EB0CE0B5}"/>
                  </a:ext>
                </a:extLst>
              </p:cNvPr>
              <p:cNvSpPr/>
              <p:nvPr/>
            </p:nvSpPr>
            <p:spPr>
              <a:xfrm>
                <a:off x="1499790" y="559954"/>
                <a:ext cx="1261922" cy="460970"/>
              </a:xfrm>
              <a:prstGeom prst="right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0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4E9EDA34-994B-974B-9DE3-57B05CA25D94}"/>
                  </a:ext>
                </a:extLst>
              </p:cNvPr>
              <p:cNvSpPr txBox="1"/>
              <p:nvPr/>
            </p:nvSpPr>
            <p:spPr>
              <a:xfrm>
                <a:off x="2830963" y="1411287"/>
                <a:ext cx="2058945" cy="861774"/>
              </a:xfrm>
              <a:prstGeom prst="rect">
                <a:avLst/>
              </a:prstGeom>
              <a:noFill/>
              <a:effectLst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The product pack is scanned by the patient using a smartphone, which natively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recognises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the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fr-BE" sz="1000" dirty="0">
                  <a:effectLst/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p:grpSp>
        <p:sp>
          <p:nvSpPr>
            <p:cNvPr id="16" name="ZoneTexte 220">
              <a:extLst>
                <a:ext uri="{FF2B5EF4-FFF2-40B4-BE49-F238E27FC236}">
                  <a16:creationId xmlns:a16="http://schemas.microsoft.com/office/drawing/2014/main" id="{ACD6D1CB-2F4B-E9BD-B7E3-5509C4102679}"/>
                </a:ext>
              </a:extLst>
            </p:cNvPr>
            <p:cNvSpPr txBox="1"/>
            <p:nvPr/>
          </p:nvSpPr>
          <p:spPr>
            <a:xfrm>
              <a:off x="4620587" y="4608904"/>
              <a:ext cx="561143" cy="246221"/>
            </a:xfrm>
            <a:prstGeom prst="rect">
              <a:avLst/>
            </a:prstGeom>
            <a:solidFill>
              <a:schemeClr val="accent4"/>
            </a:solidFill>
            <a:effectLst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1000" dirty="0">
                  <a:solidFill>
                    <a:prstClr val="black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GTIN</a:t>
              </a:r>
            </a:p>
          </p:txBody>
        </p:sp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BA214E3E-8615-4D31-6C6E-2F66AF3E8E4B}"/>
                </a:ext>
              </a:extLst>
            </p:cNvPr>
            <p:cNvGrpSpPr/>
            <p:nvPr/>
          </p:nvGrpSpPr>
          <p:grpSpPr>
            <a:xfrm>
              <a:off x="4022144" y="2265983"/>
              <a:ext cx="1426963" cy="1144043"/>
              <a:chOff x="3912902" y="2618778"/>
              <a:chExt cx="1008861" cy="808837"/>
            </a:xfrm>
          </p:grpSpPr>
          <p:pic>
            <p:nvPicPr>
              <p:cNvPr id="39" name="Image 38">
                <a:extLst>
                  <a:ext uri="{FF2B5EF4-FFF2-40B4-BE49-F238E27FC236}">
                    <a16:creationId xmlns:a16="http://schemas.microsoft.com/office/drawing/2014/main" id="{C5098EF4-74E8-86F9-B739-CE5774981A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04384" y="2637634"/>
                <a:ext cx="517379" cy="780310"/>
              </a:xfrm>
              <a:prstGeom prst="rect">
                <a:avLst/>
              </a:prstGeom>
            </p:spPr>
          </p:pic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79F90AF4-47A9-ABAC-5B3D-72BF9D51E842}"/>
                  </a:ext>
                </a:extLst>
              </p:cNvPr>
              <p:cNvGrpSpPr/>
              <p:nvPr/>
            </p:nvGrpSpPr>
            <p:grpSpPr>
              <a:xfrm rot="1800000">
                <a:off x="3912902" y="2618778"/>
                <a:ext cx="449354" cy="808837"/>
                <a:chOff x="299630" y="4484647"/>
                <a:chExt cx="327358" cy="589245"/>
              </a:xfrm>
            </p:grpSpPr>
            <p:pic>
              <p:nvPicPr>
                <p:cNvPr id="37" name="Image 36">
                  <a:extLst>
                    <a:ext uri="{FF2B5EF4-FFF2-40B4-BE49-F238E27FC236}">
                      <a16:creationId xmlns:a16="http://schemas.microsoft.com/office/drawing/2014/main" id="{32079019-B263-82CD-0B47-24023DFE63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99630" y="4484647"/>
                  <a:ext cx="327358" cy="589245"/>
                </a:xfrm>
                <a:prstGeom prst="rect">
                  <a:avLst/>
                </a:prstGeom>
              </p:spPr>
            </p:pic>
            <p:pic>
              <p:nvPicPr>
                <p:cNvPr id="38" name="Image 37">
                  <a:extLst>
                    <a:ext uri="{FF2B5EF4-FFF2-40B4-BE49-F238E27FC236}">
                      <a16:creationId xmlns:a16="http://schemas.microsoft.com/office/drawing/2014/main" id="{4979A054-5E53-2234-AB10-865EADDC6D4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347096" y="4675432"/>
                  <a:ext cx="216678" cy="216678"/>
                </a:xfrm>
                <a:prstGeom prst="rect">
                  <a:avLst/>
                </a:prstGeom>
              </p:spPr>
            </p:pic>
          </p:grpSp>
        </p:grp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56A5D20-E5AD-058B-A8B6-EE17DBD26D4C}"/>
              </a:ext>
            </a:extLst>
          </p:cNvPr>
          <p:cNvGrpSpPr/>
          <p:nvPr/>
        </p:nvGrpSpPr>
        <p:grpSpPr>
          <a:xfrm>
            <a:off x="508061" y="1990594"/>
            <a:ext cx="2288555" cy="2859754"/>
            <a:chOff x="508061" y="1990594"/>
            <a:chExt cx="2288555" cy="2859754"/>
          </a:xfrm>
        </p:grpSpPr>
        <p:grpSp>
          <p:nvGrpSpPr>
            <p:cNvPr id="54" name="Groupe 53">
              <a:extLst>
                <a:ext uri="{FF2B5EF4-FFF2-40B4-BE49-F238E27FC236}">
                  <a16:creationId xmlns:a16="http://schemas.microsoft.com/office/drawing/2014/main" id="{439CD5AB-889F-41B7-277F-86B9F17C8574}"/>
                </a:ext>
              </a:extLst>
            </p:cNvPr>
            <p:cNvGrpSpPr/>
            <p:nvPr/>
          </p:nvGrpSpPr>
          <p:grpSpPr>
            <a:xfrm>
              <a:off x="508061" y="1990594"/>
              <a:ext cx="2288555" cy="2859754"/>
              <a:chOff x="508061" y="1990594"/>
              <a:chExt cx="2288555" cy="2859754"/>
            </a:xfrm>
          </p:grpSpPr>
          <p:pic>
            <p:nvPicPr>
              <p:cNvPr id="41" name="Image 40">
                <a:extLst>
                  <a:ext uri="{FF2B5EF4-FFF2-40B4-BE49-F238E27FC236}">
                    <a16:creationId xmlns:a16="http://schemas.microsoft.com/office/drawing/2014/main" id="{CAC6C483-7394-1EFA-BAFC-8B407E552B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34387" y="1990594"/>
                <a:ext cx="1426963" cy="908713"/>
              </a:xfrm>
              <a:prstGeom prst="rect">
                <a:avLst/>
              </a:prstGeom>
            </p:spPr>
          </p:pic>
          <p:sp>
            <p:nvSpPr>
              <p:cNvPr id="11" name="ZoneTexte 220">
                <a:extLst>
                  <a:ext uri="{FF2B5EF4-FFF2-40B4-BE49-F238E27FC236}">
                    <a16:creationId xmlns:a16="http://schemas.microsoft.com/office/drawing/2014/main" id="{34695D61-A2DA-E01D-7657-9C34C91FE171}"/>
                  </a:ext>
                </a:extLst>
              </p:cNvPr>
              <p:cNvSpPr txBox="1"/>
              <p:nvPr/>
            </p:nvSpPr>
            <p:spPr>
              <a:xfrm>
                <a:off x="1371766" y="4604127"/>
                <a:ext cx="561143" cy="246221"/>
              </a:xfrm>
              <a:prstGeom prst="rect">
                <a:avLst/>
              </a:prstGeom>
              <a:solidFill>
                <a:schemeClr val="accent4"/>
              </a:solidFill>
              <a:effectLst/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sz="1000" dirty="0">
                    <a:solidFill>
                      <a:prstClr val="black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GTIN</a:t>
                </a:r>
              </a:p>
            </p:txBody>
          </p:sp>
          <p:sp>
            <p:nvSpPr>
              <p:cNvPr id="17" name="CuadroTexto 4">
                <a:extLst>
                  <a:ext uri="{FF2B5EF4-FFF2-40B4-BE49-F238E27FC236}">
                    <a16:creationId xmlns:a16="http://schemas.microsoft.com/office/drawing/2014/main" id="{BCBAAE75-C5BB-76EB-7325-7DE8336175D1}"/>
                  </a:ext>
                </a:extLst>
              </p:cNvPr>
              <p:cNvSpPr txBox="1"/>
              <p:nvPr/>
            </p:nvSpPr>
            <p:spPr>
              <a:xfrm>
                <a:off x="508061" y="3720407"/>
                <a:ext cx="228855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Manufacturer encodes the GTIN, batch / lot number, expiry date and serial number (where applicable) in a GS1 </a:t>
                </a:r>
                <a:r>
                  <a:rPr lang="en-US" sz="1000" dirty="0" err="1">
                    <a:latin typeface="Verdana" panose="020B0604030504040204" pitchFamily="34" charset="0"/>
                    <a:ea typeface="Verdana" panose="020B0604030504040204" pitchFamily="34" charset="0"/>
                  </a:rPr>
                  <a:t>DataMatrix</a:t>
                </a:r>
                <a:r>
                  <a:rPr lang="en-US" sz="1000" dirty="0">
                    <a:latin typeface="Verdana" panose="020B0604030504040204" pitchFamily="34" charset="0"/>
                    <a:ea typeface="Verdana" panose="020B0604030504040204" pitchFamily="34" charset="0"/>
                  </a:rPr>
                  <a:t>.</a:t>
                </a:r>
                <a:endParaRPr lang="es-ES" sz="1000" dirty="0">
                  <a:latin typeface="Verdana" panose="020B0604030504040204" pitchFamily="34" charset="0"/>
                  <a:ea typeface="Verdana" panose="020B0604030504040204" pitchFamily="34" charset="0"/>
                </a:endParaRPr>
              </a:p>
            </p:txBody>
          </p:sp>
          <p:pic>
            <p:nvPicPr>
              <p:cNvPr id="40" name="Image 39">
                <a:extLst>
                  <a:ext uri="{FF2B5EF4-FFF2-40B4-BE49-F238E27FC236}">
                    <a16:creationId xmlns:a16="http://schemas.microsoft.com/office/drawing/2014/main" id="{CBC71852-15FB-5E6A-98FB-8014A078D4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18684" y="2663521"/>
                <a:ext cx="517379" cy="780310"/>
              </a:xfrm>
              <a:prstGeom prst="rect">
                <a:avLst/>
              </a:prstGeom>
            </p:spPr>
          </p:pic>
        </p:grp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DDE958E-0301-5E85-66E4-2515EA22F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82807" y="3023142"/>
              <a:ext cx="420690" cy="4206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2527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0">
            <a:extLst>
              <a:ext uri="{FF2B5EF4-FFF2-40B4-BE49-F238E27FC236}">
                <a16:creationId xmlns:a16="http://schemas.microsoft.com/office/drawing/2014/main" id="{066F2B70-4ADC-BBAA-4A7D-260B73399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Benefits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FD161E11-629A-6D21-3B91-EF906F68A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20576"/>
            <a:ext cx="10531475" cy="5113588"/>
          </a:xfrm>
        </p:spPr>
        <p:txBody>
          <a:bodyPr wrap="square" numCol="1" spcCol="180000">
            <a:noAutofit/>
          </a:bodyPr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Enhanced patient safety through instant smartphone access to trusted medical product information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Greater healthcare transparency by linking physical medicines to trusted digital data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Empowered patients, caregivers, and professionals with seamless access to electronic Product Information Leaflets and Instructions for Use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Global scalability leveraging the 16+ billion medicine packs already carrying GS1 </a:t>
            </a:r>
            <a:r>
              <a:rPr lang="en-US" sz="1600" dirty="0" err="1"/>
              <a:t>DataMatrix</a:t>
            </a:r>
            <a:r>
              <a:rPr lang="en-US" sz="1600" dirty="0"/>
              <a:t> barcodes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Native smartphone scanning removing the need for dedicated apps. </a:t>
            </a:r>
          </a:p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/>
              <a:t>Foundation for future digital innovation, expanding access to trusted, interoperable </a:t>
            </a:r>
            <a:r>
              <a:rPr lang="en-US" sz="1600"/>
              <a:t>healthcare data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259414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 2013 – 2022">
  <a:themeElements>
    <a:clrScheme name="Personnalisé 1">
      <a:dk1>
        <a:srgbClr val="000000"/>
      </a:dk1>
      <a:lt1>
        <a:srgbClr val="FFFFFF"/>
      </a:lt1>
      <a:dk2>
        <a:srgbClr val="213368"/>
      </a:dk2>
      <a:lt2>
        <a:srgbClr val="DDDDDD"/>
      </a:lt2>
      <a:accent1>
        <a:srgbClr val="98E1F2"/>
      </a:accent1>
      <a:accent2>
        <a:srgbClr val="C6E4D2"/>
      </a:accent2>
      <a:accent3>
        <a:srgbClr val="CBE2A9"/>
      </a:accent3>
      <a:accent4>
        <a:srgbClr val="FBDFA6"/>
      </a:accent4>
      <a:accent5>
        <a:srgbClr val="F6B6CC"/>
      </a:accent5>
      <a:accent6>
        <a:srgbClr val="E8CFE2"/>
      </a:accent6>
      <a:hlink>
        <a:srgbClr val="00B6DE"/>
      </a:hlink>
      <a:folHlink>
        <a:srgbClr val="213368"/>
      </a:folHlink>
    </a:clrScheme>
    <a:fontScheme name="Trebuchet MS">
      <a:majorFont>
        <a:latin typeface="Trebuchet MS" panose="020B0603020202020204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1917</TotalTime>
  <Words>373</Words>
  <Application>Microsoft Macintosh PowerPoint</Application>
  <PresentationFormat>Grand écran</PresentationFormat>
  <Paragraphs>36</Paragraphs>
  <Slides>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Aptos</vt:lpstr>
      <vt:lpstr>Arial</vt:lpstr>
      <vt:lpstr>Verdana</vt:lpstr>
      <vt:lpstr>Thème Office 2013 – 2022</vt:lpstr>
      <vt:lpstr>Definition of business process</vt:lpstr>
      <vt:lpstr>Where the standards fit in the process map </vt:lpstr>
      <vt:lpstr>Where the standards fit in the process map </vt:lpstr>
      <vt:lpstr>Where the standards fit in the process map </vt:lpstr>
      <vt:lpstr>Where the standards fit in the process map </vt:lpstr>
      <vt:lpstr>Benefits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André Thijsen (visible)</dc:creator>
  <cp:lastModifiedBy>André Thijsen (visible)</cp:lastModifiedBy>
  <cp:revision>77</cp:revision>
  <dcterms:created xsi:type="dcterms:W3CDTF">2023-01-10T11:12:26Z</dcterms:created>
  <dcterms:modified xsi:type="dcterms:W3CDTF">2026-02-04T08:07:57Z</dcterms:modified>
</cp:coreProperties>
</file>