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62" r:id="rId2"/>
    <p:sldId id="280" r:id="rId3"/>
    <p:sldId id="279" r:id="rId4"/>
    <p:sldId id="278" r:id="rId5"/>
    <p:sldId id="277" r:id="rId6"/>
    <p:sldId id="276" r:id="rId7"/>
    <p:sldId id="275" r:id="rId8"/>
    <p:sldId id="274" r:id="rId9"/>
    <p:sldId id="273" r:id="rId10"/>
    <p:sldId id="264" r:id="rId1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CFE3"/>
    <a:srgbClr val="F6B7CC"/>
    <a:srgbClr val="FCE0A6"/>
    <a:srgbClr val="CCE3AA"/>
    <a:srgbClr val="99E2F3"/>
    <a:srgbClr val="2233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61640C-B974-496A-B50E-0E99ECD15BFB}" v="161" dt="2025-11-25T11:04:22.802"/>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154"/>
    <p:restoredTop sz="96327"/>
  </p:normalViewPr>
  <p:slideViewPr>
    <p:cSldViewPr snapToGrid="0">
      <p:cViewPr varScale="1">
        <p:scale>
          <a:sx n="150" d="100"/>
          <a:sy n="150" d="100"/>
        </p:scale>
        <p:origin x="1752" y="16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214" d="100"/>
          <a:sy n="214" d="100"/>
        </p:scale>
        <p:origin x="7416" y="16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67029E-20F1-A143-88B9-28013DB09FF5}" type="datetimeFigureOut">
              <a:rPr lang="fr-FR" smtClean="0"/>
              <a:t>04/02/2026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42DBFD-3510-0142-8331-C655B9BF5D98}" type="slidenum">
              <a:rPr lang="fr-FR" smtClean="0"/>
              <a:t>‹N°›</a:t>
            </a:fld>
            <a:endParaRPr lang="fr-FR"/>
          </a:p>
        </p:txBody>
      </p:sp>
    </p:spTree>
    <p:extLst>
      <p:ext uri="{BB962C8B-B14F-4D97-AF65-F5344CB8AC3E}">
        <p14:creationId xmlns:p14="http://schemas.microsoft.com/office/powerpoint/2010/main" val="7759880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55610-6F49-158E-28B6-7C7B8C265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2DD905F-2CB3-C6C1-3789-999E41D7DF6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7710077-9734-4A6F-D912-966482849914}"/>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776591EE-19A8-D0CD-4BFC-37CB5AE70FAB}"/>
              </a:ext>
            </a:extLst>
          </p:cNvPr>
          <p:cNvSpPr>
            <a:spLocks noGrp="1"/>
          </p:cNvSpPr>
          <p:nvPr>
            <p:ph type="sldNum" sz="quarter" idx="5"/>
          </p:nvPr>
        </p:nvSpPr>
        <p:spPr/>
        <p:txBody>
          <a:bodyPr/>
          <a:lstStyle/>
          <a:p>
            <a:fld id="{E842DBFD-3510-0142-8331-C655B9BF5D98}" type="slidenum">
              <a:rPr lang="fr-FR" smtClean="0"/>
              <a:t>2</a:t>
            </a:fld>
            <a:endParaRPr lang="fr-FR"/>
          </a:p>
        </p:txBody>
      </p:sp>
    </p:spTree>
    <p:extLst>
      <p:ext uri="{BB962C8B-B14F-4D97-AF65-F5344CB8AC3E}">
        <p14:creationId xmlns:p14="http://schemas.microsoft.com/office/powerpoint/2010/main" val="683893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55610-6F49-158E-28B6-7C7B8C265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2DD905F-2CB3-C6C1-3789-999E41D7DF6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7710077-9734-4A6F-D912-966482849914}"/>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776591EE-19A8-D0CD-4BFC-37CB5AE70FAB}"/>
              </a:ext>
            </a:extLst>
          </p:cNvPr>
          <p:cNvSpPr>
            <a:spLocks noGrp="1"/>
          </p:cNvSpPr>
          <p:nvPr>
            <p:ph type="sldNum" sz="quarter" idx="5"/>
          </p:nvPr>
        </p:nvSpPr>
        <p:spPr/>
        <p:txBody>
          <a:bodyPr/>
          <a:lstStyle/>
          <a:p>
            <a:fld id="{E842DBFD-3510-0142-8331-C655B9BF5D98}" type="slidenum">
              <a:rPr lang="fr-FR" smtClean="0"/>
              <a:t>3</a:t>
            </a:fld>
            <a:endParaRPr lang="fr-FR"/>
          </a:p>
        </p:txBody>
      </p:sp>
    </p:spTree>
    <p:extLst>
      <p:ext uri="{BB962C8B-B14F-4D97-AF65-F5344CB8AC3E}">
        <p14:creationId xmlns:p14="http://schemas.microsoft.com/office/powerpoint/2010/main" val="4227318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55610-6F49-158E-28B6-7C7B8C265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2DD905F-2CB3-C6C1-3789-999E41D7DF6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7710077-9734-4A6F-D912-966482849914}"/>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776591EE-19A8-D0CD-4BFC-37CB5AE70FAB}"/>
              </a:ext>
            </a:extLst>
          </p:cNvPr>
          <p:cNvSpPr>
            <a:spLocks noGrp="1"/>
          </p:cNvSpPr>
          <p:nvPr>
            <p:ph type="sldNum" sz="quarter" idx="5"/>
          </p:nvPr>
        </p:nvSpPr>
        <p:spPr/>
        <p:txBody>
          <a:bodyPr/>
          <a:lstStyle/>
          <a:p>
            <a:fld id="{E842DBFD-3510-0142-8331-C655B9BF5D98}" type="slidenum">
              <a:rPr lang="fr-FR" smtClean="0"/>
              <a:t>4</a:t>
            </a:fld>
            <a:endParaRPr lang="fr-FR"/>
          </a:p>
        </p:txBody>
      </p:sp>
    </p:spTree>
    <p:extLst>
      <p:ext uri="{BB962C8B-B14F-4D97-AF65-F5344CB8AC3E}">
        <p14:creationId xmlns:p14="http://schemas.microsoft.com/office/powerpoint/2010/main" val="24161280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55610-6F49-158E-28B6-7C7B8C265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2DD905F-2CB3-C6C1-3789-999E41D7DF6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7710077-9734-4A6F-D912-966482849914}"/>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776591EE-19A8-D0CD-4BFC-37CB5AE70FAB}"/>
              </a:ext>
            </a:extLst>
          </p:cNvPr>
          <p:cNvSpPr>
            <a:spLocks noGrp="1"/>
          </p:cNvSpPr>
          <p:nvPr>
            <p:ph type="sldNum" sz="quarter" idx="5"/>
          </p:nvPr>
        </p:nvSpPr>
        <p:spPr/>
        <p:txBody>
          <a:bodyPr/>
          <a:lstStyle/>
          <a:p>
            <a:fld id="{E842DBFD-3510-0142-8331-C655B9BF5D98}" type="slidenum">
              <a:rPr lang="fr-FR" smtClean="0"/>
              <a:t>5</a:t>
            </a:fld>
            <a:endParaRPr lang="fr-FR"/>
          </a:p>
        </p:txBody>
      </p:sp>
    </p:spTree>
    <p:extLst>
      <p:ext uri="{BB962C8B-B14F-4D97-AF65-F5344CB8AC3E}">
        <p14:creationId xmlns:p14="http://schemas.microsoft.com/office/powerpoint/2010/main" val="35479114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55610-6F49-158E-28B6-7C7B8C265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2DD905F-2CB3-C6C1-3789-999E41D7DF6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7710077-9734-4A6F-D912-966482849914}"/>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776591EE-19A8-D0CD-4BFC-37CB5AE70FAB}"/>
              </a:ext>
            </a:extLst>
          </p:cNvPr>
          <p:cNvSpPr>
            <a:spLocks noGrp="1"/>
          </p:cNvSpPr>
          <p:nvPr>
            <p:ph type="sldNum" sz="quarter" idx="5"/>
          </p:nvPr>
        </p:nvSpPr>
        <p:spPr/>
        <p:txBody>
          <a:bodyPr/>
          <a:lstStyle/>
          <a:p>
            <a:fld id="{E842DBFD-3510-0142-8331-C655B9BF5D98}" type="slidenum">
              <a:rPr lang="fr-FR" smtClean="0"/>
              <a:t>6</a:t>
            </a:fld>
            <a:endParaRPr lang="fr-FR"/>
          </a:p>
        </p:txBody>
      </p:sp>
    </p:spTree>
    <p:extLst>
      <p:ext uri="{BB962C8B-B14F-4D97-AF65-F5344CB8AC3E}">
        <p14:creationId xmlns:p14="http://schemas.microsoft.com/office/powerpoint/2010/main" val="304368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55610-6F49-158E-28B6-7C7B8C265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2DD905F-2CB3-C6C1-3789-999E41D7DF6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7710077-9734-4A6F-D912-966482849914}"/>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776591EE-19A8-D0CD-4BFC-37CB5AE70FAB}"/>
              </a:ext>
            </a:extLst>
          </p:cNvPr>
          <p:cNvSpPr>
            <a:spLocks noGrp="1"/>
          </p:cNvSpPr>
          <p:nvPr>
            <p:ph type="sldNum" sz="quarter" idx="5"/>
          </p:nvPr>
        </p:nvSpPr>
        <p:spPr/>
        <p:txBody>
          <a:bodyPr/>
          <a:lstStyle/>
          <a:p>
            <a:fld id="{E842DBFD-3510-0142-8331-C655B9BF5D98}" type="slidenum">
              <a:rPr lang="fr-FR" smtClean="0"/>
              <a:t>7</a:t>
            </a:fld>
            <a:endParaRPr lang="fr-FR"/>
          </a:p>
        </p:txBody>
      </p:sp>
    </p:spTree>
    <p:extLst>
      <p:ext uri="{BB962C8B-B14F-4D97-AF65-F5344CB8AC3E}">
        <p14:creationId xmlns:p14="http://schemas.microsoft.com/office/powerpoint/2010/main" val="19374230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55610-6F49-158E-28B6-7C7B8C265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2DD905F-2CB3-C6C1-3789-999E41D7DF6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7710077-9734-4A6F-D912-966482849914}"/>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776591EE-19A8-D0CD-4BFC-37CB5AE70FAB}"/>
              </a:ext>
            </a:extLst>
          </p:cNvPr>
          <p:cNvSpPr>
            <a:spLocks noGrp="1"/>
          </p:cNvSpPr>
          <p:nvPr>
            <p:ph type="sldNum" sz="quarter" idx="5"/>
          </p:nvPr>
        </p:nvSpPr>
        <p:spPr/>
        <p:txBody>
          <a:bodyPr/>
          <a:lstStyle/>
          <a:p>
            <a:fld id="{E842DBFD-3510-0142-8331-C655B9BF5D98}" type="slidenum">
              <a:rPr lang="fr-FR" smtClean="0"/>
              <a:t>8</a:t>
            </a:fld>
            <a:endParaRPr lang="fr-FR"/>
          </a:p>
        </p:txBody>
      </p:sp>
    </p:spTree>
    <p:extLst>
      <p:ext uri="{BB962C8B-B14F-4D97-AF65-F5344CB8AC3E}">
        <p14:creationId xmlns:p14="http://schemas.microsoft.com/office/powerpoint/2010/main" val="27551477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55610-6F49-158E-28B6-7C7B8C265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2DD905F-2CB3-C6C1-3789-999E41D7DF6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7710077-9734-4A6F-D912-966482849914}"/>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776591EE-19A8-D0CD-4BFC-37CB5AE70FAB}"/>
              </a:ext>
            </a:extLst>
          </p:cNvPr>
          <p:cNvSpPr>
            <a:spLocks noGrp="1"/>
          </p:cNvSpPr>
          <p:nvPr>
            <p:ph type="sldNum" sz="quarter" idx="5"/>
          </p:nvPr>
        </p:nvSpPr>
        <p:spPr/>
        <p:txBody>
          <a:bodyPr/>
          <a:lstStyle/>
          <a:p>
            <a:fld id="{E842DBFD-3510-0142-8331-C655B9BF5D98}" type="slidenum">
              <a:rPr lang="fr-FR" smtClean="0"/>
              <a:t>9</a:t>
            </a:fld>
            <a:endParaRPr lang="fr-FR"/>
          </a:p>
        </p:txBody>
      </p:sp>
    </p:spTree>
    <p:extLst>
      <p:ext uri="{BB962C8B-B14F-4D97-AF65-F5344CB8AC3E}">
        <p14:creationId xmlns:p14="http://schemas.microsoft.com/office/powerpoint/2010/main" val="36522817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3AE1D0-CC12-98B5-93B8-0EE46D71846F}"/>
              </a:ext>
            </a:extLst>
          </p:cNvPr>
          <p:cNvSpPr>
            <a:spLocks noGrp="1"/>
          </p:cNvSpPr>
          <p:nvPr>
            <p:ph type="ctrTitle"/>
          </p:nvPr>
        </p:nvSpPr>
        <p:spPr>
          <a:xfrm>
            <a:off x="1524000" y="1122363"/>
            <a:ext cx="9144000" cy="2387600"/>
          </a:xfrm>
        </p:spPr>
        <p:txBody>
          <a:bodyPr anchor="b"/>
          <a:lstStyle>
            <a:lvl1pPr algn="ctr">
              <a:defRPr sz="6000">
                <a:latin typeface="Verdana" panose="020B0604030504040204" pitchFamily="34" charset="0"/>
                <a:ea typeface="Verdana" panose="020B0604030504040204" pitchFamily="34" charset="0"/>
                <a:cs typeface="Verdana" panose="020B0604030504040204" pitchFamily="34" charset="0"/>
              </a:defRPr>
            </a:lvl1pPr>
          </a:lstStyle>
          <a:p>
            <a:r>
              <a:rPr lang="fr-FR"/>
              <a:t>Modifiez le style du titre</a:t>
            </a:r>
          </a:p>
        </p:txBody>
      </p:sp>
      <p:sp>
        <p:nvSpPr>
          <p:cNvPr id="3" name="Sous-titre 2">
            <a:extLst>
              <a:ext uri="{FF2B5EF4-FFF2-40B4-BE49-F238E27FC236}">
                <a16:creationId xmlns:a16="http://schemas.microsoft.com/office/drawing/2014/main" id="{E6937AF5-455E-5ADC-031C-BDA465A61C8E}"/>
              </a:ext>
            </a:extLst>
          </p:cNvPr>
          <p:cNvSpPr>
            <a:spLocks noGrp="1"/>
          </p:cNvSpPr>
          <p:nvPr>
            <p:ph type="subTitle" idx="1"/>
          </p:nvPr>
        </p:nvSpPr>
        <p:spPr>
          <a:xfrm>
            <a:off x="1524000" y="3602038"/>
            <a:ext cx="9144000" cy="1655762"/>
          </a:xfrm>
        </p:spPr>
        <p:txBody>
          <a:bodyPr/>
          <a:lstStyle>
            <a:lvl1pPr marL="0" indent="0" algn="ctr">
              <a:buNone/>
              <a:defRPr sz="2400">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Tree>
    <p:extLst>
      <p:ext uri="{BB962C8B-B14F-4D97-AF65-F5344CB8AC3E}">
        <p14:creationId xmlns:p14="http://schemas.microsoft.com/office/powerpoint/2010/main" val="4166141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duction">
    <p:bg>
      <p:bgPr>
        <a:solidFill>
          <a:schemeClr val="bg1"/>
        </a:solidFill>
        <a:effectLst/>
      </p:bgPr>
    </p:bg>
    <p:spTree>
      <p:nvGrpSpPr>
        <p:cNvPr id="1" name=""/>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C4FE6465-8B13-DC94-424A-FA0CC0B051FA}"/>
              </a:ext>
            </a:extLst>
          </p:cNvPr>
          <p:cNvSpPr/>
          <p:nvPr userDrawn="1"/>
        </p:nvSpPr>
        <p:spPr>
          <a:xfrm>
            <a:off x="0" y="0"/>
            <a:ext cx="12192000" cy="6858000"/>
          </a:xfrm>
          <a:prstGeom prst="roundRect">
            <a:avLst>
              <a:gd name="adj" fmla="val 234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A54DB19-1A23-C988-05D4-30DDBDF2A423}"/>
              </a:ext>
            </a:extLst>
          </p:cNvPr>
          <p:cNvSpPr>
            <a:spLocks noGrp="1"/>
          </p:cNvSpPr>
          <p:nvPr>
            <p:ph type="title"/>
          </p:nvPr>
        </p:nvSpPr>
        <p:spPr>
          <a:xfrm>
            <a:off x="838200" y="365126"/>
            <a:ext cx="10515600" cy="862096"/>
          </a:xfrm>
        </p:spPr>
        <p:txBody>
          <a:bodyPr anchor="t" anchorCtr="0"/>
          <a:lstStyle>
            <a:lvl1pPr>
              <a:defRPr>
                <a:solidFill>
                  <a:schemeClr val="tx2"/>
                </a:solidFill>
                <a:effectLst/>
              </a:defRPr>
            </a:lvl1pPr>
          </a:lstStyle>
          <a:p>
            <a:r>
              <a:rPr lang="fr-FR" dirty="0"/>
              <a:t>Modifiez le style du titre</a:t>
            </a:r>
          </a:p>
        </p:txBody>
      </p:sp>
      <p:sp>
        <p:nvSpPr>
          <p:cNvPr id="3" name="Espace réservé du contenu 2">
            <a:extLst>
              <a:ext uri="{FF2B5EF4-FFF2-40B4-BE49-F238E27FC236}">
                <a16:creationId xmlns:a16="http://schemas.microsoft.com/office/drawing/2014/main" id="{1D17F212-8942-1095-1F81-FDF2A0E06BFE}"/>
              </a:ext>
            </a:extLst>
          </p:cNvPr>
          <p:cNvSpPr>
            <a:spLocks noGrp="1"/>
          </p:cNvSpPr>
          <p:nvPr>
            <p:ph idx="1"/>
          </p:nvPr>
        </p:nvSpPr>
        <p:spPr>
          <a:xfrm>
            <a:off x="838200" y="1592348"/>
            <a:ext cx="10515600" cy="5041815"/>
          </a:xfrm>
        </p:spPr>
        <p:txBody>
          <a:bodyPr>
            <a:noAutofit/>
          </a:bodyPr>
          <a:lstStyle>
            <a:lvl1pPr>
              <a:lnSpc>
                <a:spcPct val="100000"/>
              </a:lnSpc>
              <a:spcBef>
                <a:spcPts val="1500"/>
              </a:spcBef>
              <a:defRPr sz="2000"/>
            </a:lvl1pPr>
            <a:lvl2pPr>
              <a:spcBef>
                <a:spcPts val="1500"/>
              </a:spcBef>
              <a:defRPr sz="2000"/>
            </a:lvl2pPr>
            <a:lvl3pPr>
              <a:spcBef>
                <a:spcPts val="1500"/>
              </a:spcBef>
              <a:defRPr/>
            </a:lvl3pPr>
            <a:lvl4pPr>
              <a:spcBef>
                <a:spcPts val="1500"/>
              </a:spcBef>
              <a:defRPr/>
            </a:lvl4pPr>
            <a:lvl5pPr>
              <a:spcBef>
                <a:spcPts val="1500"/>
              </a:spcBef>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936230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enefits 1 col">
    <p:bg>
      <p:bgPr>
        <a:solidFill>
          <a:schemeClr val="bg1"/>
        </a:solidFill>
        <a:effectLst/>
      </p:bgPr>
    </p:bg>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236D9DC1-8056-2BE0-7384-D195785D08EF}"/>
              </a:ext>
            </a:extLst>
          </p:cNvPr>
          <p:cNvSpPr/>
          <p:nvPr userDrawn="1"/>
        </p:nvSpPr>
        <p:spPr>
          <a:xfrm>
            <a:off x="0" y="0"/>
            <a:ext cx="12192000" cy="6858000"/>
          </a:xfrm>
          <a:prstGeom prst="roundRect">
            <a:avLst>
              <a:gd name="adj" fmla="val 234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A54DB19-1A23-C988-05D4-30DDBDF2A423}"/>
              </a:ext>
            </a:extLst>
          </p:cNvPr>
          <p:cNvSpPr>
            <a:spLocks noGrp="1"/>
          </p:cNvSpPr>
          <p:nvPr>
            <p:ph type="title"/>
          </p:nvPr>
        </p:nvSpPr>
        <p:spPr>
          <a:xfrm>
            <a:off x="838200" y="365126"/>
            <a:ext cx="10515600" cy="862096"/>
          </a:xfrm>
        </p:spPr>
        <p:txBody>
          <a:bodyPr anchor="t" anchorCtr="0"/>
          <a:lstStyle>
            <a:lvl1pPr>
              <a:defRPr>
                <a:solidFill>
                  <a:schemeClr val="tx2"/>
                </a:solidFill>
                <a:effectLst/>
              </a:defRPr>
            </a:lvl1pPr>
          </a:lstStyle>
          <a:p>
            <a:r>
              <a:rPr lang="fr-FR" dirty="0"/>
              <a:t>Modifiez le style du titre</a:t>
            </a:r>
          </a:p>
        </p:txBody>
      </p:sp>
      <p:sp>
        <p:nvSpPr>
          <p:cNvPr id="3" name="Espace réservé du contenu 2">
            <a:extLst>
              <a:ext uri="{FF2B5EF4-FFF2-40B4-BE49-F238E27FC236}">
                <a16:creationId xmlns:a16="http://schemas.microsoft.com/office/drawing/2014/main" id="{1D17F212-8942-1095-1F81-FDF2A0E06BFE}"/>
              </a:ext>
            </a:extLst>
          </p:cNvPr>
          <p:cNvSpPr>
            <a:spLocks noGrp="1"/>
          </p:cNvSpPr>
          <p:nvPr>
            <p:ph idx="1"/>
          </p:nvPr>
        </p:nvSpPr>
        <p:spPr>
          <a:xfrm>
            <a:off x="838200" y="2286000"/>
            <a:ext cx="10515600" cy="4348163"/>
          </a:xfrm>
        </p:spPr>
        <p:txBody>
          <a:bodyPr>
            <a:noAutofit/>
          </a:bodyPr>
          <a:lstStyle>
            <a:lvl1pPr>
              <a:lnSpc>
                <a:spcPct val="100000"/>
              </a:lnSpc>
              <a:spcBef>
                <a:spcPts val="1500"/>
              </a:spcBef>
              <a:defRPr sz="2000"/>
            </a:lvl1pPr>
            <a:lvl2pPr>
              <a:spcBef>
                <a:spcPts val="1500"/>
              </a:spcBef>
              <a:defRPr sz="2000"/>
            </a:lvl2pPr>
            <a:lvl3pPr>
              <a:spcBef>
                <a:spcPts val="1500"/>
              </a:spcBef>
              <a:defRPr/>
            </a:lvl3pPr>
            <a:lvl4pPr>
              <a:spcBef>
                <a:spcPts val="1500"/>
              </a:spcBef>
              <a:defRPr/>
            </a:lvl4pPr>
            <a:lvl5pPr>
              <a:spcBef>
                <a:spcPts val="1500"/>
              </a:spcBef>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texte 8">
            <a:extLst>
              <a:ext uri="{FF2B5EF4-FFF2-40B4-BE49-F238E27FC236}">
                <a16:creationId xmlns:a16="http://schemas.microsoft.com/office/drawing/2014/main" id="{00798327-9F12-FE54-89F8-8202DB546A36}"/>
              </a:ext>
            </a:extLst>
          </p:cNvPr>
          <p:cNvSpPr>
            <a:spLocks noGrp="1"/>
          </p:cNvSpPr>
          <p:nvPr>
            <p:ph type="body" sz="quarter" idx="10" hasCustomPrompt="1"/>
          </p:nvPr>
        </p:nvSpPr>
        <p:spPr>
          <a:xfrm>
            <a:off x="838200" y="1227138"/>
            <a:ext cx="10515600" cy="1058862"/>
          </a:xfrm>
        </p:spPr>
        <p:txBody>
          <a:bodyPr anchor="ctr" anchorCtr="0">
            <a:noAutofit/>
          </a:bodyPr>
          <a:lstStyle>
            <a:lvl1pPr>
              <a:defRPr sz="2000" b="1"/>
            </a:lvl1pPr>
          </a:lstStyle>
          <a:p>
            <a:pPr lvl="0"/>
            <a:r>
              <a:rPr lang="fr-FR" dirty="0"/>
              <a:t>Sous-titre</a:t>
            </a:r>
          </a:p>
        </p:txBody>
      </p:sp>
    </p:spTree>
    <p:extLst>
      <p:ext uri="{BB962C8B-B14F-4D97-AF65-F5344CB8AC3E}">
        <p14:creationId xmlns:p14="http://schemas.microsoft.com/office/powerpoint/2010/main" val="1164673698"/>
      </p:ext>
    </p:extLst>
  </p:cSld>
  <p:clrMapOvr>
    <a:masterClrMapping/>
  </p:clrMapOvr>
  <p:extLst>
    <p:ext uri="{DCECCB84-F9BA-43D5-87BE-67443E8EF086}">
      <p15:sldGuideLst xmlns:p15="http://schemas.microsoft.com/office/powerpoint/2012/main">
        <p15:guide id="1" orient="horz" pos="1162"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enefits 2 cols">
    <p:bg>
      <p:bgPr>
        <a:solidFill>
          <a:schemeClr val="bg1"/>
        </a:solidFill>
        <a:effectLst/>
      </p:bgPr>
    </p:bg>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236D9DC1-8056-2BE0-7384-D195785D08EF}"/>
              </a:ext>
            </a:extLst>
          </p:cNvPr>
          <p:cNvSpPr/>
          <p:nvPr userDrawn="1"/>
        </p:nvSpPr>
        <p:spPr>
          <a:xfrm>
            <a:off x="0" y="0"/>
            <a:ext cx="12192000" cy="6858000"/>
          </a:xfrm>
          <a:prstGeom prst="roundRect">
            <a:avLst>
              <a:gd name="adj" fmla="val 234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A54DB19-1A23-C988-05D4-30DDBDF2A423}"/>
              </a:ext>
            </a:extLst>
          </p:cNvPr>
          <p:cNvSpPr>
            <a:spLocks noGrp="1"/>
          </p:cNvSpPr>
          <p:nvPr>
            <p:ph type="title"/>
          </p:nvPr>
        </p:nvSpPr>
        <p:spPr>
          <a:xfrm>
            <a:off x="838200" y="365126"/>
            <a:ext cx="10515600" cy="862096"/>
          </a:xfrm>
        </p:spPr>
        <p:txBody>
          <a:bodyPr anchor="t" anchorCtr="0"/>
          <a:lstStyle>
            <a:lvl1pPr>
              <a:defRPr>
                <a:solidFill>
                  <a:schemeClr val="tx2"/>
                </a:solidFill>
                <a:effectLst/>
              </a:defRPr>
            </a:lvl1pPr>
          </a:lstStyle>
          <a:p>
            <a:r>
              <a:rPr lang="fr-FR" dirty="0"/>
              <a:t>Modifiez le style du titre</a:t>
            </a:r>
          </a:p>
        </p:txBody>
      </p:sp>
      <p:sp>
        <p:nvSpPr>
          <p:cNvPr id="3" name="Espace réservé du contenu 2">
            <a:extLst>
              <a:ext uri="{FF2B5EF4-FFF2-40B4-BE49-F238E27FC236}">
                <a16:creationId xmlns:a16="http://schemas.microsoft.com/office/drawing/2014/main" id="{1D17F212-8942-1095-1F81-FDF2A0E06BFE}"/>
              </a:ext>
            </a:extLst>
          </p:cNvPr>
          <p:cNvSpPr>
            <a:spLocks noGrp="1"/>
          </p:cNvSpPr>
          <p:nvPr>
            <p:ph idx="1"/>
          </p:nvPr>
        </p:nvSpPr>
        <p:spPr>
          <a:xfrm>
            <a:off x="838200" y="2286000"/>
            <a:ext cx="4913312" cy="4348163"/>
          </a:xfrm>
        </p:spPr>
        <p:txBody>
          <a:bodyPr>
            <a:noAutofit/>
          </a:bodyPr>
          <a:lstStyle>
            <a:lvl1pPr>
              <a:lnSpc>
                <a:spcPct val="100000"/>
              </a:lnSpc>
              <a:spcBef>
                <a:spcPts val="1500"/>
              </a:spcBef>
              <a:defRPr sz="2000"/>
            </a:lvl1pPr>
            <a:lvl2pPr>
              <a:spcBef>
                <a:spcPts val="1500"/>
              </a:spcBef>
              <a:defRPr sz="2000"/>
            </a:lvl2pPr>
            <a:lvl3pPr>
              <a:spcBef>
                <a:spcPts val="1500"/>
              </a:spcBef>
              <a:defRPr/>
            </a:lvl3pPr>
            <a:lvl4pPr>
              <a:spcBef>
                <a:spcPts val="1500"/>
              </a:spcBef>
              <a:defRPr/>
            </a:lvl4pPr>
            <a:lvl5pPr>
              <a:spcBef>
                <a:spcPts val="1500"/>
              </a:spcBef>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texte 8">
            <a:extLst>
              <a:ext uri="{FF2B5EF4-FFF2-40B4-BE49-F238E27FC236}">
                <a16:creationId xmlns:a16="http://schemas.microsoft.com/office/drawing/2014/main" id="{00798327-9F12-FE54-89F8-8202DB546A36}"/>
              </a:ext>
            </a:extLst>
          </p:cNvPr>
          <p:cNvSpPr>
            <a:spLocks noGrp="1"/>
          </p:cNvSpPr>
          <p:nvPr>
            <p:ph type="body" sz="quarter" idx="10" hasCustomPrompt="1"/>
          </p:nvPr>
        </p:nvSpPr>
        <p:spPr>
          <a:xfrm>
            <a:off x="838200" y="1227138"/>
            <a:ext cx="4913312" cy="1058862"/>
          </a:xfrm>
        </p:spPr>
        <p:txBody>
          <a:bodyPr anchor="ctr" anchorCtr="0">
            <a:noAutofit/>
          </a:bodyPr>
          <a:lstStyle>
            <a:lvl1pPr>
              <a:defRPr sz="2000" b="1"/>
            </a:lvl1pPr>
          </a:lstStyle>
          <a:p>
            <a:pPr lvl="0"/>
            <a:r>
              <a:rPr lang="fr-FR" dirty="0"/>
              <a:t>Sous-titre</a:t>
            </a:r>
          </a:p>
        </p:txBody>
      </p:sp>
      <p:sp>
        <p:nvSpPr>
          <p:cNvPr id="5" name="Espace réservé du contenu 2">
            <a:extLst>
              <a:ext uri="{FF2B5EF4-FFF2-40B4-BE49-F238E27FC236}">
                <a16:creationId xmlns:a16="http://schemas.microsoft.com/office/drawing/2014/main" id="{9D276E13-CD46-83A6-13DD-05FE190AC9F3}"/>
              </a:ext>
            </a:extLst>
          </p:cNvPr>
          <p:cNvSpPr>
            <a:spLocks noGrp="1"/>
          </p:cNvSpPr>
          <p:nvPr>
            <p:ph idx="11"/>
          </p:nvPr>
        </p:nvSpPr>
        <p:spPr>
          <a:xfrm>
            <a:off x="6456363" y="2286000"/>
            <a:ext cx="4913312" cy="4348163"/>
          </a:xfrm>
        </p:spPr>
        <p:txBody>
          <a:bodyPr>
            <a:noAutofit/>
          </a:bodyPr>
          <a:lstStyle>
            <a:lvl1pPr>
              <a:lnSpc>
                <a:spcPct val="100000"/>
              </a:lnSpc>
              <a:spcBef>
                <a:spcPts val="1500"/>
              </a:spcBef>
              <a:defRPr sz="2000"/>
            </a:lvl1pPr>
            <a:lvl2pPr>
              <a:spcBef>
                <a:spcPts val="1500"/>
              </a:spcBef>
              <a:defRPr sz="2000"/>
            </a:lvl2pPr>
            <a:lvl3pPr>
              <a:spcBef>
                <a:spcPts val="1500"/>
              </a:spcBef>
              <a:defRPr/>
            </a:lvl3pPr>
            <a:lvl4pPr>
              <a:spcBef>
                <a:spcPts val="1500"/>
              </a:spcBef>
              <a:defRPr/>
            </a:lvl4pPr>
            <a:lvl5pPr>
              <a:spcBef>
                <a:spcPts val="1500"/>
              </a:spcBef>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texte 8">
            <a:extLst>
              <a:ext uri="{FF2B5EF4-FFF2-40B4-BE49-F238E27FC236}">
                <a16:creationId xmlns:a16="http://schemas.microsoft.com/office/drawing/2014/main" id="{79D7197E-94FE-D7DF-AAB8-E0B1665D2859}"/>
              </a:ext>
            </a:extLst>
          </p:cNvPr>
          <p:cNvSpPr>
            <a:spLocks noGrp="1"/>
          </p:cNvSpPr>
          <p:nvPr>
            <p:ph type="body" sz="quarter" idx="12" hasCustomPrompt="1"/>
          </p:nvPr>
        </p:nvSpPr>
        <p:spPr>
          <a:xfrm>
            <a:off x="6456363" y="1227138"/>
            <a:ext cx="4913312" cy="1058862"/>
          </a:xfrm>
        </p:spPr>
        <p:txBody>
          <a:bodyPr anchor="ctr" anchorCtr="0">
            <a:noAutofit/>
          </a:bodyPr>
          <a:lstStyle>
            <a:lvl1pPr>
              <a:defRPr sz="2000" b="1"/>
            </a:lvl1pPr>
          </a:lstStyle>
          <a:p>
            <a:pPr lvl="0"/>
            <a:r>
              <a:rPr lang="fr-FR" dirty="0"/>
              <a:t>Sous-titre</a:t>
            </a:r>
          </a:p>
        </p:txBody>
      </p:sp>
    </p:spTree>
    <p:extLst>
      <p:ext uri="{BB962C8B-B14F-4D97-AF65-F5344CB8AC3E}">
        <p14:creationId xmlns:p14="http://schemas.microsoft.com/office/powerpoint/2010/main" val="29435049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067" userDrawn="1">
          <p15:clr>
            <a:srgbClr val="FBAE40"/>
          </p15:clr>
        </p15:guide>
        <p15:guide id="4" pos="3613" userDrawn="1">
          <p15:clr>
            <a:srgbClr val="FBAE40"/>
          </p15:clr>
        </p15:guide>
        <p15:guide id="5" pos="518" userDrawn="1">
          <p15:clr>
            <a:srgbClr val="FBAE40"/>
          </p15:clr>
        </p15:guide>
        <p15:guide id="6" pos="716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770478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EE662E75-D7DB-295E-F113-F0362940ED44}"/>
              </a:ext>
            </a:extLst>
          </p:cNvPr>
          <p:cNvSpPr>
            <a:spLocks noGrp="1"/>
          </p:cNvSpPr>
          <p:nvPr>
            <p:ph type="title"/>
          </p:nvPr>
        </p:nvSpPr>
        <p:spPr>
          <a:xfrm>
            <a:off x="838200" y="365126"/>
            <a:ext cx="10515600" cy="862096"/>
          </a:xfrm>
        </p:spPr>
        <p:txBody>
          <a:bodyPr anchor="t" anchorCtr="0">
            <a:normAutofit/>
          </a:bodyPr>
          <a:lstStyle>
            <a:lvl1pPr>
              <a:defRPr sz="2400">
                <a:solidFill>
                  <a:schemeClr val="tx1"/>
                </a:solidFill>
                <a:effectLst/>
              </a:defRPr>
            </a:lvl1pPr>
          </a:lstStyle>
          <a:p>
            <a:r>
              <a:rPr lang="fr-FR" dirty="0"/>
              <a:t>Modifiez le style du titre</a:t>
            </a:r>
          </a:p>
        </p:txBody>
      </p:sp>
    </p:spTree>
    <p:extLst>
      <p:ext uri="{BB962C8B-B14F-4D97-AF65-F5344CB8AC3E}">
        <p14:creationId xmlns:p14="http://schemas.microsoft.com/office/powerpoint/2010/main" val="23422822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12F2B87-0ABE-BCF7-9100-F061D9DFF2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4653BF99-FD48-27D2-1046-24F1372063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871906179"/>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1" r:id="rId3"/>
    <p:sldLayoutId id="2147483671" r:id="rId4"/>
    <p:sldLayoutId id="2147483655" r:id="rId5"/>
    <p:sldLayoutId id="2147483672" r:id="rId6"/>
  </p:sldLayoutIdLst>
  <p:txStyles>
    <p:titleStyle>
      <a:lvl1pPr algn="l" defTabSz="914400" rtl="0" eaLnBrk="1" latinLnBrk="0" hangingPunct="1">
        <a:lnSpc>
          <a:spcPct val="90000"/>
        </a:lnSpc>
        <a:spcBef>
          <a:spcPct val="0"/>
        </a:spcBef>
        <a:buNone/>
        <a:defRPr sz="44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emf"/><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image" Target="../media/image4.png"/><Relationship Id="rId7"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2.emf"/><Relationship Id="rId5" Type="http://schemas.openxmlformats.org/officeDocument/2006/relationships/image" Target="../media/image6.emf"/><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3.emf"/><Relationship Id="rId4" Type="http://schemas.openxmlformats.org/officeDocument/2006/relationships/image" Target="../media/image2.emf"/><Relationship Id="rId9" Type="http://schemas.openxmlformats.org/officeDocument/2006/relationships/image" Target="../media/image1.emf"/></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2.emf"/><Relationship Id="rId5" Type="http://schemas.openxmlformats.org/officeDocument/2006/relationships/image" Target="../media/image6.emf"/><Relationship Id="rId10" Type="http://schemas.openxmlformats.org/officeDocument/2006/relationships/image" Target="../media/image3.emf"/><Relationship Id="rId4" Type="http://schemas.openxmlformats.org/officeDocument/2006/relationships/image" Target="../media/image5.png"/><Relationship Id="rId9" Type="http://schemas.openxmlformats.org/officeDocument/2006/relationships/image" Target="../media/image1.emf"/></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png"/><Relationship Id="rId7" Type="http://schemas.openxmlformats.org/officeDocument/2006/relationships/image" Target="../media/image10.emf"/><Relationship Id="rId12"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9.emf"/><Relationship Id="rId11" Type="http://schemas.openxmlformats.org/officeDocument/2006/relationships/image" Target="../media/image1.emf"/><Relationship Id="rId5" Type="http://schemas.openxmlformats.org/officeDocument/2006/relationships/image" Target="../media/image5.png"/><Relationship Id="rId10" Type="http://schemas.openxmlformats.org/officeDocument/2006/relationships/image" Target="../media/image8.png"/><Relationship Id="rId4" Type="http://schemas.openxmlformats.org/officeDocument/2006/relationships/image" Target="../media/image2.emf"/><Relationship Id="rId9" Type="http://schemas.openxmlformats.org/officeDocument/2006/relationships/image" Target="../media/image6.emf"/></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emf"/><Relationship Id="rId3" Type="http://schemas.openxmlformats.org/officeDocument/2006/relationships/image" Target="../media/image11.emf"/><Relationship Id="rId7" Type="http://schemas.openxmlformats.org/officeDocument/2006/relationships/image" Target="../media/image7.png"/><Relationship Id="rId12"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9.emf"/><Relationship Id="rId11" Type="http://schemas.openxmlformats.org/officeDocument/2006/relationships/image" Target="../media/image6.emf"/><Relationship Id="rId5" Type="http://schemas.openxmlformats.org/officeDocument/2006/relationships/image" Target="../media/image12.emf"/><Relationship Id="rId10" Type="http://schemas.openxmlformats.org/officeDocument/2006/relationships/image" Target="../media/image4.png"/><Relationship Id="rId4" Type="http://schemas.openxmlformats.org/officeDocument/2006/relationships/image" Target="../media/image2.emf"/><Relationship Id="rId9" Type="http://schemas.openxmlformats.org/officeDocument/2006/relationships/image" Target="../media/image10.emf"/><Relationship Id="rId14" Type="http://schemas.openxmlformats.org/officeDocument/2006/relationships/image" Target="../media/image3.emf"/></Relationships>
</file>

<file path=ppt/slides/_rels/slide8.xml.rels><?xml version="1.0" encoding="UTF-8" standalone="yes"?>
<Relationships xmlns="http://schemas.openxmlformats.org/package/2006/relationships"><Relationship Id="rId8" Type="http://schemas.openxmlformats.org/officeDocument/2006/relationships/image" Target="../media/image9.emf"/><Relationship Id="rId13" Type="http://schemas.openxmlformats.org/officeDocument/2006/relationships/image" Target="../media/image8.png"/><Relationship Id="rId3" Type="http://schemas.openxmlformats.org/officeDocument/2006/relationships/image" Target="../media/image7.png"/><Relationship Id="rId7" Type="http://schemas.openxmlformats.org/officeDocument/2006/relationships/image" Target="../media/image12.emf"/><Relationship Id="rId12" Type="http://schemas.openxmlformats.org/officeDocument/2006/relationships/image" Target="../media/image6.emf"/><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1.emf"/><Relationship Id="rId11" Type="http://schemas.openxmlformats.org/officeDocument/2006/relationships/image" Target="../media/image4.png"/><Relationship Id="rId5" Type="http://schemas.openxmlformats.org/officeDocument/2006/relationships/image" Target="../media/image2.emf"/><Relationship Id="rId15" Type="http://schemas.openxmlformats.org/officeDocument/2006/relationships/image" Target="../media/image3.emf"/><Relationship Id="rId10" Type="http://schemas.openxmlformats.org/officeDocument/2006/relationships/image" Target="../media/image10.emf"/><Relationship Id="rId4" Type="http://schemas.openxmlformats.org/officeDocument/2006/relationships/image" Target="../media/image13.emf"/><Relationship Id="rId9" Type="http://schemas.openxmlformats.org/officeDocument/2006/relationships/image" Target="../media/image5.png"/><Relationship Id="rId14" Type="http://schemas.openxmlformats.org/officeDocument/2006/relationships/image" Target="../media/image1.emf"/></Relationships>
</file>

<file path=ppt/slides/_rels/slide9.xml.rels><?xml version="1.0" encoding="UTF-8" standalone="yes"?>
<Relationships xmlns="http://schemas.openxmlformats.org/package/2006/relationships"><Relationship Id="rId8" Type="http://schemas.openxmlformats.org/officeDocument/2006/relationships/image" Target="../media/image11.emf"/><Relationship Id="rId13" Type="http://schemas.openxmlformats.org/officeDocument/2006/relationships/image" Target="../media/image4.png"/><Relationship Id="rId3" Type="http://schemas.openxmlformats.org/officeDocument/2006/relationships/image" Target="../media/image14.emf"/><Relationship Id="rId7" Type="http://schemas.openxmlformats.org/officeDocument/2006/relationships/image" Target="../media/image2.emf"/><Relationship Id="rId12" Type="http://schemas.openxmlformats.org/officeDocument/2006/relationships/image" Target="../media/image10.emf"/><Relationship Id="rId17" Type="http://schemas.openxmlformats.org/officeDocument/2006/relationships/image" Target="../media/image3.emf"/><Relationship Id="rId2" Type="http://schemas.openxmlformats.org/officeDocument/2006/relationships/notesSlide" Target="../notesSlides/notesSlide8.xml"/><Relationship Id="rId16" Type="http://schemas.openxmlformats.org/officeDocument/2006/relationships/image" Target="../media/image1.emf"/><Relationship Id="rId1" Type="http://schemas.openxmlformats.org/officeDocument/2006/relationships/slideLayout" Target="../slideLayouts/slideLayout6.xml"/><Relationship Id="rId6" Type="http://schemas.openxmlformats.org/officeDocument/2006/relationships/image" Target="../media/image13.emf"/><Relationship Id="rId11" Type="http://schemas.openxmlformats.org/officeDocument/2006/relationships/image" Target="../media/image5.png"/><Relationship Id="rId5" Type="http://schemas.openxmlformats.org/officeDocument/2006/relationships/image" Target="../media/image7.png"/><Relationship Id="rId15" Type="http://schemas.openxmlformats.org/officeDocument/2006/relationships/image" Target="../media/image8.png"/><Relationship Id="rId10" Type="http://schemas.openxmlformats.org/officeDocument/2006/relationships/image" Target="../media/image9.emf"/><Relationship Id="rId4" Type="http://schemas.openxmlformats.org/officeDocument/2006/relationships/image" Target="../media/image15.emf"/><Relationship Id="rId9" Type="http://schemas.openxmlformats.org/officeDocument/2006/relationships/image" Target="../media/image12.emf"/><Relationship Id="rId1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re 10">
            <a:extLst>
              <a:ext uri="{FF2B5EF4-FFF2-40B4-BE49-F238E27FC236}">
                <a16:creationId xmlns:a16="http://schemas.microsoft.com/office/drawing/2014/main" id="{066F2B70-4ADC-BBAA-4A7D-260B73399E58}"/>
              </a:ext>
            </a:extLst>
          </p:cNvPr>
          <p:cNvSpPr>
            <a:spLocks noGrp="1"/>
          </p:cNvSpPr>
          <p:nvPr>
            <p:ph type="title"/>
          </p:nvPr>
        </p:nvSpPr>
        <p:spPr/>
        <p:txBody>
          <a:bodyPr>
            <a:normAutofit/>
          </a:bodyPr>
          <a:lstStyle/>
          <a:p>
            <a:r>
              <a:rPr lang="en-US" dirty="0">
                <a:effectLst/>
              </a:rPr>
              <a:t>Definition of business process</a:t>
            </a:r>
            <a:endParaRPr lang="fr-FR" dirty="0">
              <a:effectLst/>
            </a:endParaRPr>
          </a:p>
        </p:txBody>
      </p:sp>
      <p:sp>
        <p:nvSpPr>
          <p:cNvPr id="12" name="Espace réservé du contenu 11">
            <a:extLst>
              <a:ext uri="{FF2B5EF4-FFF2-40B4-BE49-F238E27FC236}">
                <a16:creationId xmlns:a16="http://schemas.microsoft.com/office/drawing/2014/main" id="{FD161E11-629A-6D21-3B91-EF906F68AB9D}"/>
              </a:ext>
            </a:extLst>
          </p:cNvPr>
          <p:cNvSpPr>
            <a:spLocks noGrp="1"/>
          </p:cNvSpPr>
          <p:nvPr>
            <p:ph idx="1"/>
          </p:nvPr>
        </p:nvSpPr>
        <p:spPr/>
        <p:txBody>
          <a:bodyPr>
            <a:noAutofit/>
          </a:bodyPr>
          <a:lstStyle/>
          <a:p>
            <a:r>
              <a:rPr lang="en-US" dirty="0"/>
              <a:t>This process describes how community pharmacies use GS1 </a:t>
            </a:r>
            <a:r>
              <a:rPr lang="en-US" dirty="0" err="1"/>
              <a:t>DataMatrix</a:t>
            </a:r>
            <a:r>
              <a:rPr lang="en-US" dirty="0"/>
              <a:t> to  automate expiry and recall management. By scanning healthcare products at point-of-sale or during inventory checks enables pharmacy systems to detect expired or recalled batches, block dispensing, and trigger the rapid identification and removal of affected items, ensuring regulatory compliance and patient safety.</a:t>
            </a:r>
          </a:p>
          <a:p>
            <a:endParaRPr lang="en-US" dirty="0"/>
          </a:p>
        </p:txBody>
      </p:sp>
      <p:sp>
        <p:nvSpPr>
          <p:cNvPr id="17" name="Espace réservé du texte 16">
            <a:extLst>
              <a:ext uri="{FF2B5EF4-FFF2-40B4-BE49-F238E27FC236}">
                <a16:creationId xmlns:a16="http://schemas.microsoft.com/office/drawing/2014/main" id="{0E4E3DC1-7E8D-6377-59D7-D1C4DA15A04E}"/>
              </a:ext>
            </a:extLst>
          </p:cNvPr>
          <p:cNvSpPr>
            <a:spLocks noGrp="1"/>
          </p:cNvSpPr>
          <p:nvPr>
            <p:ph type="body" sz="quarter" idx="10"/>
          </p:nvPr>
        </p:nvSpPr>
        <p:spPr/>
        <p:txBody>
          <a:bodyPr/>
          <a:lstStyle/>
          <a:p>
            <a:r>
              <a:rPr lang="en-US" dirty="0"/>
              <a:t>Process 4 – Expiry Date and Recall Management</a:t>
            </a:r>
            <a:endParaRPr lang="fr-FR" dirty="0"/>
          </a:p>
        </p:txBody>
      </p:sp>
    </p:spTree>
    <p:extLst>
      <p:ext uri="{BB962C8B-B14F-4D97-AF65-F5344CB8AC3E}">
        <p14:creationId xmlns:p14="http://schemas.microsoft.com/office/powerpoint/2010/main" val="75485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re 10">
            <a:extLst>
              <a:ext uri="{FF2B5EF4-FFF2-40B4-BE49-F238E27FC236}">
                <a16:creationId xmlns:a16="http://schemas.microsoft.com/office/drawing/2014/main" id="{066F2B70-4ADC-BBAA-4A7D-260B73399E58}"/>
              </a:ext>
            </a:extLst>
          </p:cNvPr>
          <p:cNvSpPr>
            <a:spLocks noGrp="1"/>
          </p:cNvSpPr>
          <p:nvPr>
            <p:ph type="title"/>
          </p:nvPr>
        </p:nvSpPr>
        <p:spPr/>
        <p:txBody>
          <a:bodyPr>
            <a:normAutofit/>
          </a:bodyPr>
          <a:lstStyle/>
          <a:p>
            <a:r>
              <a:rPr lang="en-US" dirty="0">
                <a:latin typeface="Verdana" panose="020B0604030504040204" pitchFamily="34" charset="0"/>
                <a:ea typeface="Verdana" panose="020B0604030504040204" pitchFamily="34" charset="0"/>
                <a:cs typeface="Verdana" panose="020B0604030504040204" pitchFamily="34" charset="0"/>
              </a:rPr>
              <a:t>Benefits</a:t>
            </a:r>
            <a:endParaRPr lang="fr-FR"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contenu 2">
            <a:extLst>
              <a:ext uri="{FF2B5EF4-FFF2-40B4-BE49-F238E27FC236}">
                <a16:creationId xmlns:a16="http://schemas.microsoft.com/office/drawing/2014/main" id="{E3ADC7CD-84B9-8784-DE3D-37DAA9B08281}"/>
              </a:ext>
            </a:extLst>
          </p:cNvPr>
          <p:cNvSpPr>
            <a:spLocks noGrp="1"/>
          </p:cNvSpPr>
          <p:nvPr>
            <p:ph idx="1"/>
          </p:nvPr>
        </p:nvSpPr>
        <p:spPr/>
        <p:txBody>
          <a:bodyPr/>
          <a:lstStyle/>
          <a:p>
            <a:pPr marL="342900" indent="-342900">
              <a:spcBef>
                <a:spcPts val="300"/>
              </a:spcBef>
              <a:buFont typeface="Arial" panose="020B0604020202020204" pitchFamily="34" charset="0"/>
              <a:buChar char="•"/>
            </a:pPr>
            <a:r>
              <a:rPr lang="en-US" sz="1600" dirty="0"/>
              <a:t>Ensures expired or recalled products are identified accurately through GS1 </a:t>
            </a:r>
            <a:r>
              <a:rPr lang="en-US" sz="1600" dirty="0" err="1"/>
              <a:t>DataMatrix</a:t>
            </a:r>
            <a:r>
              <a:rPr lang="en-US" sz="1600" dirty="0"/>
              <a:t>.</a:t>
            </a:r>
          </a:p>
          <a:p>
            <a:pPr marL="342900" indent="-342900">
              <a:spcBef>
                <a:spcPts val="300"/>
              </a:spcBef>
              <a:buFont typeface="Arial" panose="020B0604020202020204" pitchFamily="34" charset="0"/>
              <a:buChar char="•"/>
            </a:pPr>
            <a:r>
              <a:rPr lang="en-US" sz="1600" dirty="0"/>
              <a:t>Prevents the dispensing of unsafe products, reducing patient risk and enhancing medication safety.</a:t>
            </a:r>
          </a:p>
          <a:p>
            <a:pPr marL="342900" indent="-342900">
              <a:spcBef>
                <a:spcPts val="300"/>
              </a:spcBef>
              <a:buFont typeface="Arial" panose="020B0604020202020204" pitchFamily="34" charset="0"/>
              <a:buChar char="•"/>
            </a:pPr>
            <a:r>
              <a:rPr lang="en-US" sz="1600" dirty="0"/>
              <a:t>Enables rapid and targeted removal of affected batches during safety alerts and recalls.</a:t>
            </a:r>
          </a:p>
          <a:p>
            <a:pPr>
              <a:spcBef>
                <a:spcPts val="300"/>
              </a:spcBef>
            </a:pPr>
            <a:endParaRPr lang="en-US" sz="1600" dirty="0"/>
          </a:p>
        </p:txBody>
      </p:sp>
      <p:sp>
        <p:nvSpPr>
          <p:cNvPr id="9" name="Espace réservé du texte 8">
            <a:extLst>
              <a:ext uri="{FF2B5EF4-FFF2-40B4-BE49-F238E27FC236}">
                <a16:creationId xmlns:a16="http://schemas.microsoft.com/office/drawing/2014/main" id="{7E031242-FC83-8DE9-4793-1EDEC881615A}"/>
              </a:ext>
            </a:extLst>
          </p:cNvPr>
          <p:cNvSpPr>
            <a:spLocks noGrp="1"/>
          </p:cNvSpPr>
          <p:nvPr>
            <p:ph type="body" sz="quarter" idx="10"/>
          </p:nvPr>
        </p:nvSpPr>
        <p:spPr/>
        <p:txBody>
          <a:bodyPr/>
          <a:lstStyle/>
          <a:p>
            <a:r>
              <a:rPr lang="en-US" dirty="0"/>
              <a:t>Clinical</a:t>
            </a:r>
            <a:endParaRPr lang="fr-FR" dirty="0"/>
          </a:p>
        </p:txBody>
      </p:sp>
      <p:sp>
        <p:nvSpPr>
          <p:cNvPr id="13" name="Espace réservé du contenu 12">
            <a:extLst>
              <a:ext uri="{FF2B5EF4-FFF2-40B4-BE49-F238E27FC236}">
                <a16:creationId xmlns:a16="http://schemas.microsoft.com/office/drawing/2014/main" id="{DDFF9F7A-6955-7DF6-D837-4CC17B95418F}"/>
              </a:ext>
            </a:extLst>
          </p:cNvPr>
          <p:cNvSpPr>
            <a:spLocks noGrp="1"/>
          </p:cNvSpPr>
          <p:nvPr>
            <p:ph idx="11"/>
          </p:nvPr>
        </p:nvSpPr>
        <p:spPr/>
        <p:txBody>
          <a:bodyPr/>
          <a:lstStyle/>
          <a:p>
            <a:pPr marL="342900" indent="-342900">
              <a:spcBef>
                <a:spcPts val="300"/>
              </a:spcBef>
              <a:buFont typeface="Arial" panose="020B0604020202020204" pitchFamily="34" charset="0"/>
              <a:buChar char="•"/>
            </a:pPr>
            <a:r>
              <a:rPr lang="en-US" sz="1600" dirty="0"/>
              <a:t>Reduces manual workload by automating expiry and recall checks.</a:t>
            </a:r>
          </a:p>
          <a:p>
            <a:pPr marL="342900" indent="-342900">
              <a:spcBef>
                <a:spcPts val="300"/>
              </a:spcBef>
              <a:buFont typeface="Arial" panose="020B0604020202020204" pitchFamily="34" charset="0"/>
              <a:buChar char="•"/>
            </a:pPr>
            <a:r>
              <a:rPr lang="en-US" sz="1600" dirty="0" err="1"/>
              <a:t>Minimises</a:t>
            </a:r>
            <a:r>
              <a:rPr lang="en-US" sz="1600" dirty="0"/>
              <a:t> financial losses by preventing the sale of expired products and improving stock rotation.</a:t>
            </a:r>
          </a:p>
          <a:p>
            <a:pPr marL="342900" indent="-342900">
              <a:spcBef>
                <a:spcPts val="300"/>
              </a:spcBef>
              <a:buFont typeface="Arial" panose="020B0604020202020204" pitchFamily="34" charset="0"/>
              <a:buChar char="•"/>
            </a:pPr>
            <a:r>
              <a:rPr lang="en-US" sz="1600" dirty="0"/>
              <a:t>Streamlines return logistics to wholesalers and manufacturers through </a:t>
            </a:r>
            <a:r>
              <a:rPr lang="en-US" sz="1600" dirty="0" err="1"/>
              <a:t>standardised</a:t>
            </a:r>
            <a:r>
              <a:rPr lang="en-US" sz="1600" dirty="0"/>
              <a:t> identifiers.</a:t>
            </a:r>
          </a:p>
          <a:p>
            <a:pPr marL="342900" indent="-342900">
              <a:spcBef>
                <a:spcPts val="300"/>
              </a:spcBef>
              <a:buFont typeface="Arial" panose="020B0604020202020204" pitchFamily="34" charset="0"/>
              <a:buChar char="•"/>
            </a:pPr>
            <a:r>
              <a:rPr lang="en-US" sz="1600" dirty="0"/>
              <a:t>Enhances operational efficiency and stock accuracy across pharmacy inventory systems.</a:t>
            </a:r>
          </a:p>
        </p:txBody>
      </p:sp>
      <p:sp>
        <p:nvSpPr>
          <p:cNvPr id="15" name="Espace réservé du texte 14">
            <a:extLst>
              <a:ext uri="{FF2B5EF4-FFF2-40B4-BE49-F238E27FC236}">
                <a16:creationId xmlns:a16="http://schemas.microsoft.com/office/drawing/2014/main" id="{6F7E6CAD-DBD9-B1DE-0741-380EFDFEF7CC}"/>
              </a:ext>
            </a:extLst>
          </p:cNvPr>
          <p:cNvSpPr>
            <a:spLocks noGrp="1"/>
          </p:cNvSpPr>
          <p:nvPr>
            <p:ph type="body" sz="quarter" idx="12"/>
          </p:nvPr>
        </p:nvSpPr>
        <p:spPr/>
        <p:txBody>
          <a:bodyPr/>
          <a:lstStyle/>
          <a:p>
            <a:r>
              <a:rPr lang="fr-FR" dirty="0"/>
              <a:t>Non </a:t>
            </a:r>
            <a:r>
              <a:rPr lang="fr-FR" dirty="0" err="1"/>
              <a:t>clinical</a:t>
            </a:r>
            <a:endParaRPr lang="fr-FR" dirty="0"/>
          </a:p>
        </p:txBody>
      </p:sp>
    </p:spTree>
    <p:extLst>
      <p:ext uri="{BB962C8B-B14F-4D97-AF65-F5344CB8AC3E}">
        <p14:creationId xmlns:p14="http://schemas.microsoft.com/office/powerpoint/2010/main" val="2892594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5C0EA-B260-9AF1-EA38-C9374155275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8F6A9C1-45C4-FB33-61E4-4FDE120E8FA3}"/>
              </a:ext>
            </a:extLst>
          </p:cNvPr>
          <p:cNvSpPr>
            <a:spLocks noGrp="1"/>
          </p:cNvSpPr>
          <p:nvPr>
            <p:ph type="title"/>
          </p:nvPr>
        </p:nvSpPr>
        <p:spPr/>
        <p:txBody>
          <a:bodyPr/>
          <a:lstStyle/>
          <a:p>
            <a:r>
              <a:rPr lang="en-US" sz="2400" dirty="0">
                <a:latin typeface="Verdana" panose="020B0604030504040204" pitchFamily="34" charset="0"/>
                <a:ea typeface="Verdana" panose="020B0604030504040204" pitchFamily="34" charset="0"/>
                <a:cs typeface="Verdana" panose="020B0604030504040204" pitchFamily="34" charset="0"/>
              </a:rPr>
              <a:t>Where the standards fit in the process map </a:t>
            </a:r>
            <a:endParaRPr lang="fr-FR" dirty="0"/>
          </a:p>
        </p:txBody>
      </p:sp>
      <p:grpSp>
        <p:nvGrpSpPr>
          <p:cNvPr id="22" name="Groupe 21">
            <a:extLst>
              <a:ext uri="{FF2B5EF4-FFF2-40B4-BE49-F238E27FC236}">
                <a16:creationId xmlns:a16="http://schemas.microsoft.com/office/drawing/2014/main" id="{0E3D23C2-966D-7404-C133-0F60932AE174}"/>
              </a:ext>
            </a:extLst>
          </p:cNvPr>
          <p:cNvGrpSpPr/>
          <p:nvPr/>
        </p:nvGrpSpPr>
        <p:grpSpPr>
          <a:xfrm>
            <a:off x="294622" y="1098267"/>
            <a:ext cx="2824683" cy="2523484"/>
            <a:chOff x="108355" y="1098267"/>
            <a:chExt cx="2824683" cy="2523484"/>
          </a:xfrm>
        </p:grpSpPr>
        <p:sp>
          <p:nvSpPr>
            <p:cNvPr id="142" name="ZoneTexte 220">
              <a:extLst>
                <a:ext uri="{FF2B5EF4-FFF2-40B4-BE49-F238E27FC236}">
                  <a16:creationId xmlns:a16="http://schemas.microsoft.com/office/drawing/2014/main" id="{94704A35-D74F-7E77-5AD0-288AA10607B9}"/>
                </a:ext>
              </a:extLst>
            </p:cNvPr>
            <p:cNvSpPr txBox="1"/>
            <p:nvPr/>
          </p:nvSpPr>
          <p:spPr>
            <a:xfrm>
              <a:off x="1237009" y="3375530"/>
              <a:ext cx="548012"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sp>
          <p:nvSpPr>
            <p:cNvPr id="143" name="ZoneTexte 114">
              <a:extLst>
                <a:ext uri="{FF2B5EF4-FFF2-40B4-BE49-F238E27FC236}">
                  <a16:creationId xmlns:a16="http://schemas.microsoft.com/office/drawing/2014/main" id="{D02564A1-837B-3625-756C-854E7069CF78}"/>
                </a:ext>
              </a:extLst>
            </p:cNvPr>
            <p:cNvSpPr txBox="1"/>
            <p:nvPr/>
          </p:nvSpPr>
          <p:spPr>
            <a:xfrm>
              <a:off x="108355" y="2578345"/>
              <a:ext cx="2824683" cy="861774"/>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The manufacturer encodes each regulated healthcare product with a GS1 </a:t>
              </a:r>
              <a:r>
                <a:rPr lang="en-US" sz="1000" dirty="0" err="1">
                  <a:latin typeface="Verdana" panose="020B0604030504040204" pitchFamily="34" charset="0"/>
                  <a:ea typeface="Verdana" panose="020B0604030504040204" pitchFamily="34" charset="0"/>
                </a:rPr>
                <a:t>DataMatrix</a:t>
              </a:r>
              <a:r>
                <a:rPr lang="en-US" sz="1000" dirty="0">
                  <a:latin typeface="Verdana" panose="020B0604030504040204" pitchFamily="34" charset="0"/>
                  <a:ea typeface="Verdana" panose="020B0604030504040204" pitchFamily="34" charset="0"/>
                </a:rPr>
                <a:t> containing: GTIN batch / lot number, expiry date and serial number.</a:t>
              </a:r>
            </a:p>
            <a:p>
              <a:pPr algn="ctr"/>
              <a:endParaRPr lang="en-US" sz="1000" dirty="0">
                <a:latin typeface="Verdana" panose="020B0604030504040204" pitchFamily="34" charset="0"/>
                <a:ea typeface="Verdana" panose="020B0604030504040204" pitchFamily="34" charset="0"/>
              </a:endParaRPr>
            </a:p>
          </p:txBody>
        </p:sp>
        <p:grpSp>
          <p:nvGrpSpPr>
            <p:cNvPr id="144" name="Groupe 143">
              <a:extLst>
                <a:ext uri="{FF2B5EF4-FFF2-40B4-BE49-F238E27FC236}">
                  <a16:creationId xmlns:a16="http://schemas.microsoft.com/office/drawing/2014/main" id="{3B4D44F6-7DDF-22AD-7D3F-F808EC3901C6}"/>
                </a:ext>
              </a:extLst>
            </p:cNvPr>
            <p:cNvGrpSpPr/>
            <p:nvPr/>
          </p:nvGrpSpPr>
          <p:grpSpPr>
            <a:xfrm>
              <a:off x="643671" y="1098267"/>
              <a:ext cx="1589725" cy="1282277"/>
              <a:chOff x="834387" y="1990594"/>
              <a:chExt cx="1801676" cy="1453237"/>
            </a:xfrm>
          </p:grpSpPr>
          <p:pic>
            <p:nvPicPr>
              <p:cNvPr id="145" name="Image 144">
                <a:extLst>
                  <a:ext uri="{FF2B5EF4-FFF2-40B4-BE49-F238E27FC236}">
                    <a16:creationId xmlns:a16="http://schemas.microsoft.com/office/drawing/2014/main" id="{E576FBAE-3406-2D80-3AEF-59403C31E216}"/>
                  </a:ext>
                </a:extLst>
              </p:cNvPr>
              <p:cNvPicPr>
                <a:picLocks noChangeAspect="1"/>
              </p:cNvPicPr>
              <p:nvPr/>
            </p:nvPicPr>
            <p:blipFill>
              <a:blip r:embed="rId3"/>
              <a:stretch>
                <a:fillRect/>
              </a:stretch>
            </p:blipFill>
            <p:spPr>
              <a:xfrm>
                <a:off x="834387" y="1990594"/>
                <a:ext cx="1426963" cy="908713"/>
              </a:xfrm>
              <a:prstGeom prst="rect">
                <a:avLst/>
              </a:prstGeom>
            </p:spPr>
          </p:pic>
          <p:pic>
            <p:nvPicPr>
              <p:cNvPr id="146" name="Image 145">
                <a:extLst>
                  <a:ext uri="{FF2B5EF4-FFF2-40B4-BE49-F238E27FC236}">
                    <a16:creationId xmlns:a16="http://schemas.microsoft.com/office/drawing/2014/main" id="{72C84685-07BA-2A2A-8E6B-23CBE0B59861}"/>
                  </a:ext>
                </a:extLst>
              </p:cNvPr>
              <p:cNvPicPr>
                <a:picLocks noChangeAspect="1"/>
              </p:cNvPicPr>
              <p:nvPr/>
            </p:nvPicPr>
            <p:blipFill>
              <a:blip r:embed="rId4"/>
              <a:stretch>
                <a:fillRect/>
              </a:stretch>
            </p:blipFill>
            <p:spPr>
              <a:xfrm>
                <a:off x="2118684" y="2663521"/>
                <a:ext cx="517379" cy="780310"/>
              </a:xfrm>
              <a:prstGeom prst="rect">
                <a:avLst/>
              </a:prstGeom>
            </p:spPr>
          </p:pic>
          <p:pic>
            <p:nvPicPr>
              <p:cNvPr id="147" name="Image 146">
                <a:extLst>
                  <a:ext uri="{FF2B5EF4-FFF2-40B4-BE49-F238E27FC236}">
                    <a16:creationId xmlns:a16="http://schemas.microsoft.com/office/drawing/2014/main" id="{E89568BE-A728-A82E-4843-3B141C343084}"/>
                  </a:ext>
                </a:extLst>
              </p:cNvPr>
              <p:cNvPicPr>
                <a:picLocks noChangeAspect="1"/>
              </p:cNvPicPr>
              <p:nvPr/>
            </p:nvPicPr>
            <p:blipFill>
              <a:blip r:embed="rId5"/>
              <a:stretch>
                <a:fillRect/>
              </a:stretch>
            </p:blipFill>
            <p:spPr>
              <a:xfrm>
                <a:off x="1537132" y="3023142"/>
                <a:ext cx="420690" cy="420689"/>
              </a:xfrm>
              <a:prstGeom prst="rect">
                <a:avLst/>
              </a:prstGeom>
            </p:spPr>
          </p:pic>
        </p:grpSp>
      </p:grpSp>
    </p:spTree>
    <p:extLst>
      <p:ext uri="{BB962C8B-B14F-4D97-AF65-F5344CB8AC3E}">
        <p14:creationId xmlns:p14="http://schemas.microsoft.com/office/powerpoint/2010/main" val="2953489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5C0EA-B260-9AF1-EA38-C9374155275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8F6A9C1-45C4-FB33-61E4-4FDE120E8FA3}"/>
              </a:ext>
            </a:extLst>
          </p:cNvPr>
          <p:cNvSpPr>
            <a:spLocks noGrp="1"/>
          </p:cNvSpPr>
          <p:nvPr>
            <p:ph type="title"/>
          </p:nvPr>
        </p:nvSpPr>
        <p:spPr/>
        <p:txBody>
          <a:bodyPr/>
          <a:lstStyle/>
          <a:p>
            <a:r>
              <a:rPr lang="en-US" sz="2400" dirty="0">
                <a:latin typeface="Verdana" panose="020B0604030504040204" pitchFamily="34" charset="0"/>
                <a:ea typeface="Verdana" panose="020B0604030504040204" pitchFamily="34" charset="0"/>
                <a:cs typeface="Verdana" panose="020B0604030504040204" pitchFamily="34" charset="0"/>
              </a:rPr>
              <a:t>Where the standards fit in the process map </a:t>
            </a:r>
            <a:endParaRPr lang="fr-FR" dirty="0"/>
          </a:p>
        </p:txBody>
      </p:sp>
      <p:grpSp>
        <p:nvGrpSpPr>
          <p:cNvPr id="21" name="Groupe 20">
            <a:extLst>
              <a:ext uri="{FF2B5EF4-FFF2-40B4-BE49-F238E27FC236}">
                <a16:creationId xmlns:a16="http://schemas.microsoft.com/office/drawing/2014/main" id="{868A5436-1D59-874F-9876-AD8DE5DEFC29}"/>
              </a:ext>
            </a:extLst>
          </p:cNvPr>
          <p:cNvGrpSpPr/>
          <p:nvPr/>
        </p:nvGrpSpPr>
        <p:grpSpPr>
          <a:xfrm>
            <a:off x="1996608" y="1456536"/>
            <a:ext cx="3799191" cy="2165215"/>
            <a:chOff x="1810341" y="1456536"/>
            <a:chExt cx="3799191" cy="2165215"/>
          </a:xfrm>
        </p:grpSpPr>
        <p:sp>
          <p:nvSpPr>
            <p:cNvPr id="133" name="ZoneTexte 132">
              <a:extLst>
                <a:ext uri="{FF2B5EF4-FFF2-40B4-BE49-F238E27FC236}">
                  <a16:creationId xmlns:a16="http://schemas.microsoft.com/office/drawing/2014/main" id="{69032825-6E06-FD43-3C2E-83EB6A7350DD}"/>
                </a:ext>
              </a:extLst>
            </p:cNvPr>
            <p:cNvSpPr txBox="1"/>
            <p:nvPr/>
          </p:nvSpPr>
          <p:spPr>
            <a:xfrm>
              <a:off x="2933038" y="2567305"/>
              <a:ext cx="2676494" cy="707886"/>
            </a:xfrm>
            <a:prstGeom prst="rect">
              <a:avLst/>
            </a:prstGeom>
            <a:noFill/>
            <a:effectLst/>
          </p:spPr>
          <p:txBody>
            <a:bodyPr wrap="square">
              <a:spAutoFit/>
            </a:bodyPr>
            <a:lstStyle/>
            <a:p>
              <a:pPr algn="ctr"/>
              <a:r>
                <a:rPr lang="en-US" sz="1000" dirty="0">
                  <a:effectLst/>
                  <a:latin typeface="Verdana" panose="020B0604030504040204" pitchFamily="34" charset="0"/>
                  <a:ea typeface="Verdana" panose="020B0604030504040204" pitchFamily="34" charset="0"/>
                  <a:cs typeface="Verdana" panose="020B0604030504040204" pitchFamily="34" charset="0"/>
                </a:rPr>
                <a:t>Products are delivered to the pharmacy by the wholesaler or distributor and Pharmacy staff scans every product to confirm correct item</a:t>
              </a:r>
              <a:r>
                <a:rPr lang="en-US" sz="1000" dirty="0">
                  <a:latin typeface="Verdana" panose="020B0604030504040204" pitchFamily="34" charset="0"/>
                  <a:ea typeface="Verdana" panose="020B0604030504040204" pitchFamily="34" charset="0"/>
                  <a:cs typeface="Verdana" panose="020B0604030504040204" pitchFamily="34" charset="0"/>
                </a:rPr>
                <a:t>.</a:t>
              </a:r>
              <a:endParaRPr lang="en-US" sz="10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134" name="ZoneTexte 133">
              <a:extLst>
                <a:ext uri="{FF2B5EF4-FFF2-40B4-BE49-F238E27FC236}">
                  <a16:creationId xmlns:a16="http://schemas.microsoft.com/office/drawing/2014/main" id="{A7EBB699-9FF9-AC15-70F7-A5256FBD4762}"/>
                </a:ext>
              </a:extLst>
            </p:cNvPr>
            <p:cNvSpPr txBox="1"/>
            <p:nvPr/>
          </p:nvSpPr>
          <p:spPr>
            <a:xfrm>
              <a:off x="3799331" y="3375530"/>
              <a:ext cx="943908"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 / GLN</a:t>
              </a:r>
            </a:p>
          </p:txBody>
        </p:sp>
        <p:sp>
          <p:nvSpPr>
            <p:cNvPr id="135" name="Flèche vers la droite 134">
              <a:extLst>
                <a:ext uri="{FF2B5EF4-FFF2-40B4-BE49-F238E27FC236}">
                  <a16:creationId xmlns:a16="http://schemas.microsoft.com/office/drawing/2014/main" id="{C3B627DD-C38C-05CA-C642-F8604BCA5B7A}"/>
                </a:ext>
              </a:extLst>
            </p:cNvPr>
            <p:cNvSpPr/>
            <p:nvPr/>
          </p:nvSpPr>
          <p:spPr>
            <a:xfrm>
              <a:off x="1810341" y="1761868"/>
              <a:ext cx="1624671"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grpSp>
          <p:nvGrpSpPr>
            <p:cNvPr id="136" name="Groupe 135">
              <a:extLst>
                <a:ext uri="{FF2B5EF4-FFF2-40B4-BE49-F238E27FC236}">
                  <a16:creationId xmlns:a16="http://schemas.microsoft.com/office/drawing/2014/main" id="{665A8B2B-522B-48D3-0DC6-22BB8D6000F3}"/>
                </a:ext>
              </a:extLst>
            </p:cNvPr>
            <p:cNvGrpSpPr/>
            <p:nvPr/>
          </p:nvGrpSpPr>
          <p:grpSpPr>
            <a:xfrm>
              <a:off x="3465541" y="1456536"/>
              <a:ext cx="1576579" cy="983474"/>
              <a:chOff x="6633656" y="983149"/>
              <a:chExt cx="1576579" cy="983474"/>
            </a:xfrm>
          </p:grpSpPr>
          <p:pic>
            <p:nvPicPr>
              <p:cNvPr id="137" name="Imagen 19">
                <a:extLst>
                  <a:ext uri="{FF2B5EF4-FFF2-40B4-BE49-F238E27FC236}">
                    <a16:creationId xmlns:a16="http://schemas.microsoft.com/office/drawing/2014/main" id="{CBD6C93B-5B25-618E-B6F8-310626301316}"/>
                  </a:ext>
                </a:extLst>
              </p:cNvPr>
              <p:cNvPicPr>
                <a:picLocks noChangeAspect="1"/>
              </p:cNvPicPr>
              <p:nvPr/>
            </p:nvPicPr>
            <p:blipFill>
              <a:blip r:embed="rId3"/>
              <a:stretch>
                <a:fillRect/>
              </a:stretch>
            </p:blipFill>
            <p:spPr>
              <a:xfrm>
                <a:off x="6633656" y="983149"/>
                <a:ext cx="1005498" cy="908712"/>
              </a:xfrm>
              <a:prstGeom prst="rect">
                <a:avLst/>
              </a:prstGeom>
            </p:spPr>
          </p:pic>
          <p:pic>
            <p:nvPicPr>
              <p:cNvPr id="138" name="Image 134">
                <a:extLst>
                  <a:ext uri="{FF2B5EF4-FFF2-40B4-BE49-F238E27FC236}">
                    <a16:creationId xmlns:a16="http://schemas.microsoft.com/office/drawing/2014/main" id="{BF66687E-62E1-10B4-53D2-75F4BE209FA5}"/>
                  </a:ext>
                </a:extLst>
              </p:cNvPr>
              <p:cNvPicPr>
                <a:picLocks noChangeAspect="1"/>
              </p:cNvPicPr>
              <p:nvPr/>
            </p:nvPicPr>
            <p:blipFill>
              <a:blip r:embed="rId4"/>
              <a:stretch>
                <a:fillRect/>
              </a:stretch>
            </p:blipFill>
            <p:spPr>
              <a:xfrm>
                <a:off x="7579938" y="1082897"/>
                <a:ext cx="526561" cy="370275"/>
              </a:xfrm>
              <a:prstGeom prst="rect">
                <a:avLst/>
              </a:prstGeom>
            </p:spPr>
          </p:pic>
          <p:pic>
            <p:nvPicPr>
              <p:cNvPr id="139" name="Image 138">
                <a:extLst>
                  <a:ext uri="{FF2B5EF4-FFF2-40B4-BE49-F238E27FC236}">
                    <a16:creationId xmlns:a16="http://schemas.microsoft.com/office/drawing/2014/main" id="{6CA522E5-0386-A1C1-CBF2-C2E17FA0C8A4}"/>
                  </a:ext>
                </a:extLst>
              </p:cNvPr>
              <p:cNvPicPr>
                <a:picLocks noChangeAspect="1"/>
              </p:cNvPicPr>
              <p:nvPr/>
            </p:nvPicPr>
            <p:blipFill>
              <a:blip r:embed="rId5"/>
              <a:stretch>
                <a:fillRect/>
              </a:stretch>
            </p:blipFill>
            <p:spPr>
              <a:xfrm>
                <a:off x="7342455" y="1552896"/>
                <a:ext cx="526562" cy="413727"/>
              </a:xfrm>
              <a:prstGeom prst="rect">
                <a:avLst/>
              </a:prstGeom>
            </p:spPr>
          </p:pic>
          <p:pic>
            <p:nvPicPr>
              <p:cNvPr id="140" name="Image 139">
                <a:extLst>
                  <a:ext uri="{FF2B5EF4-FFF2-40B4-BE49-F238E27FC236}">
                    <a16:creationId xmlns:a16="http://schemas.microsoft.com/office/drawing/2014/main" id="{8F7217A2-9EEE-A0F9-E34A-A032997789B9}"/>
                  </a:ext>
                </a:extLst>
              </p:cNvPr>
              <p:cNvPicPr>
                <a:picLocks noChangeAspect="1"/>
              </p:cNvPicPr>
              <p:nvPr/>
            </p:nvPicPr>
            <p:blipFill>
              <a:blip r:embed="rId6"/>
              <a:stretch>
                <a:fillRect/>
              </a:stretch>
            </p:blipFill>
            <p:spPr>
              <a:xfrm>
                <a:off x="7909405" y="1464344"/>
                <a:ext cx="300830" cy="453711"/>
              </a:xfrm>
              <a:prstGeom prst="rect">
                <a:avLst/>
              </a:prstGeom>
            </p:spPr>
          </p:pic>
        </p:grpSp>
      </p:grpSp>
      <p:grpSp>
        <p:nvGrpSpPr>
          <p:cNvPr id="22" name="Groupe 21">
            <a:extLst>
              <a:ext uri="{FF2B5EF4-FFF2-40B4-BE49-F238E27FC236}">
                <a16:creationId xmlns:a16="http://schemas.microsoft.com/office/drawing/2014/main" id="{0E3D23C2-966D-7404-C133-0F60932AE174}"/>
              </a:ext>
            </a:extLst>
          </p:cNvPr>
          <p:cNvGrpSpPr/>
          <p:nvPr/>
        </p:nvGrpSpPr>
        <p:grpSpPr>
          <a:xfrm>
            <a:off x="294622" y="1098267"/>
            <a:ext cx="2824683" cy="2523484"/>
            <a:chOff x="108355" y="1098267"/>
            <a:chExt cx="2824683" cy="2523484"/>
          </a:xfrm>
        </p:grpSpPr>
        <p:sp>
          <p:nvSpPr>
            <p:cNvPr id="142" name="ZoneTexte 220">
              <a:extLst>
                <a:ext uri="{FF2B5EF4-FFF2-40B4-BE49-F238E27FC236}">
                  <a16:creationId xmlns:a16="http://schemas.microsoft.com/office/drawing/2014/main" id="{94704A35-D74F-7E77-5AD0-288AA10607B9}"/>
                </a:ext>
              </a:extLst>
            </p:cNvPr>
            <p:cNvSpPr txBox="1"/>
            <p:nvPr/>
          </p:nvSpPr>
          <p:spPr>
            <a:xfrm>
              <a:off x="1237009" y="3375530"/>
              <a:ext cx="548012"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sp>
          <p:nvSpPr>
            <p:cNvPr id="143" name="ZoneTexte 114">
              <a:extLst>
                <a:ext uri="{FF2B5EF4-FFF2-40B4-BE49-F238E27FC236}">
                  <a16:creationId xmlns:a16="http://schemas.microsoft.com/office/drawing/2014/main" id="{D02564A1-837B-3625-756C-854E7069CF78}"/>
                </a:ext>
              </a:extLst>
            </p:cNvPr>
            <p:cNvSpPr txBox="1"/>
            <p:nvPr/>
          </p:nvSpPr>
          <p:spPr>
            <a:xfrm>
              <a:off x="108355" y="2578345"/>
              <a:ext cx="2824683" cy="861774"/>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The manufacturer encodes each regulated healthcare product with a GS1 </a:t>
              </a:r>
              <a:r>
                <a:rPr lang="en-US" sz="1000" dirty="0" err="1">
                  <a:latin typeface="Verdana" panose="020B0604030504040204" pitchFamily="34" charset="0"/>
                  <a:ea typeface="Verdana" panose="020B0604030504040204" pitchFamily="34" charset="0"/>
                </a:rPr>
                <a:t>DataMatrix</a:t>
              </a:r>
              <a:r>
                <a:rPr lang="en-US" sz="1000" dirty="0">
                  <a:latin typeface="Verdana" panose="020B0604030504040204" pitchFamily="34" charset="0"/>
                  <a:ea typeface="Verdana" panose="020B0604030504040204" pitchFamily="34" charset="0"/>
                </a:rPr>
                <a:t> containing: GTIN batch / lot number, expiry date and serial number.</a:t>
              </a:r>
            </a:p>
            <a:p>
              <a:pPr algn="ctr"/>
              <a:endParaRPr lang="en-US" sz="1000" dirty="0">
                <a:latin typeface="Verdana" panose="020B0604030504040204" pitchFamily="34" charset="0"/>
                <a:ea typeface="Verdana" panose="020B0604030504040204" pitchFamily="34" charset="0"/>
              </a:endParaRPr>
            </a:p>
          </p:txBody>
        </p:sp>
        <p:grpSp>
          <p:nvGrpSpPr>
            <p:cNvPr id="144" name="Groupe 143">
              <a:extLst>
                <a:ext uri="{FF2B5EF4-FFF2-40B4-BE49-F238E27FC236}">
                  <a16:creationId xmlns:a16="http://schemas.microsoft.com/office/drawing/2014/main" id="{3B4D44F6-7DDF-22AD-7D3F-F808EC3901C6}"/>
                </a:ext>
              </a:extLst>
            </p:cNvPr>
            <p:cNvGrpSpPr/>
            <p:nvPr/>
          </p:nvGrpSpPr>
          <p:grpSpPr>
            <a:xfrm>
              <a:off x="643671" y="1098267"/>
              <a:ext cx="1589725" cy="1282277"/>
              <a:chOff x="834387" y="1990594"/>
              <a:chExt cx="1801676" cy="1453237"/>
            </a:xfrm>
          </p:grpSpPr>
          <p:pic>
            <p:nvPicPr>
              <p:cNvPr id="145" name="Image 144">
                <a:extLst>
                  <a:ext uri="{FF2B5EF4-FFF2-40B4-BE49-F238E27FC236}">
                    <a16:creationId xmlns:a16="http://schemas.microsoft.com/office/drawing/2014/main" id="{E576FBAE-3406-2D80-3AEF-59403C31E216}"/>
                  </a:ext>
                </a:extLst>
              </p:cNvPr>
              <p:cNvPicPr>
                <a:picLocks noChangeAspect="1"/>
              </p:cNvPicPr>
              <p:nvPr/>
            </p:nvPicPr>
            <p:blipFill>
              <a:blip r:embed="rId7"/>
              <a:stretch>
                <a:fillRect/>
              </a:stretch>
            </p:blipFill>
            <p:spPr>
              <a:xfrm>
                <a:off x="834387" y="1990594"/>
                <a:ext cx="1426963" cy="908713"/>
              </a:xfrm>
              <a:prstGeom prst="rect">
                <a:avLst/>
              </a:prstGeom>
            </p:spPr>
          </p:pic>
          <p:pic>
            <p:nvPicPr>
              <p:cNvPr id="146" name="Image 145">
                <a:extLst>
                  <a:ext uri="{FF2B5EF4-FFF2-40B4-BE49-F238E27FC236}">
                    <a16:creationId xmlns:a16="http://schemas.microsoft.com/office/drawing/2014/main" id="{72C84685-07BA-2A2A-8E6B-23CBE0B59861}"/>
                  </a:ext>
                </a:extLst>
              </p:cNvPr>
              <p:cNvPicPr>
                <a:picLocks noChangeAspect="1"/>
              </p:cNvPicPr>
              <p:nvPr/>
            </p:nvPicPr>
            <p:blipFill>
              <a:blip r:embed="rId6"/>
              <a:stretch>
                <a:fillRect/>
              </a:stretch>
            </p:blipFill>
            <p:spPr>
              <a:xfrm>
                <a:off x="2118684" y="2663521"/>
                <a:ext cx="517379" cy="780310"/>
              </a:xfrm>
              <a:prstGeom prst="rect">
                <a:avLst/>
              </a:prstGeom>
            </p:spPr>
          </p:pic>
          <p:pic>
            <p:nvPicPr>
              <p:cNvPr id="147" name="Image 146">
                <a:extLst>
                  <a:ext uri="{FF2B5EF4-FFF2-40B4-BE49-F238E27FC236}">
                    <a16:creationId xmlns:a16="http://schemas.microsoft.com/office/drawing/2014/main" id="{E89568BE-A728-A82E-4843-3B141C343084}"/>
                  </a:ext>
                </a:extLst>
              </p:cNvPr>
              <p:cNvPicPr>
                <a:picLocks noChangeAspect="1"/>
              </p:cNvPicPr>
              <p:nvPr/>
            </p:nvPicPr>
            <p:blipFill>
              <a:blip r:embed="rId8"/>
              <a:stretch>
                <a:fillRect/>
              </a:stretch>
            </p:blipFill>
            <p:spPr>
              <a:xfrm>
                <a:off x="1537132" y="3023142"/>
                <a:ext cx="420690" cy="420689"/>
              </a:xfrm>
              <a:prstGeom prst="rect">
                <a:avLst/>
              </a:prstGeom>
            </p:spPr>
          </p:pic>
        </p:grpSp>
      </p:grpSp>
    </p:spTree>
    <p:extLst>
      <p:ext uri="{BB962C8B-B14F-4D97-AF65-F5344CB8AC3E}">
        <p14:creationId xmlns:p14="http://schemas.microsoft.com/office/powerpoint/2010/main" val="3428412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5C0EA-B260-9AF1-EA38-C9374155275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8F6A9C1-45C4-FB33-61E4-4FDE120E8FA3}"/>
              </a:ext>
            </a:extLst>
          </p:cNvPr>
          <p:cNvSpPr>
            <a:spLocks noGrp="1"/>
          </p:cNvSpPr>
          <p:nvPr>
            <p:ph type="title"/>
          </p:nvPr>
        </p:nvSpPr>
        <p:spPr/>
        <p:txBody>
          <a:bodyPr/>
          <a:lstStyle/>
          <a:p>
            <a:r>
              <a:rPr lang="en-US" sz="2400" dirty="0">
                <a:latin typeface="Verdana" panose="020B0604030504040204" pitchFamily="34" charset="0"/>
                <a:ea typeface="Verdana" panose="020B0604030504040204" pitchFamily="34" charset="0"/>
                <a:cs typeface="Verdana" panose="020B0604030504040204" pitchFamily="34" charset="0"/>
              </a:rPr>
              <a:t>Where the standards fit in the process map </a:t>
            </a:r>
            <a:endParaRPr lang="fr-FR" dirty="0"/>
          </a:p>
        </p:txBody>
      </p:sp>
      <p:grpSp>
        <p:nvGrpSpPr>
          <p:cNvPr id="20" name="Groupe 19">
            <a:extLst>
              <a:ext uri="{FF2B5EF4-FFF2-40B4-BE49-F238E27FC236}">
                <a16:creationId xmlns:a16="http://schemas.microsoft.com/office/drawing/2014/main" id="{FEEFA97D-5D22-C716-991E-0BEA89566C31}"/>
              </a:ext>
            </a:extLst>
          </p:cNvPr>
          <p:cNvGrpSpPr/>
          <p:nvPr/>
        </p:nvGrpSpPr>
        <p:grpSpPr>
          <a:xfrm>
            <a:off x="4330077" y="1441235"/>
            <a:ext cx="3471031" cy="2180516"/>
            <a:chOff x="4143810" y="1441235"/>
            <a:chExt cx="3471031" cy="2180516"/>
          </a:xfrm>
        </p:grpSpPr>
        <p:sp>
          <p:nvSpPr>
            <p:cNvPr id="124" name="Flèche vers la droite 123">
              <a:extLst>
                <a:ext uri="{FF2B5EF4-FFF2-40B4-BE49-F238E27FC236}">
                  <a16:creationId xmlns:a16="http://schemas.microsoft.com/office/drawing/2014/main" id="{5EF3DDC1-3141-F46A-0083-75649078E142}"/>
                </a:ext>
              </a:extLst>
            </p:cNvPr>
            <p:cNvSpPr/>
            <p:nvPr/>
          </p:nvSpPr>
          <p:spPr>
            <a:xfrm>
              <a:off x="4143810" y="1761868"/>
              <a:ext cx="1882105"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25" name="ZoneTexte 48">
              <a:extLst>
                <a:ext uri="{FF2B5EF4-FFF2-40B4-BE49-F238E27FC236}">
                  <a16:creationId xmlns:a16="http://schemas.microsoft.com/office/drawing/2014/main" id="{660DA344-E702-89EC-DB4E-B4F3390536F4}"/>
                </a:ext>
              </a:extLst>
            </p:cNvPr>
            <p:cNvSpPr txBox="1"/>
            <p:nvPr/>
          </p:nvSpPr>
          <p:spPr>
            <a:xfrm>
              <a:off x="5825100" y="2525957"/>
              <a:ext cx="1764912" cy="707886"/>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Captured data are stored in the pharmacy inventory management system (IMS).</a:t>
              </a:r>
            </a:p>
          </p:txBody>
        </p:sp>
        <p:sp>
          <p:nvSpPr>
            <p:cNvPr id="126" name="ZoneTexte 220">
              <a:extLst>
                <a:ext uri="{FF2B5EF4-FFF2-40B4-BE49-F238E27FC236}">
                  <a16:creationId xmlns:a16="http://schemas.microsoft.com/office/drawing/2014/main" id="{457A5AD8-6023-8F19-7DB3-FCE96F3F2298}"/>
                </a:ext>
              </a:extLst>
            </p:cNvPr>
            <p:cNvSpPr txBox="1"/>
            <p:nvPr/>
          </p:nvSpPr>
          <p:spPr>
            <a:xfrm>
              <a:off x="6423339" y="3375530"/>
              <a:ext cx="574752"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nvGrpSpPr>
            <p:cNvPr id="127" name="Groupe 126">
              <a:extLst>
                <a:ext uri="{FF2B5EF4-FFF2-40B4-BE49-F238E27FC236}">
                  <a16:creationId xmlns:a16="http://schemas.microsoft.com/office/drawing/2014/main" id="{E2AF6963-F2F5-3066-0EDA-C49F9CF54867}"/>
                </a:ext>
              </a:extLst>
            </p:cNvPr>
            <p:cNvGrpSpPr/>
            <p:nvPr/>
          </p:nvGrpSpPr>
          <p:grpSpPr>
            <a:xfrm>
              <a:off x="6066304" y="1441235"/>
              <a:ext cx="1548537" cy="886960"/>
              <a:chOff x="5759128" y="1441235"/>
              <a:chExt cx="1548537" cy="886960"/>
            </a:xfrm>
          </p:grpSpPr>
          <p:grpSp>
            <p:nvGrpSpPr>
              <p:cNvPr id="128" name="Groupe 127">
                <a:extLst>
                  <a:ext uri="{FF2B5EF4-FFF2-40B4-BE49-F238E27FC236}">
                    <a16:creationId xmlns:a16="http://schemas.microsoft.com/office/drawing/2014/main" id="{5DAC5062-96F8-8A50-54C5-D514E322F4AB}"/>
                  </a:ext>
                </a:extLst>
              </p:cNvPr>
              <p:cNvGrpSpPr/>
              <p:nvPr/>
            </p:nvGrpSpPr>
            <p:grpSpPr>
              <a:xfrm>
                <a:off x="5759128" y="1441235"/>
                <a:ext cx="1173994" cy="777770"/>
                <a:chOff x="9763257" y="1116428"/>
                <a:chExt cx="1173994" cy="777770"/>
              </a:xfrm>
            </p:grpSpPr>
            <p:pic>
              <p:nvPicPr>
                <p:cNvPr id="130" name="Image 21">
                  <a:extLst>
                    <a:ext uri="{FF2B5EF4-FFF2-40B4-BE49-F238E27FC236}">
                      <a16:creationId xmlns:a16="http://schemas.microsoft.com/office/drawing/2014/main" id="{FA43061F-538B-3EC5-57F8-5C17FD55ED7F}"/>
                    </a:ext>
                  </a:extLst>
                </p:cNvPr>
                <p:cNvPicPr>
                  <a:picLocks noChangeAspect="1"/>
                </p:cNvPicPr>
                <p:nvPr/>
              </p:nvPicPr>
              <p:blipFill>
                <a:blip r:embed="rId3"/>
                <a:srcRect/>
                <a:stretch/>
              </p:blipFill>
              <p:spPr>
                <a:xfrm>
                  <a:off x="9763257" y="1116428"/>
                  <a:ext cx="1173994" cy="777770"/>
                </a:xfrm>
                <a:prstGeom prst="rect">
                  <a:avLst/>
                </a:prstGeom>
              </p:spPr>
            </p:pic>
            <p:pic>
              <p:nvPicPr>
                <p:cNvPr id="131" name="Image 130">
                  <a:extLst>
                    <a:ext uri="{FF2B5EF4-FFF2-40B4-BE49-F238E27FC236}">
                      <a16:creationId xmlns:a16="http://schemas.microsoft.com/office/drawing/2014/main" id="{AF5F3879-D360-50AC-4BCA-8FFC6C663FC3}"/>
                    </a:ext>
                  </a:extLst>
                </p:cNvPr>
                <p:cNvPicPr>
                  <a:picLocks noChangeAspect="1"/>
                </p:cNvPicPr>
                <p:nvPr/>
              </p:nvPicPr>
              <p:blipFill>
                <a:blip r:embed="rId4"/>
                <a:stretch>
                  <a:fillRect/>
                </a:stretch>
              </p:blipFill>
              <p:spPr>
                <a:xfrm>
                  <a:off x="10199604" y="1256446"/>
                  <a:ext cx="300830" cy="453711"/>
                </a:xfrm>
                <a:prstGeom prst="rect">
                  <a:avLst/>
                </a:prstGeom>
              </p:spPr>
            </p:pic>
          </p:grpSp>
          <p:pic>
            <p:nvPicPr>
              <p:cNvPr id="129" name="Imagen 17">
                <a:extLst>
                  <a:ext uri="{FF2B5EF4-FFF2-40B4-BE49-F238E27FC236}">
                    <a16:creationId xmlns:a16="http://schemas.microsoft.com/office/drawing/2014/main" id="{77C114CE-50D4-65D3-EB36-1283690AC59B}"/>
                  </a:ext>
                </a:extLst>
              </p:cNvPr>
              <p:cNvPicPr>
                <a:picLocks noChangeAspect="1"/>
              </p:cNvPicPr>
              <p:nvPr/>
            </p:nvPicPr>
            <p:blipFill>
              <a:blip r:embed="rId5"/>
              <a:stretch>
                <a:fillRect/>
              </a:stretch>
            </p:blipFill>
            <p:spPr>
              <a:xfrm>
                <a:off x="6478537" y="1724639"/>
                <a:ext cx="829128" cy="603556"/>
              </a:xfrm>
              <a:prstGeom prst="rect">
                <a:avLst/>
              </a:prstGeom>
            </p:spPr>
          </p:pic>
        </p:grpSp>
      </p:grpSp>
      <p:grpSp>
        <p:nvGrpSpPr>
          <p:cNvPr id="21" name="Groupe 20">
            <a:extLst>
              <a:ext uri="{FF2B5EF4-FFF2-40B4-BE49-F238E27FC236}">
                <a16:creationId xmlns:a16="http://schemas.microsoft.com/office/drawing/2014/main" id="{868A5436-1D59-874F-9876-AD8DE5DEFC29}"/>
              </a:ext>
            </a:extLst>
          </p:cNvPr>
          <p:cNvGrpSpPr/>
          <p:nvPr/>
        </p:nvGrpSpPr>
        <p:grpSpPr>
          <a:xfrm>
            <a:off x="1996608" y="1456536"/>
            <a:ext cx="3799191" cy="2165215"/>
            <a:chOff x="1810341" y="1456536"/>
            <a:chExt cx="3799191" cy="2165215"/>
          </a:xfrm>
        </p:grpSpPr>
        <p:sp>
          <p:nvSpPr>
            <p:cNvPr id="133" name="ZoneTexte 132">
              <a:extLst>
                <a:ext uri="{FF2B5EF4-FFF2-40B4-BE49-F238E27FC236}">
                  <a16:creationId xmlns:a16="http://schemas.microsoft.com/office/drawing/2014/main" id="{69032825-6E06-FD43-3C2E-83EB6A7350DD}"/>
                </a:ext>
              </a:extLst>
            </p:cNvPr>
            <p:cNvSpPr txBox="1"/>
            <p:nvPr/>
          </p:nvSpPr>
          <p:spPr>
            <a:xfrm>
              <a:off x="2933038" y="2567305"/>
              <a:ext cx="2676494" cy="707886"/>
            </a:xfrm>
            <a:prstGeom prst="rect">
              <a:avLst/>
            </a:prstGeom>
            <a:noFill/>
            <a:effectLst/>
          </p:spPr>
          <p:txBody>
            <a:bodyPr wrap="square">
              <a:spAutoFit/>
            </a:bodyPr>
            <a:lstStyle/>
            <a:p>
              <a:pPr algn="ctr"/>
              <a:r>
                <a:rPr lang="en-US" sz="1000" dirty="0">
                  <a:effectLst/>
                  <a:latin typeface="Verdana" panose="020B0604030504040204" pitchFamily="34" charset="0"/>
                  <a:ea typeface="Verdana" panose="020B0604030504040204" pitchFamily="34" charset="0"/>
                  <a:cs typeface="Verdana" panose="020B0604030504040204" pitchFamily="34" charset="0"/>
                </a:rPr>
                <a:t>Products are delivered to the pharmacy by the wholesaler or distributor and Pharmacy staff scans every product to confirm correct item</a:t>
              </a:r>
              <a:r>
                <a:rPr lang="en-US" sz="1000" dirty="0">
                  <a:latin typeface="Verdana" panose="020B0604030504040204" pitchFamily="34" charset="0"/>
                  <a:ea typeface="Verdana" panose="020B0604030504040204" pitchFamily="34" charset="0"/>
                  <a:cs typeface="Verdana" panose="020B0604030504040204" pitchFamily="34" charset="0"/>
                </a:rPr>
                <a:t>.</a:t>
              </a:r>
              <a:endParaRPr lang="en-US" sz="10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134" name="ZoneTexte 133">
              <a:extLst>
                <a:ext uri="{FF2B5EF4-FFF2-40B4-BE49-F238E27FC236}">
                  <a16:creationId xmlns:a16="http://schemas.microsoft.com/office/drawing/2014/main" id="{A7EBB699-9FF9-AC15-70F7-A5256FBD4762}"/>
                </a:ext>
              </a:extLst>
            </p:cNvPr>
            <p:cNvSpPr txBox="1"/>
            <p:nvPr/>
          </p:nvSpPr>
          <p:spPr>
            <a:xfrm>
              <a:off x="3799331" y="3375530"/>
              <a:ext cx="943908"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 / GLN</a:t>
              </a:r>
            </a:p>
          </p:txBody>
        </p:sp>
        <p:sp>
          <p:nvSpPr>
            <p:cNvPr id="135" name="Flèche vers la droite 134">
              <a:extLst>
                <a:ext uri="{FF2B5EF4-FFF2-40B4-BE49-F238E27FC236}">
                  <a16:creationId xmlns:a16="http://schemas.microsoft.com/office/drawing/2014/main" id="{C3B627DD-C38C-05CA-C642-F8604BCA5B7A}"/>
                </a:ext>
              </a:extLst>
            </p:cNvPr>
            <p:cNvSpPr/>
            <p:nvPr/>
          </p:nvSpPr>
          <p:spPr>
            <a:xfrm>
              <a:off x="1810341" y="1761868"/>
              <a:ext cx="1624671"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grpSp>
          <p:nvGrpSpPr>
            <p:cNvPr id="136" name="Groupe 135">
              <a:extLst>
                <a:ext uri="{FF2B5EF4-FFF2-40B4-BE49-F238E27FC236}">
                  <a16:creationId xmlns:a16="http://schemas.microsoft.com/office/drawing/2014/main" id="{665A8B2B-522B-48D3-0DC6-22BB8D6000F3}"/>
                </a:ext>
              </a:extLst>
            </p:cNvPr>
            <p:cNvGrpSpPr/>
            <p:nvPr/>
          </p:nvGrpSpPr>
          <p:grpSpPr>
            <a:xfrm>
              <a:off x="3465541" y="1456536"/>
              <a:ext cx="1576579" cy="983474"/>
              <a:chOff x="6633656" y="983149"/>
              <a:chExt cx="1576579" cy="983474"/>
            </a:xfrm>
          </p:grpSpPr>
          <p:pic>
            <p:nvPicPr>
              <p:cNvPr id="137" name="Imagen 19">
                <a:extLst>
                  <a:ext uri="{FF2B5EF4-FFF2-40B4-BE49-F238E27FC236}">
                    <a16:creationId xmlns:a16="http://schemas.microsoft.com/office/drawing/2014/main" id="{CBD6C93B-5B25-618E-B6F8-310626301316}"/>
                  </a:ext>
                </a:extLst>
              </p:cNvPr>
              <p:cNvPicPr>
                <a:picLocks noChangeAspect="1"/>
              </p:cNvPicPr>
              <p:nvPr/>
            </p:nvPicPr>
            <p:blipFill>
              <a:blip r:embed="rId6"/>
              <a:stretch>
                <a:fillRect/>
              </a:stretch>
            </p:blipFill>
            <p:spPr>
              <a:xfrm>
                <a:off x="6633656" y="983149"/>
                <a:ext cx="1005498" cy="908712"/>
              </a:xfrm>
              <a:prstGeom prst="rect">
                <a:avLst/>
              </a:prstGeom>
            </p:spPr>
          </p:pic>
          <p:pic>
            <p:nvPicPr>
              <p:cNvPr id="138" name="Image 134">
                <a:extLst>
                  <a:ext uri="{FF2B5EF4-FFF2-40B4-BE49-F238E27FC236}">
                    <a16:creationId xmlns:a16="http://schemas.microsoft.com/office/drawing/2014/main" id="{BF66687E-62E1-10B4-53D2-75F4BE209FA5}"/>
                  </a:ext>
                </a:extLst>
              </p:cNvPr>
              <p:cNvPicPr>
                <a:picLocks noChangeAspect="1"/>
              </p:cNvPicPr>
              <p:nvPr/>
            </p:nvPicPr>
            <p:blipFill>
              <a:blip r:embed="rId7"/>
              <a:stretch>
                <a:fillRect/>
              </a:stretch>
            </p:blipFill>
            <p:spPr>
              <a:xfrm>
                <a:off x="7579938" y="1082897"/>
                <a:ext cx="526561" cy="370275"/>
              </a:xfrm>
              <a:prstGeom prst="rect">
                <a:avLst/>
              </a:prstGeom>
            </p:spPr>
          </p:pic>
          <p:pic>
            <p:nvPicPr>
              <p:cNvPr id="139" name="Image 138">
                <a:extLst>
                  <a:ext uri="{FF2B5EF4-FFF2-40B4-BE49-F238E27FC236}">
                    <a16:creationId xmlns:a16="http://schemas.microsoft.com/office/drawing/2014/main" id="{6CA522E5-0386-A1C1-CBF2-C2E17FA0C8A4}"/>
                  </a:ext>
                </a:extLst>
              </p:cNvPr>
              <p:cNvPicPr>
                <a:picLocks noChangeAspect="1"/>
              </p:cNvPicPr>
              <p:nvPr/>
            </p:nvPicPr>
            <p:blipFill>
              <a:blip r:embed="rId8"/>
              <a:stretch>
                <a:fillRect/>
              </a:stretch>
            </p:blipFill>
            <p:spPr>
              <a:xfrm>
                <a:off x="7342455" y="1552896"/>
                <a:ext cx="526562" cy="413727"/>
              </a:xfrm>
              <a:prstGeom prst="rect">
                <a:avLst/>
              </a:prstGeom>
            </p:spPr>
          </p:pic>
          <p:pic>
            <p:nvPicPr>
              <p:cNvPr id="140" name="Image 139">
                <a:extLst>
                  <a:ext uri="{FF2B5EF4-FFF2-40B4-BE49-F238E27FC236}">
                    <a16:creationId xmlns:a16="http://schemas.microsoft.com/office/drawing/2014/main" id="{8F7217A2-9EEE-A0F9-E34A-A032997789B9}"/>
                  </a:ext>
                </a:extLst>
              </p:cNvPr>
              <p:cNvPicPr>
                <a:picLocks noChangeAspect="1"/>
              </p:cNvPicPr>
              <p:nvPr/>
            </p:nvPicPr>
            <p:blipFill>
              <a:blip r:embed="rId4"/>
              <a:stretch>
                <a:fillRect/>
              </a:stretch>
            </p:blipFill>
            <p:spPr>
              <a:xfrm>
                <a:off x="7909405" y="1464344"/>
                <a:ext cx="300830" cy="453711"/>
              </a:xfrm>
              <a:prstGeom prst="rect">
                <a:avLst/>
              </a:prstGeom>
            </p:spPr>
          </p:pic>
        </p:grpSp>
      </p:grpSp>
      <p:grpSp>
        <p:nvGrpSpPr>
          <p:cNvPr id="22" name="Groupe 21">
            <a:extLst>
              <a:ext uri="{FF2B5EF4-FFF2-40B4-BE49-F238E27FC236}">
                <a16:creationId xmlns:a16="http://schemas.microsoft.com/office/drawing/2014/main" id="{0E3D23C2-966D-7404-C133-0F60932AE174}"/>
              </a:ext>
            </a:extLst>
          </p:cNvPr>
          <p:cNvGrpSpPr/>
          <p:nvPr/>
        </p:nvGrpSpPr>
        <p:grpSpPr>
          <a:xfrm>
            <a:off x="294622" y="1098267"/>
            <a:ext cx="2824683" cy="2523484"/>
            <a:chOff x="108355" y="1098267"/>
            <a:chExt cx="2824683" cy="2523484"/>
          </a:xfrm>
        </p:grpSpPr>
        <p:sp>
          <p:nvSpPr>
            <p:cNvPr id="142" name="ZoneTexte 220">
              <a:extLst>
                <a:ext uri="{FF2B5EF4-FFF2-40B4-BE49-F238E27FC236}">
                  <a16:creationId xmlns:a16="http://schemas.microsoft.com/office/drawing/2014/main" id="{94704A35-D74F-7E77-5AD0-288AA10607B9}"/>
                </a:ext>
              </a:extLst>
            </p:cNvPr>
            <p:cNvSpPr txBox="1"/>
            <p:nvPr/>
          </p:nvSpPr>
          <p:spPr>
            <a:xfrm>
              <a:off x="1237009" y="3375530"/>
              <a:ext cx="548012"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sp>
          <p:nvSpPr>
            <p:cNvPr id="143" name="ZoneTexte 114">
              <a:extLst>
                <a:ext uri="{FF2B5EF4-FFF2-40B4-BE49-F238E27FC236}">
                  <a16:creationId xmlns:a16="http://schemas.microsoft.com/office/drawing/2014/main" id="{D02564A1-837B-3625-756C-854E7069CF78}"/>
                </a:ext>
              </a:extLst>
            </p:cNvPr>
            <p:cNvSpPr txBox="1"/>
            <p:nvPr/>
          </p:nvSpPr>
          <p:spPr>
            <a:xfrm>
              <a:off x="108355" y="2578345"/>
              <a:ext cx="2824683" cy="861774"/>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The manufacturer encodes each regulated healthcare product with a GS1 </a:t>
              </a:r>
              <a:r>
                <a:rPr lang="en-US" sz="1000" dirty="0" err="1">
                  <a:latin typeface="Verdana" panose="020B0604030504040204" pitchFamily="34" charset="0"/>
                  <a:ea typeface="Verdana" panose="020B0604030504040204" pitchFamily="34" charset="0"/>
                </a:rPr>
                <a:t>DataMatrix</a:t>
              </a:r>
              <a:r>
                <a:rPr lang="en-US" sz="1000" dirty="0">
                  <a:latin typeface="Verdana" panose="020B0604030504040204" pitchFamily="34" charset="0"/>
                  <a:ea typeface="Verdana" panose="020B0604030504040204" pitchFamily="34" charset="0"/>
                </a:rPr>
                <a:t> containing: GTIN batch / lot number, expiry date and serial number.</a:t>
              </a:r>
            </a:p>
            <a:p>
              <a:pPr algn="ctr"/>
              <a:endParaRPr lang="en-US" sz="1000" dirty="0">
                <a:latin typeface="Verdana" panose="020B0604030504040204" pitchFamily="34" charset="0"/>
                <a:ea typeface="Verdana" panose="020B0604030504040204" pitchFamily="34" charset="0"/>
              </a:endParaRPr>
            </a:p>
          </p:txBody>
        </p:sp>
        <p:grpSp>
          <p:nvGrpSpPr>
            <p:cNvPr id="144" name="Groupe 143">
              <a:extLst>
                <a:ext uri="{FF2B5EF4-FFF2-40B4-BE49-F238E27FC236}">
                  <a16:creationId xmlns:a16="http://schemas.microsoft.com/office/drawing/2014/main" id="{3B4D44F6-7DDF-22AD-7D3F-F808EC3901C6}"/>
                </a:ext>
              </a:extLst>
            </p:cNvPr>
            <p:cNvGrpSpPr/>
            <p:nvPr/>
          </p:nvGrpSpPr>
          <p:grpSpPr>
            <a:xfrm>
              <a:off x="643671" y="1098267"/>
              <a:ext cx="1589725" cy="1282277"/>
              <a:chOff x="834387" y="1990594"/>
              <a:chExt cx="1801676" cy="1453237"/>
            </a:xfrm>
          </p:grpSpPr>
          <p:pic>
            <p:nvPicPr>
              <p:cNvPr id="145" name="Image 144">
                <a:extLst>
                  <a:ext uri="{FF2B5EF4-FFF2-40B4-BE49-F238E27FC236}">
                    <a16:creationId xmlns:a16="http://schemas.microsoft.com/office/drawing/2014/main" id="{E576FBAE-3406-2D80-3AEF-59403C31E216}"/>
                  </a:ext>
                </a:extLst>
              </p:cNvPr>
              <p:cNvPicPr>
                <a:picLocks noChangeAspect="1"/>
              </p:cNvPicPr>
              <p:nvPr/>
            </p:nvPicPr>
            <p:blipFill>
              <a:blip r:embed="rId9"/>
              <a:stretch>
                <a:fillRect/>
              </a:stretch>
            </p:blipFill>
            <p:spPr>
              <a:xfrm>
                <a:off x="834387" y="1990594"/>
                <a:ext cx="1426963" cy="908713"/>
              </a:xfrm>
              <a:prstGeom prst="rect">
                <a:avLst/>
              </a:prstGeom>
            </p:spPr>
          </p:pic>
          <p:pic>
            <p:nvPicPr>
              <p:cNvPr id="146" name="Image 145">
                <a:extLst>
                  <a:ext uri="{FF2B5EF4-FFF2-40B4-BE49-F238E27FC236}">
                    <a16:creationId xmlns:a16="http://schemas.microsoft.com/office/drawing/2014/main" id="{72C84685-07BA-2A2A-8E6B-23CBE0B59861}"/>
                  </a:ext>
                </a:extLst>
              </p:cNvPr>
              <p:cNvPicPr>
                <a:picLocks noChangeAspect="1"/>
              </p:cNvPicPr>
              <p:nvPr/>
            </p:nvPicPr>
            <p:blipFill>
              <a:blip r:embed="rId4"/>
              <a:stretch>
                <a:fillRect/>
              </a:stretch>
            </p:blipFill>
            <p:spPr>
              <a:xfrm>
                <a:off x="2118684" y="2663521"/>
                <a:ext cx="517379" cy="780310"/>
              </a:xfrm>
              <a:prstGeom prst="rect">
                <a:avLst/>
              </a:prstGeom>
            </p:spPr>
          </p:pic>
          <p:pic>
            <p:nvPicPr>
              <p:cNvPr id="147" name="Image 146">
                <a:extLst>
                  <a:ext uri="{FF2B5EF4-FFF2-40B4-BE49-F238E27FC236}">
                    <a16:creationId xmlns:a16="http://schemas.microsoft.com/office/drawing/2014/main" id="{E89568BE-A728-A82E-4843-3B141C343084}"/>
                  </a:ext>
                </a:extLst>
              </p:cNvPr>
              <p:cNvPicPr>
                <a:picLocks noChangeAspect="1"/>
              </p:cNvPicPr>
              <p:nvPr/>
            </p:nvPicPr>
            <p:blipFill>
              <a:blip r:embed="rId10"/>
              <a:stretch>
                <a:fillRect/>
              </a:stretch>
            </p:blipFill>
            <p:spPr>
              <a:xfrm>
                <a:off x="1537132" y="3023142"/>
                <a:ext cx="420690" cy="420689"/>
              </a:xfrm>
              <a:prstGeom prst="rect">
                <a:avLst/>
              </a:prstGeom>
            </p:spPr>
          </p:pic>
        </p:grpSp>
      </p:grpSp>
    </p:spTree>
    <p:extLst>
      <p:ext uri="{BB962C8B-B14F-4D97-AF65-F5344CB8AC3E}">
        <p14:creationId xmlns:p14="http://schemas.microsoft.com/office/powerpoint/2010/main" val="1832172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5C0EA-B260-9AF1-EA38-C9374155275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8F6A9C1-45C4-FB33-61E4-4FDE120E8FA3}"/>
              </a:ext>
            </a:extLst>
          </p:cNvPr>
          <p:cNvSpPr>
            <a:spLocks noGrp="1"/>
          </p:cNvSpPr>
          <p:nvPr>
            <p:ph type="title"/>
          </p:nvPr>
        </p:nvSpPr>
        <p:spPr/>
        <p:txBody>
          <a:bodyPr/>
          <a:lstStyle/>
          <a:p>
            <a:r>
              <a:rPr lang="en-US" sz="2400" dirty="0">
                <a:latin typeface="Verdana" panose="020B0604030504040204" pitchFamily="34" charset="0"/>
                <a:ea typeface="Verdana" panose="020B0604030504040204" pitchFamily="34" charset="0"/>
                <a:cs typeface="Verdana" panose="020B0604030504040204" pitchFamily="34" charset="0"/>
              </a:rPr>
              <a:t>Where the standards fit in the process map </a:t>
            </a:r>
            <a:endParaRPr lang="fr-FR" dirty="0"/>
          </a:p>
        </p:txBody>
      </p:sp>
      <p:grpSp>
        <p:nvGrpSpPr>
          <p:cNvPr id="19" name="Groupe 18">
            <a:extLst>
              <a:ext uri="{FF2B5EF4-FFF2-40B4-BE49-F238E27FC236}">
                <a16:creationId xmlns:a16="http://schemas.microsoft.com/office/drawing/2014/main" id="{BBE6C738-F362-AA59-71FE-1C6901E66594}"/>
              </a:ext>
            </a:extLst>
          </p:cNvPr>
          <p:cNvGrpSpPr/>
          <p:nvPr/>
        </p:nvGrpSpPr>
        <p:grpSpPr>
          <a:xfrm>
            <a:off x="6657422" y="1285942"/>
            <a:ext cx="5130565" cy="2335810"/>
            <a:chOff x="6892593" y="1285942"/>
            <a:chExt cx="5130565" cy="2335810"/>
          </a:xfrm>
        </p:grpSpPr>
        <p:sp>
          <p:nvSpPr>
            <p:cNvPr id="115" name="Flèche vers la droite 39">
              <a:extLst>
                <a:ext uri="{FF2B5EF4-FFF2-40B4-BE49-F238E27FC236}">
                  <a16:creationId xmlns:a16="http://schemas.microsoft.com/office/drawing/2014/main" id="{90F69CAA-2A03-A056-4D29-234CC7F8968E}"/>
                </a:ext>
              </a:extLst>
            </p:cNvPr>
            <p:cNvSpPr/>
            <p:nvPr/>
          </p:nvSpPr>
          <p:spPr>
            <a:xfrm>
              <a:off x="6892593" y="1761868"/>
              <a:ext cx="2452159"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16" name="ZoneTexte 93">
              <a:extLst>
                <a:ext uri="{FF2B5EF4-FFF2-40B4-BE49-F238E27FC236}">
                  <a16:creationId xmlns:a16="http://schemas.microsoft.com/office/drawing/2014/main" id="{C987202C-B6DB-A4C0-4221-70F09C47CBC2}"/>
                </a:ext>
              </a:extLst>
            </p:cNvPr>
            <p:cNvSpPr txBox="1"/>
            <p:nvPr/>
          </p:nvSpPr>
          <p:spPr>
            <a:xfrm>
              <a:off x="8424824" y="2535883"/>
              <a:ext cx="3598334" cy="861774"/>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On a regular basis (e.g. daily, weekly, or according to internal procedures), the pharmacy performs:</a:t>
              </a:r>
            </a:p>
            <a:p>
              <a:pPr algn="ctr"/>
              <a:r>
                <a:rPr lang="en-US" sz="1000" dirty="0">
                  <a:latin typeface="Verdana" panose="020B0604030504040204" pitchFamily="34" charset="0"/>
                  <a:ea typeface="Verdana" panose="020B0604030504040204" pitchFamily="34" charset="0"/>
                </a:rPr>
                <a:t>Automated system checks for expired or soon-to-expire products, Automated matching of inventory against recall notifications.</a:t>
              </a:r>
            </a:p>
          </p:txBody>
        </p:sp>
        <p:sp>
          <p:nvSpPr>
            <p:cNvPr id="117" name="ZoneTexte 220">
              <a:extLst>
                <a:ext uri="{FF2B5EF4-FFF2-40B4-BE49-F238E27FC236}">
                  <a16:creationId xmlns:a16="http://schemas.microsoft.com/office/drawing/2014/main" id="{0A0029B3-A832-7C12-2CFD-16DB8A0333ED}"/>
                </a:ext>
              </a:extLst>
            </p:cNvPr>
            <p:cNvSpPr txBox="1"/>
            <p:nvPr/>
          </p:nvSpPr>
          <p:spPr>
            <a:xfrm>
              <a:off x="9911573" y="3375531"/>
              <a:ext cx="574752"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nvGrpSpPr>
            <p:cNvPr id="118" name="Groupe 117">
              <a:extLst>
                <a:ext uri="{FF2B5EF4-FFF2-40B4-BE49-F238E27FC236}">
                  <a16:creationId xmlns:a16="http://schemas.microsoft.com/office/drawing/2014/main" id="{5103B09C-3853-8350-9142-8E0C00DA0828}"/>
                </a:ext>
              </a:extLst>
            </p:cNvPr>
            <p:cNvGrpSpPr/>
            <p:nvPr/>
          </p:nvGrpSpPr>
          <p:grpSpPr>
            <a:xfrm>
              <a:off x="9344753" y="1285942"/>
              <a:ext cx="1576579" cy="983474"/>
              <a:chOff x="7255914" y="983149"/>
              <a:chExt cx="1576579" cy="983474"/>
            </a:xfrm>
          </p:grpSpPr>
          <p:pic>
            <p:nvPicPr>
              <p:cNvPr id="119" name="Imagen 19">
                <a:extLst>
                  <a:ext uri="{FF2B5EF4-FFF2-40B4-BE49-F238E27FC236}">
                    <a16:creationId xmlns:a16="http://schemas.microsoft.com/office/drawing/2014/main" id="{4896111A-664C-F75A-2439-ADDFFDC670D2}"/>
                  </a:ext>
                </a:extLst>
              </p:cNvPr>
              <p:cNvPicPr>
                <a:picLocks noChangeAspect="1"/>
              </p:cNvPicPr>
              <p:nvPr/>
            </p:nvPicPr>
            <p:blipFill>
              <a:blip r:embed="rId3"/>
              <a:stretch>
                <a:fillRect/>
              </a:stretch>
            </p:blipFill>
            <p:spPr>
              <a:xfrm>
                <a:off x="7255914" y="983149"/>
                <a:ext cx="1005498" cy="908712"/>
              </a:xfrm>
              <a:prstGeom prst="rect">
                <a:avLst/>
              </a:prstGeom>
            </p:spPr>
          </p:pic>
          <p:pic>
            <p:nvPicPr>
              <p:cNvPr id="120" name="Image 134">
                <a:extLst>
                  <a:ext uri="{FF2B5EF4-FFF2-40B4-BE49-F238E27FC236}">
                    <a16:creationId xmlns:a16="http://schemas.microsoft.com/office/drawing/2014/main" id="{8E761A3A-8D7B-DE26-1FD0-59CB9716A9B3}"/>
                  </a:ext>
                </a:extLst>
              </p:cNvPr>
              <p:cNvPicPr>
                <a:picLocks noChangeAspect="1"/>
              </p:cNvPicPr>
              <p:nvPr/>
            </p:nvPicPr>
            <p:blipFill>
              <a:blip r:embed="rId4"/>
              <a:stretch>
                <a:fillRect/>
              </a:stretch>
            </p:blipFill>
            <p:spPr>
              <a:xfrm>
                <a:off x="8202196" y="1082897"/>
                <a:ext cx="526561" cy="370275"/>
              </a:xfrm>
              <a:prstGeom prst="rect">
                <a:avLst/>
              </a:prstGeom>
            </p:spPr>
          </p:pic>
          <p:pic>
            <p:nvPicPr>
              <p:cNvPr id="121" name="Image 120">
                <a:extLst>
                  <a:ext uri="{FF2B5EF4-FFF2-40B4-BE49-F238E27FC236}">
                    <a16:creationId xmlns:a16="http://schemas.microsoft.com/office/drawing/2014/main" id="{FCD88513-557D-DAE0-0162-362646961641}"/>
                  </a:ext>
                </a:extLst>
              </p:cNvPr>
              <p:cNvPicPr>
                <a:picLocks noChangeAspect="1"/>
              </p:cNvPicPr>
              <p:nvPr/>
            </p:nvPicPr>
            <p:blipFill>
              <a:blip r:embed="rId5"/>
              <a:stretch>
                <a:fillRect/>
              </a:stretch>
            </p:blipFill>
            <p:spPr>
              <a:xfrm>
                <a:off x="7964713" y="1552896"/>
                <a:ext cx="526562" cy="413727"/>
              </a:xfrm>
              <a:prstGeom prst="rect">
                <a:avLst/>
              </a:prstGeom>
            </p:spPr>
          </p:pic>
          <p:pic>
            <p:nvPicPr>
              <p:cNvPr id="122" name="Image 121">
                <a:extLst>
                  <a:ext uri="{FF2B5EF4-FFF2-40B4-BE49-F238E27FC236}">
                    <a16:creationId xmlns:a16="http://schemas.microsoft.com/office/drawing/2014/main" id="{4117A0CB-C621-27BC-088A-D3B372E84FE7}"/>
                  </a:ext>
                </a:extLst>
              </p:cNvPr>
              <p:cNvPicPr>
                <a:picLocks noChangeAspect="1"/>
              </p:cNvPicPr>
              <p:nvPr/>
            </p:nvPicPr>
            <p:blipFill>
              <a:blip r:embed="rId6"/>
              <a:stretch>
                <a:fillRect/>
              </a:stretch>
            </p:blipFill>
            <p:spPr>
              <a:xfrm>
                <a:off x="8531663" y="1464344"/>
                <a:ext cx="300830" cy="453711"/>
              </a:xfrm>
              <a:prstGeom prst="rect">
                <a:avLst/>
              </a:prstGeom>
            </p:spPr>
          </p:pic>
        </p:grpSp>
      </p:grpSp>
      <p:grpSp>
        <p:nvGrpSpPr>
          <p:cNvPr id="20" name="Groupe 19">
            <a:extLst>
              <a:ext uri="{FF2B5EF4-FFF2-40B4-BE49-F238E27FC236}">
                <a16:creationId xmlns:a16="http://schemas.microsoft.com/office/drawing/2014/main" id="{FEEFA97D-5D22-C716-991E-0BEA89566C31}"/>
              </a:ext>
            </a:extLst>
          </p:cNvPr>
          <p:cNvGrpSpPr/>
          <p:nvPr/>
        </p:nvGrpSpPr>
        <p:grpSpPr>
          <a:xfrm>
            <a:off x="4330077" y="1441235"/>
            <a:ext cx="3471031" cy="2180516"/>
            <a:chOff x="4143810" y="1441235"/>
            <a:chExt cx="3471031" cy="2180516"/>
          </a:xfrm>
        </p:grpSpPr>
        <p:sp>
          <p:nvSpPr>
            <p:cNvPr id="124" name="Flèche vers la droite 123">
              <a:extLst>
                <a:ext uri="{FF2B5EF4-FFF2-40B4-BE49-F238E27FC236}">
                  <a16:creationId xmlns:a16="http://schemas.microsoft.com/office/drawing/2014/main" id="{5EF3DDC1-3141-F46A-0083-75649078E142}"/>
                </a:ext>
              </a:extLst>
            </p:cNvPr>
            <p:cNvSpPr/>
            <p:nvPr/>
          </p:nvSpPr>
          <p:spPr>
            <a:xfrm>
              <a:off x="4143810" y="1761868"/>
              <a:ext cx="1882105"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25" name="ZoneTexte 48">
              <a:extLst>
                <a:ext uri="{FF2B5EF4-FFF2-40B4-BE49-F238E27FC236}">
                  <a16:creationId xmlns:a16="http://schemas.microsoft.com/office/drawing/2014/main" id="{660DA344-E702-89EC-DB4E-B4F3390536F4}"/>
                </a:ext>
              </a:extLst>
            </p:cNvPr>
            <p:cNvSpPr txBox="1"/>
            <p:nvPr/>
          </p:nvSpPr>
          <p:spPr>
            <a:xfrm>
              <a:off x="5825100" y="2525957"/>
              <a:ext cx="1764912" cy="707886"/>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Captured data are stored in the pharmacy inventory management system (IMS).</a:t>
              </a:r>
            </a:p>
          </p:txBody>
        </p:sp>
        <p:sp>
          <p:nvSpPr>
            <p:cNvPr id="126" name="ZoneTexte 220">
              <a:extLst>
                <a:ext uri="{FF2B5EF4-FFF2-40B4-BE49-F238E27FC236}">
                  <a16:creationId xmlns:a16="http://schemas.microsoft.com/office/drawing/2014/main" id="{457A5AD8-6023-8F19-7DB3-FCE96F3F2298}"/>
                </a:ext>
              </a:extLst>
            </p:cNvPr>
            <p:cNvSpPr txBox="1"/>
            <p:nvPr/>
          </p:nvSpPr>
          <p:spPr>
            <a:xfrm>
              <a:off x="6423339" y="3375530"/>
              <a:ext cx="574752"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nvGrpSpPr>
            <p:cNvPr id="127" name="Groupe 126">
              <a:extLst>
                <a:ext uri="{FF2B5EF4-FFF2-40B4-BE49-F238E27FC236}">
                  <a16:creationId xmlns:a16="http://schemas.microsoft.com/office/drawing/2014/main" id="{E2AF6963-F2F5-3066-0EDA-C49F9CF54867}"/>
                </a:ext>
              </a:extLst>
            </p:cNvPr>
            <p:cNvGrpSpPr/>
            <p:nvPr/>
          </p:nvGrpSpPr>
          <p:grpSpPr>
            <a:xfrm>
              <a:off x="6066304" y="1441235"/>
              <a:ext cx="1548537" cy="886960"/>
              <a:chOff x="5759128" y="1441235"/>
              <a:chExt cx="1548537" cy="886960"/>
            </a:xfrm>
          </p:grpSpPr>
          <p:grpSp>
            <p:nvGrpSpPr>
              <p:cNvPr id="128" name="Groupe 127">
                <a:extLst>
                  <a:ext uri="{FF2B5EF4-FFF2-40B4-BE49-F238E27FC236}">
                    <a16:creationId xmlns:a16="http://schemas.microsoft.com/office/drawing/2014/main" id="{5DAC5062-96F8-8A50-54C5-D514E322F4AB}"/>
                  </a:ext>
                </a:extLst>
              </p:cNvPr>
              <p:cNvGrpSpPr/>
              <p:nvPr/>
            </p:nvGrpSpPr>
            <p:grpSpPr>
              <a:xfrm>
                <a:off x="5759128" y="1441235"/>
                <a:ext cx="1173994" cy="777770"/>
                <a:chOff x="9763257" y="1116428"/>
                <a:chExt cx="1173994" cy="777770"/>
              </a:xfrm>
            </p:grpSpPr>
            <p:pic>
              <p:nvPicPr>
                <p:cNvPr id="130" name="Image 21">
                  <a:extLst>
                    <a:ext uri="{FF2B5EF4-FFF2-40B4-BE49-F238E27FC236}">
                      <a16:creationId xmlns:a16="http://schemas.microsoft.com/office/drawing/2014/main" id="{FA43061F-538B-3EC5-57F8-5C17FD55ED7F}"/>
                    </a:ext>
                  </a:extLst>
                </p:cNvPr>
                <p:cNvPicPr>
                  <a:picLocks noChangeAspect="1"/>
                </p:cNvPicPr>
                <p:nvPr/>
              </p:nvPicPr>
              <p:blipFill>
                <a:blip r:embed="rId7"/>
                <a:srcRect/>
                <a:stretch/>
              </p:blipFill>
              <p:spPr>
                <a:xfrm>
                  <a:off x="9763257" y="1116428"/>
                  <a:ext cx="1173994" cy="777770"/>
                </a:xfrm>
                <a:prstGeom prst="rect">
                  <a:avLst/>
                </a:prstGeom>
              </p:spPr>
            </p:pic>
            <p:pic>
              <p:nvPicPr>
                <p:cNvPr id="131" name="Image 130">
                  <a:extLst>
                    <a:ext uri="{FF2B5EF4-FFF2-40B4-BE49-F238E27FC236}">
                      <a16:creationId xmlns:a16="http://schemas.microsoft.com/office/drawing/2014/main" id="{AF5F3879-D360-50AC-4BCA-8FFC6C663FC3}"/>
                    </a:ext>
                  </a:extLst>
                </p:cNvPr>
                <p:cNvPicPr>
                  <a:picLocks noChangeAspect="1"/>
                </p:cNvPicPr>
                <p:nvPr/>
              </p:nvPicPr>
              <p:blipFill>
                <a:blip r:embed="rId6"/>
                <a:stretch>
                  <a:fillRect/>
                </a:stretch>
              </p:blipFill>
              <p:spPr>
                <a:xfrm>
                  <a:off x="10199604" y="1256446"/>
                  <a:ext cx="300830" cy="453711"/>
                </a:xfrm>
                <a:prstGeom prst="rect">
                  <a:avLst/>
                </a:prstGeom>
              </p:spPr>
            </p:pic>
          </p:grpSp>
          <p:pic>
            <p:nvPicPr>
              <p:cNvPr id="129" name="Imagen 17">
                <a:extLst>
                  <a:ext uri="{FF2B5EF4-FFF2-40B4-BE49-F238E27FC236}">
                    <a16:creationId xmlns:a16="http://schemas.microsoft.com/office/drawing/2014/main" id="{77C114CE-50D4-65D3-EB36-1283690AC59B}"/>
                  </a:ext>
                </a:extLst>
              </p:cNvPr>
              <p:cNvPicPr>
                <a:picLocks noChangeAspect="1"/>
              </p:cNvPicPr>
              <p:nvPr/>
            </p:nvPicPr>
            <p:blipFill>
              <a:blip r:embed="rId8"/>
              <a:stretch>
                <a:fillRect/>
              </a:stretch>
            </p:blipFill>
            <p:spPr>
              <a:xfrm>
                <a:off x="6478537" y="1724639"/>
                <a:ext cx="829128" cy="603556"/>
              </a:xfrm>
              <a:prstGeom prst="rect">
                <a:avLst/>
              </a:prstGeom>
            </p:spPr>
          </p:pic>
        </p:grpSp>
      </p:grpSp>
      <p:grpSp>
        <p:nvGrpSpPr>
          <p:cNvPr id="21" name="Groupe 20">
            <a:extLst>
              <a:ext uri="{FF2B5EF4-FFF2-40B4-BE49-F238E27FC236}">
                <a16:creationId xmlns:a16="http://schemas.microsoft.com/office/drawing/2014/main" id="{868A5436-1D59-874F-9876-AD8DE5DEFC29}"/>
              </a:ext>
            </a:extLst>
          </p:cNvPr>
          <p:cNvGrpSpPr/>
          <p:nvPr/>
        </p:nvGrpSpPr>
        <p:grpSpPr>
          <a:xfrm>
            <a:off x="1996608" y="1456536"/>
            <a:ext cx="3799191" cy="2165215"/>
            <a:chOff x="1810341" y="1456536"/>
            <a:chExt cx="3799191" cy="2165215"/>
          </a:xfrm>
        </p:grpSpPr>
        <p:sp>
          <p:nvSpPr>
            <p:cNvPr id="133" name="ZoneTexte 132">
              <a:extLst>
                <a:ext uri="{FF2B5EF4-FFF2-40B4-BE49-F238E27FC236}">
                  <a16:creationId xmlns:a16="http://schemas.microsoft.com/office/drawing/2014/main" id="{69032825-6E06-FD43-3C2E-83EB6A7350DD}"/>
                </a:ext>
              </a:extLst>
            </p:cNvPr>
            <p:cNvSpPr txBox="1"/>
            <p:nvPr/>
          </p:nvSpPr>
          <p:spPr>
            <a:xfrm>
              <a:off x="2933038" y="2567305"/>
              <a:ext cx="2676494" cy="707886"/>
            </a:xfrm>
            <a:prstGeom prst="rect">
              <a:avLst/>
            </a:prstGeom>
            <a:noFill/>
            <a:effectLst/>
          </p:spPr>
          <p:txBody>
            <a:bodyPr wrap="square">
              <a:spAutoFit/>
            </a:bodyPr>
            <a:lstStyle/>
            <a:p>
              <a:pPr algn="ctr"/>
              <a:r>
                <a:rPr lang="en-US" sz="1000" dirty="0">
                  <a:effectLst/>
                  <a:latin typeface="Verdana" panose="020B0604030504040204" pitchFamily="34" charset="0"/>
                  <a:ea typeface="Verdana" panose="020B0604030504040204" pitchFamily="34" charset="0"/>
                  <a:cs typeface="Verdana" panose="020B0604030504040204" pitchFamily="34" charset="0"/>
                </a:rPr>
                <a:t>Products are delivered to the pharmacy by the wholesaler or distributor and Pharmacy staff scans every product to confirm correct item</a:t>
              </a:r>
              <a:r>
                <a:rPr lang="en-US" sz="1000" dirty="0">
                  <a:latin typeface="Verdana" panose="020B0604030504040204" pitchFamily="34" charset="0"/>
                  <a:ea typeface="Verdana" panose="020B0604030504040204" pitchFamily="34" charset="0"/>
                  <a:cs typeface="Verdana" panose="020B0604030504040204" pitchFamily="34" charset="0"/>
                </a:rPr>
                <a:t>.</a:t>
              </a:r>
              <a:endParaRPr lang="en-US" sz="10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134" name="ZoneTexte 133">
              <a:extLst>
                <a:ext uri="{FF2B5EF4-FFF2-40B4-BE49-F238E27FC236}">
                  <a16:creationId xmlns:a16="http://schemas.microsoft.com/office/drawing/2014/main" id="{A7EBB699-9FF9-AC15-70F7-A5256FBD4762}"/>
                </a:ext>
              </a:extLst>
            </p:cNvPr>
            <p:cNvSpPr txBox="1"/>
            <p:nvPr/>
          </p:nvSpPr>
          <p:spPr>
            <a:xfrm>
              <a:off x="3799331" y="3375530"/>
              <a:ext cx="943908"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 / GLN</a:t>
              </a:r>
            </a:p>
          </p:txBody>
        </p:sp>
        <p:sp>
          <p:nvSpPr>
            <p:cNvPr id="135" name="Flèche vers la droite 134">
              <a:extLst>
                <a:ext uri="{FF2B5EF4-FFF2-40B4-BE49-F238E27FC236}">
                  <a16:creationId xmlns:a16="http://schemas.microsoft.com/office/drawing/2014/main" id="{C3B627DD-C38C-05CA-C642-F8604BCA5B7A}"/>
                </a:ext>
              </a:extLst>
            </p:cNvPr>
            <p:cNvSpPr/>
            <p:nvPr/>
          </p:nvSpPr>
          <p:spPr>
            <a:xfrm>
              <a:off x="1810341" y="1761868"/>
              <a:ext cx="1624671"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grpSp>
          <p:nvGrpSpPr>
            <p:cNvPr id="136" name="Groupe 135">
              <a:extLst>
                <a:ext uri="{FF2B5EF4-FFF2-40B4-BE49-F238E27FC236}">
                  <a16:creationId xmlns:a16="http://schemas.microsoft.com/office/drawing/2014/main" id="{665A8B2B-522B-48D3-0DC6-22BB8D6000F3}"/>
                </a:ext>
              </a:extLst>
            </p:cNvPr>
            <p:cNvGrpSpPr/>
            <p:nvPr/>
          </p:nvGrpSpPr>
          <p:grpSpPr>
            <a:xfrm>
              <a:off x="3465541" y="1456536"/>
              <a:ext cx="1576579" cy="983474"/>
              <a:chOff x="6633656" y="983149"/>
              <a:chExt cx="1576579" cy="983474"/>
            </a:xfrm>
          </p:grpSpPr>
          <p:pic>
            <p:nvPicPr>
              <p:cNvPr id="137" name="Imagen 19">
                <a:extLst>
                  <a:ext uri="{FF2B5EF4-FFF2-40B4-BE49-F238E27FC236}">
                    <a16:creationId xmlns:a16="http://schemas.microsoft.com/office/drawing/2014/main" id="{CBD6C93B-5B25-618E-B6F8-310626301316}"/>
                  </a:ext>
                </a:extLst>
              </p:cNvPr>
              <p:cNvPicPr>
                <a:picLocks noChangeAspect="1"/>
              </p:cNvPicPr>
              <p:nvPr/>
            </p:nvPicPr>
            <p:blipFill>
              <a:blip r:embed="rId3"/>
              <a:stretch>
                <a:fillRect/>
              </a:stretch>
            </p:blipFill>
            <p:spPr>
              <a:xfrm>
                <a:off x="6633656" y="983149"/>
                <a:ext cx="1005498" cy="908712"/>
              </a:xfrm>
              <a:prstGeom prst="rect">
                <a:avLst/>
              </a:prstGeom>
            </p:spPr>
          </p:pic>
          <p:pic>
            <p:nvPicPr>
              <p:cNvPr id="138" name="Image 134">
                <a:extLst>
                  <a:ext uri="{FF2B5EF4-FFF2-40B4-BE49-F238E27FC236}">
                    <a16:creationId xmlns:a16="http://schemas.microsoft.com/office/drawing/2014/main" id="{BF66687E-62E1-10B4-53D2-75F4BE209FA5}"/>
                  </a:ext>
                </a:extLst>
              </p:cNvPr>
              <p:cNvPicPr>
                <a:picLocks noChangeAspect="1"/>
              </p:cNvPicPr>
              <p:nvPr/>
            </p:nvPicPr>
            <p:blipFill>
              <a:blip r:embed="rId4"/>
              <a:stretch>
                <a:fillRect/>
              </a:stretch>
            </p:blipFill>
            <p:spPr>
              <a:xfrm>
                <a:off x="7579938" y="1082897"/>
                <a:ext cx="526561" cy="370275"/>
              </a:xfrm>
              <a:prstGeom prst="rect">
                <a:avLst/>
              </a:prstGeom>
            </p:spPr>
          </p:pic>
          <p:pic>
            <p:nvPicPr>
              <p:cNvPr id="139" name="Image 138">
                <a:extLst>
                  <a:ext uri="{FF2B5EF4-FFF2-40B4-BE49-F238E27FC236}">
                    <a16:creationId xmlns:a16="http://schemas.microsoft.com/office/drawing/2014/main" id="{6CA522E5-0386-A1C1-CBF2-C2E17FA0C8A4}"/>
                  </a:ext>
                </a:extLst>
              </p:cNvPr>
              <p:cNvPicPr>
                <a:picLocks noChangeAspect="1"/>
              </p:cNvPicPr>
              <p:nvPr/>
            </p:nvPicPr>
            <p:blipFill>
              <a:blip r:embed="rId5"/>
              <a:stretch>
                <a:fillRect/>
              </a:stretch>
            </p:blipFill>
            <p:spPr>
              <a:xfrm>
                <a:off x="7342455" y="1552896"/>
                <a:ext cx="526562" cy="413727"/>
              </a:xfrm>
              <a:prstGeom prst="rect">
                <a:avLst/>
              </a:prstGeom>
            </p:spPr>
          </p:pic>
          <p:pic>
            <p:nvPicPr>
              <p:cNvPr id="140" name="Image 139">
                <a:extLst>
                  <a:ext uri="{FF2B5EF4-FFF2-40B4-BE49-F238E27FC236}">
                    <a16:creationId xmlns:a16="http://schemas.microsoft.com/office/drawing/2014/main" id="{8F7217A2-9EEE-A0F9-E34A-A032997789B9}"/>
                  </a:ext>
                </a:extLst>
              </p:cNvPr>
              <p:cNvPicPr>
                <a:picLocks noChangeAspect="1"/>
              </p:cNvPicPr>
              <p:nvPr/>
            </p:nvPicPr>
            <p:blipFill>
              <a:blip r:embed="rId6"/>
              <a:stretch>
                <a:fillRect/>
              </a:stretch>
            </p:blipFill>
            <p:spPr>
              <a:xfrm>
                <a:off x="7909405" y="1464344"/>
                <a:ext cx="300830" cy="453711"/>
              </a:xfrm>
              <a:prstGeom prst="rect">
                <a:avLst/>
              </a:prstGeom>
            </p:spPr>
          </p:pic>
        </p:grpSp>
      </p:grpSp>
      <p:grpSp>
        <p:nvGrpSpPr>
          <p:cNvPr id="22" name="Groupe 21">
            <a:extLst>
              <a:ext uri="{FF2B5EF4-FFF2-40B4-BE49-F238E27FC236}">
                <a16:creationId xmlns:a16="http://schemas.microsoft.com/office/drawing/2014/main" id="{0E3D23C2-966D-7404-C133-0F60932AE174}"/>
              </a:ext>
            </a:extLst>
          </p:cNvPr>
          <p:cNvGrpSpPr/>
          <p:nvPr/>
        </p:nvGrpSpPr>
        <p:grpSpPr>
          <a:xfrm>
            <a:off x="294622" y="1098267"/>
            <a:ext cx="2824683" cy="2523484"/>
            <a:chOff x="108355" y="1098267"/>
            <a:chExt cx="2824683" cy="2523484"/>
          </a:xfrm>
        </p:grpSpPr>
        <p:sp>
          <p:nvSpPr>
            <p:cNvPr id="142" name="ZoneTexte 220">
              <a:extLst>
                <a:ext uri="{FF2B5EF4-FFF2-40B4-BE49-F238E27FC236}">
                  <a16:creationId xmlns:a16="http://schemas.microsoft.com/office/drawing/2014/main" id="{94704A35-D74F-7E77-5AD0-288AA10607B9}"/>
                </a:ext>
              </a:extLst>
            </p:cNvPr>
            <p:cNvSpPr txBox="1"/>
            <p:nvPr/>
          </p:nvSpPr>
          <p:spPr>
            <a:xfrm>
              <a:off x="1237009" y="3375530"/>
              <a:ext cx="548012"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sp>
          <p:nvSpPr>
            <p:cNvPr id="143" name="ZoneTexte 114">
              <a:extLst>
                <a:ext uri="{FF2B5EF4-FFF2-40B4-BE49-F238E27FC236}">
                  <a16:creationId xmlns:a16="http://schemas.microsoft.com/office/drawing/2014/main" id="{D02564A1-837B-3625-756C-854E7069CF78}"/>
                </a:ext>
              </a:extLst>
            </p:cNvPr>
            <p:cNvSpPr txBox="1"/>
            <p:nvPr/>
          </p:nvSpPr>
          <p:spPr>
            <a:xfrm>
              <a:off x="108355" y="2578345"/>
              <a:ext cx="2824683" cy="861774"/>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The manufacturer encodes each regulated healthcare product with a GS1 </a:t>
              </a:r>
              <a:r>
                <a:rPr lang="en-US" sz="1000" dirty="0" err="1">
                  <a:latin typeface="Verdana" panose="020B0604030504040204" pitchFamily="34" charset="0"/>
                  <a:ea typeface="Verdana" panose="020B0604030504040204" pitchFamily="34" charset="0"/>
                </a:rPr>
                <a:t>DataMatrix</a:t>
              </a:r>
              <a:r>
                <a:rPr lang="en-US" sz="1000" dirty="0">
                  <a:latin typeface="Verdana" panose="020B0604030504040204" pitchFamily="34" charset="0"/>
                  <a:ea typeface="Verdana" panose="020B0604030504040204" pitchFamily="34" charset="0"/>
                </a:rPr>
                <a:t> containing: GTIN batch / lot number, expiry date and serial number.</a:t>
              </a:r>
            </a:p>
            <a:p>
              <a:pPr algn="ctr"/>
              <a:endParaRPr lang="en-US" sz="1000" dirty="0">
                <a:latin typeface="Verdana" panose="020B0604030504040204" pitchFamily="34" charset="0"/>
                <a:ea typeface="Verdana" panose="020B0604030504040204" pitchFamily="34" charset="0"/>
              </a:endParaRPr>
            </a:p>
          </p:txBody>
        </p:sp>
        <p:grpSp>
          <p:nvGrpSpPr>
            <p:cNvPr id="144" name="Groupe 143">
              <a:extLst>
                <a:ext uri="{FF2B5EF4-FFF2-40B4-BE49-F238E27FC236}">
                  <a16:creationId xmlns:a16="http://schemas.microsoft.com/office/drawing/2014/main" id="{3B4D44F6-7DDF-22AD-7D3F-F808EC3901C6}"/>
                </a:ext>
              </a:extLst>
            </p:cNvPr>
            <p:cNvGrpSpPr/>
            <p:nvPr/>
          </p:nvGrpSpPr>
          <p:grpSpPr>
            <a:xfrm>
              <a:off x="643671" y="1098267"/>
              <a:ext cx="1589725" cy="1282277"/>
              <a:chOff x="834387" y="1990594"/>
              <a:chExt cx="1801676" cy="1453237"/>
            </a:xfrm>
          </p:grpSpPr>
          <p:pic>
            <p:nvPicPr>
              <p:cNvPr id="145" name="Image 144">
                <a:extLst>
                  <a:ext uri="{FF2B5EF4-FFF2-40B4-BE49-F238E27FC236}">
                    <a16:creationId xmlns:a16="http://schemas.microsoft.com/office/drawing/2014/main" id="{E576FBAE-3406-2D80-3AEF-59403C31E216}"/>
                  </a:ext>
                </a:extLst>
              </p:cNvPr>
              <p:cNvPicPr>
                <a:picLocks noChangeAspect="1"/>
              </p:cNvPicPr>
              <p:nvPr/>
            </p:nvPicPr>
            <p:blipFill>
              <a:blip r:embed="rId9"/>
              <a:stretch>
                <a:fillRect/>
              </a:stretch>
            </p:blipFill>
            <p:spPr>
              <a:xfrm>
                <a:off x="834387" y="1990594"/>
                <a:ext cx="1426963" cy="908713"/>
              </a:xfrm>
              <a:prstGeom prst="rect">
                <a:avLst/>
              </a:prstGeom>
            </p:spPr>
          </p:pic>
          <p:pic>
            <p:nvPicPr>
              <p:cNvPr id="146" name="Image 145">
                <a:extLst>
                  <a:ext uri="{FF2B5EF4-FFF2-40B4-BE49-F238E27FC236}">
                    <a16:creationId xmlns:a16="http://schemas.microsoft.com/office/drawing/2014/main" id="{72C84685-07BA-2A2A-8E6B-23CBE0B59861}"/>
                  </a:ext>
                </a:extLst>
              </p:cNvPr>
              <p:cNvPicPr>
                <a:picLocks noChangeAspect="1"/>
              </p:cNvPicPr>
              <p:nvPr/>
            </p:nvPicPr>
            <p:blipFill>
              <a:blip r:embed="rId6"/>
              <a:stretch>
                <a:fillRect/>
              </a:stretch>
            </p:blipFill>
            <p:spPr>
              <a:xfrm>
                <a:off x="2118684" y="2663521"/>
                <a:ext cx="517379" cy="780310"/>
              </a:xfrm>
              <a:prstGeom prst="rect">
                <a:avLst/>
              </a:prstGeom>
            </p:spPr>
          </p:pic>
          <p:pic>
            <p:nvPicPr>
              <p:cNvPr id="147" name="Image 146">
                <a:extLst>
                  <a:ext uri="{FF2B5EF4-FFF2-40B4-BE49-F238E27FC236}">
                    <a16:creationId xmlns:a16="http://schemas.microsoft.com/office/drawing/2014/main" id="{E89568BE-A728-A82E-4843-3B141C343084}"/>
                  </a:ext>
                </a:extLst>
              </p:cNvPr>
              <p:cNvPicPr>
                <a:picLocks noChangeAspect="1"/>
              </p:cNvPicPr>
              <p:nvPr/>
            </p:nvPicPr>
            <p:blipFill>
              <a:blip r:embed="rId10"/>
              <a:stretch>
                <a:fillRect/>
              </a:stretch>
            </p:blipFill>
            <p:spPr>
              <a:xfrm>
                <a:off x="1537132" y="3023142"/>
                <a:ext cx="420690" cy="420689"/>
              </a:xfrm>
              <a:prstGeom prst="rect">
                <a:avLst/>
              </a:prstGeom>
            </p:spPr>
          </p:pic>
        </p:grpSp>
      </p:grpSp>
    </p:spTree>
    <p:extLst>
      <p:ext uri="{BB962C8B-B14F-4D97-AF65-F5344CB8AC3E}">
        <p14:creationId xmlns:p14="http://schemas.microsoft.com/office/powerpoint/2010/main" val="2674513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5C0EA-B260-9AF1-EA38-C9374155275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8F6A9C1-45C4-FB33-61E4-4FDE120E8FA3}"/>
              </a:ext>
            </a:extLst>
          </p:cNvPr>
          <p:cNvSpPr>
            <a:spLocks noGrp="1"/>
          </p:cNvSpPr>
          <p:nvPr>
            <p:ph type="title"/>
          </p:nvPr>
        </p:nvSpPr>
        <p:spPr/>
        <p:txBody>
          <a:bodyPr/>
          <a:lstStyle/>
          <a:p>
            <a:r>
              <a:rPr lang="en-US" sz="2400" dirty="0">
                <a:latin typeface="Verdana" panose="020B0604030504040204" pitchFamily="34" charset="0"/>
                <a:ea typeface="Verdana" panose="020B0604030504040204" pitchFamily="34" charset="0"/>
                <a:cs typeface="Verdana" panose="020B0604030504040204" pitchFamily="34" charset="0"/>
              </a:rPr>
              <a:t>Where the standards fit in the process map </a:t>
            </a:r>
            <a:endParaRPr lang="fr-FR" dirty="0"/>
          </a:p>
        </p:txBody>
      </p:sp>
      <p:grpSp>
        <p:nvGrpSpPr>
          <p:cNvPr id="17" name="Groupe 16">
            <a:extLst>
              <a:ext uri="{FF2B5EF4-FFF2-40B4-BE49-F238E27FC236}">
                <a16:creationId xmlns:a16="http://schemas.microsoft.com/office/drawing/2014/main" id="{1F3FEB96-F571-AE70-8AF0-00F84300C3DA}"/>
              </a:ext>
            </a:extLst>
          </p:cNvPr>
          <p:cNvGrpSpPr/>
          <p:nvPr/>
        </p:nvGrpSpPr>
        <p:grpSpPr>
          <a:xfrm>
            <a:off x="8580970" y="3542758"/>
            <a:ext cx="3001383" cy="2748276"/>
            <a:chOff x="8978284" y="3542758"/>
            <a:chExt cx="3001383" cy="2748276"/>
          </a:xfrm>
        </p:grpSpPr>
        <p:sp>
          <p:nvSpPr>
            <p:cNvPr id="98" name="Flèche vers la droite 97">
              <a:extLst>
                <a:ext uri="{FF2B5EF4-FFF2-40B4-BE49-F238E27FC236}">
                  <a16:creationId xmlns:a16="http://schemas.microsoft.com/office/drawing/2014/main" id="{52ECD6EA-2420-B4D9-334A-429F61E6937B}"/>
                </a:ext>
              </a:extLst>
            </p:cNvPr>
            <p:cNvSpPr/>
            <p:nvPr/>
          </p:nvSpPr>
          <p:spPr>
            <a:xfrm rot="5400000">
              <a:off x="9946194" y="3727171"/>
              <a:ext cx="829796"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99" name="ZoneTexte 98">
              <a:extLst>
                <a:ext uri="{FF2B5EF4-FFF2-40B4-BE49-F238E27FC236}">
                  <a16:creationId xmlns:a16="http://schemas.microsoft.com/office/drawing/2014/main" id="{61137FEA-7D4A-CE13-6D98-52D45BB80C5D}"/>
                </a:ext>
              </a:extLst>
            </p:cNvPr>
            <p:cNvSpPr txBox="1"/>
            <p:nvPr/>
          </p:nvSpPr>
          <p:spPr>
            <a:xfrm>
              <a:off x="8978284" y="5429260"/>
              <a:ext cx="3001383" cy="861774"/>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The system identifies products that are: Expired, Subject to an official recall, Approaching expiry (for preventive stock management) and generates alerts for pharmacy staff.</a:t>
              </a:r>
            </a:p>
          </p:txBody>
        </p:sp>
        <p:grpSp>
          <p:nvGrpSpPr>
            <p:cNvPr id="101" name="Groupe 100">
              <a:extLst>
                <a:ext uri="{FF2B5EF4-FFF2-40B4-BE49-F238E27FC236}">
                  <a16:creationId xmlns:a16="http://schemas.microsoft.com/office/drawing/2014/main" id="{86B52B13-9E25-50F4-7D11-C0D30CA9A555}"/>
                </a:ext>
              </a:extLst>
            </p:cNvPr>
            <p:cNvGrpSpPr/>
            <p:nvPr/>
          </p:nvGrpSpPr>
          <p:grpSpPr>
            <a:xfrm>
              <a:off x="9799372" y="4200629"/>
              <a:ext cx="1878933" cy="955792"/>
              <a:chOff x="9286754" y="4409851"/>
              <a:chExt cx="1878933" cy="955792"/>
            </a:xfrm>
          </p:grpSpPr>
          <p:grpSp>
            <p:nvGrpSpPr>
              <p:cNvPr id="102" name="Groupe 101">
                <a:extLst>
                  <a:ext uri="{FF2B5EF4-FFF2-40B4-BE49-F238E27FC236}">
                    <a16:creationId xmlns:a16="http://schemas.microsoft.com/office/drawing/2014/main" id="{C7E76C4B-1D28-E951-FE68-156E54140C39}"/>
                  </a:ext>
                </a:extLst>
              </p:cNvPr>
              <p:cNvGrpSpPr/>
              <p:nvPr/>
            </p:nvGrpSpPr>
            <p:grpSpPr>
              <a:xfrm>
                <a:off x="9286754" y="4519483"/>
                <a:ext cx="1173994" cy="777770"/>
                <a:chOff x="9975310" y="1116428"/>
                <a:chExt cx="1173994" cy="777770"/>
              </a:xfrm>
            </p:grpSpPr>
            <p:pic>
              <p:nvPicPr>
                <p:cNvPr id="106" name="Image 21">
                  <a:extLst>
                    <a:ext uri="{FF2B5EF4-FFF2-40B4-BE49-F238E27FC236}">
                      <a16:creationId xmlns:a16="http://schemas.microsoft.com/office/drawing/2014/main" id="{134AE2C1-B06E-8DB1-AF2E-A4A64B3F7D85}"/>
                    </a:ext>
                  </a:extLst>
                </p:cNvPr>
                <p:cNvPicPr>
                  <a:picLocks noChangeAspect="1"/>
                </p:cNvPicPr>
                <p:nvPr/>
              </p:nvPicPr>
              <p:blipFill>
                <a:blip r:embed="rId3"/>
                <a:srcRect/>
                <a:stretch/>
              </p:blipFill>
              <p:spPr>
                <a:xfrm>
                  <a:off x="9975310" y="1116428"/>
                  <a:ext cx="1173994" cy="777770"/>
                </a:xfrm>
                <a:prstGeom prst="rect">
                  <a:avLst/>
                </a:prstGeom>
              </p:spPr>
            </p:pic>
            <p:pic>
              <p:nvPicPr>
                <p:cNvPr id="107" name="Image 106">
                  <a:extLst>
                    <a:ext uri="{FF2B5EF4-FFF2-40B4-BE49-F238E27FC236}">
                      <a16:creationId xmlns:a16="http://schemas.microsoft.com/office/drawing/2014/main" id="{7D0B4FEE-05E1-776C-B25D-93375C902C8A}"/>
                    </a:ext>
                  </a:extLst>
                </p:cNvPr>
                <p:cNvPicPr>
                  <a:picLocks noChangeAspect="1"/>
                </p:cNvPicPr>
                <p:nvPr/>
              </p:nvPicPr>
              <p:blipFill>
                <a:blip r:embed="rId4"/>
                <a:stretch>
                  <a:fillRect/>
                </a:stretch>
              </p:blipFill>
              <p:spPr>
                <a:xfrm>
                  <a:off x="10411657" y="1256446"/>
                  <a:ext cx="300830" cy="453711"/>
                </a:xfrm>
                <a:prstGeom prst="rect">
                  <a:avLst/>
                </a:prstGeom>
              </p:spPr>
            </p:pic>
          </p:grpSp>
          <p:pic>
            <p:nvPicPr>
              <p:cNvPr id="103" name="Image 134">
                <a:extLst>
                  <a:ext uri="{FF2B5EF4-FFF2-40B4-BE49-F238E27FC236}">
                    <a16:creationId xmlns:a16="http://schemas.microsoft.com/office/drawing/2014/main" id="{281CEA9E-896E-8316-71CC-E43176165EFE}"/>
                  </a:ext>
                </a:extLst>
              </p:cNvPr>
              <p:cNvPicPr>
                <a:picLocks noChangeAspect="1"/>
              </p:cNvPicPr>
              <p:nvPr/>
            </p:nvPicPr>
            <p:blipFill>
              <a:blip r:embed="rId5"/>
              <a:stretch>
                <a:fillRect/>
              </a:stretch>
            </p:blipFill>
            <p:spPr>
              <a:xfrm>
                <a:off x="10639126" y="4434831"/>
                <a:ext cx="526561" cy="370275"/>
              </a:xfrm>
              <a:prstGeom prst="rect">
                <a:avLst/>
              </a:prstGeom>
            </p:spPr>
          </p:pic>
          <p:pic>
            <p:nvPicPr>
              <p:cNvPr id="104" name="Image 103">
                <a:extLst>
                  <a:ext uri="{FF2B5EF4-FFF2-40B4-BE49-F238E27FC236}">
                    <a16:creationId xmlns:a16="http://schemas.microsoft.com/office/drawing/2014/main" id="{EE52CD3C-6999-A17A-B073-A3578D261E4B}"/>
                  </a:ext>
                </a:extLst>
              </p:cNvPr>
              <p:cNvPicPr>
                <a:picLocks noChangeAspect="1"/>
              </p:cNvPicPr>
              <p:nvPr/>
            </p:nvPicPr>
            <p:blipFill>
              <a:blip r:embed="rId6"/>
              <a:stretch>
                <a:fillRect/>
              </a:stretch>
            </p:blipFill>
            <p:spPr>
              <a:xfrm>
                <a:off x="10639126" y="4895969"/>
                <a:ext cx="469674" cy="469674"/>
              </a:xfrm>
              <a:prstGeom prst="rect">
                <a:avLst/>
              </a:prstGeom>
            </p:spPr>
          </p:pic>
          <p:pic>
            <p:nvPicPr>
              <p:cNvPr id="105" name="Image 104">
                <a:extLst>
                  <a:ext uri="{FF2B5EF4-FFF2-40B4-BE49-F238E27FC236}">
                    <a16:creationId xmlns:a16="http://schemas.microsoft.com/office/drawing/2014/main" id="{8C5AC409-04EB-4166-46A4-C6EDEC11D375}"/>
                  </a:ext>
                </a:extLst>
              </p:cNvPr>
              <p:cNvPicPr>
                <a:picLocks noChangeAspect="1"/>
              </p:cNvPicPr>
              <p:nvPr/>
            </p:nvPicPr>
            <p:blipFill>
              <a:blip r:embed="rId7"/>
              <a:stretch>
                <a:fillRect/>
              </a:stretch>
            </p:blipFill>
            <p:spPr>
              <a:xfrm>
                <a:off x="10115522" y="4409851"/>
                <a:ext cx="420233" cy="420233"/>
              </a:xfrm>
              <a:prstGeom prst="rect">
                <a:avLst/>
              </a:prstGeom>
            </p:spPr>
          </p:pic>
        </p:grpSp>
      </p:grpSp>
      <p:grpSp>
        <p:nvGrpSpPr>
          <p:cNvPr id="19" name="Groupe 18">
            <a:extLst>
              <a:ext uri="{FF2B5EF4-FFF2-40B4-BE49-F238E27FC236}">
                <a16:creationId xmlns:a16="http://schemas.microsoft.com/office/drawing/2014/main" id="{BBE6C738-F362-AA59-71FE-1C6901E66594}"/>
              </a:ext>
            </a:extLst>
          </p:cNvPr>
          <p:cNvGrpSpPr/>
          <p:nvPr/>
        </p:nvGrpSpPr>
        <p:grpSpPr>
          <a:xfrm>
            <a:off x="6657422" y="1285942"/>
            <a:ext cx="5130565" cy="2335810"/>
            <a:chOff x="6892593" y="1285942"/>
            <a:chExt cx="5130565" cy="2335810"/>
          </a:xfrm>
        </p:grpSpPr>
        <p:sp>
          <p:nvSpPr>
            <p:cNvPr id="115" name="Flèche vers la droite 39">
              <a:extLst>
                <a:ext uri="{FF2B5EF4-FFF2-40B4-BE49-F238E27FC236}">
                  <a16:creationId xmlns:a16="http://schemas.microsoft.com/office/drawing/2014/main" id="{90F69CAA-2A03-A056-4D29-234CC7F8968E}"/>
                </a:ext>
              </a:extLst>
            </p:cNvPr>
            <p:cNvSpPr/>
            <p:nvPr/>
          </p:nvSpPr>
          <p:spPr>
            <a:xfrm>
              <a:off x="6892593" y="1761868"/>
              <a:ext cx="2452159"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16" name="ZoneTexte 93">
              <a:extLst>
                <a:ext uri="{FF2B5EF4-FFF2-40B4-BE49-F238E27FC236}">
                  <a16:creationId xmlns:a16="http://schemas.microsoft.com/office/drawing/2014/main" id="{C987202C-B6DB-A4C0-4221-70F09C47CBC2}"/>
                </a:ext>
              </a:extLst>
            </p:cNvPr>
            <p:cNvSpPr txBox="1"/>
            <p:nvPr/>
          </p:nvSpPr>
          <p:spPr>
            <a:xfrm>
              <a:off x="8424824" y="2535883"/>
              <a:ext cx="3598334" cy="861774"/>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On a regular basis (e.g. daily, weekly, or according to internal procedures), the pharmacy performs:</a:t>
              </a:r>
            </a:p>
            <a:p>
              <a:pPr algn="ctr"/>
              <a:r>
                <a:rPr lang="en-US" sz="1000" dirty="0">
                  <a:latin typeface="Verdana" panose="020B0604030504040204" pitchFamily="34" charset="0"/>
                  <a:ea typeface="Verdana" panose="020B0604030504040204" pitchFamily="34" charset="0"/>
                </a:rPr>
                <a:t>Automated system checks for expired or soon-to-expire products, Automated matching of inventory against recall notifications.</a:t>
              </a:r>
            </a:p>
          </p:txBody>
        </p:sp>
        <p:sp>
          <p:nvSpPr>
            <p:cNvPr id="117" name="ZoneTexte 220">
              <a:extLst>
                <a:ext uri="{FF2B5EF4-FFF2-40B4-BE49-F238E27FC236}">
                  <a16:creationId xmlns:a16="http://schemas.microsoft.com/office/drawing/2014/main" id="{0A0029B3-A832-7C12-2CFD-16DB8A0333ED}"/>
                </a:ext>
              </a:extLst>
            </p:cNvPr>
            <p:cNvSpPr txBox="1"/>
            <p:nvPr/>
          </p:nvSpPr>
          <p:spPr>
            <a:xfrm>
              <a:off x="9911573" y="3375531"/>
              <a:ext cx="574752"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nvGrpSpPr>
            <p:cNvPr id="118" name="Groupe 117">
              <a:extLst>
                <a:ext uri="{FF2B5EF4-FFF2-40B4-BE49-F238E27FC236}">
                  <a16:creationId xmlns:a16="http://schemas.microsoft.com/office/drawing/2014/main" id="{5103B09C-3853-8350-9142-8E0C00DA0828}"/>
                </a:ext>
              </a:extLst>
            </p:cNvPr>
            <p:cNvGrpSpPr/>
            <p:nvPr/>
          </p:nvGrpSpPr>
          <p:grpSpPr>
            <a:xfrm>
              <a:off x="9344753" y="1285942"/>
              <a:ext cx="1576579" cy="983474"/>
              <a:chOff x="7255914" y="983149"/>
              <a:chExt cx="1576579" cy="983474"/>
            </a:xfrm>
          </p:grpSpPr>
          <p:pic>
            <p:nvPicPr>
              <p:cNvPr id="119" name="Imagen 19">
                <a:extLst>
                  <a:ext uri="{FF2B5EF4-FFF2-40B4-BE49-F238E27FC236}">
                    <a16:creationId xmlns:a16="http://schemas.microsoft.com/office/drawing/2014/main" id="{4896111A-664C-F75A-2439-ADDFFDC670D2}"/>
                  </a:ext>
                </a:extLst>
              </p:cNvPr>
              <p:cNvPicPr>
                <a:picLocks noChangeAspect="1"/>
              </p:cNvPicPr>
              <p:nvPr/>
            </p:nvPicPr>
            <p:blipFill>
              <a:blip r:embed="rId8"/>
              <a:stretch>
                <a:fillRect/>
              </a:stretch>
            </p:blipFill>
            <p:spPr>
              <a:xfrm>
                <a:off x="7255914" y="983149"/>
                <a:ext cx="1005498" cy="908712"/>
              </a:xfrm>
              <a:prstGeom prst="rect">
                <a:avLst/>
              </a:prstGeom>
            </p:spPr>
          </p:pic>
          <p:pic>
            <p:nvPicPr>
              <p:cNvPr id="120" name="Image 134">
                <a:extLst>
                  <a:ext uri="{FF2B5EF4-FFF2-40B4-BE49-F238E27FC236}">
                    <a16:creationId xmlns:a16="http://schemas.microsoft.com/office/drawing/2014/main" id="{8E761A3A-8D7B-DE26-1FD0-59CB9716A9B3}"/>
                  </a:ext>
                </a:extLst>
              </p:cNvPr>
              <p:cNvPicPr>
                <a:picLocks noChangeAspect="1"/>
              </p:cNvPicPr>
              <p:nvPr/>
            </p:nvPicPr>
            <p:blipFill>
              <a:blip r:embed="rId5"/>
              <a:stretch>
                <a:fillRect/>
              </a:stretch>
            </p:blipFill>
            <p:spPr>
              <a:xfrm>
                <a:off x="8202196" y="1082897"/>
                <a:ext cx="526561" cy="370275"/>
              </a:xfrm>
              <a:prstGeom prst="rect">
                <a:avLst/>
              </a:prstGeom>
            </p:spPr>
          </p:pic>
          <p:pic>
            <p:nvPicPr>
              <p:cNvPr id="121" name="Image 120">
                <a:extLst>
                  <a:ext uri="{FF2B5EF4-FFF2-40B4-BE49-F238E27FC236}">
                    <a16:creationId xmlns:a16="http://schemas.microsoft.com/office/drawing/2014/main" id="{FCD88513-557D-DAE0-0162-362646961641}"/>
                  </a:ext>
                </a:extLst>
              </p:cNvPr>
              <p:cNvPicPr>
                <a:picLocks noChangeAspect="1"/>
              </p:cNvPicPr>
              <p:nvPr/>
            </p:nvPicPr>
            <p:blipFill>
              <a:blip r:embed="rId9"/>
              <a:stretch>
                <a:fillRect/>
              </a:stretch>
            </p:blipFill>
            <p:spPr>
              <a:xfrm>
                <a:off x="7964713" y="1552896"/>
                <a:ext cx="526562" cy="413727"/>
              </a:xfrm>
              <a:prstGeom prst="rect">
                <a:avLst/>
              </a:prstGeom>
            </p:spPr>
          </p:pic>
          <p:pic>
            <p:nvPicPr>
              <p:cNvPr id="122" name="Image 121">
                <a:extLst>
                  <a:ext uri="{FF2B5EF4-FFF2-40B4-BE49-F238E27FC236}">
                    <a16:creationId xmlns:a16="http://schemas.microsoft.com/office/drawing/2014/main" id="{4117A0CB-C621-27BC-088A-D3B372E84FE7}"/>
                  </a:ext>
                </a:extLst>
              </p:cNvPr>
              <p:cNvPicPr>
                <a:picLocks noChangeAspect="1"/>
              </p:cNvPicPr>
              <p:nvPr/>
            </p:nvPicPr>
            <p:blipFill>
              <a:blip r:embed="rId4"/>
              <a:stretch>
                <a:fillRect/>
              </a:stretch>
            </p:blipFill>
            <p:spPr>
              <a:xfrm>
                <a:off x="8531663" y="1464344"/>
                <a:ext cx="300830" cy="453711"/>
              </a:xfrm>
              <a:prstGeom prst="rect">
                <a:avLst/>
              </a:prstGeom>
            </p:spPr>
          </p:pic>
        </p:grpSp>
      </p:grpSp>
      <p:grpSp>
        <p:nvGrpSpPr>
          <p:cNvPr id="20" name="Groupe 19">
            <a:extLst>
              <a:ext uri="{FF2B5EF4-FFF2-40B4-BE49-F238E27FC236}">
                <a16:creationId xmlns:a16="http://schemas.microsoft.com/office/drawing/2014/main" id="{FEEFA97D-5D22-C716-991E-0BEA89566C31}"/>
              </a:ext>
            </a:extLst>
          </p:cNvPr>
          <p:cNvGrpSpPr/>
          <p:nvPr/>
        </p:nvGrpSpPr>
        <p:grpSpPr>
          <a:xfrm>
            <a:off x="4330077" y="1441235"/>
            <a:ext cx="3471031" cy="2180516"/>
            <a:chOff x="4143810" y="1441235"/>
            <a:chExt cx="3471031" cy="2180516"/>
          </a:xfrm>
        </p:grpSpPr>
        <p:sp>
          <p:nvSpPr>
            <p:cNvPr id="124" name="Flèche vers la droite 123">
              <a:extLst>
                <a:ext uri="{FF2B5EF4-FFF2-40B4-BE49-F238E27FC236}">
                  <a16:creationId xmlns:a16="http://schemas.microsoft.com/office/drawing/2014/main" id="{5EF3DDC1-3141-F46A-0083-75649078E142}"/>
                </a:ext>
              </a:extLst>
            </p:cNvPr>
            <p:cNvSpPr/>
            <p:nvPr/>
          </p:nvSpPr>
          <p:spPr>
            <a:xfrm>
              <a:off x="4143810" y="1761868"/>
              <a:ext cx="1882105"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25" name="ZoneTexte 48">
              <a:extLst>
                <a:ext uri="{FF2B5EF4-FFF2-40B4-BE49-F238E27FC236}">
                  <a16:creationId xmlns:a16="http://schemas.microsoft.com/office/drawing/2014/main" id="{660DA344-E702-89EC-DB4E-B4F3390536F4}"/>
                </a:ext>
              </a:extLst>
            </p:cNvPr>
            <p:cNvSpPr txBox="1"/>
            <p:nvPr/>
          </p:nvSpPr>
          <p:spPr>
            <a:xfrm>
              <a:off x="5825100" y="2525957"/>
              <a:ext cx="1764912" cy="707886"/>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Captured data are stored in the pharmacy inventory management system (IMS).</a:t>
              </a:r>
            </a:p>
          </p:txBody>
        </p:sp>
        <p:sp>
          <p:nvSpPr>
            <p:cNvPr id="126" name="ZoneTexte 220">
              <a:extLst>
                <a:ext uri="{FF2B5EF4-FFF2-40B4-BE49-F238E27FC236}">
                  <a16:creationId xmlns:a16="http://schemas.microsoft.com/office/drawing/2014/main" id="{457A5AD8-6023-8F19-7DB3-FCE96F3F2298}"/>
                </a:ext>
              </a:extLst>
            </p:cNvPr>
            <p:cNvSpPr txBox="1"/>
            <p:nvPr/>
          </p:nvSpPr>
          <p:spPr>
            <a:xfrm>
              <a:off x="6423339" y="3375530"/>
              <a:ext cx="574752"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nvGrpSpPr>
            <p:cNvPr id="127" name="Groupe 126">
              <a:extLst>
                <a:ext uri="{FF2B5EF4-FFF2-40B4-BE49-F238E27FC236}">
                  <a16:creationId xmlns:a16="http://schemas.microsoft.com/office/drawing/2014/main" id="{E2AF6963-F2F5-3066-0EDA-C49F9CF54867}"/>
                </a:ext>
              </a:extLst>
            </p:cNvPr>
            <p:cNvGrpSpPr/>
            <p:nvPr/>
          </p:nvGrpSpPr>
          <p:grpSpPr>
            <a:xfrm>
              <a:off x="6066304" y="1441235"/>
              <a:ext cx="1548537" cy="886960"/>
              <a:chOff x="5759128" y="1441235"/>
              <a:chExt cx="1548537" cy="886960"/>
            </a:xfrm>
          </p:grpSpPr>
          <p:grpSp>
            <p:nvGrpSpPr>
              <p:cNvPr id="128" name="Groupe 127">
                <a:extLst>
                  <a:ext uri="{FF2B5EF4-FFF2-40B4-BE49-F238E27FC236}">
                    <a16:creationId xmlns:a16="http://schemas.microsoft.com/office/drawing/2014/main" id="{5DAC5062-96F8-8A50-54C5-D514E322F4AB}"/>
                  </a:ext>
                </a:extLst>
              </p:cNvPr>
              <p:cNvGrpSpPr/>
              <p:nvPr/>
            </p:nvGrpSpPr>
            <p:grpSpPr>
              <a:xfrm>
                <a:off x="5759128" y="1441235"/>
                <a:ext cx="1173994" cy="777770"/>
                <a:chOff x="9763257" y="1116428"/>
                <a:chExt cx="1173994" cy="777770"/>
              </a:xfrm>
            </p:grpSpPr>
            <p:pic>
              <p:nvPicPr>
                <p:cNvPr id="130" name="Image 21">
                  <a:extLst>
                    <a:ext uri="{FF2B5EF4-FFF2-40B4-BE49-F238E27FC236}">
                      <a16:creationId xmlns:a16="http://schemas.microsoft.com/office/drawing/2014/main" id="{FA43061F-538B-3EC5-57F8-5C17FD55ED7F}"/>
                    </a:ext>
                  </a:extLst>
                </p:cNvPr>
                <p:cNvPicPr>
                  <a:picLocks noChangeAspect="1"/>
                </p:cNvPicPr>
                <p:nvPr/>
              </p:nvPicPr>
              <p:blipFill>
                <a:blip r:embed="rId3"/>
                <a:srcRect/>
                <a:stretch/>
              </p:blipFill>
              <p:spPr>
                <a:xfrm>
                  <a:off x="9763257" y="1116428"/>
                  <a:ext cx="1173994" cy="777770"/>
                </a:xfrm>
                <a:prstGeom prst="rect">
                  <a:avLst/>
                </a:prstGeom>
              </p:spPr>
            </p:pic>
            <p:pic>
              <p:nvPicPr>
                <p:cNvPr id="131" name="Image 130">
                  <a:extLst>
                    <a:ext uri="{FF2B5EF4-FFF2-40B4-BE49-F238E27FC236}">
                      <a16:creationId xmlns:a16="http://schemas.microsoft.com/office/drawing/2014/main" id="{AF5F3879-D360-50AC-4BCA-8FFC6C663FC3}"/>
                    </a:ext>
                  </a:extLst>
                </p:cNvPr>
                <p:cNvPicPr>
                  <a:picLocks noChangeAspect="1"/>
                </p:cNvPicPr>
                <p:nvPr/>
              </p:nvPicPr>
              <p:blipFill>
                <a:blip r:embed="rId4"/>
                <a:stretch>
                  <a:fillRect/>
                </a:stretch>
              </p:blipFill>
              <p:spPr>
                <a:xfrm>
                  <a:off x="10199604" y="1256446"/>
                  <a:ext cx="300830" cy="453711"/>
                </a:xfrm>
                <a:prstGeom prst="rect">
                  <a:avLst/>
                </a:prstGeom>
              </p:spPr>
            </p:pic>
          </p:grpSp>
          <p:pic>
            <p:nvPicPr>
              <p:cNvPr id="129" name="Imagen 17">
                <a:extLst>
                  <a:ext uri="{FF2B5EF4-FFF2-40B4-BE49-F238E27FC236}">
                    <a16:creationId xmlns:a16="http://schemas.microsoft.com/office/drawing/2014/main" id="{77C114CE-50D4-65D3-EB36-1283690AC59B}"/>
                  </a:ext>
                </a:extLst>
              </p:cNvPr>
              <p:cNvPicPr>
                <a:picLocks noChangeAspect="1"/>
              </p:cNvPicPr>
              <p:nvPr/>
            </p:nvPicPr>
            <p:blipFill>
              <a:blip r:embed="rId10"/>
              <a:stretch>
                <a:fillRect/>
              </a:stretch>
            </p:blipFill>
            <p:spPr>
              <a:xfrm>
                <a:off x="6478537" y="1724639"/>
                <a:ext cx="829128" cy="603556"/>
              </a:xfrm>
              <a:prstGeom prst="rect">
                <a:avLst/>
              </a:prstGeom>
            </p:spPr>
          </p:pic>
        </p:grpSp>
      </p:grpSp>
      <p:grpSp>
        <p:nvGrpSpPr>
          <p:cNvPr id="21" name="Groupe 20">
            <a:extLst>
              <a:ext uri="{FF2B5EF4-FFF2-40B4-BE49-F238E27FC236}">
                <a16:creationId xmlns:a16="http://schemas.microsoft.com/office/drawing/2014/main" id="{868A5436-1D59-874F-9876-AD8DE5DEFC29}"/>
              </a:ext>
            </a:extLst>
          </p:cNvPr>
          <p:cNvGrpSpPr/>
          <p:nvPr/>
        </p:nvGrpSpPr>
        <p:grpSpPr>
          <a:xfrm>
            <a:off x="1996608" y="1456536"/>
            <a:ext cx="3799191" cy="2165215"/>
            <a:chOff x="1810341" y="1456536"/>
            <a:chExt cx="3799191" cy="2165215"/>
          </a:xfrm>
        </p:grpSpPr>
        <p:sp>
          <p:nvSpPr>
            <p:cNvPr id="133" name="ZoneTexte 132">
              <a:extLst>
                <a:ext uri="{FF2B5EF4-FFF2-40B4-BE49-F238E27FC236}">
                  <a16:creationId xmlns:a16="http://schemas.microsoft.com/office/drawing/2014/main" id="{69032825-6E06-FD43-3C2E-83EB6A7350DD}"/>
                </a:ext>
              </a:extLst>
            </p:cNvPr>
            <p:cNvSpPr txBox="1"/>
            <p:nvPr/>
          </p:nvSpPr>
          <p:spPr>
            <a:xfrm>
              <a:off x="2933038" y="2567305"/>
              <a:ext cx="2676494" cy="707886"/>
            </a:xfrm>
            <a:prstGeom prst="rect">
              <a:avLst/>
            </a:prstGeom>
            <a:noFill/>
            <a:effectLst/>
          </p:spPr>
          <p:txBody>
            <a:bodyPr wrap="square">
              <a:spAutoFit/>
            </a:bodyPr>
            <a:lstStyle/>
            <a:p>
              <a:pPr algn="ctr"/>
              <a:r>
                <a:rPr lang="en-US" sz="1000" dirty="0">
                  <a:effectLst/>
                  <a:latin typeface="Verdana" panose="020B0604030504040204" pitchFamily="34" charset="0"/>
                  <a:ea typeface="Verdana" panose="020B0604030504040204" pitchFamily="34" charset="0"/>
                  <a:cs typeface="Verdana" panose="020B0604030504040204" pitchFamily="34" charset="0"/>
                </a:rPr>
                <a:t>Products are delivered to the pharmacy by the wholesaler or distributor and Pharmacy staff scans every product to confirm correct item</a:t>
              </a:r>
              <a:r>
                <a:rPr lang="en-US" sz="1000" dirty="0">
                  <a:latin typeface="Verdana" panose="020B0604030504040204" pitchFamily="34" charset="0"/>
                  <a:ea typeface="Verdana" panose="020B0604030504040204" pitchFamily="34" charset="0"/>
                  <a:cs typeface="Verdana" panose="020B0604030504040204" pitchFamily="34" charset="0"/>
                </a:rPr>
                <a:t>.</a:t>
              </a:r>
              <a:endParaRPr lang="en-US" sz="10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134" name="ZoneTexte 133">
              <a:extLst>
                <a:ext uri="{FF2B5EF4-FFF2-40B4-BE49-F238E27FC236}">
                  <a16:creationId xmlns:a16="http://schemas.microsoft.com/office/drawing/2014/main" id="{A7EBB699-9FF9-AC15-70F7-A5256FBD4762}"/>
                </a:ext>
              </a:extLst>
            </p:cNvPr>
            <p:cNvSpPr txBox="1"/>
            <p:nvPr/>
          </p:nvSpPr>
          <p:spPr>
            <a:xfrm>
              <a:off x="3799331" y="3375530"/>
              <a:ext cx="943908"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 / GLN</a:t>
              </a:r>
            </a:p>
          </p:txBody>
        </p:sp>
        <p:sp>
          <p:nvSpPr>
            <p:cNvPr id="135" name="Flèche vers la droite 134">
              <a:extLst>
                <a:ext uri="{FF2B5EF4-FFF2-40B4-BE49-F238E27FC236}">
                  <a16:creationId xmlns:a16="http://schemas.microsoft.com/office/drawing/2014/main" id="{C3B627DD-C38C-05CA-C642-F8604BCA5B7A}"/>
                </a:ext>
              </a:extLst>
            </p:cNvPr>
            <p:cNvSpPr/>
            <p:nvPr/>
          </p:nvSpPr>
          <p:spPr>
            <a:xfrm>
              <a:off x="1810341" y="1761868"/>
              <a:ext cx="1624671"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grpSp>
          <p:nvGrpSpPr>
            <p:cNvPr id="136" name="Groupe 135">
              <a:extLst>
                <a:ext uri="{FF2B5EF4-FFF2-40B4-BE49-F238E27FC236}">
                  <a16:creationId xmlns:a16="http://schemas.microsoft.com/office/drawing/2014/main" id="{665A8B2B-522B-48D3-0DC6-22BB8D6000F3}"/>
                </a:ext>
              </a:extLst>
            </p:cNvPr>
            <p:cNvGrpSpPr/>
            <p:nvPr/>
          </p:nvGrpSpPr>
          <p:grpSpPr>
            <a:xfrm>
              <a:off x="3465541" y="1456536"/>
              <a:ext cx="1576579" cy="983474"/>
              <a:chOff x="6633656" y="983149"/>
              <a:chExt cx="1576579" cy="983474"/>
            </a:xfrm>
          </p:grpSpPr>
          <p:pic>
            <p:nvPicPr>
              <p:cNvPr id="137" name="Imagen 19">
                <a:extLst>
                  <a:ext uri="{FF2B5EF4-FFF2-40B4-BE49-F238E27FC236}">
                    <a16:creationId xmlns:a16="http://schemas.microsoft.com/office/drawing/2014/main" id="{CBD6C93B-5B25-618E-B6F8-310626301316}"/>
                  </a:ext>
                </a:extLst>
              </p:cNvPr>
              <p:cNvPicPr>
                <a:picLocks noChangeAspect="1"/>
              </p:cNvPicPr>
              <p:nvPr/>
            </p:nvPicPr>
            <p:blipFill>
              <a:blip r:embed="rId8"/>
              <a:stretch>
                <a:fillRect/>
              </a:stretch>
            </p:blipFill>
            <p:spPr>
              <a:xfrm>
                <a:off x="6633656" y="983149"/>
                <a:ext cx="1005498" cy="908712"/>
              </a:xfrm>
              <a:prstGeom prst="rect">
                <a:avLst/>
              </a:prstGeom>
            </p:spPr>
          </p:pic>
          <p:pic>
            <p:nvPicPr>
              <p:cNvPr id="138" name="Image 134">
                <a:extLst>
                  <a:ext uri="{FF2B5EF4-FFF2-40B4-BE49-F238E27FC236}">
                    <a16:creationId xmlns:a16="http://schemas.microsoft.com/office/drawing/2014/main" id="{BF66687E-62E1-10B4-53D2-75F4BE209FA5}"/>
                  </a:ext>
                </a:extLst>
              </p:cNvPr>
              <p:cNvPicPr>
                <a:picLocks noChangeAspect="1"/>
              </p:cNvPicPr>
              <p:nvPr/>
            </p:nvPicPr>
            <p:blipFill>
              <a:blip r:embed="rId5"/>
              <a:stretch>
                <a:fillRect/>
              </a:stretch>
            </p:blipFill>
            <p:spPr>
              <a:xfrm>
                <a:off x="7579938" y="1082897"/>
                <a:ext cx="526561" cy="370275"/>
              </a:xfrm>
              <a:prstGeom prst="rect">
                <a:avLst/>
              </a:prstGeom>
            </p:spPr>
          </p:pic>
          <p:pic>
            <p:nvPicPr>
              <p:cNvPr id="139" name="Image 138">
                <a:extLst>
                  <a:ext uri="{FF2B5EF4-FFF2-40B4-BE49-F238E27FC236}">
                    <a16:creationId xmlns:a16="http://schemas.microsoft.com/office/drawing/2014/main" id="{6CA522E5-0386-A1C1-CBF2-C2E17FA0C8A4}"/>
                  </a:ext>
                </a:extLst>
              </p:cNvPr>
              <p:cNvPicPr>
                <a:picLocks noChangeAspect="1"/>
              </p:cNvPicPr>
              <p:nvPr/>
            </p:nvPicPr>
            <p:blipFill>
              <a:blip r:embed="rId9"/>
              <a:stretch>
                <a:fillRect/>
              </a:stretch>
            </p:blipFill>
            <p:spPr>
              <a:xfrm>
                <a:off x="7342455" y="1552896"/>
                <a:ext cx="526562" cy="413727"/>
              </a:xfrm>
              <a:prstGeom prst="rect">
                <a:avLst/>
              </a:prstGeom>
            </p:spPr>
          </p:pic>
          <p:pic>
            <p:nvPicPr>
              <p:cNvPr id="140" name="Image 139">
                <a:extLst>
                  <a:ext uri="{FF2B5EF4-FFF2-40B4-BE49-F238E27FC236}">
                    <a16:creationId xmlns:a16="http://schemas.microsoft.com/office/drawing/2014/main" id="{8F7217A2-9EEE-A0F9-E34A-A032997789B9}"/>
                  </a:ext>
                </a:extLst>
              </p:cNvPr>
              <p:cNvPicPr>
                <a:picLocks noChangeAspect="1"/>
              </p:cNvPicPr>
              <p:nvPr/>
            </p:nvPicPr>
            <p:blipFill>
              <a:blip r:embed="rId4"/>
              <a:stretch>
                <a:fillRect/>
              </a:stretch>
            </p:blipFill>
            <p:spPr>
              <a:xfrm>
                <a:off x="7909405" y="1464344"/>
                <a:ext cx="300830" cy="453711"/>
              </a:xfrm>
              <a:prstGeom prst="rect">
                <a:avLst/>
              </a:prstGeom>
            </p:spPr>
          </p:pic>
        </p:grpSp>
      </p:grpSp>
      <p:grpSp>
        <p:nvGrpSpPr>
          <p:cNvPr id="22" name="Groupe 21">
            <a:extLst>
              <a:ext uri="{FF2B5EF4-FFF2-40B4-BE49-F238E27FC236}">
                <a16:creationId xmlns:a16="http://schemas.microsoft.com/office/drawing/2014/main" id="{0E3D23C2-966D-7404-C133-0F60932AE174}"/>
              </a:ext>
            </a:extLst>
          </p:cNvPr>
          <p:cNvGrpSpPr/>
          <p:nvPr/>
        </p:nvGrpSpPr>
        <p:grpSpPr>
          <a:xfrm>
            <a:off x="294622" y="1098267"/>
            <a:ext cx="2824683" cy="2523484"/>
            <a:chOff x="108355" y="1098267"/>
            <a:chExt cx="2824683" cy="2523484"/>
          </a:xfrm>
        </p:grpSpPr>
        <p:sp>
          <p:nvSpPr>
            <p:cNvPr id="142" name="ZoneTexte 220">
              <a:extLst>
                <a:ext uri="{FF2B5EF4-FFF2-40B4-BE49-F238E27FC236}">
                  <a16:creationId xmlns:a16="http://schemas.microsoft.com/office/drawing/2014/main" id="{94704A35-D74F-7E77-5AD0-288AA10607B9}"/>
                </a:ext>
              </a:extLst>
            </p:cNvPr>
            <p:cNvSpPr txBox="1"/>
            <p:nvPr/>
          </p:nvSpPr>
          <p:spPr>
            <a:xfrm>
              <a:off x="1237009" y="3375530"/>
              <a:ext cx="548012"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sp>
          <p:nvSpPr>
            <p:cNvPr id="143" name="ZoneTexte 114">
              <a:extLst>
                <a:ext uri="{FF2B5EF4-FFF2-40B4-BE49-F238E27FC236}">
                  <a16:creationId xmlns:a16="http://schemas.microsoft.com/office/drawing/2014/main" id="{D02564A1-837B-3625-756C-854E7069CF78}"/>
                </a:ext>
              </a:extLst>
            </p:cNvPr>
            <p:cNvSpPr txBox="1"/>
            <p:nvPr/>
          </p:nvSpPr>
          <p:spPr>
            <a:xfrm>
              <a:off x="108355" y="2578345"/>
              <a:ext cx="2824683" cy="861774"/>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The manufacturer encodes each regulated healthcare product with a GS1 </a:t>
              </a:r>
              <a:r>
                <a:rPr lang="en-US" sz="1000" dirty="0" err="1">
                  <a:latin typeface="Verdana" panose="020B0604030504040204" pitchFamily="34" charset="0"/>
                  <a:ea typeface="Verdana" panose="020B0604030504040204" pitchFamily="34" charset="0"/>
                </a:rPr>
                <a:t>DataMatrix</a:t>
              </a:r>
              <a:r>
                <a:rPr lang="en-US" sz="1000" dirty="0">
                  <a:latin typeface="Verdana" panose="020B0604030504040204" pitchFamily="34" charset="0"/>
                  <a:ea typeface="Verdana" panose="020B0604030504040204" pitchFamily="34" charset="0"/>
                </a:rPr>
                <a:t> containing: GTIN batch / lot number, expiry date and serial number.</a:t>
              </a:r>
            </a:p>
            <a:p>
              <a:pPr algn="ctr"/>
              <a:endParaRPr lang="en-US" sz="1000" dirty="0">
                <a:latin typeface="Verdana" panose="020B0604030504040204" pitchFamily="34" charset="0"/>
                <a:ea typeface="Verdana" panose="020B0604030504040204" pitchFamily="34" charset="0"/>
              </a:endParaRPr>
            </a:p>
          </p:txBody>
        </p:sp>
        <p:grpSp>
          <p:nvGrpSpPr>
            <p:cNvPr id="144" name="Groupe 143">
              <a:extLst>
                <a:ext uri="{FF2B5EF4-FFF2-40B4-BE49-F238E27FC236}">
                  <a16:creationId xmlns:a16="http://schemas.microsoft.com/office/drawing/2014/main" id="{3B4D44F6-7DDF-22AD-7D3F-F808EC3901C6}"/>
                </a:ext>
              </a:extLst>
            </p:cNvPr>
            <p:cNvGrpSpPr/>
            <p:nvPr/>
          </p:nvGrpSpPr>
          <p:grpSpPr>
            <a:xfrm>
              <a:off x="643671" y="1098267"/>
              <a:ext cx="1589725" cy="1282277"/>
              <a:chOff x="834387" y="1990594"/>
              <a:chExt cx="1801676" cy="1453237"/>
            </a:xfrm>
          </p:grpSpPr>
          <p:pic>
            <p:nvPicPr>
              <p:cNvPr id="145" name="Image 144">
                <a:extLst>
                  <a:ext uri="{FF2B5EF4-FFF2-40B4-BE49-F238E27FC236}">
                    <a16:creationId xmlns:a16="http://schemas.microsoft.com/office/drawing/2014/main" id="{E576FBAE-3406-2D80-3AEF-59403C31E216}"/>
                  </a:ext>
                </a:extLst>
              </p:cNvPr>
              <p:cNvPicPr>
                <a:picLocks noChangeAspect="1"/>
              </p:cNvPicPr>
              <p:nvPr/>
            </p:nvPicPr>
            <p:blipFill>
              <a:blip r:embed="rId11"/>
              <a:stretch>
                <a:fillRect/>
              </a:stretch>
            </p:blipFill>
            <p:spPr>
              <a:xfrm>
                <a:off x="834387" y="1990594"/>
                <a:ext cx="1426963" cy="908713"/>
              </a:xfrm>
              <a:prstGeom prst="rect">
                <a:avLst/>
              </a:prstGeom>
            </p:spPr>
          </p:pic>
          <p:pic>
            <p:nvPicPr>
              <p:cNvPr id="146" name="Image 145">
                <a:extLst>
                  <a:ext uri="{FF2B5EF4-FFF2-40B4-BE49-F238E27FC236}">
                    <a16:creationId xmlns:a16="http://schemas.microsoft.com/office/drawing/2014/main" id="{72C84685-07BA-2A2A-8E6B-23CBE0B59861}"/>
                  </a:ext>
                </a:extLst>
              </p:cNvPr>
              <p:cNvPicPr>
                <a:picLocks noChangeAspect="1"/>
              </p:cNvPicPr>
              <p:nvPr/>
            </p:nvPicPr>
            <p:blipFill>
              <a:blip r:embed="rId4"/>
              <a:stretch>
                <a:fillRect/>
              </a:stretch>
            </p:blipFill>
            <p:spPr>
              <a:xfrm>
                <a:off x="2118684" y="2663521"/>
                <a:ext cx="517379" cy="780310"/>
              </a:xfrm>
              <a:prstGeom prst="rect">
                <a:avLst/>
              </a:prstGeom>
            </p:spPr>
          </p:pic>
          <p:pic>
            <p:nvPicPr>
              <p:cNvPr id="147" name="Image 146">
                <a:extLst>
                  <a:ext uri="{FF2B5EF4-FFF2-40B4-BE49-F238E27FC236}">
                    <a16:creationId xmlns:a16="http://schemas.microsoft.com/office/drawing/2014/main" id="{E89568BE-A728-A82E-4843-3B141C343084}"/>
                  </a:ext>
                </a:extLst>
              </p:cNvPr>
              <p:cNvPicPr>
                <a:picLocks noChangeAspect="1"/>
              </p:cNvPicPr>
              <p:nvPr/>
            </p:nvPicPr>
            <p:blipFill>
              <a:blip r:embed="rId12"/>
              <a:stretch>
                <a:fillRect/>
              </a:stretch>
            </p:blipFill>
            <p:spPr>
              <a:xfrm>
                <a:off x="1537132" y="3023142"/>
                <a:ext cx="420690" cy="420689"/>
              </a:xfrm>
              <a:prstGeom prst="rect">
                <a:avLst/>
              </a:prstGeom>
            </p:spPr>
          </p:pic>
        </p:grpSp>
      </p:grpSp>
    </p:spTree>
    <p:extLst>
      <p:ext uri="{BB962C8B-B14F-4D97-AF65-F5344CB8AC3E}">
        <p14:creationId xmlns:p14="http://schemas.microsoft.com/office/powerpoint/2010/main" val="709747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5C0EA-B260-9AF1-EA38-C93741552756}"/>
            </a:ext>
          </a:extLst>
        </p:cNvPr>
        <p:cNvGrpSpPr/>
        <p:nvPr/>
      </p:nvGrpSpPr>
      <p:grpSpPr>
        <a:xfrm>
          <a:off x="0" y="0"/>
          <a:ext cx="0" cy="0"/>
          <a:chOff x="0" y="0"/>
          <a:chExt cx="0" cy="0"/>
        </a:xfrm>
      </p:grpSpPr>
      <p:grpSp>
        <p:nvGrpSpPr>
          <p:cNvPr id="16" name="Groupe 15">
            <a:extLst>
              <a:ext uri="{FF2B5EF4-FFF2-40B4-BE49-F238E27FC236}">
                <a16:creationId xmlns:a16="http://schemas.microsoft.com/office/drawing/2014/main" id="{41442223-00F5-250E-8284-72994D7A2CCF}"/>
              </a:ext>
            </a:extLst>
          </p:cNvPr>
          <p:cNvGrpSpPr/>
          <p:nvPr/>
        </p:nvGrpSpPr>
        <p:grpSpPr>
          <a:xfrm>
            <a:off x="5911230" y="3840754"/>
            <a:ext cx="3973155" cy="2723267"/>
            <a:chOff x="6293453" y="3840754"/>
            <a:chExt cx="3973155" cy="2723267"/>
          </a:xfrm>
        </p:grpSpPr>
        <p:sp>
          <p:nvSpPr>
            <p:cNvPr id="84" name="Flèche vers la droite 111">
              <a:extLst>
                <a:ext uri="{FF2B5EF4-FFF2-40B4-BE49-F238E27FC236}">
                  <a16:creationId xmlns:a16="http://schemas.microsoft.com/office/drawing/2014/main" id="{2FF5F071-4D6B-E348-0123-8321D414FCA4}"/>
                </a:ext>
              </a:extLst>
            </p:cNvPr>
            <p:cNvSpPr/>
            <p:nvPr/>
          </p:nvSpPr>
          <p:spPr>
            <a:xfrm rot="10800000">
              <a:off x="8551196" y="4517762"/>
              <a:ext cx="1715412" cy="419504"/>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85" name="ZoneTexte 114">
              <a:extLst>
                <a:ext uri="{FF2B5EF4-FFF2-40B4-BE49-F238E27FC236}">
                  <a16:creationId xmlns:a16="http://schemas.microsoft.com/office/drawing/2014/main" id="{445DB679-450B-86CE-B52F-05F9DCE6E5F9}"/>
                </a:ext>
              </a:extLst>
            </p:cNvPr>
            <p:cNvSpPr txBox="1"/>
            <p:nvPr/>
          </p:nvSpPr>
          <p:spPr>
            <a:xfrm>
              <a:off x="6293453" y="5429260"/>
              <a:ext cx="2725315" cy="861774"/>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The expired or recalled product is identified, the system automatically blocks its dispensing, triggers an alert, and prompts pharmacy staff to remove all affected items from shelves.</a:t>
              </a:r>
              <a:endParaRPr lang="fr-BE" sz="1000" dirty="0">
                <a:latin typeface="Verdana" panose="020B0604030504040204" pitchFamily="34" charset="0"/>
                <a:ea typeface="Verdana" panose="020B0604030504040204" pitchFamily="34" charset="0"/>
              </a:endParaRPr>
            </a:p>
          </p:txBody>
        </p:sp>
        <p:grpSp>
          <p:nvGrpSpPr>
            <p:cNvPr id="87" name="Groupe 86">
              <a:extLst>
                <a:ext uri="{FF2B5EF4-FFF2-40B4-BE49-F238E27FC236}">
                  <a16:creationId xmlns:a16="http://schemas.microsoft.com/office/drawing/2014/main" id="{CD0FFA02-C5A1-A5CF-58D7-B5BF4E891560}"/>
                </a:ext>
              </a:extLst>
            </p:cNvPr>
            <p:cNvGrpSpPr/>
            <p:nvPr/>
          </p:nvGrpSpPr>
          <p:grpSpPr>
            <a:xfrm>
              <a:off x="6842897" y="3840754"/>
              <a:ext cx="1626426" cy="1354015"/>
              <a:chOff x="6534506" y="3738578"/>
              <a:chExt cx="1897464" cy="1579657"/>
            </a:xfrm>
          </p:grpSpPr>
          <p:grpSp>
            <p:nvGrpSpPr>
              <p:cNvPr id="88" name="Groupe 87">
                <a:extLst>
                  <a:ext uri="{FF2B5EF4-FFF2-40B4-BE49-F238E27FC236}">
                    <a16:creationId xmlns:a16="http://schemas.microsoft.com/office/drawing/2014/main" id="{28E0E143-6C9D-A0CF-64D7-0FFABD915436}"/>
                  </a:ext>
                </a:extLst>
              </p:cNvPr>
              <p:cNvGrpSpPr/>
              <p:nvPr/>
            </p:nvGrpSpPr>
            <p:grpSpPr>
              <a:xfrm>
                <a:off x="6534506" y="4176072"/>
                <a:ext cx="1897464" cy="1142163"/>
                <a:chOff x="9726902" y="3560635"/>
                <a:chExt cx="1196245" cy="720070"/>
              </a:xfrm>
            </p:grpSpPr>
            <p:pic>
              <p:nvPicPr>
                <p:cNvPr id="91" name="Image 90">
                  <a:extLst>
                    <a:ext uri="{FF2B5EF4-FFF2-40B4-BE49-F238E27FC236}">
                      <a16:creationId xmlns:a16="http://schemas.microsoft.com/office/drawing/2014/main" id="{0A8557E9-C98F-463C-9A76-94AB214C547D}"/>
                    </a:ext>
                  </a:extLst>
                </p:cNvPr>
                <p:cNvPicPr>
                  <a:picLocks noChangeAspect="1"/>
                </p:cNvPicPr>
                <p:nvPr/>
              </p:nvPicPr>
              <p:blipFill>
                <a:blip r:embed="rId3"/>
                <a:stretch>
                  <a:fillRect/>
                </a:stretch>
              </p:blipFill>
              <p:spPr>
                <a:xfrm>
                  <a:off x="9726902" y="3560635"/>
                  <a:ext cx="1196245" cy="720070"/>
                </a:xfrm>
                <a:prstGeom prst="rect">
                  <a:avLst/>
                </a:prstGeom>
              </p:spPr>
            </p:pic>
            <p:grpSp>
              <p:nvGrpSpPr>
                <p:cNvPr id="92" name="Groupe 91">
                  <a:extLst>
                    <a:ext uri="{FF2B5EF4-FFF2-40B4-BE49-F238E27FC236}">
                      <a16:creationId xmlns:a16="http://schemas.microsoft.com/office/drawing/2014/main" id="{00B20FB8-C9B8-E9C3-E417-9AB218DB14D6}"/>
                    </a:ext>
                  </a:extLst>
                </p:cNvPr>
                <p:cNvGrpSpPr/>
                <p:nvPr/>
              </p:nvGrpSpPr>
              <p:grpSpPr>
                <a:xfrm>
                  <a:off x="10161274" y="3897792"/>
                  <a:ext cx="183741" cy="70805"/>
                  <a:chOff x="1099450" y="1392010"/>
                  <a:chExt cx="1177393" cy="453711"/>
                </a:xfrm>
              </p:grpSpPr>
              <p:pic>
                <p:nvPicPr>
                  <p:cNvPr id="93" name="Image 92">
                    <a:extLst>
                      <a:ext uri="{FF2B5EF4-FFF2-40B4-BE49-F238E27FC236}">
                        <a16:creationId xmlns:a16="http://schemas.microsoft.com/office/drawing/2014/main" id="{270BDBB4-2128-5E50-8405-F3811795FEF9}"/>
                      </a:ext>
                    </a:extLst>
                  </p:cNvPr>
                  <p:cNvPicPr>
                    <a:picLocks noChangeAspect="1"/>
                  </p:cNvPicPr>
                  <p:nvPr/>
                </p:nvPicPr>
                <p:blipFill>
                  <a:blip r:embed="rId4"/>
                  <a:stretch>
                    <a:fillRect/>
                  </a:stretch>
                </p:blipFill>
                <p:spPr>
                  <a:xfrm>
                    <a:off x="1976013" y="1392010"/>
                    <a:ext cx="300830" cy="453711"/>
                  </a:xfrm>
                  <a:prstGeom prst="rect">
                    <a:avLst/>
                  </a:prstGeom>
                </p:spPr>
              </p:pic>
              <p:pic>
                <p:nvPicPr>
                  <p:cNvPr id="94" name="Image 93">
                    <a:extLst>
                      <a:ext uri="{FF2B5EF4-FFF2-40B4-BE49-F238E27FC236}">
                        <a16:creationId xmlns:a16="http://schemas.microsoft.com/office/drawing/2014/main" id="{66776D63-D32E-A76C-DCFD-3264740EBA72}"/>
                      </a:ext>
                    </a:extLst>
                  </p:cNvPr>
                  <p:cNvPicPr>
                    <a:picLocks noChangeAspect="1"/>
                  </p:cNvPicPr>
                  <p:nvPr/>
                </p:nvPicPr>
                <p:blipFill>
                  <a:blip r:embed="rId4"/>
                  <a:stretch>
                    <a:fillRect/>
                  </a:stretch>
                </p:blipFill>
                <p:spPr>
                  <a:xfrm>
                    <a:off x="1685927" y="1392010"/>
                    <a:ext cx="300830" cy="453711"/>
                  </a:xfrm>
                  <a:prstGeom prst="rect">
                    <a:avLst/>
                  </a:prstGeom>
                </p:spPr>
              </p:pic>
              <p:pic>
                <p:nvPicPr>
                  <p:cNvPr id="95" name="Image 94">
                    <a:extLst>
                      <a:ext uri="{FF2B5EF4-FFF2-40B4-BE49-F238E27FC236}">
                        <a16:creationId xmlns:a16="http://schemas.microsoft.com/office/drawing/2014/main" id="{845DF740-C4FB-C212-B0A3-B6FEDCEF1ECA}"/>
                      </a:ext>
                    </a:extLst>
                  </p:cNvPr>
                  <p:cNvPicPr>
                    <a:picLocks noChangeAspect="1"/>
                  </p:cNvPicPr>
                  <p:nvPr/>
                </p:nvPicPr>
                <p:blipFill>
                  <a:blip r:embed="rId4"/>
                  <a:stretch>
                    <a:fillRect/>
                  </a:stretch>
                </p:blipFill>
                <p:spPr>
                  <a:xfrm>
                    <a:off x="1389536" y="1392010"/>
                    <a:ext cx="300830" cy="453711"/>
                  </a:xfrm>
                  <a:prstGeom prst="rect">
                    <a:avLst/>
                  </a:prstGeom>
                </p:spPr>
              </p:pic>
              <p:pic>
                <p:nvPicPr>
                  <p:cNvPr id="96" name="Image 95">
                    <a:extLst>
                      <a:ext uri="{FF2B5EF4-FFF2-40B4-BE49-F238E27FC236}">
                        <a16:creationId xmlns:a16="http://schemas.microsoft.com/office/drawing/2014/main" id="{79329B28-F762-B988-8A9B-BF2B3C6716D6}"/>
                      </a:ext>
                    </a:extLst>
                  </p:cNvPr>
                  <p:cNvPicPr>
                    <a:picLocks noChangeAspect="1"/>
                  </p:cNvPicPr>
                  <p:nvPr/>
                </p:nvPicPr>
                <p:blipFill>
                  <a:blip r:embed="rId4"/>
                  <a:stretch>
                    <a:fillRect/>
                  </a:stretch>
                </p:blipFill>
                <p:spPr>
                  <a:xfrm>
                    <a:off x="1099450" y="1392010"/>
                    <a:ext cx="300830" cy="453711"/>
                  </a:xfrm>
                  <a:prstGeom prst="rect">
                    <a:avLst/>
                  </a:prstGeom>
                </p:spPr>
              </p:pic>
            </p:grpSp>
          </p:grpSp>
          <p:pic>
            <p:nvPicPr>
              <p:cNvPr id="89" name="Image 88">
                <a:extLst>
                  <a:ext uri="{FF2B5EF4-FFF2-40B4-BE49-F238E27FC236}">
                    <a16:creationId xmlns:a16="http://schemas.microsoft.com/office/drawing/2014/main" id="{736E4321-139D-B22C-6CC1-2BB4D8497956}"/>
                  </a:ext>
                </a:extLst>
              </p:cNvPr>
              <p:cNvPicPr>
                <a:picLocks noChangeAspect="1"/>
              </p:cNvPicPr>
              <p:nvPr/>
            </p:nvPicPr>
            <p:blipFill>
              <a:blip r:embed="rId5"/>
              <a:stretch>
                <a:fillRect/>
              </a:stretch>
            </p:blipFill>
            <p:spPr>
              <a:xfrm>
                <a:off x="7145123" y="3738578"/>
                <a:ext cx="698603" cy="947144"/>
              </a:xfrm>
              <a:prstGeom prst="rect">
                <a:avLst/>
              </a:prstGeom>
            </p:spPr>
          </p:pic>
          <p:pic>
            <p:nvPicPr>
              <p:cNvPr id="90" name="Image 89">
                <a:extLst>
                  <a:ext uri="{FF2B5EF4-FFF2-40B4-BE49-F238E27FC236}">
                    <a16:creationId xmlns:a16="http://schemas.microsoft.com/office/drawing/2014/main" id="{9E1CF530-194D-E64A-3E9F-29E6EEB278F2}"/>
                  </a:ext>
                </a:extLst>
              </p:cNvPr>
              <p:cNvPicPr>
                <a:picLocks noChangeAspect="1"/>
              </p:cNvPicPr>
              <p:nvPr/>
            </p:nvPicPr>
            <p:blipFill>
              <a:blip r:embed="rId6"/>
              <a:stretch>
                <a:fillRect/>
              </a:stretch>
            </p:blipFill>
            <p:spPr>
              <a:xfrm>
                <a:off x="7312961" y="3914606"/>
                <a:ext cx="340555" cy="340555"/>
              </a:xfrm>
              <a:prstGeom prst="rect">
                <a:avLst/>
              </a:prstGeom>
            </p:spPr>
          </p:pic>
        </p:grpSp>
        <p:sp>
          <p:nvSpPr>
            <p:cNvPr id="10" name="ZoneTexte 220">
              <a:extLst>
                <a:ext uri="{FF2B5EF4-FFF2-40B4-BE49-F238E27FC236}">
                  <a16:creationId xmlns:a16="http://schemas.microsoft.com/office/drawing/2014/main" id="{A8CAF515-71A3-CAC9-7294-73461B1AAAB4}"/>
                </a:ext>
              </a:extLst>
            </p:cNvPr>
            <p:cNvSpPr txBox="1"/>
            <p:nvPr/>
          </p:nvSpPr>
          <p:spPr>
            <a:xfrm>
              <a:off x="7302448" y="6317800"/>
              <a:ext cx="574752"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sp>
        <p:nvSpPr>
          <p:cNvPr id="2" name="Titre 1">
            <a:extLst>
              <a:ext uri="{FF2B5EF4-FFF2-40B4-BE49-F238E27FC236}">
                <a16:creationId xmlns:a16="http://schemas.microsoft.com/office/drawing/2014/main" id="{98F6A9C1-45C4-FB33-61E4-4FDE120E8FA3}"/>
              </a:ext>
            </a:extLst>
          </p:cNvPr>
          <p:cNvSpPr>
            <a:spLocks noGrp="1"/>
          </p:cNvSpPr>
          <p:nvPr>
            <p:ph type="title"/>
          </p:nvPr>
        </p:nvSpPr>
        <p:spPr/>
        <p:txBody>
          <a:bodyPr/>
          <a:lstStyle/>
          <a:p>
            <a:r>
              <a:rPr lang="en-US" sz="2400" dirty="0">
                <a:latin typeface="Verdana" panose="020B0604030504040204" pitchFamily="34" charset="0"/>
                <a:ea typeface="Verdana" panose="020B0604030504040204" pitchFamily="34" charset="0"/>
                <a:cs typeface="Verdana" panose="020B0604030504040204" pitchFamily="34" charset="0"/>
              </a:rPr>
              <a:t>Where the standards fit in the process map </a:t>
            </a:r>
            <a:endParaRPr lang="fr-FR" dirty="0"/>
          </a:p>
        </p:txBody>
      </p:sp>
      <p:grpSp>
        <p:nvGrpSpPr>
          <p:cNvPr id="17" name="Groupe 16">
            <a:extLst>
              <a:ext uri="{FF2B5EF4-FFF2-40B4-BE49-F238E27FC236}">
                <a16:creationId xmlns:a16="http://schemas.microsoft.com/office/drawing/2014/main" id="{1F3FEB96-F571-AE70-8AF0-00F84300C3DA}"/>
              </a:ext>
            </a:extLst>
          </p:cNvPr>
          <p:cNvGrpSpPr/>
          <p:nvPr/>
        </p:nvGrpSpPr>
        <p:grpSpPr>
          <a:xfrm>
            <a:off x="8580970" y="3542758"/>
            <a:ext cx="3001383" cy="2748276"/>
            <a:chOff x="8978284" y="3542758"/>
            <a:chExt cx="3001383" cy="2748276"/>
          </a:xfrm>
        </p:grpSpPr>
        <p:sp>
          <p:nvSpPr>
            <p:cNvPr id="98" name="Flèche vers la droite 97">
              <a:extLst>
                <a:ext uri="{FF2B5EF4-FFF2-40B4-BE49-F238E27FC236}">
                  <a16:creationId xmlns:a16="http://schemas.microsoft.com/office/drawing/2014/main" id="{52ECD6EA-2420-B4D9-334A-429F61E6937B}"/>
                </a:ext>
              </a:extLst>
            </p:cNvPr>
            <p:cNvSpPr/>
            <p:nvPr/>
          </p:nvSpPr>
          <p:spPr>
            <a:xfrm rot="5400000">
              <a:off x="9946194" y="3727171"/>
              <a:ext cx="829796"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99" name="ZoneTexte 98">
              <a:extLst>
                <a:ext uri="{FF2B5EF4-FFF2-40B4-BE49-F238E27FC236}">
                  <a16:creationId xmlns:a16="http://schemas.microsoft.com/office/drawing/2014/main" id="{61137FEA-7D4A-CE13-6D98-52D45BB80C5D}"/>
                </a:ext>
              </a:extLst>
            </p:cNvPr>
            <p:cNvSpPr txBox="1"/>
            <p:nvPr/>
          </p:nvSpPr>
          <p:spPr>
            <a:xfrm>
              <a:off x="8978284" y="5429260"/>
              <a:ext cx="3001383" cy="861774"/>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The system identifies products that are: Expired, Subject to an official recall, Approaching expiry (for preventive stock management) and generates alerts for pharmacy staff.</a:t>
              </a:r>
            </a:p>
          </p:txBody>
        </p:sp>
        <p:grpSp>
          <p:nvGrpSpPr>
            <p:cNvPr id="101" name="Groupe 100">
              <a:extLst>
                <a:ext uri="{FF2B5EF4-FFF2-40B4-BE49-F238E27FC236}">
                  <a16:creationId xmlns:a16="http://schemas.microsoft.com/office/drawing/2014/main" id="{86B52B13-9E25-50F4-7D11-C0D30CA9A555}"/>
                </a:ext>
              </a:extLst>
            </p:cNvPr>
            <p:cNvGrpSpPr/>
            <p:nvPr/>
          </p:nvGrpSpPr>
          <p:grpSpPr>
            <a:xfrm>
              <a:off x="9799372" y="4200629"/>
              <a:ext cx="1878933" cy="955792"/>
              <a:chOff x="9286754" y="4409851"/>
              <a:chExt cx="1878933" cy="955792"/>
            </a:xfrm>
          </p:grpSpPr>
          <p:grpSp>
            <p:nvGrpSpPr>
              <p:cNvPr id="102" name="Groupe 101">
                <a:extLst>
                  <a:ext uri="{FF2B5EF4-FFF2-40B4-BE49-F238E27FC236}">
                    <a16:creationId xmlns:a16="http://schemas.microsoft.com/office/drawing/2014/main" id="{C7E76C4B-1D28-E951-FE68-156E54140C39}"/>
                  </a:ext>
                </a:extLst>
              </p:cNvPr>
              <p:cNvGrpSpPr/>
              <p:nvPr/>
            </p:nvGrpSpPr>
            <p:grpSpPr>
              <a:xfrm>
                <a:off x="9286754" y="4519483"/>
                <a:ext cx="1173994" cy="777770"/>
                <a:chOff x="9975310" y="1116428"/>
                <a:chExt cx="1173994" cy="777770"/>
              </a:xfrm>
            </p:grpSpPr>
            <p:pic>
              <p:nvPicPr>
                <p:cNvPr id="106" name="Image 21">
                  <a:extLst>
                    <a:ext uri="{FF2B5EF4-FFF2-40B4-BE49-F238E27FC236}">
                      <a16:creationId xmlns:a16="http://schemas.microsoft.com/office/drawing/2014/main" id="{134AE2C1-B06E-8DB1-AF2E-A4A64B3F7D85}"/>
                    </a:ext>
                  </a:extLst>
                </p:cNvPr>
                <p:cNvPicPr>
                  <a:picLocks noChangeAspect="1"/>
                </p:cNvPicPr>
                <p:nvPr/>
              </p:nvPicPr>
              <p:blipFill>
                <a:blip r:embed="rId7"/>
                <a:srcRect/>
                <a:stretch/>
              </p:blipFill>
              <p:spPr>
                <a:xfrm>
                  <a:off x="9975310" y="1116428"/>
                  <a:ext cx="1173994" cy="777770"/>
                </a:xfrm>
                <a:prstGeom prst="rect">
                  <a:avLst/>
                </a:prstGeom>
              </p:spPr>
            </p:pic>
            <p:pic>
              <p:nvPicPr>
                <p:cNvPr id="107" name="Image 106">
                  <a:extLst>
                    <a:ext uri="{FF2B5EF4-FFF2-40B4-BE49-F238E27FC236}">
                      <a16:creationId xmlns:a16="http://schemas.microsoft.com/office/drawing/2014/main" id="{7D0B4FEE-05E1-776C-B25D-93375C902C8A}"/>
                    </a:ext>
                  </a:extLst>
                </p:cNvPr>
                <p:cNvPicPr>
                  <a:picLocks noChangeAspect="1"/>
                </p:cNvPicPr>
                <p:nvPr/>
              </p:nvPicPr>
              <p:blipFill>
                <a:blip r:embed="rId4"/>
                <a:stretch>
                  <a:fillRect/>
                </a:stretch>
              </p:blipFill>
              <p:spPr>
                <a:xfrm>
                  <a:off x="10411657" y="1256446"/>
                  <a:ext cx="300830" cy="453711"/>
                </a:xfrm>
                <a:prstGeom prst="rect">
                  <a:avLst/>
                </a:prstGeom>
              </p:spPr>
            </p:pic>
          </p:grpSp>
          <p:pic>
            <p:nvPicPr>
              <p:cNvPr id="103" name="Image 134">
                <a:extLst>
                  <a:ext uri="{FF2B5EF4-FFF2-40B4-BE49-F238E27FC236}">
                    <a16:creationId xmlns:a16="http://schemas.microsoft.com/office/drawing/2014/main" id="{281CEA9E-896E-8316-71CC-E43176165EFE}"/>
                  </a:ext>
                </a:extLst>
              </p:cNvPr>
              <p:cNvPicPr>
                <a:picLocks noChangeAspect="1"/>
              </p:cNvPicPr>
              <p:nvPr/>
            </p:nvPicPr>
            <p:blipFill>
              <a:blip r:embed="rId8"/>
              <a:stretch>
                <a:fillRect/>
              </a:stretch>
            </p:blipFill>
            <p:spPr>
              <a:xfrm>
                <a:off x="10639126" y="4434831"/>
                <a:ext cx="526561" cy="370275"/>
              </a:xfrm>
              <a:prstGeom prst="rect">
                <a:avLst/>
              </a:prstGeom>
            </p:spPr>
          </p:pic>
          <p:pic>
            <p:nvPicPr>
              <p:cNvPr id="104" name="Image 103">
                <a:extLst>
                  <a:ext uri="{FF2B5EF4-FFF2-40B4-BE49-F238E27FC236}">
                    <a16:creationId xmlns:a16="http://schemas.microsoft.com/office/drawing/2014/main" id="{EE52CD3C-6999-A17A-B073-A3578D261E4B}"/>
                  </a:ext>
                </a:extLst>
              </p:cNvPr>
              <p:cNvPicPr>
                <a:picLocks noChangeAspect="1"/>
              </p:cNvPicPr>
              <p:nvPr/>
            </p:nvPicPr>
            <p:blipFill>
              <a:blip r:embed="rId6"/>
              <a:stretch>
                <a:fillRect/>
              </a:stretch>
            </p:blipFill>
            <p:spPr>
              <a:xfrm>
                <a:off x="10639126" y="4895969"/>
                <a:ext cx="469674" cy="469674"/>
              </a:xfrm>
              <a:prstGeom prst="rect">
                <a:avLst/>
              </a:prstGeom>
            </p:spPr>
          </p:pic>
          <p:pic>
            <p:nvPicPr>
              <p:cNvPr id="105" name="Image 104">
                <a:extLst>
                  <a:ext uri="{FF2B5EF4-FFF2-40B4-BE49-F238E27FC236}">
                    <a16:creationId xmlns:a16="http://schemas.microsoft.com/office/drawing/2014/main" id="{8C5AC409-04EB-4166-46A4-C6EDEC11D375}"/>
                  </a:ext>
                </a:extLst>
              </p:cNvPr>
              <p:cNvPicPr>
                <a:picLocks noChangeAspect="1"/>
              </p:cNvPicPr>
              <p:nvPr/>
            </p:nvPicPr>
            <p:blipFill>
              <a:blip r:embed="rId9"/>
              <a:stretch>
                <a:fillRect/>
              </a:stretch>
            </p:blipFill>
            <p:spPr>
              <a:xfrm>
                <a:off x="10115522" y="4409851"/>
                <a:ext cx="420233" cy="420233"/>
              </a:xfrm>
              <a:prstGeom prst="rect">
                <a:avLst/>
              </a:prstGeom>
            </p:spPr>
          </p:pic>
        </p:grpSp>
      </p:grpSp>
      <p:grpSp>
        <p:nvGrpSpPr>
          <p:cNvPr id="19" name="Groupe 18">
            <a:extLst>
              <a:ext uri="{FF2B5EF4-FFF2-40B4-BE49-F238E27FC236}">
                <a16:creationId xmlns:a16="http://schemas.microsoft.com/office/drawing/2014/main" id="{BBE6C738-F362-AA59-71FE-1C6901E66594}"/>
              </a:ext>
            </a:extLst>
          </p:cNvPr>
          <p:cNvGrpSpPr/>
          <p:nvPr/>
        </p:nvGrpSpPr>
        <p:grpSpPr>
          <a:xfrm>
            <a:off x="6657422" y="1285942"/>
            <a:ext cx="5130565" cy="2335810"/>
            <a:chOff x="6892593" y="1285942"/>
            <a:chExt cx="5130565" cy="2335810"/>
          </a:xfrm>
        </p:grpSpPr>
        <p:sp>
          <p:nvSpPr>
            <p:cNvPr id="115" name="Flèche vers la droite 39">
              <a:extLst>
                <a:ext uri="{FF2B5EF4-FFF2-40B4-BE49-F238E27FC236}">
                  <a16:creationId xmlns:a16="http://schemas.microsoft.com/office/drawing/2014/main" id="{90F69CAA-2A03-A056-4D29-234CC7F8968E}"/>
                </a:ext>
              </a:extLst>
            </p:cNvPr>
            <p:cNvSpPr/>
            <p:nvPr/>
          </p:nvSpPr>
          <p:spPr>
            <a:xfrm>
              <a:off x="6892593" y="1761868"/>
              <a:ext cx="2452159"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16" name="ZoneTexte 93">
              <a:extLst>
                <a:ext uri="{FF2B5EF4-FFF2-40B4-BE49-F238E27FC236}">
                  <a16:creationId xmlns:a16="http://schemas.microsoft.com/office/drawing/2014/main" id="{C987202C-B6DB-A4C0-4221-70F09C47CBC2}"/>
                </a:ext>
              </a:extLst>
            </p:cNvPr>
            <p:cNvSpPr txBox="1"/>
            <p:nvPr/>
          </p:nvSpPr>
          <p:spPr>
            <a:xfrm>
              <a:off x="8424824" y="2535883"/>
              <a:ext cx="3598334" cy="861774"/>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On a regular basis (e.g. daily, weekly, or according to internal procedures), the pharmacy performs:</a:t>
              </a:r>
            </a:p>
            <a:p>
              <a:pPr algn="ctr"/>
              <a:r>
                <a:rPr lang="en-US" sz="1000" dirty="0">
                  <a:latin typeface="Verdana" panose="020B0604030504040204" pitchFamily="34" charset="0"/>
                  <a:ea typeface="Verdana" panose="020B0604030504040204" pitchFamily="34" charset="0"/>
                </a:rPr>
                <a:t>Automated system checks for expired or soon-to-expire products, Automated matching of inventory against recall notifications.</a:t>
              </a:r>
            </a:p>
          </p:txBody>
        </p:sp>
        <p:sp>
          <p:nvSpPr>
            <p:cNvPr id="117" name="ZoneTexte 220">
              <a:extLst>
                <a:ext uri="{FF2B5EF4-FFF2-40B4-BE49-F238E27FC236}">
                  <a16:creationId xmlns:a16="http://schemas.microsoft.com/office/drawing/2014/main" id="{0A0029B3-A832-7C12-2CFD-16DB8A0333ED}"/>
                </a:ext>
              </a:extLst>
            </p:cNvPr>
            <p:cNvSpPr txBox="1"/>
            <p:nvPr/>
          </p:nvSpPr>
          <p:spPr>
            <a:xfrm>
              <a:off x="9911573" y="3375531"/>
              <a:ext cx="574752"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nvGrpSpPr>
            <p:cNvPr id="118" name="Groupe 117">
              <a:extLst>
                <a:ext uri="{FF2B5EF4-FFF2-40B4-BE49-F238E27FC236}">
                  <a16:creationId xmlns:a16="http://schemas.microsoft.com/office/drawing/2014/main" id="{5103B09C-3853-8350-9142-8E0C00DA0828}"/>
                </a:ext>
              </a:extLst>
            </p:cNvPr>
            <p:cNvGrpSpPr/>
            <p:nvPr/>
          </p:nvGrpSpPr>
          <p:grpSpPr>
            <a:xfrm>
              <a:off x="9344753" y="1285942"/>
              <a:ext cx="1576579" cy="983474"/>
              <a:chOff x="7255914" y="983149"/>
              <a:chExt cx="1576579" cy="983474"/>
            </a:xfrm>
          </p:grpSpPr>
          <p:pic>
            <p:nvPicPr>
              <p:cNvPr id="119" name="Imagen 19">
                <a:extLst>
                  <a:ext uri="{FF2B5EF4-FFF2-40B4-BE49-F238E27FC236}">
                    <a16:creationId xmlns:a16="http://schemas.microsoft.com/office/drawing/2014/main" id="{4896111A-664C-F75A-2439-ADDFFDC670D2}"/>
                  </a:ext>
                </a:extLst>
              </p:cNvPr>
              <p:cNvPicPr>
                <a:picLocks noChangeAspect="1"/>
              </p:cNvPicPr>
              <p:nvPr/>
            </p:nvPicPr>
            <p:blipFill>
              <a:blip r:embed="rId10"/>
              <a:stretch>
                <a:fillRect/>
              </a:stretch>
            </p:blipFill>
            <p:spPr>
              <a:xfrm>
                <a:off x="7255914" y="983149"/>
                <a:ext cx="1005498" cy="908712"/>
              </a:xfrm>
              <a:prstGeom prst="rect">
                <a:avLst/>
              </a:prstGeom>
            </p:spPr>
          </p:pic>
          <p:pic>
            <p:nvPicPr>
              <p:cNvPr id="120" name="Image 134">
                <a:extLst>
                  <a:ext uri="{FF2B5EF4-FFF2-40B4-BE49-F238E27FC236}">
                    <a16:creationId xmlns:a16="http://schemas.microsoft.com/office/drawing/2014/main" id="{8E761A3A-8D7B-DE26-1FD0-59CB9716A9B3}"/>
                  </a:ext>
                </a:extLst>
              </p:cNvPr>
              <p:cNvPicPr>
                <a:picLocks noChangeAspect="1"/>
              </p:cNvPicPr>
              <p:nvPr/>
            </p:nvPicPr>
            <p:blipFill>
              <a:blip r:embed="rId8"/>
              <a:stretch>
                <a:fillRect/>
              </a:stretch>
            </p:blipFill>
            <p:spPr>
              <a:xfrm>
                <a:off x="8202196" y="1082897"/>
                <a:ext cx="526561" cy="370275"/>
              </a:xfrm>
              <a:prstGeom prst="rect">
                <a:avLst/>
              </a:prstGeom>
            </p:spPr>
          </p:pic>
          <p:pic>
            <p:nvPicPr>
              <p:cNvPr id="121" name="Image 120">
                <a:extLst>
                  <a:ext uri="{FF2B5EF4-FFF2-40B4-BE49-F238E27FC236}">
                    <a16:creationId xmlns:a16="http://schemas.microsoft.com/office/drawing/2014/main" id="{FCD88513-557D-DAE0-0162-362646961641}"/>
                  </a:ext>
                </a:extLst>
              </p:cNvPr>
              <p:cNvPicPr>
                <a:picLocks noChangeAspect="1"/>
              </p:cNvPicPr>
              <p:nvPr/>
            </p:nvPicPr>
            <p:blipFill>
              <a:blip r:embed="rId11"/>
              <a:stretch>
                <a:fillRect/>
              </a:stretch>
            </p:blipFill>
            <p:spPr>
              <a:xfrm>
                <a:off x="7964713" y="1552896"/>
                <a:ext cx="526562" cy="413727"/>
              </a:xfrm>
              <a:prstGeom prst="rect">
                <a:avLst/>
              </a:prstGeom>
            </p:spPr>
          </p:pic>
          <p:pic>
            <p:nvPicPr>
              <p:cNvPr id="122" name="Image 121">
                <a:extLst>
                  <a:ext uri="{FF2B5EF4-FFF2-40B4-BE49-F238E27FC236}">
                    <a16:creationId xmlns:a16="http://schemas.microsoft.com/office/drawing/2014/main" id="{4117A0CB-C621-27BC-088A-D3B372E84FE7}"/>
                  </a:ext>
                </a:extLst>
              </p:cNvPr>
              <p:cNvPicPr>
                <a:picLocks noChangeAspect="1"/>
              </p:cNvPicPr>
              <p:nvPr/>
            </p:nvPicPr>
            <p:blipFill>
              <a:blip r:embed="rId4"/>
              <a:stretch>
                <a:fillRect/>
              </a:stretch>
            </p:blipFill>
            <p:spPr>
              <a:xfrm>
                <a:off x="8531663" y="1464344"/>
                <a:ext cx="300830" cy="453711"/>
              </a:xfrm>
              <a:prstGeom prst="rect">
                <a:avLst/>
              </a:prstGeom>
            </p:spPr>
          </p:pic>
        </p:grpSp>
      </p:grpSp>
      <p:grpSp>
        <p:nvGrpSpPr>
          <p:cNvPr id="20" name="Groupe 19">
            <a:extLst>
              <a:ext uri="{FF2B5EF4-FFF2-40B4-BE49-F238E27FC236}">
                <a16:creationId xmlns:a16="http://schemas.microsoft.com/office/drawing/2014/main" id="{FEEFA97D-5D22-C716-991E-0BEA89566C31}"/>
              </a:ext>
            </a:extLst>
          </p:cNvPr>
          <p:cNvGrpSpPr/>
          <p:nvPr/>
        </p:nvGrpSpPr>
        <p:grpSpPr>
          <a:xfrm>
            <a:off x="4330077" y="1441235"/>
            <a:ext cx="3471031" cy="2180516"/>
            <a:chOff x="4143810" y="1441235"/>
            <a:chExt cx="3471031" cy="2180516"/>
          </a:xfrm>
        </p:grpSpPr>
        <p:sp>
          <p:nvSpPr>
            <p:cNvPr id="124" name="Flèche vers la droite 123">
              <a:extLst>
                <a:ext uri="{FF2B5EF4-FFF2-40B4-BE49-F238E27FC236}">
                  <a16:creationId xmlns:a16="http://schemas.microsoft.com/office/drawing/2014/main" id="{5EF3DDC1-3141-F46A-0083-75649078E142}"/>
                </a:ext>
              </a:extLst>
            </p:cNvPr>
            <p:cNvSpPr/>
            <p:nvPr/>
          </p:nvSpPr>
          <p:spPr>
            <a:xfrm>
              <a:off x="4143810" y="1761868"/>
              <a:ext cx="1882105"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25" name="ZoneTexte 48">
              <a:extLst>
                <a:ext uri="{FF2B5EF4-FFF2-40B4-BE49-F238E27FC236}">
                  <a16:creationId xmlns:a16="http://schemas.microsoft.com/office/drawing/2014/main" id="{660DA344-E702-89EC-DB4E-B4F3390536F4}"/>
                </a:ext>
              </a:extLst>
            </p:cNvPr>
            <p:cNvSpPr txBox="1"/>
            <p:nvPr/>
          </p:nvSpPr>
          <p:spPr>
            <a:xfrm>
              <a:off x="5825100" y="2525957"/>
              <a:ext cx="1764912" cy="707886"/>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Captured data are stored in the pharmacy inventory management system (IMS).</a:t>
              </a:r>
            </a:p>
          </p:txBody>
        </p:sp>
        <p:sp>
          <p:nvSpPr>
            <p:cNvPr id="126" name="ZoneTexte 220">
              <a:extLst>
                <a:ext uri="{FF2B5EF4-FFF2-40B4-BE49-F238E27FC236}">
                  <a16:creationId xmlns:a16="http://schemas.microsoft.com/office/drawing/2014/main" id="{457A5AD8-6023-8F19-7DB3-FCE96F3F2298}"/>
                </a:ext>
              </a:extLst>
            </p:cNvPr>
            <p:cNvSpPr txBox="1"/>
            <p:nvPr/>
          </p:nvSpPr>
          <p:spPr>
            <a:xfrm>
              <a:off x="6423339" y="3375530"/>
              <a:ext cx="574752"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nvGrpSpPr>
            <p:cNvPr id="127" name="Groupe 126">
              <a:extLst>
                <a:ext uri="{FF2B5EF4-FFF2-40B4-BE49-F238E27FC236}">
                  <a16:creationId xmlns:a16="http://schemas.microsoft.com/office/drawing/2014/main" id="{E2AF6963-F2F5-3066-0EDA-C49F9CF54867}"/>
                </a:ext>
              </a:extLst>
            </p:cNvPr>
            <p:cNvGrpSpPr/>
            <p:nvPr/>
          </p:nvGrpSpPr>
          <p:grpSpPr>
            <a:xfrm>
              <a:off x="6066304" y="1441235"/>
              <a:ext cx="1548537" cy="886960"/>
              <a:chOff x="5759128" y="1441235"/>
              <a:chExt cx="1548537" cy="886960"/>
            </a:xfrm>
          </p:grpSpPr>
          <p:grpSp>
            <p:nvGrpSpPr>
              <p:cNvPr id="128" name="Groupe 127">
                <a:extLst>
                  <a:ext uri="{FF2B5EF4-FFF2-40B4-BE49-F238E27FC236}">
                    <a16:creationId xmlns:a16="http://schemas.microsoft.com/office/drawing/2014/main" id="{5DAC5062-96F8-8A50-54C5-D514E322F4AB}"/>
                  </a:ext>
                </a:extLst>
              </p:cNvPr>
              <p:cNvGrpSpPr/>
              <p:nvPr/>
            </p:nvGrpSpPr>
            <p:grpSpPr>
              <a:xfrm>
                <a:off x="5759128" y="1441235"/>
                <a:ext cx="1173994" cy="777770"/>
                <a:chOff x="9763257" y="1116428"/>
                <a:chExt cx="1173994" cy="777770"/>
              </a:xfrm>
            </p:grpSpPr>
            <p:pic>
              <p:nvPicPr>
                <p:cNvPr id="130" name="Image 21">
                  <a:extLst>
                    <a:ext uri="{FF2B5EF4-FFF2-40B4-BE49-F238E27FC236}">
                      <a16:creationId xmlns:a16="http://schemas.microsoft.com/office/drawing/2014/main" id="{FA43061F-538B-3EC5-57F8-5C17FD55ED7F}"/>
                    </a:ext>
                  </a:extLst>
                </p:cNvPr>
                <p:cNvPicPr>
                  <a:picLocks noChangeAspect="1"/>
                </p:cNvPicPr>
                <p:nvPr/>
              </p:nvPicPr>
              <p:blipFill>
                <a:blip r:embed="rId7"/>
                <a:srcRect/>
                <a:stretch/>
              </p:blipFill>
              <p:spPr>
                <a:xfrm>
                  <a:off x="9763257" y="1116428"/>
                  <a:ext cx="1173994" cy="777770"/>
                </a:xfrm>
                <a:prstGeom prst="rect">
                  <a:avLst/>
                </a:prstGeom>
              </p:spPr>
            </p:pic>
            <p:pic>
              <p:nvPicPr>
                <p:cNvPr id="131" name="Image 130">
                  <a:extLst>
                    <a:ext uri="{FF2B5EF4-FFF2-40B4-BE49-F238E27FC236}">
                      <a16:creationId xmlns:a16="http://schemas.microsoft.com/office/drawing/2014/main" id="{AF5F3879-D360-50AC-4BCA-8FFC6C663FC3}"/>
                    </a:ext>
                  </a:extLst>
                </p:cNvPr>
                <p:cNvPicPr>
                  <a:picLocks noChangeAspect="1"/>
                </p:cNvPicPr>
                <p:nvPr/>
              </p:nvPicPr>
              <p:blipFill>
                <a:blip r:embed="rId4"/>
                <a:stretch>
                  <a:fillRect/>
                </a:stretch>
              </p:blipFill>
              <p:spPr>
                <a:xfrm>
                  <a:off x="10199604" y="1256446"/>
                  <a:ext cx="300830" cy="453711"/>
                </a:xfrm>
                <a:prstGeom prst="rect">
                  <a:avLst/>
                </a:prstGeom>
              </p:spPr>
            </p:pic>
          </p:grpSp>
          <p:pic>
            <p:nvPicPr>
              <p:cNvPr id="129" name="Imagen 17">
                <a:extLst>
                  <a:ext uri="{FF2B5EF4-FFF2-40B4-BE49-F238E27FC236}">
                    <a16:creationId xmlns:a16="http://schemas.microsoft.com/office/drawing/2014/main" id="{77C114CE-50D4-65D3-EB36-1283690AC59B}"/>
                  </a:ext>
                </a:extLst>
              </p:cNvPr>
              <p:cNvPicPr>
                <a:picLocks noChangeAspect="1"/>
              </p:cNvPicPr>
              <p:nvPr/>
            </p:nvPicPr>
            <p:blipFill>
              <a:blip r:embed="rId12"/>
              <a:stretch>
                <a:fillRect/>
              </a:stretch>
            </p:blipFill>
            <p:spPr>
              <a:xfrm>
                <a:off x="6478537" y="1724639"/>
                <a:ext cx="829128" cy="603556"/>
              </a:xfrm>
              <a:prstGeom prst="rect">
                <a:avLst/>
              </a:prstGeom>
            </p:spPr>
          </p:pic>
        </p:grpSp>
      </p:grpSp>
      <p:grpSp>
        <p:nvGrpSpPr>
          <p:cNvPr id="21" name="Groupe 20">
            <a:extLst>
              <a:ext uri="{FF2B5EF4-FFF2-40B4-BE49-F238E27FC236}">
                <a16:creationId xmlns:a16="http://schemas.microsoft.com/office/drawing/2014/main" id="{868A5436-1D59-874F-9876-AD8DE5DEFC29}"/>
              </a:ext>
            </a:extLst>
          </p:cNvPr>
          <p:cNvGrpSpPr/>
          <p:nvPr/>
        </p:nvGrpSpPr>
        <p:grpSpPr>
          <a:xfrm>
            <a:off x="1996608" y="1456536"/>
            <a:ext cx="3799191" cy="2165215"/>
            <a:chOff x="1810341" y="1456536"/>
            <a:chExt cx="3799191" cy="2165215"/>
          </a:xfrm>
        </p:grpSpPr>
        <p:sp>
          <p:nvSpPr>
            <p:cNvPr id="133" name="ZoneTexte 132">
              <a:extLst>
                <a:ext uri="{FF2B5EF4-FFF2-40B4-BE49-F238E27FC236}">
                  <a16:creationId xmlns:a16="http://schemas.microsoft.com/office/drawing/2014/main" id="{69032825-6E06-FD43-3C2E-83EB6A7350DD}"/>
                </a:ext>
              </a:extLst>
            </p:cNvPr>
            <p:cNvSpPr txBox="1"/>
            <p:nvPr/>
          </p:nvSpPr>
          <p:spPr>
            <a:xfrm>
              <a:off x="2933038" y="2567305"/>
              <a:ext cx="2676494" cy="707886"/>
            </a:xfrm>
            <a:prstGeom prst="rect">
              <a:avLst/>
            </a:prstGeom>
            <a:noFill/>
            <a:effectLst/>
          </p:spPr>
          <p:txBody>
            <a:bodyPr wrap="square">
              <a:spAutoFit/>
            </a:bodyPr>
            <a:lstStyle/>
            <a:p>
              <a:pPr algn="ctr"/>
              <a:r>
                <a:rPr lang="en-US" sz="1000" dirty="0">
                  <a:effectLst/>
                  <a:latin typeface="Verdana" panose="020B0604030504040204" pitchFamily="34" charset="0"/>
                  <a:ea typeface="Verdana" panose="020B0604030504040204" pitchFamily="34" charset="0"/>
                  <a:cs typeface="Verdana" panose="020B0604030504040204" pitchFamily="34" charset="0"/>
                </a:rPr>
                <a:t>Products are delivered to the pharmacy by the wholesaler or distributor and Pharmacy staff scans every product to confirm correct item</a:t>
              </a:r>
              <a:r>
                <a:rPr lang="en-US" sz="1000" dirty="0">
                  <a:latin typeface="Verdana" panose="020B0604030504040204" pitchFamily="34" charset="0"/>
                  <a:ea typeface="Verdana" panose="020B0604030504040204" pitchFamily="34" charset="0"/>
                  <a:cs typeface="Verdana" panose="020B0604030504040204" pitchFamily="34" charset="0"/>
                </a:rPr>
                <a:t>.</a:t>
              </a:r>
              <a:endParaRPr lang="en-US" sz="10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134" name="ZoneTexte 133">
              <a:extLst>
                <a:ext uri="{FF2B5EF4-FFF2-40B4-BE49-F238E27FC236}">
                  <a16:creationId xmlns:a16="http://schemas.microsoft.com/office/drawing/2014/main" id="{A7EBB699-9FF9-AC15-70F7-A5256FBD4762}"/>
                </a:ext>
              </a:extLst>
            </p:cNvPr>
            <p:cNvSpPr txBox="1"/>
            <p:nvPr/>
          </p:nvSpPr>
          <p:spPr>
            <a:xfrm>
              <a:off x="3799331" y="3375530"/>
              <a:ext cx="943908"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 / GLN</a:t>
              </a:r>
            </a:p>
          </p:txBody>
        </p:sp>
        <p:sp>
          <p:nvSpPr>
            <p:cNvPr id="135" name="Flèche vers la droite 134">
              <a:extLst>
                <a:ext uri="{FF2B5EF4-FFF2-40B4-BE49-F238E27FC236}">
                  <a16:creationId xmlns:a16="http://schemas.microsoft.com/office/drawing/2014/main" id="{C3B627DD-C38C-05CA-C642-F8604BCA5B7A}"/>
                </a:ext>
              </a:extLst>
            </p:cNvPr>
            <p:cNvSpPr/>
            <p:nvPr/>
          </p:nvSpPr>
          <p:spPr>
            <a:xfrm>
              <a:off x="1810341" y="1761868"/>
              <a:ext cx="1624671"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grpSp>
          <p:nvGrpSpPr>
            <p:cNvPr id="136" name="Groupe 135">
              <a:extLst>
                <a:ext uri="{FF2B5EF4-FFF2-40B4-BE49-F238E27FC236}">
                  <a16:creationId xmlns:a16="http://schemas.microsoft.com/office/drawing/2014/main" id="{665A8B2B-522B-48D3-0DC6-22BB8D6000F3}"/>
                </a:ext>
              </a:extLst>
            </p:cNvPr>
            <p:cNvGrpSpPr/>
            <p:nvPr/>
          </p:nvGrpSpPr>
          <p:grpSpPr>
            <a:xfrm>
              <a:off x="3465541" y="1456536"/>
              <a:ext cx="1576579" cy="983474"/>
              <a:chOff x="6633656" y="983149"/>
              <a:chExt cx="1576579" cy="983474"/>
            </a:xfrm>
          </p:grpSpPr>
          <p:pic>
            <p:nvPicPr>
              <p:cNvPr id="137" name="Imagen 19">
                <a:extLst>
                  <a:ext uri="{FF2B5EF4-FFF2-40B4-BE49-F238E27FC236}">
                    <a16:creationId xmlns:a16="http://schemas.microsoft.com/office/drawing/2014/main" id="{CBD6C93B-5B25-618E-B6F8-310626301316}"/>
                  </a:ext>
                </a:extLst>
              </p:cNvPr>
              <p:cNvPicPr>
                <a:picLocks noChangeAspect="1"/>
              </p:cNvPicPr>
              <p:nvPr/>
            </p:nvPicPr>
            <p:blipFill>
              <a:blip r:embed="rId10"/>
              <a:stretch>
                <a:fillRect/>
              </a:stretch>
            </p:blipFill>
            <p:spPr>
              <a:xfrm>
                <a:off x="6633656" y="983149"/>
                <a:ext cx="1005498" cy="908712"/>
              </a:xfrm>
              <a:prstGeom prst="rect">
                <a:avLst/>
              </a:prstGeom>
            </p:spPr>
          </p:pic>
          <p:pic>
            <p:nvPicPr>
              <p:cNvPr id="138" name="Image 134">
                <a:extLst>
                  <a:ext uri="{FF2B5EF4-FFF2-40B4-BE49-F238E27FC236}">
                    <a16:creationId xmlns:a16="http://schemas.microsoft.com/office/drawing/2014/main" id="{BF66687E-62E1-10B4-53D2-75F4BE209FA5}"/>
                  </a:ext>
                </a:extLst>
              </p:cNvPr>
              <p:cNvPicPr>
                <a:picLocks noChangeAspect="1"/>
              </p:cNvPicPr>
              <p:nvPr/>
            </p:nvPicPr>
            <p:blipFill>
              <a:blip r:embed="rId8"/>
              <a:stretch>
                <a:fillRect/>
              </a:stretch>
            </p:blipFill>
            <p:spPr>
              <a:xfrm>
                <a:off x="7579938" y="1082897"/>
                <a:ext cx="526561" cy="370275"/>
              </a:xfrm>
              <a:prstGeom prst="rect">
                <a:avLst/>
              </a:prstGeom>
            </p:spPr>
          </p:pic>
          <p:pic>
            <p:nvPicPr>
              <p:cNvPr id="139" name="Image 138">
                <a:extLst>
                  <a:ext uri="{FF2B5EF4-FFF2-40B4-BE49-F238E27FC236}">
                    <a16:creationId xmlns:a16="http://schemas.microsoft.com/office/drawing/2014/main" id="{6CA522E5-0386-A1C1-CBF2-C2E17FA0C8A4}"/>
                  </a:ext>
                </a:extLst>
              </p:cNvPr>
              <p:cNvPicPr>
                <a:picLocks noChangeAspect="1"/>
              </p:cNvPicPr>
              <p:nvPr/>
            </p:nvPicPr>
            <p:blipFill>
              <a:blip r:embed="rId11"/>
              <a:stretch>
                <a:fillRect/>
              </a:stretch>
            </p:blipFill>
            <p:spPr>
              <a:xfrm>
                <a:off x="7342455" y="1552896"/>
                <a:ext cx="526562" cy="413727"/>
              </a:xfrm>
              <a:prstGeom prst="rect">
                <a:avLst/>
              </a:prstGeom>
            </p:spPr>
          </p:pic>
          <p:pic>
            <p:nvPicPr>
              <p:cNvPr id="140" name="Image 139">
                <a:extLst>
                  <a:ext uri="{FF2B5EF4-FFF2-40B4-BE49-F238E27FC236}">
                    <a16:creationId xmlns:a16="http://schemas.microsoft.com/office/drawing/2014/main" id="{8F7217A2-9EEE-A0F9-E34A-A032997789B9}"/>
                  </a:ext>
                </a:extLst>
              </p:cNvPr>
              <p:cNvPicPr>
                <a:picLocks noChangeAspect="1"/>
              </p:cNvPicPr>
              <p:nvPr/>
            </p:nvPicPr>
            <p:blipFill>
              <a:blip r:embed="rId4"/>
              <a:stretch>
                <a:fillRect/>
              </a:stretch>
            </p:blipFill>
            <p:spPr>
              <a:xfrm>
                <a:off x="7909405" y="1464344"/>
                <a:ext cx="300830" cy="453711"/>
              </a:xfrm>
              <a:prstGeom prst="rect">
                <a:avLst/>
              </a:prstGeom>
            </p:spPr>
          </p:pic>
        </p:grpSp>
      </p:grpSp>
      <p:grpSp>
        <p:nvGrpSpPr>
          <p:cNvPr id="22" name="Groupe 21">
            <a:extLst>
              <a:ext uri="{FF2B5EF4-FFF2-40B4-BE49-F238E27FC236}">
                <a16:creationId xmlns:a16="http://schemas.microsoft.com/office/drawing/2014/main" id="{0E3D23C2-966D-7404-C133-0F60932AE174}"/>
              </a:ext>
            </a:extLst>
          </p:cNvPr>
          <p:cNvGrpSpPr/>
          <p:nvPr/>
        </p:nvGrpSpPr>
        <p:grpSpPr>
          <a:xfrm>
            <a:off x="294622" y="1098267"/>
            <a:ext cx="2824683" cy="2523484"/>
            <a:chOff x="108355" y="1098267"/>
            <a:chExt cx="2824683" cy="2523484"/>
          </a:xfrm>
        </p:grpSpPr>
        <p:sp>
          <p:nvSpPr>
            <p:cNvPr id="142" name="ZoneTexte 220">
              <a:extLst>
                <a:ext uri="{FF2B5EF4-FFF2-40B4-BE49-F238E27FC236}">
                  <a16:creationId xmlns:a16="http://schemas.microsoft.com/office/drawing/2014/main" id="{94704A35-D74F-7E77-5AD0-288AA10607B9}"/>
                </a:ext>
              </a:extLst>
            </p:cNvPr>
            <p:cNvSpPr txBox="1"/>
            <p:nvPr/>
          </p:nvSpPr>
          <p:spPr>
            <a:xfrm>
              <a:off x="1237009" y="3375530"/>
              <a:ext cx="548012"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sp>
          <p:nvSpPr>
            <p:cNvPr id="143" name="ZoneTexte 114">
              <a:extLst>
                <a:ext uri="{FF2B5EF4-FFF2-40B4-BE49-F238E27FC236}">
                  <a16:creationId xmlns:a16="http://schemas.microsoft.com/office/drawing/2014/main" id="{D02564A1-837B-3625-756C-854E7069CF78}"/>
                </a:ext>
              </a:extLst>
            </p:cNvPr>
            <p:cNvSpPr txBox="1"/>
            <p:nvPr/>
          </p:nvSpPr>
          <p:spPr>
            <a:xfrm>
              <a:off x="108355" y="2578345"/>
              <a:ext cx="2824683" cy="861774"/>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The manufacturer encodes each regulated healthcare product with a GS1 </a:t>
              </a:r>
              <a:r>
                <a:rPr lang="en-US" sz="1000" dirty="0" err="1">
                  <a:latin typeface="Verdana" panose="020B0604030504040204" pitchFamily="34" charset="0"/>
                  <a:ea typeface="Verdana" panose="020B0604030504040204" pitchFamily="34" charset="0"/>
                </a:rPr>
                <a:t>DataMatrix</a:t>
              </a:r>
              <a:r>
                <a:rPr lang="en-US" sz="1000" dirty="0">
                  <a:latin typeface="Verdana" panose="020B0604030504040204" pitchFamily="34" charset="0"/>
                  <a:ea typeface="Verdana" panose="020B0604030504040204" pitchFamily="34" charset="0"/>
                </a:rPr>
                <a:t> containing: GTIN batch / lot number, expiry date and serial number.</a:t>
              </a:r>
            </a:p>
            <a:p>
              <a:pPr algn="ctr"/>
              <a:endParaRPr lang="en-US" sz="1000" dirty="0">
                <a:latin typeface="Verdana" panose="020B0604030504040204" pitchFamily="34" charset="0"/>
                <a:ea typeface="Verdana" panose="020B0604030504040204" pitchFamily="34" charset="0"/>
              </a:endParaRPr>
            </a:p>
          </p:txBody>
        </p:sp>
        <p:grpSp>
          <p:nvGrpSpPr>
            <p:cNvPr id="144" name="Groupe 143">
              <a:extLst>
                <a:ext uri="{FF2B5EF4-FFF2-40B4-BE49-F238E27FC236}">
                  <a16:creationId xmlns:a16="http://schemas.microsoft.com/office/drawing/2014/main" id="{3B4D44F6-7DDF-22AD-7D3F-F808EC3901C6}"/>
                </a:ext>
              </a:extLst>
            </p:cNvPr>
            <p:cNvGrpSpPr/>
            <p:nvPr/>
          </p:nvGrpSpPr>
          <p:grpSpPr>
            <a:xfrm>
              <a:off x="643671" y="1098267"/>
              <a:ext cx="1589725" cy="1282277"/>
              <a:chOff x="834387" y="1990594"/>
              <a:chExt cx="1801676" cy="1453237"/>
            </a:xfrm>
          </p:grpSpPr>
          <p:pic>
            <p:nvPicPr>
              <p:cNvPr id="145" name="Image 144">
                <a:extLst>
                  <a:ext uri="{FF2B5EF4-FFF2-40B4-BE49-F238E27FC236}">
                    <a16:creationId xmlns:a16="http://schemas.microsoft.com/office/drawing/2014/main" id="{E576FBAE-3406-2D80-3AEF-59403C31E216}"/>
                  </a:ext>
                </a:extLst>
              </p:cNvPr>
              <p:cNvPicPr>
                <a:picLocks noChangeAspect="1"/>
              </p:cNvPicPr>
              <p:nvPr/>
            </p:nvPicPr>
            <p:blipFill>
              <a:blip r:embed="rId13"/>
              <a:stretch>
                <a:fillRect/>
              </a:stretch>
            </p:blipFill>
            <p:spPr>
              <a:xfrm>
                <a:off x="834387" y="1990594"/>
                <a:ext cx="1426963" cy="908713"/>
              </a:xfrm>
              <a:prstGeom prst="rect">
                <a:avLst/>
              </a:prstGeom>
            </p:spPr>
          </p:pic>
          <p:pic>
            <p:nvPicPr>
              <p:cNvPr id="146" name="Image 145">
                <a:extLst>
                  <a:ext uri="{FF2B5EF4-FFF2-40B4-BE49-F238E27FC236}">
                    <a16:creationId xmlns:a16="http://schemas.microsoft.com/office/drawing/2014/main" id="{72C84685-07BA-2A2A-8E6B-23CBE0B59861}"/>
                  </a:ext>
                </a:extLst>
              </p:cNvPr>
              <p:cNvPicPr>
                <a:picLocks noChangeAspect="1"/>
              </p:cNvPicPr>
              <p:nvPr/>
            </p:nvPicPr>
            <p:blipFill>
              <a:blip r:embed="rId4"/>
              <a:stretch>
                <a:fillRect/>
              </a:stretch>
            </p:blipFill>
            <p:spPr>
              <a:xfrm>
                <a:off x="2118684" y="2663521"/>
                <a:ext cx="517379" cy="780310"/>
              </a:xfrm>
              <a:prstGeom prst="rect">
                <a:avLst/>
              </a:prstGeom>
            </p:spPr>
          </p:pic>
          <p:pic>
            <p:nvPicPr>
              <p:cNvPr id="147" name="Image 146">
                <a:extLst>
                  <a:ext uri="{FF2B5EF4-FFF2-40B4-BE49-F238E27FC236}">
                    <a16:creationId xmlns:a16="http://schemas.microsoft.com/office/drawing/2014/main" id="{E89568BE-A728-A82E-4843-3B141C343084}"/>
                  </a:ext>
                </a:extLst>
              </p:cNvPr>
              <p:cNvPicPr>
                <a:picLocks noChangeAspect="1"/>
              </p:cNvPicPr>
              <p:nvPr/>
            </p:nvPicPr>
            <p:blipFill>
              <a:blip r:embed="rId14"/>
              <a:stretch>
                <a:fillRect/>
              </a:stretch>
            </p:blipFill>
            <p:spPr>
              <a:xfrm>
                <a:off x="1537132" y="3023142"/>
                <a:ext cx="420690" cy="420689"/>
              </a:xfrm>
              <a:prstGeom prst="rect">
                <a:avLst/>
              </a:prstGeom>
            </p:spPr>
          </p:pic>
        </p:grpSp>
      </p:grpSp>
    </p:spTree>
    <p:extLst>
      <p:ext uri="{BB962C8B-B14F-4D97-AF65-F5344CB8AC3E}">
        <p14:creationId xmlns:p14="http://schemas.microsoft.com/office/powerpoint/2010/main" val="19852469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5C0EA-B260-9AF1-EA38-C93741552756}"/>
            </a:ext>
          </a:extLst>
        </p:cNvPr>
        <p:cNvGrpSpPr/>
        <p:nvPr/>
      </p:nvGrpSpPr>
      <p:grpSpPr>
        <a:xfrm>
          <a:off x="0" y="0"/>
          <a:ext cx="0" cy="0"/>
          <a:chOff x="0" y="0"/>
          <a:chExt cx="0" cy="0"/>
        </a:xfrm>
      </p:grpSpPr>
      <p:grpSp>
        <p:nvGrpSpPr>
          <p:cNvPr id="14" name="Groupe 13">
            <a:extLst>
              <a:ext uri="{FF2B5EF4-FFF2-40B4-BE49-F238E27FC236}">
                <a16:creationId xmlns:a16="http://schemas.microsoft.com/office/drawing/2014/main" id="{BC8646E2-E6F6-DEB9-E346-27E8860651C4}"/>
              </a:ext>
            </a:extLst>
          </p:cNvPr>
          <p:cNvGrpSpPr/>
          <p:nvPr/>
        </p:nvGrpSpPr>
        <p:grpSpPr>
          <a:xfrm>
            <a:off x="3685999" y="4310261"/>
            <a:ext cx="3302038" cy="2253760"/>
            <a:chOff x="3982381" y="4310261"/>
            <a:chExt cx="3302038" cy="2253760"/>
          </a:xfrm>
        </p:grpSpPr>
        <p:sp>
          <p:nvSpPr>
            <p:cNvPr id="76" name="CuadroTexto 43">
              <a:extLst>
                <a:ext uri="{FF2B5EF4-FFF2-40B4-BE49-F238E27FC236}">
                  <a16:creationId xmlns:a16="http://schemas.microsoft.com/office/drawing/2014/main" id="{1AD0631D-8311-DE79-76D4-442D286A99A5}"/>
                </a:ext>
              </a:extLst>
            </p:cNvPr>
            <p:cNvSpPr txBox="1"/>
            <p:nvPr/>
          </p:nvSpPr>
          <p:spPr>
            <a:xfrm>
              <a:off x="3982381" y="5429260"/>
              <a:ext cx="1657535" cy="861774"/>
            </a:xfrm>
            <a:prstGeom prst="rect">
              <a:avLst/>
            </a:prstGeom>
            <a:noFill/>
          </p:spPr>
          <p:txBody>
            <a:bodyPr wrap="square">
              <a:spAutoFit/>
            </a:bodyPr>
            <a:lstStyle/>
            <a:p>
              <a:pPr algn="ctr"/>
              <a:r>
                <a:rPr lang="en-US" sz="1000" dirty="0">
                  <a:latin typeface="Verdana" panose="020B0604030504040204" pitchFamily="34" charset="0"/>
                  <a:ea typeface="Verdana" panose="020B0604030504040204" pitchFamily="34" charset="0"/>
                </a:rPr>
                <a:t>The system automatically updates inventory by deducting the removed item.</a:t>
              </a:r>
            </a:p>
          </p:txBody>
        </p:sp>
        <p:grpSp>
          <p:nvGrpSpPr>
            <p:cNvPr id="78" name="Groupe 77">
              <a:extLst>
                <a:ext uri="{FF2B5EF4-FFF2-40B4-BE49-F238E27FC236}">
                  <a16:creationId xmlns:a16="http://schemas.microsoft.com/office/drawing/2014/main" id="{1D72F1B9-FBC9-E216-8E8B-CDBD13965871}"/>
                </a:ext>
              </a:extLst>
            </p:cNvPr>
            <p:cNvGrpSpPr/>
            <p:nvPr/>
          </p:nvGrpSpPr>
          <p:grpSpPr>
            <a:xfrm>
              <a:off x="4192928" y="4310261"/>
              <a:ext cx="1297892" cy="777770"/>
              <a:chOff x="3970436" y="3625958"/>
              <a:chExt cx="1297892" cy="777770"/>
            </a:xfrm>
          </p:grpSpPr>
          <p:pic>
            <p:nvPicPr>
              <p:cNvPr id="80" name="Image 79">
                <a:extLst>
                  <a:ext uri="{FF2B5EF4-FFF2-40B4-BE49-F238E27FC236}">
                    <a16:creationId xmlns:a16="http://schemas.microsoft.com/office/drawing/2014/main" id="{8A498AD2-5E94-D3CF-8C6F-0116168A7ECD}"/>
                  </a:ext>
                </a:extLst>
              </p:cNvPr>
              <p:cNvPicPr>
                <a:picLocks noChangeAspect="1"/>
              </p:cNvPicPr>
              <p:nvPr/>
            </p:nvPicPr>
            <p:blipFill>
              <a:blip r:embed="rId3"/>
              <a:srcRect/>
              <a:stretch/>
            </p:blipFill>
            <p:spPr>
              <a:xfrm>
                <a:off x="3970436" y="3625958"/>
                <a:ext cx="1173994" cy="777770"/>
              </a:xfrm>
              <a:prstGeom prst="rect">
                <a:avLst/>
              </a:prstGeom>
            </p:spPr>
          </p:pic>
          <p:pic>
            <p:nvPicPr>
              <p:cNvPr id="81" name="Image 80">
                <a:extLst>
                  <a:ext uri="{FF2B5EF4-FFF2-40B4-BE49-F238E27FC236}">
                    <a16:creationId xmlns:a16="http://schemas.microsoft.com/office/drawing/2014/main" id="{C6B09291-E976-35B3-0D7E-0319AB9BB3C3}"/>
                  </a:ext>
                </a:extLst>
              </p:cNvPr>
              <p:cNvPicPr>
                <a:picLocks noChangeAspect="1"/>
              </p:cNvPicPr>
              <p:nvPr/>
            </p:nvPicPr>
            <p:blipFill>
              <a:blip r:embed="rId4"/>
              <a:stretch>
                <a:fillRect/>
              </a:stretch>
            </p:blipFill>
            <p:spPr>
              <a:xfrm>
                <a:off x="4801729" y="3747822"/>
                <a:ext cx="466599" cy="466599"/>
              </a:xfrm>
              <a:prstGeom prst="rect">
                <a:avLst/>
              </a:prstGeom>
            </p:spPr>
          </p:pic>
          <p:pic>
            <p:nvPicPr>
              <p:cNvPr id="82" name="Image 81">
                <a:extLst>
                  <a:ext uri="{FF2B5EF4-FFF2-40B4-BE49-F238E27FC236}">
                    <a16:creationId xmlns:a16="http://schemas.microsoft.com/office/drawing/2014/main" id="{01C86B42-63C8-C594-28FD-DFD0AA7E0B96}"/>
                  </a:ext>
                </a:extLst>
              </p:cNvPr>
              <p:cNvPicPr>
                <a:picLocks noChangeAspect="1"/>
              </p:cNvPicPr>
              <p:nvPr/>
            </p:nvPicPr>
            <p:blipFill>
              <a:blip r:embed="rId5"/>
              <a:stretch>
                <a:fillRect/>
              </a:stretch>
            </p:blipFill>
            <p:spPr>
              <a:xfrm>
                <a:off x="4401558" y="3773375"/>
                <a:ext cx="300830" cy="453711"/>
              </a:xfrm>
              <a:prstGeom prst="rect">
                <a:avLst/>
              </a:prstGeom>
            </p:spPr>
          </p:pic>
        </p:grpSp>
        <p:sp>
          <p:nvSpPr>
            <p:cNvPr id="79" name="Flèche vers la droite 111">
              <a:extLst>
                <a:ext uri="{FF2B5EF4-FFF2-40B4-BE49-F238E27FC236}">
                  <a16:creationId xmlns:a16="http://schemas.microsoft.com/office/drawing/2014/main" id="{EAA9CC67-7BB3-328D-659E-9F974966FA4F}"/>
                </a:ext>
              </a:extLst>
            </p:cNvPr>
            <p:cNvSpPr/>
            <p:nvPr/>
          </p:nvSpPr>
          <p:spPr>
            <a:xfrm rot="10800000">
              <a:off x="5601066" y="4517762"/>
              <a:ext cx="1683353" cy="419504"/>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1" name="ZoneTexte 220">
              <a:extLst>
                <a:ext uri="{FF2B5EF4-FFF2-40B4-BE49-F238E27FC236}">
                  <a16:creationId xmlns:a16="http://schemas.microsoft.com/office/drawing/2014/main" id="{0C6AC943-42AE-89D8-A744-65D8A69C16A5}"/>
                </a:ext>
              </a:extLst>
            </p:cNvPr>
            <p:cNvSpPr txBox="1"/>
            <p:nvPr/>
          </p:nvSpPr>
          <p:spPr>
            <a:xfrm>
              <a:off x="4487089" y="6317800"/>
              <a:ext cx="574752"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grpSp>
        <p:nvGrpSpPr>
          <p:cNvPr id="16" name="Groupe 15">
            <a:extLst>
              <a:ext uri="{FF2B5EF4-FFF2-40B4-BE49-F238E27FC236}">
                <a16:creationId xmlns:a16="http://schemas.microsoft.com/office/drawing/2014/main" id="{41442223-00F5-250E-8284-72994D7A2CCF}"/>
              </a:ext>
            </a:extLst>
          </p:cNvPr>
          <p:cNvGrpSpPr/>
          <p:nvPr/>
        </p:nvGrpSpPr>
        <p:grpSpPr>
          <a:xfrm>
            <a:off x="5911230" y="3840754"/>
            <a:ext cx="3973155" cy="2723267"/>
            <a:chOff x="6293453" y="3840754"/>
            <a:chExt cx="3973155" cy="2723267"/>
          </a:xfrm>
        </p:grpSpPr>
        <p:sp>
          <p:nvSpPr>
            <p:cNvPr id="84" name="Flèche vers la droite 111">
              <a:extLst>
                <a:ext uri="{FF2B5EF4-FFF2-40B4-BE49-F238E27FC236}">
                  <a16:creationId xmlns:a16="http://schemas.microsoft.com/office/drawing/2014/main" id="{2FF5F071-4D6B-E348-0123-8321D414FCA4}"/>
                </a:ext>
              </a:extLst>
            </p:cNvPr>
            <p:cNvSpPr/>
            <p:nvPr/>
          </p:nvSpPr>
          <p:spPr>
            <a:xfrm rot="10800000">
              <a:off x="8551196" y="4517762"/>
              <a:ext cx="1715412" cy="419504"/>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85" name="ZoneTexte 114">
              <a:extLst>
                <a:ext uri="{FF2B5EF4-FFF2-40B4-BE49-F238E27FC236}">
                  <a16:creationId xmlns:a16="http://schemas.microsoft.com/office/drawing/2014/main" id="{445DB679-450B-86CE-B52F-05F9DCE6E5F9}"/>
                </a:ext>
              </a:extLst>
            </p:cNvPr>
            <p:cNvSpPr txBox="1"/>
            <p:nvPr/>
          </p:nvSpPr>
          <p:spPr>
            <a:xfrm>
              <a:off x="6293453" y="5429260"/>
              <a:ext cx="2725315" cy="861774"/>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The expired or recalled product is identified, the system automatically blocks its dispensing, triggers an alert, and prompts pharmacy staff to remove all affected items from shelves.</a:t>
              </a:r>
              <a:endParaRPr lang="fr-BE" sz="1000" dirty="0">
                <a:latin typeface="Verdana" panose="020B0604030504040204" pitchFamily="34" charset="0"/>
                <a:ea typeface="Verdana" panose="020B0604030504040204" pitchFamily="34" charset="0"/>
              </a:endParaRPr>
            </a:p>
          </p:txBody>
        </p:sp>
        <p:grpSp>
          <p:nvGrpSpPr>
            <p:cNvPr id="87" name="Groupe 86">
              <a:extLst>
                <a:ext uri="{FF2B5EF4-FFF2-40B4-BE49-F238E27FC236}">
                  <a16:creationId xmlns:a16="http://schemas.microsoft.com/office/drawing/2014/main" id="{CD0FFA02-C5A1-A5CF-58D7-B5BF4E891560}"/>
                </a:ext>
              </a:extLst>
            </p:cNvPr>
            <p:cNvGrpSpPr/>
            <p:nvPr/>
          </p:nvGrpSpPr>
          <p:grpSpPr>
            <a:xfrm>
              <a:off x="6842897" y="3840754"/>
              <a:ext cx="1626426" cy="1354015"/>
              <a:chOff x="6534506" y="3738578"/>
              <a:chExt cx="1897464" cy="1579657"/>
            </a:xfrm>
          </p:grpSpPr>
          <p:grpSp>
            <p:nvGrpSpPr>
              <p:cNvPr id="88" name="Groupe 87">
                <a:extLst>
                  <a:ext uri="{FF2B5EF4-FFF2-40B4-BE49-F238E27FC236}">
                    <a16:creationId xmlns:a16="http://schemas.microsoft.com/office/drawing/2014/main" id="{28E0E143-6C9D-A0CF-64D7-0FFABD915436}"/>
                  </a:ext>
                </a:extLst>
              </p:cNvPr>
              <p:cNvGrpSpPr/>
              <p:nvPr/>
            </p:nvGrpSpPr>
            <p:grpSpPr>
              <a:xfrm>
                <a:off x="6534506" y="4176072"/>
                <a:ext cx="1897464" cy="1142163"/>
                <a:chOff x="9726902" y="3560635"/>
                <a:chExt cx="1196245" cy="720070"/>
              </a:xfrm>
            </p:grpSpPr>
            <p:pic>
              <p:nvPicPr>
                <p:cNvPr id="91" name="Image 90">
                  <a:extLst>
                    <a:ext uri="{FF2B5EF4-FFF2-40B4-BE49-F238E27FC236}">
                      <a16:creationId xmlns:a16="http://schemas.microsoft.com/office/drawing/2014/main" id="{0A8557E9-C98F-463C-9A76-94AB214C547D}"/>
                    </a:ext>
                  </a:extLst>
                </p:cNvPr>
                <p:cNvPicPr>
                  <a:picLocks noChangeAspect="1"/>
                </p:cNvPicPr>
                <p:nvPr/>
              </p:nvPicPr>
              <p:blipFill>
                <a:blip r:embed="rId6"/>
                <a:stretch>
                  <a:fillRect/>
                </a:stretch>
              </p:blipFill>
              <p:spPr>
                <a:xfrm>
                  <a:off x="9726902" y="3560635"/>
                  <a:ext cx="1196245" cy="720070"/>
                </a:xfrm>
                <a:prstGeom prst="rect">
                  <a:avLst/>
                </a:prstGeom>
              </p:spPr>
            </p:pic>
            <p:grpSp>
              <p:nvGrpSpPr>
                <p:cNvPr id="92" name="Groupe 91">
                  <a:extLst>
                    <a:ext uri="{FF2B5EF4-FFF2-40B4-BE49-F238E27FC236}">
                      <a16:creationId xmlns:a16="http://schemas.microsoft.com/office/drawing/2014/main" id="{00B20FB8-C9B8-E9C3-E417-9AB218DB14D6}"/>
                    </a:ext>
                  </a:extLst>
                </p:cNvPr>
                <p:cNvGrpSpPr/>
                <p:nvPr/>
              </p:nvGrpSpPr>
              <p:grpSpPr>
                <a:xfrm>
                  <a:off x="10161274" y="3897792"/>
                  <a:ext cx="183741" cy="70805"/>
                  <a:chOff x="1099450" y="1392010"/>
                  <a:chExt cx="1177393" cy="453711"/>
                </a:xfrm>
              </p:grpSpPr>
              <p:pic>
                <p:nvPicPr>
                  <p:cNvPr id="93" name="Image 92">
                    <a:extLst>
                      <a:ext uri="{FF2B5EF4-FFF2-40B4-BE49-F238E27FC236}">
                        <a16:creationId xmlns:a16="http://schemas.microsoft.com/office/drawing/2014/main" id="{270BDBB4-2128-5E50-8405-F3811795FEF9}"/>
                      </a:ext>
                    </a:extLst>
                  </p:cNvPr>
                  <p:cNvPicPr>
                    <a:picLocks noChangeAspect="1"/>
                  </p:cNvPicPr>
                  <p:nvPr/>
                </p:nvPicPr>
                <p:blipFill>
                  <a:blip r:embed="rId5"/>
                  <a:stretch>
                    <a:fillRect/>
                  </a:stretch>
                </p:blipFill>
                <p:spPr>
                  <a:xfrm>
                    <a:off x="1976013" y="1392010"/>
                    <a:ext cx="300830" cy="453711"/>
                  </a:xfrm>
                  <a:prstGeom prst="rect">
                    <a:avLst/>
                  </a:prstGeom>
                </p:spPr>
              </p:pic>
              <p:pic>
                <p:nvPicPr>
                  <p:cNvPr id="94" name="Image 93">
                    <a:extLst>
                      <a:ext uri="{FF2B5EF4-FFF2-40B4-BE49-F238E27FC236}">
                        <a16:creationId xmlns:a16="http://schemas.microsoft.com/office/drawing/2014/main" id="{66776D63-D32E-A76C-DCFD-3264740EBA72}"/>
                      </a:ext>
                    </a:extLst>
                  </p:cNvPr>
                  <p:cNvPicPr>
                    <a:picLocks noChangeAspect="1"/>
                  </p:cNvPicPr>
                  <p:nvPr/>
                </p:nvPicPr>
                <p:blipFill>
                  <a:blip r:embed="rId5"/>
                  <a:stretch>
                    <a:fillRect/>
                  </a:stretch>
                </p:blipFill>
                <p:spPr>
                  <a:xfrm>
                    <a:off x="1685927" y="1392010"/>
                    <a:ext cx="300830" cy="453711"/>
                  </a:xfrm>
                  <a:prstGeom prst="rect">
                    <a:avLst/>
                  </a:prstGeom>
                </p:spPr>
              </p:pic>
              <p:pic>
                <p:nvPicPr>
                  <p:cNvPr id="95" name="Image 94">
                    <a:extLst>
                      <a:ext uri="{FF2B5EF4-FFF2-40B4-BE49-F238E27FC236}">
                        <a16:creationId xmlns:a16="http://schemas.microsoft.com/office/drawing/2014/main" id="{845DF740-C4FB-C212-B0A3-B6FEDCEF1ECA}"/>
                      </a:ext>
                    </a:extLst>
                  </p:cNvPr>
                  <p:cNvPicPr>
                    <a:picLocks noChangeAspect="1"/>
                  </p:cNvPicPr>
                  <p:nvPr/>
                </p:nvPicPr>
                <p:blipFill>
                  <a:blip r:embed="rId5"/>
                  <a:stretch>
                    <a:fillRect/>
                  </a:stretch>
                </p:blipFill>
                <p:spPr>
                  <a:xfrm>
                    <a:off x="1389536" y="1392010"/>
                    <a:ext cx="300830" cy="453711"/>
                  </a:xfrm>
                  <a:prstGeom prst="rect">
                    <a:avLst/>
                  </a:prstGeom>
                </p:spPr>
              </p:pic>
              <p:pic>
                <p:nvPicPr>
                  <p:cNvPr id="96" name="Image 95">
                    <a:extLst>
                      <a:ext uri="{FF2B5EF4-FFF2-40B4-BE49-F238E27FC236}">
                        <a16:creationId xmlns:a16="http://schemas.microsoft.com/office/drawing/2014/main" id="{79329B28-F762-B988-8A9B-BF2B3C6716D6}"/>
                      </a:ext>
                    </a:extLst>
                  </p:cNvPr>
                  <p:cNvPicPr>
                    <a:picLocks noChangeAspect="1"/>
                  </p:cNvPicPr>
                  <p:nvPr/>
                </p:nvPicPr>
                <p:blipFill>
                  <a:blip r:embed="rId5"/>
                  <a:stretch>
                    <a:fillRect/>
                  </a:stretch>
                </p:blipFill>
                <p:spPr>
                  <a:xfrm>
                    <a:off x="1099450" y="1392010"/>
                    <a:ext cx="300830" cy="453711"/>
                  </a:xfrm>
                  <a:prstGeom prst="rect">
                    <a:avLst/>
                  </a:prstGeom>
                </p:spPr>
              </p:pic>
            </p:grpSp>
          </p:grpSp>
          <p:pic>
            <p:nvPicPr>
              <p:cNvPr id="89" name="Image 88">
                <a:extLst>
                  <a:ext uri="{FF2B5EF4-FFF2-40B4-BE49-F238E27FC236}">
                    <a16:creationId xmlns:a16="http://schemas.microsoft.com/office/drawing/2014/main" id="{736E4321-139D-B22C-6CC1-2BB4D8497956}"/>
                  </a:ext>
                </a:extLst>
              </p:cNvPr>
              <p:cNvPicPr>
                <a:picLocks noChangeAspect="1"/>
              </p:cNvPicPr>
              <p:nvPr/>
            </p:nvPicPr>
            <p:blipFill>
              <a:blip r:embed="rId7"/>
              <a:stretch>
                <a:fillRect/>
              </a:stretch>
            </p:blipFill>
            <p:spPr>
              <a:xfrm>
                <a:off x="7145123" y="3738578"/>
                <a:ext cx="698603" cy="947144"/>
              </a:xfrm>
              <a:prstGeom prst="rect">
                <a:avLst/>
              </a:prstGeom>
            </p:spPr>
          </p:pic>
          <p:pic>
            <p:nvPicPr>
              <p:cNvPr id="90" name="Image 89">
                <a:extLst>
                  <a:ext uri="{FF2B5EF4-FFF2-40B4-BE49-F238E27FC236}">
                    <a16:creationId xmlns:a16="http://schemas.microsoft.com/office/drawing/2014/main" id="{9E1CF530-194D-E64A-3E9F-29E6EEB278F2}"/>
                  </a:ext>
                </a:extLst>
              </p:cNvPr>
              <p:cNvPicPr>
                <a:picLocks noChangeAspect="1"/>
              </p:cNvPicPr>
              <p:nvPr/>
            </p:nvPicPr>
            <p:blipFill>
              <a:blip r:embed="rId8"/>
              <a:stretch>
                <a:fillRect/>
              </a:stretch>
            </p:blipFill>
            <p:spPr>
              <a:xfrm>
                <a:off x="7312961" y="3914606"/>
                <a:ext cx="340555" cy="340555"/>
              </a:xfrm>
              <a:prstGeom prst="rect">
                <a:avLst/>
              </a:prstGeom>
            </p:spPr>
          </p:pic>
        </p:grpSp>
        <p:sp>
          <p:nvSpPr>
            <p:cNvPr id="10" name="ZoneTexte 220">
              <a:extLst>
                <a:ext uri="{FF2B5EF4-FFF2-40B4-BE49-F238E27FC236}">
                  <a16:creationId xmlns:a16="http://schemas.microsoft.com/office/drawing/2014/main" id="{A8CAF515-71A3-CAC9-7294-73461B1AAAB4}"/>
                </a:ext>
              </a:extLst>
            </p:cNvPr>
            <p:cNvSpPr txBox="1"/>
            <p:nvPr/>
          </p:nvSpPr>
          <p:spPr>
            <a:xfrm>
              <a:off x="7302448" y="6317800"/>
              <a:ext cx="574752"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sp>
        <p:nvSpPr>
          <p:cNvPr id="2" name="Titre 1">
            <a:extLst>
              <a:ext uri="{FF2B5EF4-FFF2-40B4-BE49-F238E27FC236}">
                <a16:creationId xmlns:a16="http://schemas.microsoft.com/office/drawing/2014/main" id="{98F6A9C1-45C4-FB33-61E4-4FDE120E8FA3}"/>
              </a:ext>
            </a:extLst>
          </p:cNvPr>
          <p:cNvSpPr>
            <a:spLocks noGrp="1"/>
          </p:cNvSpPr>
          <p:nvPr>
            <p:ph type="title"/>
          </p:nvPr>
        </p:nvSpPr>
        <p:spPr/>
        <p:txBody>
          <a:bodyPr/>
          <a:lstStyle/>
          <a:p>
            <a:r>
              <a:rPr lang="en-US" sz="2400" dirty="0">
                <a:latin typeface="Verdana" panose="020B0604030504040204" pitchFamily="34" charset="0"/>
                <a:ea typeface="Verdana" panose="020B0604030504040204" pitchFamily="34" charset="0"/>
                <a:cs typeface="Verdana" panose="020B0604030504040204" pitchFamily="34" charset="0"/>
              </a:rPr>
              <a:t>Where the standards fit in the process map </a:t>
            </a:r>
            <a:endParaRPr lang="fr-FR" dirty="0"/>
          </a:p>
        </p:txBody>
      </p:sp>
      <p:grpSp>
        <p:nvGrpSpPr>
          <p:cNvPr id="17" name="Groupe 16">
            <a:extLst>
              <a:ext uri="{FF2B5EF4-FFF2-40B4-BE49-F238E27FC236}">
                <a16:creationId xmlns:a16="http://schemas.microsoft.com/office/drawing/2014/main" id="{1F3FEB96-F571-AE70-8AF0-00F84300C3DA}"/>
              </a:ext>
            </a:extLst>
          </p:cNvPr>
          <p:cNvGrpSpPr/>
          <p:nvPr/>
        </p:nvGrpSpPr>
        <p:grpSpPr>
          <a:xfrm>
            <a:off x="8580970" y="3542758"/>
            <a:ext cx="3001383" cy="2748276"/>
            <a:chOff x="8978284" y="3542758"/>
            <a:chExt cx="3001383" cy="2748276"/>
          </a:xfrm>
        </p:grpSpPr>
        <p:sp>
          <p:nvSpPr>
            <p:cNvPr id="98" name="Flèche vers la droite 97">
              <a:extLst>
                <a:ext uri="{FF2B5EF4-FFF2-40B4-BE49-F238E27FC236}">
                  <a16:creationId xmlns:a16="http://schemas.microsoft.com/office/drawing/2014/main" id="{52ECD6EA-2420-B4D9-334A-429F61E6937B}"/>
                </a:ext>
              </a:extLst>
            </p:cNvPr>
            <p:cNvSpPr/>
            <p:nvPr/>
          </p:nvSpPr>
          <p:spPr>
            <a:xfrm rot="5400000">
              <a:off x="9946194" y="3727171"/>
              <a:ext cx="829796"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99" name="ZoneTexte 98">
              <a:extLst>
                <a:ext uri="{FF2B5EF4-FFF2-40B4-BE49-F238E27FC236}">
                  <a16:creationId xmlns:a16="http://schemas.microsoft.com/office/drawing/2014/main" id="{61137FEA-7D4A-CE13-6D98-52D45BB80C5D}"/>
                </a:ext>
              </a:extLst>
            </p:cNvPr>
            <p:cNvSpPr txBox="1"/>
            <p:nvPr/>
          </p:nvSpPr>
          <p:spPr>
            <a:xfrm>
              <a:off x="8978284" y="5429260"/>
              <a:ext cx="3001383" cy="861774"/>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The system identifies products that are: Expired, Subject to an official recall, Approaching expiry (for preventive stock management) and generates alerts for pharmacy staff.</a:t>
              </a:r>
            </a:p>
          </p:txBody>
        </p:sp>
        <p:grpSp>
          <p:nvGrpSpPr>
            <p:cNvPr id="101" name="Groupe 100">
              <a:extLst>
                <a:ext uri="{FF2B5EF4-FFF2-40B4-BE49-F238E27FC236}">
                  <a16:creationId xmlns:a16="http://schemas.microsoft.com/office/drawing/2014/main" id="{86B52B13-9E25-50F4-7D11-C0D30CA9A555}"/>
                </a:ext>
              </a:extLst>
            </p:cNvPr>
            <p:cNvGrpSpPr/>
            <p:nvPr/>
          </p:nvGrpSpPr>
          <p:grpSpPr>
            <a:xfrm>
              <a:off x="9799372" y="4200629"/>
              <a:ext cx="1878933" cy="955792"/>
              <a:chOff x="9286754" y="4409851"/>
              <a:chExt cx="1878933" cy="955792"/>
            </a:xfrm>
          </p:grpSpPr>
          <p:grpSp>
            <p:nvGrpSpPr>
              <p:cNvPr id="102" name="Groupe 101">
                <a:extLst>
                  <a:ext uri="{FF2B5EF4-FFF2-40B4-BE49-F238E27FC236}">
                    <a16:creationId xmlns:a16="http://schemas.microsoft.com/office/drawing/2014/main" id="{C7E76C4B-1D28-E951-FE68-156E54140C39}"/>
                  </a:ext>
                </a:extLst>
              </p:cNvPr>
              <p:cNvGrpSpPr/>
              <p:nvPr/>
            </p:nvGrpSpPr>
            <p:grpSpPr>
              <a:xfrm>
                <a:off x="9286754" y="4519483"/>
                <a:ext cx="1173994" cy="777770"/>
                <a:chOff x="9975310" y="1116428"/>
                <a:chExt cx="1173994" cy="777770"/>
              </a:xfrm>
            </p:grpSpPr>
            <p:pic>
              <p:nvPicPr>
                <p:cNvPr id="106" name="Image 21">
                  <a:extLst>
                    <a:ext uri="{FF2B5EF4-FFF2-40B4-BE49-F238E27FC236}">
                      <a16:creationId xmlns:a16="http://schemas.microsoft.com/office/drawing/2014/main" id="{134AE2C1-B06E-8DB1-AF2E-A4A64B3F7D85}"/>
                    </a:ext>
                  </a:extLst>
                </p:cNvPr>
                <p:cNvPicPr>
                  <a:picLocks noChangeAspect="1"/>
                </p:cNvPicPr>
                <p:nvPr/>
              </p:nvPicPr>
              <p:blipFill>
                <a:blip r:embed="rId3"/>
                <a:srcRect/>
                <a:stretch/>
              </p:blipFill>
              <p:spPr>
                <a:xfrm>
                  <a:off x="9975310" y="1116428"/>
                  <a:ext cx="1173994" cy="777770"/>
                </a:xfrm>
                <a:prstGeom prst="rect">
                  <a:avLst/>
                </a:prstGeom>
              </p:spPr>
            </p:pic>
            <p:pic>
              <p:nvPicPr>
                <p:cNvPr id="107" name="Image 106">
                  <a:extLst>
                    <a:ext uri="{FF2B5EF4-FFF2-40B4-BE49-F238E27FC236}">
                      <a16:creationId xmlns:a16="http://schemas.microsoft.com/office/drawing/2014/main" id="{7D0B4FEE-05E1-776C-B25D-93375C902C8A}"/>
                    </a:ext>
                  </a:extLst>
                </p:cNvPr>
                <p:cNvPicPr>
                  <a:picLocks noChangeAspect="1"/>
                </p:cNvPicPr>
                <p:nvPr/>
              </p:nvPicPr>
              <p:blipFill>
                <a:blip r:embed="rId5"/>
                <a:stretch>
                  <a:fillRect/>
                </a:stretch>
              </p:blipFill>
              <p:spPr>
                <a:xfrm>
                  <a:off x="10411657" y="1256446"/>
                  <a:ext cx="300830" cy="453711"/>
                </a:xfrm>
                <a:prstGeom prst="rect">
                  <a:avLst/>
                </a:prstGeom>
              </p:spPr>
            </p:pic>
          </p:grpSp>
          <p:pic>
            <p:nvPicPr>
              <p:cNvPr id="103" name="Image 134">
                <a:extLst>
                  <a:ext uri="{FF2B5EF4-FFF2-40B4-BE49-F238E27FC236}">
                    <a16:creationId xmlns:a16="http://schemas.microsoft.com/office/drawing/2014/main" id="{281CEA9E-896E-8316-71CC-E43176165EFE}"/>
                  </a:ext>
                </a:extLst>
              </p:cNvPr>
              <p:cNvPicPr>
                <a:picLocks noChangeAspect="1"/>
              </p:cNvPicPr>
              <p:nvPr/>
            </p:nvPicPr>
            <p:blipFill>
              <a:blip r:embed="rId9"/>
              <a:stretch>
                <a:fillRect/>
              </a:stretch>
            </p:blipFill>
            <p:spPr>
              <a:xfrm>
                <a:off x="10639126" y="4434831"/>
                <a:ext cx="526561" cy="370275"/>
              </a:xfrm>
              <a:prstGeom prst="rect">
                <a:avLst/>
              </a:prstGeom>
            </p:spPr>
          </p:pic>
          <p:pic>
            <p:nvPicPr>
              <p:cNvPr id="104" name="Image 103">
                <a:extLst>
                  <a:ext uri="{FF2B5EF4-FFF2-40B4-BE49-F238E27FC236}">
                    <a16:creationId xmlns:a16="http://schemas.microsoft.com/office/drawing/2014/main" id="{EE52CD3C-6999-A17A-B073-A3578D261E4B}"/>
                  </a:ext>
                </a:extLst>
              </p:cNvPr>
              <p:cNvPicPr>
                <a:picLocks noChangeAspect="1"/>
              </p:cNvPicPr>
              <p:nvPr/>
            </p:nvPicPr>
            <p:blipFill>
              <a:blip r:embed="rId8"/>
              <a:stretch>
                <a:fillRect/>
              </a:stretch>
            </p:blipFill>
            <p:spPr>
              <a:xfrm>
                <a:off x="10639126" y="4895969"/>
                <a:ext cx="469674" cy="469674"/>
              </a:xfrm>
              <a:prstGeom prst="rect">
                <a:avLst/>
              </a:prstGeom>
            </p:spPr>
          </p:pic>
          <p:pic>
            <p:nvPicPr>
              <p:cNvPr id="105" name="Image 104">
                <a:extLst>
                  <a:ext uri="{FF2B5EF4-FFF2-40B4-BE49-F238E27FC236}">
                    <a16:creationId xmlns:a16="http://schemas.microsoft.com/office/drawing/2014/main" id="{8C5AC409-04EB-4166-46A4-C6EDEC11D375}"/>
                  </a:ext>
                </a:extLst>
              </p:cNvPr>
              <p:cNvPicPr>
                <a:picLocks noChangeAspect="1"/>
              </p:cNvPicPr>
              <p:nvPr/>
            </p:nvPicPr>
            <p:blipFill>
              <a:blip r:embed="rId10"/>
              <a:stretch>
                <a:fillRect/>
              </a:stretch>
            </p:blipFill>
            <p:spPr>
              <a:xfrm>
                <a:off x="10115522" y="4409851"/>
                <a:ext cx="420233" cy="420233"/>
              </a:xfrm>
              <a:prstGeom prst="rect">
                <a:avLst/>
              </a:prstGeom>
            </p:spPr>
          </p:pic>
        </p:grpSp>
      </p:grpSp>
      <p:grpSp>
        <p:nvGrpSpPr>
          <p:cNvPr id="19" name="Groupe 18">
            <a:extLst>
              <a:ext uri="{FF2B5EF4-FFF2-40B4-BE49-F238E27FC236}">
                <a16:creationId xmlns:a16="http://schemas.microsoft.com/office/drawing/2014/main" id="{BBE6C738-F362-AA59-71FE-1C6901E66594}"/>
              </a:ext>
            </a:extLst>
          </p:cNvPr>
          <p:cNvGrpSpPr/>
          <p:nvPr/>
        </p:nvGrpSpPr>
        <p:grpSpPr>
          <a:xfrm>
            <a:off x="6657422" y="1285942"/>
            <a:ext cx="5130565" cy="2335810"/>
            <a:chOff x="6892593" y="1285942"/>
            <a:chExt cx="5130565" cy="2335810"/>
          </a:xfrm>
        </p:grpSpPr>
        <p:sp>
          <p:nvSpPr>
            <p:cNvPr id="115" name="Flèche vers la droite 39">
              <a:extLst>
                <a:ext uri="{FF2B5EF4-FFF2-40B4-BE49-F238E27FC236}">
                  <a16:creationId xmlns:a16="http://schemas.microsoft.com/office/drawing/2014/main" id="{90F69CAA-2A03-A056-4D29-234CC7F8968E}"/>
                </a:ext>
              </a:extLst>
            </p:cNvPr>
            <p:cNvSpPr/>
            <p:nvPr/>
          </p:nvSpPr>
          <p:spPr>
            <a:xfrm>
              <a:off x="6892593" y="1761868"/>
              <a:ext cx="2452159"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16" name="ZoneTexte 93">
              <a:extLst>
                <a:ext uri="{FF2B5EF4-FFF2-40B4-BE49-F238E27FC236}">
                  <a16:creationId xmlns:a16="http://schemas.microsoft.com/office/drawing/2014/main" id="{C987202C-B6DB-A4C0-4221-70F09C47CBC2}"/>
                </a:ext>
              </a:extLst>
            </p:cNvPr>
            <p:cNvSpPr txBox="1"/>
            <p:nvPr/>
          </p:nvSpPr>
          <p:spPr>
            <a:xfrm>
              <a:off x="8424824" y="2535883"/>
              <a:ext cx="3598334" cy="861774"/>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On a regular basis (e.g. daily, weekly, or according to internal procedures), the pharmacy performs:</a:t>
              </a:r>
            </a:p>
            <a:p>
              <a:pPr algn="ctr"/>
              <a:r>
                <a:rPr lang="en-US" sz="1000" dirty="0">
                  <a:latin typeface="Verdana" panose="020B0604030504040204" pitchFamily="34" charset="0"/>
                  <a:ea typeface="Verdana" panose="020B0604030504040204" pitchFamily="34" charset="0"/>
                </a:rPr>
                <a:t>Automated system checks for expired or soon-to-expire products, Automated matching of inventory against recall notifications.</a:t>
              </a:r>
            </a:p>
          </p:txBody>
        </p:sp>
        <p:sp>
          <p:nvSpPr>
            <p:cNvPr id="117" name="ZoneTexte 220">
              <a:extLst>
                <a:ext uri="{FF2B5EF4-FFF2-40B4-BE49-F238E27FC236}">
                  <a16:creationId xmlns:a16="http://schemas.microsoft.com/office/drawing/2014/main" id="{0A0029B3-A832-7C12-2CFD-16DB8A0333ED}"/>
                </a:ext>
              </a:extLst>
            </p:cNvPr>
            <p:cNvSpPr txBox="1"/>
            <p:nvPr/>
          </p:nvSpPr>
          <p:spPr>
            <a:xfrm>
              <a:off x="9911573" y="3375531"/>
              <a:ext cx="574752"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nvGrpSpPr>
            <p:cNvPr id="118" name="Groupe 117">
              <a:extLst>
                <a:ext uri="{FF2B5EF4-FFF2-40B4-BE49-F238E27FC236}">
                  <a16:creationId xmlns:a16="http://schemas.microsoft.com/office/drawing/2014/main" id="{5103B09C-3853-8350-9142-8E0C00DA0828}"/>
                </a:ext>
              </a:extLst>
            </p:cNvPr>
            <p:cNvGrpSpPr/>
            <p:nvPr/>
          </p:nvGrpSpPr>
          <p:grpSpPr>
            <a:xfrm>
              <a:off x="9344753" y="1285942"/>
              <a:ext cx="1576579" cy="983474"/>
              <a:chOff x="7255914" y="983149"/>
              <a:chExt cx="1576579" cy="983474"/>
            </a:xfrm>
          </p:grpSpPr>
          <p:pic>
            <p:nvPicPr>
              <p:cNvPr id="119" name="Imagen 19">
                <a:extLst>
                  <a:ext uri="{FF2B5EF4-FFF2-40B4-BE49-F238E27FC236}">
                    <a16:creationId xmlns:a16="http://schemas.microsoft.com/office/drawing/2014/main" id="{4896111A-664C-F75A-2439-ADDFFDC670D2}"/>
                  </a:ext>
                </a:extLst>
              </p:cNvPr>
              <p:cNvPicPr>
                <a:picLocks noChangeAspect="1"/>
              </p:cNvPicPr>
              <p:nvPr/>
            </p:nvPicPr>
            <p:blipFill>
              <a:blip r:embed="rId11"/>
              <a:stretch>
                <a:fillRect/>
              </a:stretch>
            </p:blipFill>
            <p:spPr>
              <a:xfrm>
                <a:off x="7255914" y="983149"/>
                <a:ext cx="1005498" cy="908712"/>
              </a:xfrm>
              <a:prstGeom prst="rect">
                <a:avLst/>
              </a:prstGeom>
            </p:spPr>
          </p:pic>
          <p:pic>
            <p:nvPicPr>
              <p:cNvPr id="120" name="Image 134">
                <a:extLst>
                  <a:ext uri="{FF2B5EF4-FFF2-40B4-BE49-F238E27FC236}">
                    <a16:creationId xmlns:a16="http://schemas.microsoft.com/office/drawing/2014/main" id="{8E761A3A-8D7B-DE26-1FD0-59CB9716A9B3}"/>
                  </a:ext>
                </a:extLst>
              </p:cNvPr>
              <p:cNvPicPr>
                <a:picLocks noChangeAspect="1"/>
              </p:cNvPicPr>
              <p:nvPr/>
            </p:nvPicPr>
            <p:blipFill>
              <a:blip r:embed="rId9"/>
              <a:stretch>
                <a:fillRect/>
              </a:stretch>
            </p:blipFill>
            <p:spPr>
              <a:xfrm>
                <a:off x="8202196" y="1082897"/>
                <a:ext cx="526561" cy="370275"/>
              </a:xfrm>
              <a:prstGeom prst="rect">
                <a:avLst/>
              </a:prstGeom>
            </p:spPr>
          </p:pic>
          <p:pic>
            <p:nvPicPr>
              <p:cNvPr id="121" name="Image 120">
                <a:extLst>
                  <a:ext uri="{FF2B5EF4-FFF2-40B4-BE49-F238E27FC236}">
                    <a16:creationId xmlns:a16="http://schemas.microsoft.com/office/drawing/2014/main" id="{FCD88513-557D-DAE0-0162-362646961641}"/>
                  </a:ext>
                </a:extLst>
              </p:cNvPr>
              <p:cNvPicPr>
                <a:picLocks noChangeAspect="1"/>
              </p:cNvPicPr>
              <p:nvPr/>
            </p:nvPicPr>
            <p:blipFill>
              <a:blip r:embed="rId12"/>
              <a:stretch>
                <a:fillRect/>
              </a:stretch>
            </p:blipFill>
            <p:spPr>
              <a:xfrm>
                <a:off x="7964713" y="1552896"/>
                <a:ext cx="526562" cy="413727"/>
              </a:xfrm>
              <a:prstGeom prst="rect">
                <a:avLst/>
              </a:prstGeom>
            </p:spPr>
          </p:pic>
          <p:pic>
            <p:nvPicPr>
              <p:cNvPr id="122" name="Image 121">
                <a:extLst>
                  <a:ext uri="{FF2B5EF4-FFF2-40B4-BE49-F238E27FC236}">
                    <a16:creationId xmlns:a16="http://schemas.microsoft.com/office/drawing/2014/main" id="{4117A0CB-C621-27BC-088A-D3B372E84FE7}"/>
                  </a:ext>
                </a:extLst>
              </p:cNvPr>
              <p:cNvPicPr>
                <a:picLocks noChangeAspect="1"/>
              </p:cNvPicPr>
              <p:nvPr/>
            </p:nvPicPr>
            <p:blipFill>
              <a:blip r:embed="rId5"/>
              <a:stretch>
                <a:fillRect/>
              </a:stretch>
            </p:blipFill>
            <p:spPr>
              <a:xfrm>
                <a:off x="8531663" y="1464344"/>
                <a:ext cx="300830" cy="453711"/>
              </a:xfrm>
              <a:prstGeom prst="rect">
                <a:avLst/>
              </a:prstGeom>
            </p:spPr>
          </p:pic>
        </p:grpSp>
      </p:grpSp>
      <p:grpSp>
        <p:nvGrpSpPr>
          <p:cNvPr id="20" name="Groupe 19">
            <a:extLst>
              <a:ext uri="{FF2B5EF4-FFF2-40B4-BE49-F238E27FC236}">
                <a16:creationId xmlns:a16="http://schemas.microsoft.com/office/drawing/2014/main" id="{FEEFA97D-5D22-C716-991E-0BEA89566C31}"/>
              </a:ext>
            </a:extLst>
          </p:cNvPr>
          <p:cNvGrpSpPr/>
          <p:nvPr/>
        </p:nvGrpSpPr>
        <p:grpSpPr>
          <a:xfrm>
            <a:off x="4330077" y="1441235"/>
            <a:ext cx="3471031" cy="2180516"/>
            <a:chOff x="4143810" y="1441235"/>
            <a:chExt cx="3471031" cy="2180516"/>
          </a:xfrm>
        </p:grpSpPr>
        <p:sp>
          <p:nvSpPr>
            <p:cNvPr id="124" name="Flèche vers la droite 123">
              <a:extLst>
                <a:ext uri="{FF2B5EF4-FFF2-40B4-BE49-F238E27FC236}">
                  <a16:creationId xmlns:a16="http://schemas.microsoft.com/office/drawing/2014/main" id="{5EF3DDC1-3141-F46A-0083-75649078E142}"/>
                </a:ext>
              </a:extLst>
            </p:cNvPr>
            <p:cNvSpPr/>
            <p:nvPr/>
          </p:nvSpPr>
          <p:spPr>
            <a:xfrm>
              <a:off x="4143810" y="1761868"/>
              <a:ext cx="1882105"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25" name="ZoneTexte 48">
              <a:extLst>
                <a:ext uri="{FF2B5EF4-FFF2-40B4-BE49-F238E27FC236}">
                  <a16:creationId xmlns:a16="http://schemas.microsoft.com/office/drawing/2014/main" id="{660DA344-E702-89EC-DB4E-B4F3390536F4}"/>
                </a:ext>
              </a:extLst>
            </p:cNvPr>
            <p:cNvSpPr txBox="1"/>
            <p:nvPr/>
          </p:nvSpPr>
          <p:spPr>
            <a:xfrm>
              <a:off x="5825100" y="2525957"/>
              <a:ext cx="1764912" cy="707886"/>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Captured data are stored in the pharmacy inventory management system (IMS).</a:t>
              </a:r>
            </a:p>
          </p:txBody>
        </p:sp>
        <p:sp>
          <p:nvSpPr>
            <p:cNvPr id="126" name="ZoneTexte 220">
              <a:extLst>
                <a:ext uri="{FF2B5EF4-FFF2-40B4-BE49-F238E27FC236}">
                  <a16:creationId xmlns:a16="http://schemas.microsoft.com/office/drawing/2014/main" id="{457A5AD8-6023-8F19-7DB3-FCE96F3F2298}"/>
                </a:ext>
              </a:extLst>
            </p:cNvPr>
            <p:cNvSpPr txBox="1"/>
            <p:nvPr/>
          </p:nvSpPr>
          <p:spPr>
            <a:xfrm>
              <a:off x="6423339" y="3375530"/>
              <a:ext cx="574752"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nvGrpSpPr>
            <p:cNvPr id="127" name="Groupe 126">
              <a:extLst>
                <a:ext uri="{FF2B5EF4-FFF2-40B4-BE49-F238E27FC236}">
                  <a16:creationId xmlns:a16="http://schemas.microsoft.com/office/drawing/2014/main" id="{E2AF6963-F2F5-3066-0EDA-C49F9CF54867}"/>
                </a:ext>
              </a:extLst>
            </p:cNvPr>
            <p:cNvGrpSpPr/>
            <p:nvPr/>
          </p:nvGrpSpPr>
          <p:grpSpPr>
            <a:xfrm>
              <a:off x="6066304" y="1441235"/>
              <a:ext cx="1548537" cy="886960"/>
              <a:chOff x="5759128" y="1441235"/>
              <a:chExt cx="1548537" cy="886960"/>
            </a:xfrm>
          </p:grpSpPr>
          <p:grpSp>
            <p:nvGrpSpPr>
              <p:cNvPr id="128" name="Groupe 127">
                <a:extLst>
                  <a:ext uri="{FF2B5EF4-FFF2-40B4-BE49-F238E27FC236}">
                    <a16:creationId xmlns:a16="http://schemas.microsoft.com/office/drawing/2014/main" id="{5DAC5062-96F8-8A50-54C5-D514E322F4AB}"/>
                  </a:ext>
                </a:extLst>
              </p:cNvPr>
              <p:cNvGrpSpPr/>
              <p:nvPr/>
            </p:nvGrpSpPr>
            <p:grpSpPr>
              <a:xfrm>
                <a:off x="5759128" y="1441235"/>
                <a:ext cx="1173994" cy="777770"/>
                <a:chOff x="9763257" y="1116428"/>
                <a:chExt cx="1173994" cy="777770"/>
              </a:xfrm>
            </p:grpSpPr>
            <p:pic>
              <p:nvPicPr>
                <p:cNvPr id="130" name="Image 21">
                  <a:extLst>
                    <a:ext uri="{FF2B5EF4-FFF2-40B4-BE49-F238E27FC236}">
                      <a16:creationId xmlns:a16="http://schemas.microsoft.com/office/drawing/2014/main" id="{FA43061F-538B-3EC5-57F8-5C17FD55ED7F}"/>
                    </a:ext>
                  </a:extLst>
                </p:cNvPr>
                <p:cNvPicPr>
                  <a:picLocks noChangeAspect="1"/>
                </p:cNvPicPr>
                <p:nvPr/>
              </p:nvPicPr>
              <p:blipFill>
                <a:blip r:embed="rId3"/>
                <a:srcRect/>
                <a:stretch/>
              </p:blipFill>
              <p:spPr>
                <a:xfrm>
                  <a:off x="9763257" y="1116428"/>
                  <a:ext cx="1173994" cy="777770"/>
                </a:xfrm>
                <a:prstGeom prst="rect">
                  <a:avLst/>
                </a:prstGeom>
              </p:spPr>
            </p:pic>
            <p:pic>
              <p:nvPicPr>
                <p:cNvPr id="131" name="Image 130">
                  <a:extLst>
                    <a:ext uri="{FF2B5EF4-FFF2-40B4-BE49-F238E27FC236}">
                      <a16:creationId xmlns:a16="http://schemas.microsoft.com/office/drawing/2014/main" id="{AF5F3879-D360-50AC-4BCA-8FFC6C663FC3}"/>
                    </a:ext>
                  </a:extLst>
                </p:cNvPr>
                <p:cNvPicPr>
                  <a:picLocks noChangeAspect="1"/>
                </p:cNvPicPr>
                <p:nvPr/>
              </p:nvPicPr>
              <p:blipFill>
                <a:blip r:embed="rId5"/>
                <a:stretch>
                  <a:fillRect/>
                </a:stretch>
              </p:blipFill>
              <p:spPr>
                <a:xfrm>
                  <a:off x="10199604" y="1256446"/>
                  <a:ext cx="300830" cy="453711"/>
                </a:xfrm>
                <a:prstGeom prst="rect">
                  <a:avLst/>
                </a:prstGeom>
              </p:spPr>
            </p:pic>
          </p:grpSp>
          <p:pic>
            <p:nvPicPr>
              <p:cNvPr id="129" name="Imagen 17">
                <a:extLst>
                  <a:ext uri="{FF2B5EF4-FFF2-40B4-BE49-F238E27FC236}">
                    <a16:creationId xmlns:a16="http://schemas.microsoft.com/office/drawing/2014/main" id="{77C114CE-50D4-65D3-EB36-1283690AC59B}"/>
                  </a:ext>
                </a:extLst>
              </p:cNvPr>
              <p:cNvPicPr>
                <a:picLocks noChangeAspect="1"/>
              </p:cNvPicPr>
              <p:nvPr/>
            </p:nvPicPr>
            <p:blipFill>
              <a:blip r:embed="rId13"/>
              <a:stretch>
                <a:fillRect/>
              </a:stretch>
            </p:blipFill>
            <p:spPr>
              <a:xfrm>
                <a:off x="6478537" y="1724639"/>
                <a:ext cx="829128" cy="603556"/>
              </a:xfrm>
              <a:prstGeom prst="rect">
                <a:avLst/>
              </a:prstGeom>
            </p:spPr>
          </p:pic>
        </p:grpSp>
      </p:grpSp>
      <p:grpSp>
        <p:nvGrpSpPr>
          <p:cNvPr id="21" name="Groupe 20">
            <a:extLst>
              <a:ext uri="{FF2B5EF4-FFF2-40B4-BE49-F238E27FC236}">
                <a16:creationId xmlns:a16="http://schemas.microsoft.com/office/drawing/2014/main" id="{868A5436-1D59-874F-9876-AD8DE5DEFC29}"/>
              </a:ext>
            </a:extLst>
          </p:cNvPr>
          <p:cNvGrpSpPr/>
          <p:nvPr/>
        </p:nvGrpSpPr>
        <p:grpSpPr>
          <a:xfrm>
            <a:off x="1996608" y="1456536"/>
            <a:ext cx="3799191" cy="2165215"/>
            <a:chOff x="1810341" y="1456536"/>
            <a:chExt cx="3799191" cy="2165215"/>
          </a:xfrm>
        </p:grpSpPr>
        <p:sp>
          <p:nvSpPr>
            <p:cNvPr id="133" name="ZoneTexte 132">
              <a:extLst>
                <a:ext uri="{FF2B5EF4-FFF2-40B4-BE49-F238E27FC236}">
                  <a16:creationId xmlns:a16="http://schemas.microsoft.com/office/drawing/2014/main" id="{69032825-6E06-FD43-3C2E-83EB6A7350DD}"/>
                </a:ext>
              </a:extLst>
            </p:cNvPr>
            <p:cNvSpPr txBox="1"/>
            <p:nvPr/>
          </p:nvSpPr>
          <p:spPr>
            <a:xfrm>
              <a:off x="2933038" y="2567305"/>
              <a:ext cx="2676494" cy="707886"/>
            </a:xfrm>
            <a:prstGeom prst="rect">
              <a:avLst/>
            </a:prstGeom>
            <a:noFill/>
            <a:effectLst/>
          </p:spPr>
          <p:txBody>
            <a:bodyPr wrap="square">
              <a:spAutoFit/>
            </a:bodyPr>
            <a:lstStyle/>
            <a:p>
              <a:pPr algn="ctr"/>
              <a:r>
                <a:rPr lang="en-US" sz="1000" dirty="0">
                  <a:effectLst/>
                  <a:latin typeface="Verdana" panose="020B0604030504040204" pitchFamily="34" charset="0"/>
                  <a:ea typeface="Verdana" panose="020B0604030504040204" pitchFamily="34" charset="0"/>
                  <a:cs typeface="Verdana" panose="020B0604030504040204" pitchFamily="34" charset="0"/>
                </a:rPr>
                <a:t>Products are delivered to the pharmacy by the wholesaler or distributor and Pharmacy staff scans every product to confirm correct item</a:t>
              </a:r>
              <a:r>
                <a:rPr lang="en-US" sz="1000" dirty="0">
                  <a:latin typeface="Verdana" panose="020B0604030504040204" pitchFamily="34" charset="0"/>
                  <a:ea typeface="Verdana" panose="020B0604030504040204" pitchFamily="34" charset="0"/>
                  <a:cs typeface="Verdana" panose="020B0604030504040204" pitchFamily="34" charset="0"/>
                </a:rPr>
                <a:t>.</a:t>
              </a:r>
              <a:endParaRPr lang="en-US" sz="10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134" name="ZoneTexte 133">
              <a:extLst>
                <a:ext uri="{FF2B5EF4-FFF2-40B4-BE49-F238E27FC236}">
                  <a16:creationId xmlns:a16="http://schemas.microsoft.com/office/drawing/2014/main" id="{A7EBB699-9FF9-AC15-70F7-A5256FBD4762}"/>
                </a:ext>
              </a:extLst>
            </p:cNvPr>
            <p:cNvSpPr txBox="1"/>
            <p:nvPr/>
          </p:nvSpPr>
          <p:spPr>
            <a:xfrm>
              <a:off x="3799331" y="3375530"/>
              <a:ext cx="943908"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 / GLN</a:t>
              </a:r>
            </a:p>
          </p:txBody>
        </p:sp>
        <p:sp>
          <p:nvSpPr>
            <p:cNvPr id="135" name="Flèche vers la droite 134">
              <a:extLst>
                <a:ext uri="{FF2B5EF4-FFF2-40B4-BE49-F238E27FC236}">
                  <a16:creationId xmlns:a16="http://schemas.microsoft.com/office/drawing/2014/main" id="{C3B627DD-C38C-05CA-C642-F8604BCA5B7A}"/>
                </a:ext>
              </a:extLst>
            </p:cNvPr>
            <p:cNvSpPr/>
            <p:nvPr/>
          </p:nvSpPr>
          <p:spPr>
            <a:xfrm>
              <a:off x="1810341" y="1761868"/>
              <a:ext cx="1624671"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grpSp>
          <p:nvGrpSpPr>
            <p:cNvPr id="136" name="Groupe 135">
              <a:extLst>
                <a:ext uri="{FF2B5EF4-FFF2-40B4-BE49-F238E27FC236}">
                  <a16:creationId xmlns:a16="http://schemas.microsoft.com/office/drawing/2014/main" id="{665A8B2B-522B-48D3-0DC6-22BB8D6000F3}"/>
                </a:ext>
              </a:extLst>
            </p:cNvPr>
            <p:cNvGrpSpPr/>
            <p:nvPr/>
          </p:nvGrpSpPr>
          <p:grpSpPr>
            <a:xfrm>
              <a:off x="3465541" y="1456536"/>
              <a:ext cx="1576579" cy="983474"/>
              <a:chOff x="6633656" y="983149"/>
              <a:chExt cx="1576579" cy="983474"/>
            </a:xfrm>
          </p:grpSpPr>
          <p:pic>
            <p:nvPicPr>
              <p:cNvPr id="137" name="Imagen 19">
                <a:extLst>
                  <a:ext uri="{FF2B5EF4-FFF2-40B4-BE49-F238E27FC236}">
                    <a16:creationId xmlns:a16="http://schemas.microsoft.com/office/drawing/2014/main" id="{CBD6C93B-5B25-618E-B6F8-310626301316}"/>
                  </a:ext>
                </a:extLst>
              </p:cNvPr>
              <p:cNvPicPr>
                <a:picLocks noChangeAspect="1"/>
              </p:cNvPicPr>
              <p:nvPr/>
            </p:nvPicPr>
            <p:blipFill>
              <a:blip r:embed="rId11"/>
              <a:stretch>
                <a:fillRect/>
              </a:stretch>
            </p:blipFill>
            <p:spPr>
              <a:xfrm>
                <a:off x="6633656" y="983149"/>
                <a:ext cx="1005498" cy="908712"/>
              </a:xfrm>
              <a:prstGeom prst="rect">
                <a:avLst/>
              </a:prstGeom>
            </p:spPr>
          </p:pic>
          <p:pic>
            <p:nvPicPr>
              <p:cNvPr id="138" name="Image 134">
                <a:extLst>
                  <a:ext uri="{FF2B5EF4-FFF2-40B4-BE49-F238E27FC236}">
                    <a16:creationId xmlns:a16="http://schemas.microsoft.com/office/drawing/2014/main" id="{BF66687E-62E1-10B4-53D2-75F4BE209FA5}"/>
                  </a:ext>
                </a:extLst>
              </p:cNvPr>
              <p:cNvPicPr>
                <a:picLocks noChangeAspect="1"/>
              </p:cNvPicPr>
              <p:nvPr/>
            </p:nvPicPr>
            <p:blipFill>
              <a:blip r:embed="rId9"/>
              <a:stretch>
                <a:fillRect/>
              </a:stretch>
            </p:blipFill>
            <p:spPr>
              <a:xfrm>
                <a:off x="7579938" y="1082897"/>
                <a:ext cx="526561" cy="370275"/>
              </a:xfrm>
              <a:prstGeom prst="rect">
                <a:avLst/>
              </a:prstGeom>
            </p:spPr>
          </p:pic>
          <p:pic>
            <p:nvPicPr>
              <p:cNvPr id="139" name="Image 138">
                <a:extLst>
                  <a:ext uri="{FF2B5EF4-FFF2-40B4-BE49-F238E27FC236}">
                    <a16:creationId xmlns:a16="http://schemas.microsoft.com/office/drawing/2014/main" id="{6CA522E5-0386-A1C1-CBF2-C2E17FA0C8A4}"/>
                  </a:ext>
                </a:extLst>
              </p:cNvPr>
              <p:cNvPicPr>
                <a:picLocks noChangeAspect="1"/>
              </p:cNvPicPr>
              <p:nvPr/>
            </p:nvPicPr>
            <p:blipFill>
              <a:blip r:embed="rId12"/>
              <a:stretch>
                <a:fillRect/>
              </a:stretch>
            </p:blipFill>
            <p:spPr>
              <a:xfrm>
                <a:off x="7342455" y="1552896"/>
                <a:ext cx="526562" cy="413727"/>
              </a:xfrm>
              <a:prstGeom prst="rect">
                <a:avLst/>
              </a:prstGeom>
            </p:spPr>
          </p:pic>
          <p:pic>
            <p:nvPicPr>
              <p:cNvPr id="140" name="Image 139">
                <a:extLst>
                  <a:ext uri="{FF2B5EF4-FFF2-40B4-BE49-F238E27FC236}">
                    <a16:creationId xmlns:a16="http://schemas.microsoft.com/office/drawing/2014/main" id="{8F7217A2-9EEE-A0F9-E34A-A032997789B9}"/>
                  </a:ext>
                </a:extLst>
              </p:cNvPr>
              <p:cNvPicPr>
                <a:picLocks noChangeAspect="1"/>
              </p:cNvPicPr>
              <p:nvPr/>
            </p:nvPicPr>
            <p:blipFill>
              <a:blip r:embed="rId5"/>
              <a:stretch>
                <a:fillRect/>
              </a:stretch>
            </p:blipFill>
            <p:spPr>
              <a:xfrm>
                <a:off x="7909405" y="1464344"/>
                <a:ext cx="300830" cy="453711"/>
              </a:xfrm>
              <a:prstGeom prst="rect">
                <a:avLst/>
              </a:prstGeom>
            </p:spPr>
          </p:pic>
        </p:grpSp>
      </p:grpSp>
      <p:grpSp>
        <p:nvGrpSpPr>
          <p:cNvPr id="22" name="Groupe 21">
            <a:extLst>
              <a:ext uri="{FF2B5EF4-FFF2-40B4-BE49-F238E27FC236}">
                <a16:creationId xmlns:a16="http://schemas.microsoft.com/office/drawing/2014/main" id="{0E3D23C2-966D-7404-C133-0F60932AE174}"/>
              </a:ext>
            </a:extLst>
          </p:cNvPr>
          <p:cNvGrpSpPr/>
          <p:nvPr/>
        </p:nvGrpSpPr>
        <p:grpSpPr>
          <a:xfrm>
            <a:off x="294622" y="1098267"/>
            <a:ext cx="2824683" cy="2523484"/>
            <a:chOff x="108355" y="1098267"/>
            <a:chExt cx="2824683" cy="2523484"/>
          </a:xfrm>
        </p:grpSpPr>
        <p:sp>
          <p:nvSpPr>
            <p:cNvPr id="142" name="ZoneTexte 220">
              <a:extLst>
                <a:ext uri="{FF2B5EF4-FFF2-40B4-BE49-F238E27FC236}">
                  <a16:creationId xmlns:a16="http://schemas.microsoft.com/office/drawing/2014/main" id="{94704A35-D74F-7E77-5AD0-288AA10607B9}"/>
                </a:ext>
              </a:extLst>
            </p:cNvPr>
            <p:cNvSpPr txBox="1"/>
            <p:nvPr/>
          </p:nvSpPr>
          <p:spPr>
            <a:xfrm>
              <a:off x="1237009" y="3375530"/>
              <a:ext cx="548012"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sp>
          <p:nvSpPr>
            <p:cNvPr id="143" name="ZoneTexte 114">
              <a:extLst>
                <a:ext uri="{FF2B5EF4-FFF2-40B4-BE49-F238E27FC236}">
                  <a16:creationId xmlns:a16="http://schemas.microsoft.com/office/drawing/2014/main" id="{D02564A1-837B-3625-756C-854E7069CF78}"/>
                </a:ext>
              </a:extLst>
            </p:cNvPr>
            <p:cNvSpPr txBox="1"/>
            <p:nvPr/>
          </p:nvSpPr>
          <p:spPr>
            <a:xfrm>
              <a:off x="108355" y="2578345"/>
              <a:ext cx="2824683" cy="861774"/>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The manufacturer encodes each regulated healthcare product with a GS1 </a:t>
              </a:r>
              <a:r>
                <a:rPr lang="en-US" sz="1000" dirty="0" err="1">
                  <a:latin typeface="Verdana" panose="020B0604030504040204" pitchFamily="34" charset="0"/>
                  <a:ea typeface="Verdana" panose="020B0604030504040204" pitchFamily="34" charset="0"/>
                </a:rPr>
                <a:t>DataMatrix</a:t>
              </a:r>
              <a:r>
                <a:rPr lang="en-US" sz="1000" dirty="0">
                  <a:latin typeface="Verdana" panose="020B0604030504040204" pitchFamily="34" charset="0"/>
                  <a:ea typeface="Verdana" panose="020B0604030504040204" pitchFamily="34" charset="0"/>
                </a:rPr>
                <a:t> containing: GTIN batch / lot number, expiry date and serial number.</a:t>
              </a:r>
            </a:p>
            <a:p>
              <a:pPr algn="ctr"/>
              <a:endParaRPr lang="en-US" sz="1000" dirty="0">
                <a:latin typeface="Verdana" panose="020B0604030504040204" pitchFamily="34" charset="0"/>
                <a:ea typeface="Verdana" panose="020B0604030504040204" pitchFamily="34" charset="0"/>
              </a:endParaRPr>
            </a:p>
          </p:txBody>
        </p:sp>
        <p:grpSp>
          <p:nvGrpSpPr>
            <p:cNvPr id="144" name="Groupe 143">
              <a:extLst>
                <a:ext uri="{FF2B5EF4-FFF2-40B4-BE49-F238E27FC236}">
                  <a16:creationId xmlns:a16="http://schemas.microsoft.com/office/drawing/2014/main" id="{3B4D44F6-7DDF-22AD-7D3F-F808EC3901C6}"/>
                </a:ext>
              </a:extLst>
            </p:cNvPr>
            <p:cNvGrpSpPr/>
            <p:nvPr/>
          </p:nvGrpSpPr>
          <p:grpSpPr>
            <a:xfrm>
              <a:off x="643671" y="1098267"/>
              <a:ext cx="1589725" cy="1282277"/>
              <a:chOff x="834387" y="1990594"/>
              <a:chExt cx="1801676" cy="1453237"/>
            </a:xfrm>
          </p:grpSpPr>
          <p:pic>
            <p:nvPicPr>
              <p:cNvPr id="145" name="Image 144">
                <a:extLst>
                  <a:ext uri="{FF2B5EF4-FFF2-40B4-BE49-F238E27FC236}">
                    <a16:creationId xmlns:a16="http://schemas.microsoft.com/office/drawing/2014/main" id="{E576FBAE-3406-2D80-3AEF-59403C31E216}"/>
                  </a:ext>
                </a:extLst>
              </p:cNvPr>
              <p:cNvPicPr>
                <a:picLocks noChangeAspect="1"/>
              </p:cNvPicPr>
              <p:nvPr/>
            </p:nvPicPr>
            <p:blipFill>
              <a:blip r:embed="rId14"/>
              <a:stretch>
                <a:fillRect/>
              </a:stretch>
            </p:blipFill>
            <p:spPr>
              <a:xfrm>
                <a:off x="834387" y="1990594"/>
                <a:ext cx="1426963" cy="908713"/>
              </a:xfrm>
              <a:prstGeom prst="rect">
                <a:avLst/>
              </a:prstGeom>
            </p:spPr>
          </p:pic>
          <p:pic>
            <p:nvPicPr>
              <p:cNvPr id="146" name="Image 145">
                <a:extLst>
                  <a:ext uri="{FF2B5EF4-FFF2-40B4-BE49-F238E27FC236}">
                    <a16:creationId xmlns:a16="http://schemas.microsoft.com/office/drawing/2014/main" id="{72C84685-07BA-2A2A-8E6B-23CBE0B59861}"/>
                  </a:ext>
                </a:extLst>
              </p:cNvPr>
              <p:cNvPicPr>
                <a:picLocks noChangeAspect="1"/>
              </p:cNvPicPr>
              <p:nvPr/>
            </p:nvPicPr>
            <p:blipFill>
              <a:blip r:embed="rId5"/>
              <a:stretch>
                <a:fillRect/>
              </a:stretch>
            </p:blipFill>
            <p:spPr>
              <a:xfrm>
                <a:off x="2118684" y="2663521"/>
                <a:ext cx="517379" cy="780310"/>
              </a:xfrm>
              <a:prstGeom prst="rect">
                <a:avLst/>
              </a:prstGeom>
            </p:spPr>
          </p:pic>
          <p:pic>
            <p:nvPicPr>
              <p:cNvPr id="147" name="Image 146">
                <a:extLst>
                  <a:ext uri="{FF2B5EF4-FFF2-40B4-BE49-F238E27FC236}">
                    <a16:creationId xmlns:a16="http://schemas.microsoft.com/office/drawing/2014/main" id="{E89568BE-A728-A82E-4843-3B141C343084}"/>
                  </a:ext>
                </a:extLst>
              </p:cNvPr>
              <p:cNvPicPr>
                <a:picLocks noChangeAspect="1"/>
              </p:cNvPicPr>
              <p:nvPr/>
            </p:nvPicPr>
            <p:blipFill>
              <a:blip r:embed="rId15"/>
              <a:stretch>
                <a:fillRect/>
              </a:stretch>
            </p:blipFill>
            <p:spPr>
              <a:xfrm>
                <a:off x="1537132" y="3023142"/>
                <a:ext cx="420690" cy="420689"/>
              </a:xfrm>
              <a:prstGeom prst="rect">
                <a:avLst/>
              </a:prstGeom>
            </p:spPr>
          </p:pic>
        </p:grpSp>
      </p:grpSp>
    </p:spTree>
    <p:extLst>
      <p:ext uri="{BB962C8B-B14F-4D97-AF65-F5344CB8AC3E}">
        <p14:creationId xmlns:p14="http://schemas.microsoft.com/office/powerpoint/2010/main" val="1984906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5C0EA-B260-9AF1-EA38-C93741552756}"/>
            </a:ext>
          </a:extLst>
        </p:cNvPr>
        <p:cNvGrpSpPr/>
        <p:nvPr/>
      </p:nvGrpSpPr>
      <p:grpSpPr>
        <a:xfrm>
          <a:off x="0" y="0"/>
          <a:ext cx="0" cy="0"/>
          <a:chOff x="0" y="0"/>
          <a:chExt cx="0" cy="0"/>
        </a:xfrm>
      </p:grpSpPr>
      <p:grpSp>
        <p:nvGrpSpPr>
          <p:cNvPr id="13" name="Groupe 12">
            <a:extLst>
              <a:ext uri="{FF2B5EF4-FFF2-40B4-BE49-F238E27FC236}">
                <a16:creationId xmlns:a16="http://schemas.microsoft.com/office/drawing/2014/main" id="{D89B5C71-4700-D0F5-16FA-66AE33377C2E}"/>
              </a:ext>
            </a:extLst>
          </p:cNvPr>
          <p:cNvGrpSpPr/>
          <p:nvPr/>
        </p:nvGrpSpPr>
        <p:grpSpPr>
          <a:xfrm>
            <a:off x="638114" y="4101849"/>
            <a:ext cx="3695286" cy="2456740"/>
            <a:chOff x="689228" y="4101849"/>
            <a:chExt cx="3695286" cy="2456740"/>
          </a:xfrm>
        </p:grpSpPr>
        <p:sp>
          <p:nvSpPr>
            <p:cNvPr id="149" name="Flèche vers la droite 111">
              <a:extLst>
                <a:ext uri="{FF2B5EF4-FFF2-40B4-BE49-F238E27FC236}">
                  <a16:creationId xmlns:a16="http://schemas.microsoft.com/office/drawing/2014/main" id="{F9553021-DE6C-4025-5121-768AEEE676EB}"/>
                </a:ext>
              </a:extLst>
            </p:cNvPr>
            <p:cNvSpPr/>
            <p:nvPr/>
          </p:nvSpPr>
          <p:spPr>
            <a:xfrm rot="10800000">
              <a:off x="3138824" y="4517762"/>
              <a:ext cx="1245690" cy="419504"/>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50" name="CuadroTexto 58">
              <a:extLst>
                <a:ext uri="{FF2B5EF4-FFF2-40B4-BE49-F238E27FC236}">
                  <a16:creationId xmlns:a16="http://schemas.microsoft.com/office/drawing/2014/main" id="{A05057E4-1E02-5750-429F-2497FDD57073}"/>
                </a:ext>
              </a:extLst>
            </p:cNvPr>
            <p:cNvSpPr txBox="1"/>
            <p:nvPr/>
          </p:nvSpPr>
          <p:spPr>
            <a:xfrm>
              <a:off x="689228" y="5429260"/>
              <a:ext cx="2524490" cy="861774"/>
            </a:xfrm>
            <a:prstGeom prst="rect">
              <a:avLst/>
            </a:prstGeom>
            <a:noFill/>
          </p:spPr>
          <p:txBody>
            <a:bodyPr wrap="square">
              <a:spAutoFit/>
            </a:bodyPr>
            <a:lstStyle/>
            <a:p>
              <a:pPr algn="ctr"/>
              <a:r>
                <a:rPr lang="en-US" sz="1000" dirty="0">
                  <a:latin typeface="Verdana" panose="020B0604030504040204" pitchFamily="34" charset="0"/>
                  <a:ea typeface="Verdana" panose="020B0604030504040204" pitchFamily="34" charset="0"/>
                </a:rPr>
                <a:t>Expired or recalled products are consolidated in the pharmacy’s designated returns container and the logistics partner collects the segregated products.</a:t>
              </a:r>
              <a:endParaRPr lang="es-ES" sz="1000" dirty="0">
                <a:latin typeface="Verdana" panose="020B0604030504040204" pitchFamily="34" charset="0"/>
                <a:ea typeface="Verdana" panose="020B0604030504040204" pitchFamily="34" charset="0"/>
              </a:endParaRPr>
            </a:p>
          </p:txBody>
        </p:sp>
        <p:grpSp>
          <p:nvGrpSpPr>
            <p:cNvPr id="152" name="Groupe 151">
              <a:extLst>
                <a:ext uri="{FF2B5EF4-FFF2-40B4-BE49-F238E27FC236}">
                  <a16:creationId xmlns:a16="http://schemas.microsoft.com/office/drawing/2014/main" id="{80328C5A-5AA2-3095-4100-E45F9BC5CA14}"/>
                </a:ext>
              </a:extLst>
            </p:cNvPr>
            <p:cNvGrpSpPr/>
            <p:nvPr/>
          </p:nvGrpSpPr>
          <p:grpSpPr>
            <a:xfrm>
              <a:off x="718258" y="4101849"/>
              <a:ext cx="2275758" cy="1167746"/>
              <a:chOff x="684687" y="4072481"/>
              <a:chExt cx="2470671" cy="1267760"/>
            </a:xfrm>
          </p:grpSpPr>
          <p:pic>
            <p:nvPicPr>
              <p:cNvPr id="153" name="Image 152">
                <a:extLst>
                  <a:ext uri="{FF2B5EF4-FFF2-40B4-BE49-F238E27FC236}">
                    <a16:creationId xmlns:a16="http://schemas.microsoft.com/office/drawing/2014/main" id="{3412284B-6A33-7047-C507-28D9D0E31006}"/>
                  </a:ext>
                </a:extLst>
              </p:cNvPr>
              <p:cNvPicPr>
                <a:picLocks noChangeAspect="1"/>
              </p:cNvPicPr>
              <p:nvPr/>
            </p:nvPicPr>
            <p:blipFill>
              <a:blip r:embed="rId3"/>
              <a:stretch>
                <a:fillRect/>
              </a:stretch>
            </p:blipFill>
            <p:spPr>
              <a:xfrm flipH="1">
                <a:off x="684687" y="4072481"/>
                <a:ext cx="1897464" cy="953805"/>
              </a:xfrm>
              <a:prstGeom prst="rect">
                <a:avLst/>
              </a:prstGeom>
            </p:spPr>
          </p:pic>
          <p:pic>
            <p:nvPicPr>
              <p:cNvPr id="154" name="Image 153">
                <a:extLst>
                  <a:ext uri="{FF2B5EF4-FFF2-40B4-BE49-F238E27FC236}">
                    <a16:creationId xmlns:a16="http://schemas.microsoft.com/office/drawing/2014/main" id="{E13FB2EE-96FD-1AC5-FB19-E25A2E3B514A}"/>
                  </a:ext>
                </a:extLst>
              </p:cNvPr>
              <p:cNvPicPr>
                <a:picLocks noChangeAspect="1"/>
              </p:cNvPicPr>
              <p:nvPr/>
            </p:nvPicPr>
            <p:blipFill>
              <a:blip r:embed="rId4"/>
              <a:stretch>
                <a:fillRect/>
              </a:stretch>
            </p:blipFill>
            <p:spPr>
              <a:xfrm>
                <a:off x="1601710" y="4548185"/>
                <a:ext cx="1553648" cy="792056"/>
              </a:xfrm>
              <a:prstGeom prst="rect">
                <a:avLst/>
              </a:prstGeom>
            </p:spPr>
          </p:pic>
        </p:grpSp>
        <p:sp>
          <p:nvSpPr>
            <p:cNvPr id="12" name="ZoneTexte 11">
              <a:extLst>
                <a:ext uri="{FF2B5EF4-FFF2-40B4-BE49-F238E27FC236}">
                  <a16:creationId xmlns:a16="http://schemas.microsoft.com/office/drawing/2014/main" id="{67BD7577-57D3-8BF0-3C8B-CB7D78F27F75}"/>
                </a:ext>
              </a:extLst>
            </p:cNvPr>
            <p:cNvSpPr txBox="1"/>
            <p:nvPr/>
          </p:nvSpPr>
          <p:spPr>
            <a:xfrm>
              <a:off x="1442014" y="6312368"/>
              <a:ext cx="921501"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 </a:t>
              </a: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 GLN</a:t>
              </a:r>
            </a:p>
          </p:txBody>
        </p:sp>
      </p:grpSp>
      <p:grpSp>
        <p:nvGrpSpPr>
          <p:cNvPr id="14" name="Groupe 13">
            <a:extLst>
              <a:ext uri="{FF2B5EF4-FFF2-40B4-BE49-F238E27FC236}">
                <a16:creationId xmlns:a16="http://schemas.microsoft.com/office/drawing/2014/main" id="{BC8646E2-E6F6-DEB9-E346-27E8860651C4}"/>
              </a:ext>
            </a:extLst>
          </p:cNvPr>
          <p:cNvGrpSpPr/>
          <p:nvPr/>
        </p:nvGrpSpPr>
        <p:grpSpPr>
          <a:xfrm>
            <a:off x="3685999" y="4310261"/>
            <a:ext cx="3302038" cy="2253760"/>
            <a:chOff x="3982381" y="4310261"/>
            <a:chExt cx="3302038" cy="2253760"/>
          </a:xfrm>
        </p:grpSpPr>
        <p:sp>
          <p:nvSpPr>
            <p:cNvPr id="76" name="CuadroTexto 43">
              <a:extLst>
                <a:ext uri="{FF2B5EF4-FFF2-40B4-BE49-F238E27FC236}">
                  <a16:creationId xmlns:a16="http://schemas.microsoft.com/office/drawing/2014/main" id="{1AD0631D-8311-DE79-76D4-442D286A99A5}"/>
                </a:ext>
              </a:extLst>
            </p:cNvPr>
            <p:cNvSpPr txBox="1"/>
            <p:nvPr/>
          </p:nvSpPr>
          <p:spPr>
            <a:xfrm>
              <a:off x="3982381" y="5429260"/>
              <a:ext cx="1657535" cy="861774"/>
            </a:xfrm>
            <a:prstGeom prst="rect">
              <a:avLst/>
            </a:prstGeom>
            <a:noFill/>
          </p:spPr>
          <p:txBody>
            <a:bodyPr wrap="square">
              <a:spAutoFit/>
            </a:bodyPr>
            <a:lstStyle/>
            <a:p>
              <a:pPr algn="ctr"/>
              <a:r>
                <a:rPr lang="en-US" sz="1000" dirty="0">
                  <a:latin typeface="Verdana" panose="020B0604030504040204" pitchFamily="34" charset="0"/>
                  <a:ea typeface="Verdana" panose="020B0604030504040204" pitchFamily="34" charset="0"/>
                </a:rPr>
                <a:t>The system automatically updates inventory by deducting the removed item.</a:t>
              </a:r>
            </a:p>
          </p:txBody>
        </p:sp>
        <p:grpSp>
          <p:nvGrpSpPr>
            <p:cNvPr id="78" name="Groupe 77">
              <a:extLst>
                <a:ext uri="{FF2B5EF4-FFF2-40B4-BE49-F238E27FC236}">
                  <a16:creationId xmlns:a16="http://schemas.microsoft.com/office/drawing/2014/main" id="{1D72F1B9-FBC9-E216-8E8B-CDBD13965871}"/>
                </a:ext>
              </a:extLst>
            </p:cNvPr>
            <p:cNvGrpSpPr/>
            <p:nvPr/>
          </p:nvGrpSpPr>
          <p:grpSpPr>
            <a:xfrm>
              <a:off x="4192928" y="4310261"/>
              <a:ext cx="1297892" cy="777770"/>
              <a:chOff x="3970436" y="3625958"/>
              <a:chExt cx="1297892" cy="777770"/>
            </a:xfrm>
          </p:grpSpPr>
          <p:pic>
            <p:nvPicPr>
              <p:cNvPr id="80" name="Image 79">
                <a:extLst>
                  <a:ext uri="{FF2B5EF4-FFF2-40B4-BE49-F238E27FC236}">
                    <a16:creationId xmlns:a16="http://schemas.microsoft.com/office/drawing/2014/main" id="{8A498AD2-5E94-D3CF-8C6F-0116168A7ECD}"/>
                  </a:ext>
                </a:extLst>
              </p:cNvPr>
              <p:cNvPicPr>
                <a:picLocks noChangeAspect="1"/>
              </p:cNvPicPr>
              <p:nvPr/>
            </p:nvPicPr>
            <p:blipFill>
              <a:blip r:embed="rId5"/>
              <a:srcRect/>
              <a:stretch/>
            </p:blipFill>
            <p:spPr>
              <a:xfrm>
                <a:off x="3970436" y="3625958"/>
                <a:ext cx="1173994" cy="777770"/>
              </a:xfrm>
              <a:prstGeom prst="rect">
                <a:avLst/>
              </a:prstGeom>
            </p:spPr>
          </p:pic>
          <p:pic>
            <p:nvPicPr>
              <p:cNvPr id="81" name="Image 80">
                <a:extLst>
                  <a:ext uri="{FF2B5EF4-FFF2-40B4-BE49-F238E27FC236}">
                    <a16:creationId xmlns:a16="http://schemas.microsoft.com/office/drawing/2014/main" id="{C6B09291-E976-35B3-0D7E-0319AB9BB3C3}"/>
                  </a:ext>
                </a:extLst>
              </p:cNvPr>
              <p:cNvPicPr>
                <a:picLocks noChangeAspect="1"/>
              </p:cNvPicPr>
              <p:nvPr/>
            </p:nvPicPr>
            <p:blipFill>
              <a:blip r:embed="rId6"/>
              <a:stretch>
                <a:fillRect/>
              </a:stretch>
            </p:blipFill>
            <p:spPr>
              <a:xfrm>
                <a:off x="4801729" y="3747822"/>
                <a:ext cx="466599" cy="466599"/>
              </a:xfrm>
              <a:prstGeom prst="rect">
                <a:avLst/>
              </a:prstGeom>
            </p:spPr>
          </p:pic>
          <p:pic>
            <p:nvPicPr>
              <p:cNvPr id="82" name="Image 81">
                <a:extLst>
                  <a:ext uri="{FF2B5EF4-FFF2-40B4-BE49-F238E27FC236}">
                    <a16:creationId xmlns:a16="http://schemas.microsoft.com/office/drawing/2014/main" id="{01C86B42-63C8-C594-28FD-DFD0AA7E0B96}"/>
                  </a:ext>
                </a:extLst>
              </p:cNvPr>
              <p:cNvPicPr>
                <a:picLocks noChangeAspect="1"/>
              </p:cNvPicPr>
              <p:nvPr/>
            </p:nvPicPr>
            <p:blipFill>
              <a:blip r:embed="rId7"/>
              <a:stretch>
                <a:fillRect/>
              </a:stretch>
            </p:blipFill>
            <p:spPr>
              <a:xfrm>
                <a:off x="4401558" y="3773375"/>
                <a:ext cx="300830" cy="453711"/>
              </a:xfrm>
              <a:prstGeom prst="rect">
                <a:avLst/>
              </a:prstGeom>
            </p:spPr>
          </p:pic>
        </p:grpSp>
        <p:sp>
          <p:nvSpPr>
            <p:cNvPr id="79" name="Flèche vers la droite 111">
              <a:extLst>
                <a:ext uri="{FF2B5EF4-FFF2-40B4-BE49-F238E27FC236}">
                  <a16:creationId xmlns:a16="http://schemas.microsoft.com/office/drawing/2014/main" id="{EAA9CC67-7BB3-328D-659E-9F974966FA4F}"/>
                </a:ext>
              </a:extLst>
            </p:cNvPr>
            <p:cNvSpPr/>
            <p:nvPr/>
          </p:nvSpPr>
          <p:spPr>
            <a:xfrm rot="10800000">
              <a:off x="5601066" y="4517762"/>
              <a:ext cx="1683353" cy="419504"/>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1" name="ZoneTexte 220">
              <a:extLst>
                <a:ext uri="{FF2B5EF4-FFF2-40B4-BE49-F238E27FC236}">
                  <a16:creationId xmlns:a16="http://schemas.microsoft.com/office/drawing/2014/main" id="{0C6AC943-42AE-89D8-A744-65D8A69C16A5}"/>
                </a:ext>
              </a:extLst>
            </p:cNvPr>
            <p:cNvSpPr txBox="1"/>
            <p:nvPr/>
          </p:nvSpPr>
          <p:spPr>
            <a:xfrm>
              <a:off x="4487089" y="6317800"/>
              <a:ext cx="574752"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grpSp>
        <p:nvGrpSpPr>
          <p:cNvPr id="16" name="Groupe 15">
            <a:extLst>
              <a:ext uri="{FF2B5EF4-FFF2-40B4-BE49-F238E27FC236}">
                <a16:creationId xmlns:a16="http://schemas.microsoft.com/office/drawing/2014/main" id="{41442223-00F5-250E-8284-72994D7A2CCF}"/>
              </a:ext>
            </a:extLst>
          </p:cNvPr>
          <p:cNvGrpSpPr/>
          <p:nvPr/>
        </p:nvGrpSpPr>
        <p:grpSpPr>
          <a:xfrm>
            <a:off x="5911230" y="3840754"/>
            <a:ext cx="3973155" cy="2723267"/>
            <a:chOff x="6293453" y="3840754"/>
            <a:chExt cx="3973155" cy="2723267"/>
          </a:xfrm>
        </p:grpSpPr>
        <p:sp>
          <p:nvSpPr>
            <p:cNvPr id="84" name="Flèche vers la droite 111">
              <a:extLst>
                <a:ext uri="{FF2B5EF4-FFF2-40B4-BE49-F238E27FC236}">
                  <a16:creationId xmlns:a16="http://schemas.microsoft.com/office/drawing/2014/main" id="{2FF5F071-4D6B-E348-0123-8321D414FCA4}"/>
                </a:ext>
              </a:extLst>
            </p:cNvPr>
            <p:cNvSpPr/>
            <p:nvPr/>
          </p:nvSpPr>
          <p:spPr>
            <a:xfrm rot="10800000">
              <a:off x="8551196" y="4517762"/>
              <a:ext cx="1715412" cy="419504"/>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85" name="ZoneTexte 114">
              <a:extLst>
                <a:ext uri="{FF2B5EF4-FFF2-40B4-BE49-F238E27FC236}">
                  <a16:creationId xmlns:a16="http://schemas.microsoft.com/office/drawing/2014/main" id="{445DB679-450B-86CE-B52F-05F9DCE6E5F9}"/>
                </a:ext>
              </a:extLst>
            </p:cNvPr>
            <p:cNvSpPr txBox="1"/>
            <p:nvPr/>
          </p:nvSpPr>
          <p:spPr>
            <a:xfrm>
              <a:off x="6293453" y="5429260"/>
              <a:ext cx="2725315" cy="861774"/>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The expired or recalled product is identified, the system automatically blocks its dispensing, triggers an alert, and prompts pharmacy staff to remove all affected items from shelves.</a:t>
              </a:r>
              <a:endParaRPr lang="fr-BE" sz="1000" dirty="0">
                <a:latin typeface="Verdana" panose="020B0604030504040204" pitchFamily="34" charset="0"/>
                <a:ea typeface="Verdana" panose="020B0604030504040204" pitchFamily="34" charset="0"/>
              </a:endParaRPr>
            </a:p>
          </p:txBody>
        </p:sp>
        <p:grpSp>
          <p:nvGrpSpPr>
            <p:cNvPr id="87" name="Groupe 86">
              <a:extLst>
                <a:ext uri="{FF2B5EF4-FFF2-40B4-BE49-F238E27FC236}">
                  <a16:creationId xmlns:a16="http://schemas.microsoft.com/office/drawing/2014/main" id="{CD0FFA02-C5A1-A5CF-58D7-B5BF4E891560}"/>
                </a:ext>
              </a:extLst>
            </p:cNvPr>
            <p:cNvGrpSpPr/>
            <p:nvPr/>
          </p:nvGrpSpPr>
          <p:grpSpPr>
            <a:xfrm>
              <a:off x="6842897" y="3840754"/>
              <a:ext cx="1626426" cy="1354015"/>
              <a:chOff x="6534506" y="3738578"/>
              <a:chExt cx="1897464" cy="1579657"/>
            </a:xfrm>
          </p:grpSpPr>
          <p:grpSp>
            <p:nvGrpSpPr>
              <p:cNvPr id="88" name="Groupe 87">
                <a:extLst>
                  <a:ext uri="{FF2B5EF4-FFF2-40B4-BE49-F238E27FC236}">
                    <a16:creationId xmlns:a16="http://schemas.microsoft.com/office/drawing/2014/main" id="{28E0E143-6C9D-A0CF-64D7-0FFABD915436}"/>
                  </a:ext>
                </a:extLst>
              </p:cNvPr>
              <p:cNvGrpSpPr/>
              <p:nvPr/>
            </p:nvGrpSpPr>
            <p:grpSpPr>
              <a:xfrm>
                <a:off x="6534506" y="4176072"/>
                <a:ext cx="1897464" cy="1142163"/>
                <a:chOff x="9726902" y="3560635"/>
                <a:chExt cx="1196245" cy="720070"/>
              </a:xfrm>
            </p:grpSpPr>
            <p:pic>
              <p:nvPicPr>
                <p:cNvPr id="91" name="Image 90">
                  <a:extLst>
                    <a:ext uri="{FF2B5EF4-FFF2-40B4-BE49-F238E27FC236}">
                      <a16:creationId xmlns:a16="http://schemas.microsoft.com/office/drawing/2014/main" id="{0A8557E9-C98F-463C-9A76-94AB214C547D}"/>
                    </a:ext>
                  </a:extLst>
                </p:cNvPr>
                <p:cNvPicPr>
                  <a:picLocks noChangeAspect="1"/>
                </p:cNvPicPr>
                <p:nvPr/>
              </p:nvPicPr>
              <p:blipFill>
                <a:blip r:embed="rId8"/>
                <a:stretch>
                  <a:fillRect/>
                </a:stretch>
              </p:blipFill>
              <p:spPr>
                <a:xfrm>
                  <a:off x="9726902" y="3560635"/>
                  <a:ext cx="1196245" cy="720070"/>
                </a:xfrm>
                <a:prstGeom prst="rect">
                  <a:avLst/>
                </a:prstGeom>
              </p:spPr>
            </p:pic>
            <p:grpSp>
              <p:nvGrpSpPr>
                <p:cNvPr id="92" name="Groupe 91">
                  <a:extLst>
                    <a:ext uri="{FF2B5EF4-FFF2-40B4-BE49-F238E27FC236}">
                      <a16:creationId xmlns:a16="http://schemas.microsoft.com/office/drawing/2014/main" id="{00B20FB8-C9B8-E9C3-E417-9AB218DB14D6}"/>
                    </a:ext>
                  </a:extLst>
                </p:cNvPr>
                <p:cNvGrpSpPr/>
                <p:nvPr/>
              </p:nvGrpSpPr>
              <p:grpSpPr>
                <a:xfrm>
                  <a:off x="10161274" y="3897792"/>
                  <a:ext cx="183741" cy="70805"/>
                  <a:chOff x="1099450" y="1392010"/>
                  <a:chExt cx="1177393" cy="453711"/>
                </a:xfrm>
              </p:grpSpPr>
              <p:pic>
                <p:nvPicPr>
                  <p:cNvPr id="93" name="Image 92">
                    <a:extLst>
                      <a:ext uri="{FF2B5EF4-FFF2-40B4-BE49-F238E27FC236}">
                        <a16:creationId xmlns:a16="http://schemas.microsoft.com/office/drawing/2014/main" id="{270BDBB4-2128-5E50-8405-F3811795FEF9}"/>
                      </a:ext>
                    </a:extLst>
                  </p:cNvPr>
                  <p:cNvPicPr>
                    <a:picLocks noChangeAspect="1"/>
                  </p:cNvPicPr>
                  <p:nvPr/>
                </p:nvPicPr>
                <p:blipFill>
                  <a:blip r:embed="rId7"/>
                  <a:stretch>
                    <a:fillRect/>
                  </a:stretch>
                </p:blipFill>
                <p:spPr>
                  <a:xfrm>
                    <a:off x="1976013" y="1392010"/>
                    <a:ext cx="300830" cy="453711"/>
                  </a:xfrm>
                  <a:prstGeom prst="rect">
                    <a:avLst/>
                  </a:prstGeom>
                </p:spPr>
              </p:pic>
              <p:pic>
                <p:nvPicPr>
                  <p:cNvPr id="94" name="Image 93">
                    <a:extLst>
                      <a:ext uri="{FF2B5EF4-FFF2-40B4-BE49-F238E27FC236}">
                        <a16:creationId xmlns:a16="http://schemas.microsoft.com/office/drawing/2014/main" id="{66776D63-D32E-A76C-DCFD-3264740EBA72}"/>
                      </a:ext>
                    </a:extLst>
                  </p:cNvPr>
                  <p:cNvPicPr>
                    <a:picLocks noChangeAspect="1"/>
                  </p:cNvPicPr>
                  <p:nvPr/>
                </p:nvPicPr>
                <p:blipFill>
                  <a:blip r:embed="rId7"/>
                  <a:stretch>
                    <a:fillRect/>
                  </a:stretch>
                </p:blipFill>
                <p:spPr>
                  <a:xfrm>
                    <a:off x="1685927" y="1392010"/>
                    <a:ext cx="300830" cy="453711"/>
                  </a:xfrm>
                  <a:prstGeom prst="rect">
                    <a:avLst/>
                  </a:prstGeom>
                </p:spPr>
              </p:pic>
              <p:pic>
                <p:nvPicPr>
                  <p:cNvPr id="95" name="Image 94">
                    <a:extLst>
                      <a:ext uri="{FF2B5EF4-FFF2-40B4-BE49-F238E27FC236}">
                        <a16:creationId xmlns:a16="http://schemas.microsoft.com/office/drawing/2014/main" id="{845DF740-C4FB-C212-B0A3-B6FEDCEF1ECA}"/>
                      </a:ext>
                    </a:extLst>
                  </p:cNvPr>
                  <p:cNvPicPr>
                    <a:picLocks noChangeAspect="1"/>
                  </p:cNvPicPr>
                  <p:nvPr/>
                </p:nvPicPr>
                <p:blipFill>
                  <a:blip r:embed="rId7"/>
                  <a:stretch>
                    <a:fillRect/>
                  </a:stretch>
                </p:blipFill>
                <p:spPr>
                  <a:xfrm>
                    <a:off x="1389536" y="1392010"/>
                    <a:ext cx="300830" cy="453711"/>
                  </a:xfrm>
                  <a:prstGeom prst="rect">
                    <a:avLst/>
                  </a:prstGeom>
                </p:spPr>
              </p:pic>
              <p:pic>
                <p:nvPicPr>
                  <p:cNvPr id="96" name="Image 95">
                    <a:extLst>
                      <a:ext uri="{FF2B5EF4-FFF2-40B4-BE49-F238E27FC236}">
                        <a16:creationId xmlns:a16="http://schemas.microsoft.com/office/drawing/2014/main" id="{79329B28-F762-B988-8A9B-BF2B3C6716D6}"/>
                      </a:ext>
                    </a:extLst>
                  </p:cNvPr>
                  <p:cNvPicPr>
                    <a:picLocks noChangeAspect="1"/>
                  </p:cNvPicPr>
                  <p:nvPr/>
                </p:nvPicPr>
                <p:blipFill>
                  <a:blip r:embed="rId7"/>
                  <a:stretch>
                    <a:fillRect/>
                  </a:stretch>
                </p:blipFill>
                <p:spPr>
                  <a:xfrm>
                    <a:off x="1099450" y="1392010"/>
                    <a:ext cx="300830" cy="453711"/>
                  </a:xfrm>
                  <a:prstGeom prst="rect">
                    <a:avLst/>
                  </a:prstGeom>
                </p:spPr>
              </p:pic>
            </p:grpSp>
          </p:grpSp>
          <p:pic>
            <p:nvPicPr>
              <p:cNvPr id="89" name="Image 88">
                <a:extLst>
                  <a:ext uri="{FF2B5EF4-FFF2-40B4-BE49-F238E27FC236}">
                    <a16:creationId xmlns:a16="http://schemas.microsoft.com/office/drawing/2014/main" id="{736E4321-139D-B22C-6CC1-2BB4D8497956}"/>
                  </a:ext>
                </a:extLst>
              </p:cNvPr>
              <p:cNvPicPr>
                <a:picLocks noChangeAspect="1"/>
              </p:cNvPicPr>
              <p:nvPr/>
            </p:nvPicPr>
            <p:blipFill>
              <a:blip r:embed="rId9"/>
              <a:stretch>
                <a:fillRect/>
              </a:stretch>
            </p:blipFill>
            <p:spPr>
              <a:xfrm>
                <a:off x="7145123" y="3738578"/>
                <a:ext cx="698603" cy="947144"/>
              </a:xfrm>
              <a:prstGeom prst="rect">
                <a:avLst/>
              </a:prstGeom>
            </p:spPr>
          </p:pic>
          <p:pic>
            <p:nvPicPr>
              <p:cNvPr id="90" name="Image 89">
                <a:extLst>
                  <a:ext uri="{FF2B5EF4-FFF2-40B4-BE49-F238E27FC236}">
                    <a16:creationId xmlns:a16="http://schemas.microsoft.com/office/drawing/2014/main" id="{9E1CF530-194D-E64A-3E9F-29E6EEB278F2}"/>
                  </a:ext>
                </a:extLst>
              </p:cNvPr>
              <p:cNvPicPr>
                <a:picLocks noChangeAspect="1"/>
              </p:cNvPicPr>
              <p:nvPr/>
            </p:nvPicPr>
            <p:blipFill>
              <a:blip r:embed="rId10"/>
              <a:stretch>
                <a:fillRect/>
              </a:stretch>
            </p:blipFill>
            <p:spPr>
              <a:xfrm>
                <a:off x="7312961" y="3914606"/>
                <a:ext cx="340555" cy="340555"/>
              </a:xfrm>
              <a:prstGeom prst="rect">
                <a:avLst/>
              </a:prstGeom>
            </p:spPr>
          </p:pic>
        </p:grpSp>
        <p:sp>
          <p:nvSpPr>
            <p:cNvPr id="10" name="ZoneTexte 220">
              <a:extLst>
                <a:ext uri="{FF2B5EF4-FFF2-40B4-BE49-F238E27FC236}">
                  <a16:creationId xmlns:a16="http://schemas.microsoft.com/office/drawing/2014/main" id="{A8CAF515-71A3-CAC9-7294-73461B1AAAB4}"/>
                </a:ext>
              </a:extLst>
            </p:cNvPr>
            <p:cNvSpPr txBox="1"/>
            <p:nvPr/>
          </p:nvSpPr>
          <p:spPr>
            <a:xfrm>
              <a:off x="7302448" y="6317800"/>
              <a:ext cx="574752"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sp>
        <p:nvSpPr>
          <p:cNvPr id="2" name="Titre 1">
            <a:extLst>
              <a:ext uri="{FF2B5EF4-FFF2-40B4-BE49-F238E27FC236}">
                <a16:creationId xmlns:a16="http://schemas.microsoft.com/office/drawing/2014/main" id="{98F6A9C1-45C4-FB33-61E4-4FDE120E8FA3}"/>
              </a:ext>
            </a:extLst>
          </p:cNvPr>
          <p:cNvSpPr>
            <a:spLocks noGrp="1"/>
          </p:cNvSpPr>
          <p:nvPr>
            <p:ph type="title"/>
          </p:nvPr>
        </p:nvSpPr>
        <p:spPr/>
        <p:txBody>
          <a:bodyPr/>
          <a:lstStyle/>
          <a:p>
            <a:r>
              <a:rPr lang="en-US" sz="2400" dirty="0">
                <a:latin typeface="Verdana" panose="020B0604030504040204" pitchFamily="34" charset="0"/>
                <a:ea typeface="Verdana" panose="020B0604030504040204" pitchFamily="34" charset="0"/>
                <a:cs typeface="Verdana" panose="020B0604030504040204" pitchFamily="34" charset="0"/>
              </a:rPr>
              <a:t>Where the standards fit in the process map </a:t>
            </a:r>
            <a:endParaRPr lang="fr-FR" dirty="0"/>
          </a:p>
        </p:txBody>
      </p:sp>
      <p:grpSp>
        <p:nvGrpSpPr>
          <p:cNvPr id="17" name="Groupe 16">
            <a:extLst>
              <a:ext uri="{FF2B5EF4-FFF2-40B4-BE49-F238E27FC236}">
                <a16:creationId xmlns:a16="http://schemas.microsoft.com/office/drawing/2014/main" id="{1F3FEB96-F571-AE70-8AF0-00F84300C3DA}"/>
              </a:ext>
            </a:extLst>
          </p:cNvPr>
          <p:cNvGrpSpPr/>
          <p:nvPr/>
        </p:nvGrpSpPr>
        <p:grpSpPr>
          <a:xfrm>
            <a:off x="8580970" y="3542758"/>
            <a:ext cx="3001383" cy="2748276"/>
            <a:chOff x="8978284" y="3542758"/>
            <a:chExt cx="3001383" cy="2748276"/>
          </a:xfrm>
        </p:grpSpPr>
        <p:sp>
          <p:nvSpPr>
            <p:cNvPr id="98" name="Flèche vers la droite 97">
              <a:extLst>
                <a:ext uri="{FF2B5EF4-FFF2-40B4-BE49-F238E27FC236}">
                  <a16:creationId xmlns:a16="http://schemas.microsoft.com/office/drawing/2014/main" id="{52ECD6EA-2420-B4D9-334A-429F61E6937B}"/>
                </a:ext>
              </a:extLst>
            </p:cNvPr>
            <p:cNvSpPr/>
            <p:nvPr/>
          </p:nvSpPr>
          <p:spPr>
            <a:xfrm rot="5400000">
              <a:off x="9946194" y="3727171"/>
              <a:ext cx="829796"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99" name="ZoneTexte 98">
              <a:extLst>
                <a:ext uri="{FF2B5EF4-FFF2-40B4-BE49-F238E27FC236}">
                  <a16:creationId xmlns:a16="http://schemas.microsoft.com/office/drawing/2014/main" id="{61137FEA-7D4A-CE13-6D98-52D45BB80C5D}"/>
                </a:ext>
              </a:extLst>
            </p:cNvPr>
            <p:cNvSpPr txBox="1"/>
            <p:nvPr/>
          </p:nvSpPr>
          <p:spPr>
            <a:xfrm>
              <a:off x="8978284" y="5429260"/>
              <a:ext cx="3001383" cy="861774"/>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The system identifies products that are: Expired, Subject to an official recall, Approaching expiry (for preventive stock management) and generates alerts for pharmacy staff.</a:t>
              </a:r>
            </a:p>
          </p:txBody>
        </p:sp>
        <p:grpSp>
          <p:nvGrpSpPr>
            <p:cNvPr id="101" name="Groupe 100">
              <a:extLst>
                <a:ext uri="{FF2B5EF4-FFF2-40B4-BE49-F238E27FC236}">
                  <a16:creationId xmlns:a16="http://schemas.microsoft.com/office/drawing/2014/main" id="{86B52B13-9E25-50F4-7D11-C0D30CA9A555}"/>
                </a:ext>
              </a:extLst>
            </p:cNvPr>
            <p:cNvGrpSpPr/>
            <p:nvPr/>
          </p:nvGrpSpPr>
          <p:grpSpPr>
            <a:xfrm>
              <a:off x="9799372" y="4200629"/>
              <a:ext cx="1878933" cy="955792"/>
              <a:chOff x="9286754" y="4409851"/>
              <a:chExt cx="1878933" cy="955792"/>
            </a:xfrm>
          </p:grpSpPr>
          <p:grpSp>
            <p:nvGrpSpPr>
              <p:cNvPr id="102" name="Groupe 101">
                <a:extLst>
                  <a:ext uri="{FF2B5EF4-FFF2-40B4-BE49-F238E27FC236}">
                    <a16:creationId xmlns:a16="http://schemas.microsoft.com/office/drawing/2014/main" id="{C7E76C4B-1D28-E951-FE68-156E54140C39}"/>
                  </a:ext>
                </a:extLst>
              </p:cNvPr>
              <p:cNvGrpSpPr/>
              <p:nvPr/>
            </p:nvGrpSpPr>
            <p:grpSpPr>
              <a:xfrm>
                <a:off x="9286754" y="4519483"/>
                <a:ext cx="1173994" cy="777770"/>
                <a:chOff x="9975310" y="1116428"/>
                <a:chExt cx="1173994" cy="777770"/>
              </a:xfrm>
            </p:grpSpPr>
            <p:pic>
              <p:nvPicPr>
                <p:cNvPr id="106" name="Image 21">
                  <a:extLst>
                    <a:ext uri="{FF2B5EF4-FFF2-40B4-BE49-F238E27FC236}">
                      <a16:creationId xmlns:a16="http://schemas.microsoft.com/office/drawing/2014/main" id="{134AE2C1-B06E-8DB1-AF2E-A4A64B3F7D85}"/>
                    </a:ext>
                  </a:extLst>
                </p:cNvPr>
                <p:cNvPicPr>
                  <a:picLocks noChangeAspect="1"/>
                </p:cNvPicPr>
                <p:nvPr/>
              </p:nvPicPr>
              <p:blipFill>
                <a:blip r:embed="rId5"/>
                <a:srcRect/>
                <a:stretch/>
              </p:blipFill>
              <p:spPr>
                <a:xfrm>
                  <a:off x="9975310" y="1116428"/>
                  <a:ext cx="1173994" cy="777770"/>
                </a:xfrm>
                <a:prstGeom prst="rect">
                  <a:avLst/>
                </a:prstGeom>
              </p:spPr>
            </p:pic>
            <p:pic>
              <p:nvPicPr>
                <p:cNvPr id="107" name="Image 106">
                  <a:extLst>
                    <a:ext uri="{FF2B5EF4-FFF2-40B4-BE49-F238E27FC236}">
                      <a16:creationId xmlns:a16="http://schemas.microsoft.com/office/drawing/2014/main" id="{7D0B4FEE-05E1-776C-B25D-93375C902C8A}"/>
                    </a:ext>
                  </a:extLst>
                </p:cNvPr>
                <p:cNvPicPr>
                  <a:picLocks noChangeAspect="1"/>
                </p:cNvPicPr>
                <p:nvPr/>
              </p:nvPicPr>
              <p:blipFill>
                <a:blip r:embed="rId7"/>
                <a:stretch>
                  <a:fillRect/>
                </a:stretch>
              </p:blipFill>
              <p:spPr>
                <a:xfrm>
                  <a:off x="10411657" y="1256446"/>
                  <a:ext cx="300830" cy="453711"/>
                </a:xfrm>
                <a:prstGeom prst="rect">
                  <a:avLst/>
                </a:prstGeom>
              </p:spPr>
            </p:pic>
          </p:grpSp>
          <p:pic>
            <p:nvPicPr>
              <p:cNvPr id="103" name="Image 134">
                <a:extLst>
                  <a:ext uri="{FF2B5EF4-FFF2-40B4-BE49-F238E27FC236}">
                    <a16:creationId xmlns:a16="http://schemas.microsoft.com/office/drawing/2014/main" id="{281CEA9E-896E-8316-71CC-E43176165EFE}"/>
                  </a:ext>
                </a:extLst>
              </p:cNvPr>
              <p:cNvPicPr>
                <a:picLocks noChangeAspect="1"/>
              </p:cNvPicPr>
              <p:nvPr/>
            </p:nvPicPr>
            <p:blipFill>
              <a:blip r:embed="rId11"/>
              <a:stretch>
                <a:fillRect/>
              </a:stretch>
            </p:blipFill>
            <p:spPr>
              <a:xfrm>
                <a:off x="10639126" y="4434831"/>
                <a:ext cx="526561" cy="370275"/>
              </a:xfrm>
              <a:prstGeom prst="rect">
                <a:avLst/>
              </a:prstGeom>
            </p:spPr>
          </p:pic>
          <p:pic>
            <p:nvPicPr>
              <p:cNvPr id="104" name="Image 103">
                <a:extLst>
                  <a:ext uri="{FF2B5EF4-FFF2-40B4-BE49-F238E27FC236}">
                    <a16:creationId xmlns:a16="http://schemas.microsoft.com/office/drawing/2014/main" id="{EE52CD3C-6999-A17A-B073-A3578D261E4B}"/>
                  </a:ext>
                </a:extLst>
              </p:cNvPr>
              <p:cNvPicPr>
                <a:picLocks noChangeAspect="1"/>
              </p:cNvPicPr>
              <p:nvPr/>
            </p:nvPicPr>
            <p:blipFill>
              <a:blip r:embed="rId10"/>
              <a:stretch>
                <a:fillRect/>
              </a:stretch>
            </p:blipFill>
            <p:spPr>
              <a:xfrm>
                <a:off x="10639126" y="4895969"/>
                <a:ext cx="469674" cy="469674"/>
              </a:xfrm>
              <a:prstGeom prst="rect">
                <a:avLst/>
              </a:prstGeom>
            </p:spPr>
          </p:pic>
          <p:pic>
            <p:nvPicPr>
              <p:cNvPr id="105" name="Image 104">
                <a:extLst>
                  <a:ext uri="{FF2B5EF4-FFF2-40B4-BE49-F238E27FC236}">
                    <a16:creationId xmlns:a16="http://schemas.microsoft.com/office/drawing/2014/main" id="{8C5AC409-04EB-4166-46A4-C6EDEC11D375}"/>
                  </a:ext>
                </a:extLst>
              </p:cNvPr>
              <p:cNvPicPr>
                <a:picLocks noChangeAspect="1"/>
              </p:cNvPicPr>
              <p:nvPr/>
            </p:nvPicPr>
            <p:blipFill>
              <a:blip r:embed="rId12"/>
              <a:stretch>
                <a:fillRect/>
              </a:stretch>
            </p:blipFill>
            <p:spPr>
              <a:xfrm>
                <a:off x="10115522" y="4409851"/>
                <a:ext cx="420233" cy="420233"/>
              </a:xfrm>
              <a:prstGeom prst="rect">
                <a:avLst/>
              </a:prstGeom>
            </p:spPr>
          </p:pic>
        </p:grpSp>
      </p:grpSp>
      <p:grpSp>
        <p:nvGrpSpPr>
          <p:cNvPr id="19" name="Groupe 18">
            <a:extLst>
              <a:ext uri="{FF2B5EF4-FFF2-40B4-BE49-F238E27FC236}">
                <a16:creationId xmlns:a16="http://schemas.microsoft.com/office/drawing/2014/main" id="{BBE6C738-F362-AA59-71FE-1C6901E66594}"/>
              </a:ext>
            </a:extLst>
          </p:cNvPr>
          <p:cNvGrpSpPr/>
          <p:nvPr/>
        </p:nvGrpSpPr>
        <p:grpSpPr>
          <a:xfrm>
            <a:off x="6657422" y="1285942"/>
            <a:ext cx="5130565" cy="2335810"/>
            <a:chOff x="6892593" y="1285942"/>
            <a:chExt cx="5130565" cy="2335810"/>
          </a:xfrm>
        </p:grpSpPr>
        <p:sp>
          <p:nvSpPr>
            <p:cNvPr id="115" name="Flèche vers la droite 39">
              <a:extLst>
                <a:ext uri="{FF2B5EF4-FFF2-40B4-BE49-F238E27FC236}">
                  <a16:creationId xmlns:a16="http://schemas.microsoft.com/office/drawing/2014/main" id="{90F69CAA-2A03-A056-4D29-234CC7F8968E}"/>
                </a:ext>
              </a:extLst>
            </p:cNvPr>
            <p:cNvSpPr/>
            <p:nvPr/>
          </p:nvSpPr>
          <p:spPr>
            <a:xfrm>
              <a:off x="6892593" y="1761868"/>
              <a:ext cx="2452159"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16" name="ZoneTexte 93">
              <a:extLst>
                <a:ext uri="{FF2B5EF4-FFF2-40B4-BE49-F238E27FC236}">
                  <a16:creationId xmlns:a16="http://schemas.microsoft.com/office/drawing/2014/main" id="{C987202C-B6DB-A4C0-4221-70F09C47CBC2}"/>
                </a:ext>
              </a:extLst>
            </p:cNvPr>
            <p:cNvSpPr txBox="1"/>
            <p:nvPr/>
          </p:nvSpPr>
          <p:spPr>
            <a:xfrm>
              <a:off x="8424824" y="2535883"/>
              <a:ext cx="3598334" cy="861774"/>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On a regular basis (e.g. daily, weekly, or according to internal procedures), the pharmacy performs:</a:t>
              </a:r>
            </a:p>
            <a:p>
              <a:pPr algn="ctr"/>
              <a:r>
                <a:rPr lang="en-US" sz="1000" dirty="0">
                  <a:latin typeface="Verdana" panose="020B0604030504040204" pitchFamily="34" charset="0"/>
                  <a:ea typeface="Verdana" panose="020B0604030504040204" pitchFamily="34" charset="0"/>
                </a:rPr>
                <a:t>Automated system checks for expired or soon-to-expire products, Automated matching of inventory against recall notifications.</a:t>
              </a:r>
            </a:p>
          </p:txBody>
        </p:sp>
        <p:sp>
          <p:nvSpPr>
            <p:cNvPr id="117" name="ZoneTexte 220">
              <a:extLst>
                <a:ext uri="{FF2B5EF4-FFF2-40B4-BE49-F238E27FC236}">
                  <a16:creationId xmlns:a16="http://schemas.microsoft.com/office/drawing/2014/main" id="{0A0029B3-A832-7C12-2CFD-16DB8A0333ED}"/>
                </a:ext>
              </a:extLst>
            </p:cNvPr>
            <p:cNvSpPr txBox="1"/>
            <p:nvPr/>
          </p:nvSpPr>
          <p:spPr>
            <a:xfrm>
              <a:off x="9911573" y="3375531"/>
              <a:ext cx="574752"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nvGrpSpPr>
            <p:cNvPr id="118" name="Groupe 117">
              <a:extLst>
                <a:ext uri="{FF2B5EF4-FFF2-40B4-BE49-F238E27FC236}">
                  <a16:creationId xmlns:a16="http://schemas.microsoft.com/office/drawing/2014/main" id="{5103B09C-3853-8350-9142-8E0C00DA0828}"/>
                </a:ext>
              </a:extLst>
            </p:cNvPr>
            <p:cNvGrpSpPr/>
            <p:nvPr/>
          </p:nvGrpSpPr>
          <p:grpSpPr>
            <a:xfrm>
              <a:off x="9344753" y="1285942"/>
              <a:ext cx="1576579" cy="983474"/>
              <a:chOff x="7255914" y="983149"/>
              <a:chExt cx="1576579" cy="983474"/>
            </a:xfrm>
          </p:grpSpPr>
          <p:pic>
            <p:nvPicPr>
              <p:cNvPr id="119" name="Imagen 19">
                <a:extLst>
                  <a:ext uri="{FF2B5EF4-FFF2-40B4-BE49-F238E27FC236}">
                    <a16:creationId xmlns:a16="http://schemas.microsoft.com/office/drawing/2014/main" id="{4896111A-664C-F75A-2439-ADDFFDC670D2}"/>
                  </a:ext>
                </a:extLst>
              </p:cNvPr>
              <p:cNvPicPr>
                <a:picLocks noChangeAspect="1"/>
              </p:cNvPicPr>
              <p:nvPr/>
            </p:nvPicPr>
            <p:blipFill>
              <a:blip r:embed="rId13"/>
              <a:stretch>
                <a:fillRect/>
              </a:stretch>
            </p:blipFill>
            <p:spPr>
              <a:xfrm>
                <a:off x="7255914" y="983149"/>
                <a:ext cx="1005498" cy="908712"/>
              </a:xfrm>
              <a:prstGeom prst="rect">
                <a:avLst/>
              </a:prstGeom>
            </p:spPr>
          </p:pic>
          <p:pic>
            <p:nvPicPr>
              <p:cNvPr id="120" name="Image 134">
                <a:extLst>
                  <a:ext uri="{FF2B5EF4-FFF2-40B4-BE49-F238E27FC236}">
                    <a16:creationId xmlns:a16="http://schemas.microsoft.com/office/drawing/2014/main" id="{8E761A3A-8D7B-DE26-1FD0-59CB9716A9B3}"/>
                  </a:ext>
                </a:extLst>
              </p:cNvPr>
              <p:cNvPicPr>
                <a:picLocks noChangeAspect="1"/>
              </p:cNvPicPr>
              <p:nvPr/>
            </p:nvPicPr>
            <p:blipFill>
              <a:blip r:embed="rId11"/>
              <a:stretch>
                <a:fillRect/>
              </a:stretch>
            </p:blipFill>
            <p:spPr>
              <a:xfrm>
                <a:off x="8202196" y="1082897"/>
                <a:ext cx="526561" cy="370275"/>
              </a:xfrm>
              <a:prstGeom prst="rect">
                <a:avLst/>
              </a:prstGeom>
            </p:spPr>
          </p:pic>
          <p:pic>
            <p:nvPicPr>
              <p:cNvPr id="121" name="Image 120">
                <a:extLst>
                  <a:ext uri="{FF2B5EF4-FFF2-40B4-BE49-F238E27FC236}">
                    <a16:creationId xmlns:a16="http://schemas.microsoft.com/office/drawing/2014/main" id="{FCD88513-557D-DAE0-0162-362646961641}"/>
                  </a:ext>
                </a:extLst>
              </p:cNvPr>
              <p:cNvPicPr>
                <a:picLocks noChangeAspect="1"/>
              </p:cNvPicPr>
              <p:nvPr/>
            </p:nvPicPr>
            <p:blipFill>
              <a:blip r:embed="rId14"/>
              <a:stretch>
                <a:fillRect/>
              </a:stretch>
            </p:blipFill>
            <p:spPr>
              <a:xfrm>
                <a:off x="7964713" y="1552896"/>
                <a:ext cx="526562" cy="413727"/>
              </a:xfrm>
              <a:prstGeom prst="rect">
                <a:avLst/>
              </a:prstGeom>
            </p:spPr>
          </p:pic>
          <p:pic>
            <p:nvPicPr>
              <p:cNvPr id="122" name="Image 121">
                <a:extLst>
                  <a:ext uri="{FF2B5EF4-FFF2-40B4-BE49-F238E27FC236}">
                    <a16:creationId xmlns:a16="http://schemas.microsoft.com/office/drawing/2014/main" id="{4117A0CB-C621-27BC-088A-D3B372E84FE7}"/>
                  </a:ext>
                </a:extLst>
              </p:cNvPr>
              <p:cNvPicPr>
                <a:picLocks noChangeAspect="1"/>
              </p:cNvPicPr>
              <p:nvPr/>
            </p:nvPicPr>
            <p:blipFill>
              <a:blip r:embed="rId7"/>
              <a:stretch>
                <a:fillRect/>
              </a:stretch>
            </p:blipFill>
            <p:spPr>
              <a:xfrm>
                <a:off x="8531663" y="1464344"/>
                <a:ext cx="300830" cy="453711"/>
              </a:xfrm>
              <a:prstGeom prst="rect">
                <a:avLst/>
              </a:prstGeom>
            </p:spPr>
          </p:pic>
        </p:grpSp>
      </p:grpSp>
      <p:grpSp>
        <p:nvGrpSpPr>
          <p:cNvPr id="20" name="Groupe 19">
            <a:extLst>
              <a:ext uri="{FF2B5EF4-FFF2-40B4-BE49-F238E27FC236}">
                <a16:creationId xmlns:a16="http://schemas.microsoft.com/office/drawing/2014/main" id="{FEEFA97D-5D22-C716-991E-0BEA89566C31}"/>
              </a:ext>
            </a:extLst>
          </p:cNvPr>
          <p:cNvGrpSpPr/>
          <p:nvPr/>
        </p:nvGrpSpPr>
        <p:grpSpPr>
          <a:xfrm>
            <a:off x="4330077" y="1441235"/>
            <a:ext cx="3471031" cy="2180516"/>
            <a:chOff x="4143810" y="1441235"/>
            <a:chExt cx="3471031" cy="2180516"/>
          </a:xfrm>
        </p:grpSpPr>
        <p:sp>
          <p:nvSpPr>
            <p:cNvPr id="124" name="Flèche vers la droite 123">
              <a:extLst>
                <a:ext uri="{FF2B5EF4-FFF2-40B4-BE49-F238E27FC236}">
                  <a16:creationId xmlns:a16="http://schemas.microsoft.com/office/drawing/2014/main" id="{5EF3DDC1-3141-F46A-0083-75649078E142}"/>
                </a:ext>
              </a:extLst>
            </p:cNvPr>
            <p:cNvSpPr/>
            <p:nvPr/>
          </p:nvSpPr>
          <p:spPr>
            <a:xfrm>
              <a:off x="4143810" y="1761868"/>
              <a:ext cx="1882105"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25" name="ZoneTexte 48">
              <a:extLst>
                <a:ext uri="{FF2B5EF4-FFF2-40B4-BE49-F238E27FC236}">
                  <a16:creationId xmlns:a16="http://schemas.microsoft.com/office/drawing/2014/main" id="{660DA344-E702-89EC-DB4E-B4F3390536F4}"/>
                </a:ext>
              </a:extLst>
            </p:cNvPr>
            <p:cNvSpPr txBox="1"/>
            <p:nvPr/>
          </p:nvSpPr>
          <p:spPr>
            <a:xfrm>
              <a:off x="5825100" y="2525957"/>
              <a:ext cx="1764912" cy="707886"/>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Captured data are stored in the pharmacy inventory management system (IMS).</a:t>
              </a:r>
            </a:p>
          </p:txBody>
        </p:sp>
        <p:sp>
          <p:nvSpPr>
            <p:cNvPr id="126" name="ZoneTexte 220">
              <a:extLst>
                <a:ext uri="{FF2B5EF4-FFF2-40B4-BE49-F238E27FC236}">
                  <a16:creationId xmlns:a16="http://schemas.microsoft.com/office/drawing/2014/main" id="{457A5AD8-6023-8F19-7DB3-FCE96F3F2298}"/>
                </a:ext>
              </a:extLst>
            </p:cNvPr>
            <p:cNvSpPr txBox="1"/>
            <p:nvPr/>
          </p:nvSpPr>
          <p:spPr>
            <a:xfrm>
              <a:off x="6423339" y="3375530"/>
              <a:ext cx="574752"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nvGrpSpPr>
            <p:cNvPr id="127" name="Groupe 126">
              <a:extLst>
                <a:ext uri="{FF2B5EF4-FFF2-40B4-BE49-F238E27FC236}">
                  <a16:creationId xmlns:a16="http://schemas.microsoft.com/office/drawing/2014/main" id="{E2AF6963-F2F5-3066-0EDA-C49F9CF54867}"/>
                </a:ext>
              </a:extLst>
            </p:cNvPr>
            <p:cNvGrpSpPr/>
            <p:nvPr/>
          </p:nvGrpSpPr>
          <p:grpSpPr>
            <a:xfrm>
              <a:off x="6066304" y="1441235"/>
              <a:ext cx="1548537" cy="886960"/>
              <a:chOff x="5759128" y="1441235"/>
              <a:chExt cx="1548537" cy="886960"/>
            </a:xfrm>
          </p:grpSpPr>
          <p:grpSp>
            <p:nvGrpSpPr>
              <p:cNvPr id="128" name="Groupe 127">
                <a:extLst>
                  <a:ext uri="{FF2B5EF4-FFF2-40B4-BE49-F238E27FC236}">
                    <a16:creationId xmlns:a16="http://schemas.microsoft.com/office/drawing/2014/main" id="{5DAC5062-96F8-8A50-54C5-D514E322F4AB}"/>
                  </a:ext>
                </a:extLst>
              </p:cNvPr>
              <p:cNvGrpSpPr/>
              <p:nvPr/>
            </p:nvGrpSpPr>
            <p:grpSpPr>
              <a:xfrm>
                <a:off x="5759128" y="1441235"/>
                <a:ext cx="1173994" cy="777770"/>
                <a:chOff x="9763257" y="1116428"/>
                <a:chExt cx="1173994" cy="777770"/>
              </a:xfrm>
            </p:grpSpPr>
            <p:pic>
              <p:nvPicPr>
                <p:cNvPr id="130" name="Image 21">
                  <a:extLst>
                    <a:ext uri="{FF2B5EF4-FFF2-40B4-BE49-F238E27FC236}">
                      <a16:creationId xmlns:a16="http://schemas.microsoft.com/office/drawing/2014/main" id="{FA43061F-538B-3EC5-57F8-5C17FD55ED7F}"/>
                    </a:ext>
                  </a:extLst>
                </p:cNvPr>
                <p:cNvPicPr>
                  <a:picLocks noChangeAspect="1"/>
                </p:cNvPicPr>
                <p:nvPr/>
              </p:nvPicPr>
              <p:blipFill>
                <a:blip r:embed="rId5"/>
                <a:srcRect/>
                <a:stretch/>
              </p:blipFill>
              <p:spPr>
                <a:xfrm>
                  <a:off x="9763257" y="1116428"/>
                  <a:ext cx="1173994" cy="777770"/>
                </a:xfrm>
                <a:prstGeom prst="rect">
                  <a:avLst/>
                </a:prstGeom>
              </p:spPr>
            </p:pic>
            <p:pic>
              <p:nvPicPr>
                <p:cNvPr id="131" name="Image 130">
                  <a:extLst>
                    <a:ext uri="{FF2B5EF4-FFF2-40B4-BE49-F238E27FC236}">
                      <a16:creationId xmlns:a16="http://schemas.microsoft.com/office/drawing/2014/main" id="{AF5F3879-D360-50AC-4BCA-8FFC6C663FC3}"/>
                    </a:ext>
                  </a:extLst>
                </p:cNvPr>
                <p:cNvPicPr>
                  <a:picLocks noChangeAspect="1"/>
                </p:cNvPicPr>
                <p:nvPr/>
              </p:nvPicPr>
              <p:blipFill>
                <a:blip r:embed="rId7"/>
                <a:stretch>
                  <a:fillRect/>
                </a:stretch>
              </p:blipFill>
              <p:spPr>
                <a:xfrm>
                  <a:off x="10199604" y="1256446"/>
                  <a:ext cx="300830" cy="453711"/>
                </a:xfrm>
                <a:prstGeom prst="rect">
                  <a:avLst/>
                </a:prstGeom>
              </p:spPr>
            </p:pic>
          </p:grpSp>
          <p:pic>
            <p:nvPicPr>
              <p:cNvPr id="129" name="Imagen 17">
                <a:extLst>
                  <a:ext uri="{FF2B5EF4-FFF2-40B4-BE49-F238E27FC236}">
                    <a16:creationId xmlns:a16="http://schemas.microsoft.com/office/drawing/2014/main" id="{77C114CE-50D4-65D3-EB36-1283690AC59B}"/>
                  </a:ext>
                </a:extLst>
              </p:cNvPr>
              <p:cNvPicPr>
                <a:picLocks noChangeAspect="1"/>
              </p:cNvPicPr>
              <p:nvPr/>
            </p:nvPicPr>
            <p:blipFill>
              <a:blip r:embed="rId15"/>
              <a:stretch>
                <a:fillRect/>
              </a:stretch>
            </p:blipFill>
            <p:spPr>
              <a:xfrm>
                <a:off x="6478537" y="1724639"/>
                <a:ext cx="829128" cy="603556"/>
              </a:xfrm>
              <a:prstGeom prst="rect">
                <a:avLst/>
              </a:prstGeom>
            </p:spPr>
          </p:pic>
        </p:grpSp>
      </p:grpSp>
      <p:grpSp>
        <p:nvGrpSpPr>
          <p:cNvPr id="21" name="Groupe 20">
            <a:extLst>
              <a:ext uri="{FF2B5EF4-FFF2-40B4-BE49-F238E27FC236}">
                <a16:creationId xmlns:a16="http://schemas.microsoft.com/office/drawing/2014/main" id="{868A5436-1D59-874F-9876-AD8DE5DEFC29}"/>
              </a:ext>
            </a:extLst>
          </p:cNvPr>
          <p:cNvGrpSpPr/>
          <p:nvPr/>
        </p:nvGrpSpPr>
        <p:grpSpPr>
          <a:xfrm>
            <a:off x="1996608" y="1456536"/>
            <a:ext cx="3799191" cy="2165215"/>
            <a:chOff x="1810341" y="1456536"/>
            <a:chExt cx="3799191" cy="2165215"/>
          </a:xfrm>
        </p:grpSpPr>
        <p:sp>
          <p:nvSpPr>
            <p:cNvPr id="133" name="ZoneTexte 132">
              <a:extLst>
                <a:ext uri="{FF2B5EF4-FFF2-40B4-BE49-F238E27FC236}">
                  <a16:creationId xmlns:a16="http://schemas.microsoft.com/office/drawing/2014/main" id="{69032825-6E06-FD43-3C2E-83EB6A7350DD}"/>
                </a:ext>
              </a:extLst>
            </p:cNvPr>
            <p:cNvSpPr txBox="1"/>
            <p:nvPr/>
          </p:nvSpPr>
          <p:spPr>
            <a:xfrm>
              <a:off x="2933038" y="2567305"/>
              <a:ext cx="2676494" cy="707886"/>
            </a:xfrm>
            <a:prstGeom prst="rect">
              <a:avLst/>
            </a:prstGeom>
            <a:noFill/>
            <a:effectLst/>
          </p:spPr>
          <p:txBody>
            <a:bodyPr wrap="square">
              <a:spAutoFit/>
            </a:bodyPr>
            <a:lstStyle/>
            <a:p>
              <a:pPr algn="ctr"/>
              <a:r>
                <a:rPr lang="en-US" sz="1000" dirty="0">
                  <a:effectLst/>
                  <a:latin typeface="Verdana" panose="020B0604030504040204" pitchFamily="34" charset="0"/>
                  <a:ea typeface="Verdana" panose="020B0604030504040204" pitchFamily="34" charset="0"/>
                  <a:cs typeface="Verdana" panose="020B0604030504040204" pitchFamily="34" charset="0"/>
                </a:rPr>
                <a:t>Products are delivered to the pharmacy by the wholesaler or distributor and Pharmacy staff scans every product to confirm correct item</a:t>
              </a:r>
              <a:r>
                <a:rPr lang="en-US" sz="1000" dirty="0">
                  <a:latin typeface="Verdana" panose="020B0604030504040204" pitchFamily="34" charset="0"/>
                  <a:ea typeface="Verdana" panose="020B0604030504040204" pitchFamily="34" charset="0"/>
                  <a:cs typeface="Verdana" panose="020B0604030504040204" pitchFamily="34" charset="0"/>
                </a:rPr>
                <a:t>.</a:t>
              </a:r>
              <a:endParaRPr lang="en-US" sz="10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134" name="ZoneTexte 133">
              <a:extLst>
                <a:ext uri="{FF2B5EF4-FFF2-40B4-BE49-F238E27FC236}">
                  <a16:creationId xmlns:a16="http://schemas.microsoft.com/office/drawing/2014/main" id="{A7EBB699-9FF9-AC15-70F7-A5256FBD4762}"/>
                </a:ext>
              </a:extLst>
            </p:cNvPr>
            <p:cNvSpPr txBox="1"/>
            <p:nvPr/>
          </p:nvSpPr>
          <p:spPr>
            <a:xfrm>
              <a:off x="3799331" y="3375530"/>
              <a:ext cx="943908"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 / GLN</a:t>
              </a:r>
            </a:p>
          </p:txBody>
        </p:sp>
        <p:sp>
          <p:nvSpPr>
            <p:cNvPr id="135" name="Flèche vers la droite 134">
              <a:extLst>
                <a:ext uri="{FF2B5EF4-FFF2-40B4-BE49-F238E27FC236}">
                  <a16:creationId xmlns:a16="http://schemas.microsoft.com/office/drawing/2014/main" id="{C3B627DD-C38C-05CA-C642-F8604BCA5B7A}"/>
                </a:ext>
              </a:extLst>
            </p:cNvPr>
            <p:cNvSpPr/>
            <p:nvPr/>
          </p:nvSpPr>
          <p:spPr>
            <a:xfrm>
              <a:off x="1810341" y="1761868"/>
              <a:ext cx="1624671"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grpSp>
          <p:nvGrpSpPr>
            <p:cNvPr id="136" name="Groupe 135">
              <a:extLst>
                <a:ext uri="{FF2B5EF4-FFF2-40B4-BE49-F238E27FC236}">
                  <a16:creationId xmlns:a16="http://schemas.microsoft.com/office/drawing/2014/main" id="{665A8B2B-522B-48D3-0DC6-22BB8D6000F3}"/>
                </a:ext>
              </a:extLst>
            </p:cNvPr>
            <p:cNvGrpSpPr/>
            <p:nvPr/>
          </p:nvGrpSpPr>
          <p:grpSpPr>
            <a:xfrm>
              <a:off x="3465541" y="1456536"/>
              <a:ext cx="1576579" cy="983474"/>
              <a:chOff x="6633656" y="983149"/>
              <a:chExt cx="1576579" cy="983474"/>
            </a:xfrm>
          </p:grpSpPr>
          <p:pic>
            <p:nvPicPr>
              <p:cNvPr id="137" name="Imagen 19">
                <a:extLst>
                  <a:ext uri="{FF2B5EF4-FFF2-40B4-BE49-F238E27FC236}">
                    <a16:creationId xmlns:a16="http://schemas.microsoft.com/office/drawing/2014/main" id="{CBD6C93B-5B25-618E-B6F8-310626301316}"/>
                  </a:ext>
                </a:extLst>
              </p:cNvPr>
              <p:cNvPicPr>
                <a:picLocks noChangeAspect="1"/>
              </p:cNvPicPr>
              <p:nvPr/>
            </p:nvPicPr>
            <p:blipFill>
              <a:blip r:embed="rId13"/>
              <a:stretch>
                <a:fillRect/>
              </a:stretch>
            </p:blipFill>
            <p:spPr>
              <a:xfrm>
                <a:off x="6633656" y="983149"/>
                <a:ext cx="1005498" cy="908712"/>
              </a:xfrm>
              <a:prstGeom prst="rect">
                <a:avLst/>
              </a:prstGeom>
            </p:spPr>
          </p:pic>
          <p:pic>
            <p:nvPicPr>
              <p:cNvPr id="138" name="Image 134">
                <a:extLst>
                  <a:ext uri="{FF2B5EF4-FFF2-40B4-BE49-F238E27FC236}">
                    <a16:creationId xmlns:a16="http://schemas.microsoft.com/office/drawing/2014/main" id="{BF66687E-62E1-10B4-53D2-75F4BE209FA5}"/>
                  </a:ext>
                </a:extLst>
              </p:cNvPr>
              <p:cNvPicPr>
                <a:picLocks noChangeAspect="1"/>
              </p:cNvPicPr>
              <p:nvPr/>
            </p:nvPicPr>
            <p:blipFill>
              <a:blip r:embed="rId11"/>
              <a:stretch>
                <a:fillRect/>
              </a:stretch>
            </p:blipFill>
            <p:spPr>
              <a:xfrm>
                <a:off x="7579938" y="1082897"/>
                <a:ext cx="526561" cy="370275"/>
              </a:xfrm>
              <a:prstGeom prst="rect">
                <a:avLst/>
              </a:prstGeom>
            </p:spPr>
          </p:pic>
          <p:pic>
            <p:nvPicPr>
              <p:cNvPr id="139" name="Image 138">
                <a:extLst>
                  <a:ext uri="{FF2B5EF4-FFF2-40B4-BE49-F238E27FC236}">
                    <a16:creationId xmlns:a16="http://schemas.microsoft.com/office/drawing/2014/main" id="{6CA522E5-0386-A1C1-CBF2-C2E17FA0C8A4}"/>
                  </a:ext>
                </a:extLst>
              </p:cNvPr>
              <p:cNvPicPr>
                <a:picLocks noChangeAspect="1"/>
              </p:cNvPicPr>
              <p:nvPr/>
            </p:nvPicPr>
            <p:blipFill>
              <a:blip r:embed="rId14"/>
              <a:stretch>
                <a:fillRect/>
              </a:stretch>
            </p:blipFill>
            <p:spPr>
              <a:xfrm>
                <a:off x="7342455" y="1552896"/>
                <a:ext cx="526562" cy="413727"/>
              </a:xfrm>
              <a:prstGeom prst="rect">
                <a:avLst/>
              </a:prstGeom>
            </p:spPr>
          </p:pic>
          <p:pic>
            <p:nvPicPr>
              <p:cNvPr id="140" name="Image 139">
                <a:extLst>
                  <a:ext uri="{FF2B5EF4-FFF2-40B4-BE49-F238E27FC236}">
                    <a16:creationId xmlns:a16="http://schemas.microsoft.com/office/drawing/2014/main" id="{8F7217A2-9EEE-A0F9-E34A-A032997789B9}"/>
                  </a:ext>
                </a:extLst>
              </p:cNvPr>
              <p:cNvPicPr>
                <a:picLocks noChangeAspect="1"/>
              </p:cNvPicPr>
              <p:nvPr/>
            </p:nvPicPr>
            <p:blipFill>
              <a:blip r:embed="rId7"/>
              <a:stretch>
                <a:fillRect/>
              </a:stretch>
            </p:blipFill>
            <p:spPr>
              <a:xfrm>
                <a:off x="7909405" y="1464344"/>
                <a:ext cx="300830" cy="453711"/>
              </a:xfrm>
              <a:prstGeom prst="rect">
                <a:avLst/>
              </a:prstGeom>
            </p:spPr>
          </p:pic>
        </p:grpSp>
      </p:grpSp>
      <p:grpSp>
        <p:nvGrpSpPr>
          <p:cNvPr id="22" name="Groupe 21">
            <a:extLst>
              <a:ext uri="{FF2B5EF4-FFF2-40B4-BE49-F238E27FC236}">
                <a16:creationId xmlns:a16="http://schemas.microsoft.com/office/drawing/2014/main" id="{0E3D23C2-966D-7404-C133-0F60932AE174}"/>
              </a:ext>
            </a:extLst>
          </p:cNvPr>
          <p:cNvGrpSpPr/>
          <p:nvPr/>
        </p:nvGrpSpPr>
        <p:grpSpPr>
          <a:xfrm>
            <a:off x="294622" y="1098267"/>
            <a:ext cx="2824683" cy="2523484"/>
            <a:chOff x="108355" y="1098267"/>
            <a:chExt cx="2824683" cy="2523484"/>
          </a:xfrm>
        </p:grpSpPr>
        <p:sp>
          <p:nvSpPr>
            <p:cNvPr id="142" name="ZoneTexte 220">
              <a:extLst>
                <a:ext uri="{FF2B5EF4-FFF2-40B4-BE49-F238E27FC236}">
                  <a16:creationId xmlns:a16="http://schemas.microsoft.com/office/drawing/2014/main" id="{94704A35-D74F-7E77-5AD0-288AA10607B9}"/>
                </a:ext>
              </a:extLst>
            </p:cNvPr>
            <p:cNvSpPr txBox="1"/>
            <p:nvPr/>
          </p:nvSpPr>
          <p:spPr>
            <a:xfrm>
              <a:off x="1237009" y="3375530"/>
              <a:ext cx="548012"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sp>
          <p:nvSpPr>
            <p:cNvPr id="143" name="ZoneTexte 114">
              <a:extLst>
                <a:ext uri="{FF2B5EF4-FFF2-40B4-BE49-F238E27FC236}">
                  <a16:creationId xmlns:a16="http://schemas.microsoft.com/office/drawing/2014/main" id="{D02564A1-837B-3625-756C-854E7069CF78}"/>
                </a:ext>
              </a:extLst>
            </p:cNvPr>
            <p:cNvSpPr txBox="1"/>
            <p:nvPr/>
          </p:nvSpPr>
          <p:spPr>
            <a:xfrm>
              <a:off x="108355" y="2578345"/>
              <a:ext cx="2824683" cy="861774"/>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The manufacturer encodes each regulated healthcare product with a GS1 </a:t>
              </a:r>
              <a:r>
                <a:rPr lang="en-US" sz="1000" dirty="0" err="1">
                  <a:latin typeface="Verdana" panose="020B0604030504040204" pitchFamily="34" charset="0"/>
                  <a:ea typeface="Verdana" panose="020B0604030504040204" pitchFamily="34" charset="0"/>
                </a:rPr>
                <a:t>DataMatrix</a:t>
              </a:r>
              <a:r>
                <a:rPr lang="en-US" sz="1000" dirty="0">
                  <a:latin typeface="Verdana" panose="020B0604030504040204" pitchFamily="34" charset="0"/>
                  <a:ea typeface="Verdana" panose="020B0604030504040204" pitchFamily="34" charset="0"/>
                </a:rPr>
                <a:t> containing: GTIN batch / lot number, expiry date and serial number.</a:t>
              </a:r>
            </a:p>
            <a:p>
              <a:pPr algn="ctr"/>
              <a:endParaRPr lang="en-US" sz="1000" dirty="0">
                <a:latin typeface="Verdana" panose="020B0604030504040204" pitchFamily="34" charset="0"/>
                <a:ea typeface="Verdana" panose="020B0604030504040204" pitchFamily="34" charset="0"/>
              </a:endParaRPr>
            </a:p>
          </p:txBody>
        </p:sp>
        <p:grpSp>
          <p:nvGrpSpPr>
            <p:cNvPr id="144" name="Groupe 143">
              <a:extLst>
                <a:ext uri="{FF2B5EF4-FFF2-40B4-BE49-F238E27FC236}">
                  <a16:creationId xmlns:a16="http://schemas.microsoft.com/office/drawing/2014/main" id="{3B4D44F6-7DDF-22AD-7D3F-F808EC3901C6}"/>
                </a:ext>
              </a:extLst>
            </p:cNvPr>
            <p:cNvGrpSpPr/>
            <p:nvPr/>
          </p:nvGrpSpPr>
          <p:grpSpPr>
            <a:xfrm>
              <a:off x="643671" y="1098267"/>
              <a:ext cx="1589725" cy="1282277"/>
              <a:chOff x="834387" y="1990594"/>
              <a:chExt cx="1801676" cy="1453237"/>
            </a:xfrm>
          </p:grpSpPr>
          <p:pic>
            <p:nvPicPr>
              <p:cNvPr id="145" name="Image 144">
                <a:extLst>
                  <a:ext uri="{FF2B5EF4-FFF2-40B4-BE49-F238E27FC236}">
                    <a16:creationId xmlns:a16="http://schemas.microsoft.com/office/drawing/2014/main" id="{E576FBAE-3406-2D80-3AEF-59403C31E216}"/>
                  </a:ext>
                </a:extLst>
              </p:cNvPr>
              <p:cNvPicPr>
                <a:picLocks noChangeAspect="1"/>
              </p:cNvPicPr>
              <p:nvPr/>
            </p:nvPicPr>
            <p:blipFill>
              <a:blip r:embed="rId16"/>
              <a:stretch>
                <a:fillRect/>
              </a:stretch>
            </p:blipFill>
            <p:spPr>
              <a:xfrm>
                <a:off x="834387" y="1990594"/>
                <a:ext cx="1426963" cy="908713"/>
              </a:xfrm>
              <a:prstGeom prst="rect">
                <a:avLst/>
              </a:prstGeom>
            </p:spPr>
          </p:pic>
          <p:pic>
            <p:nvPicPr>
              <p:cNvPr id="146" name="Image 145">
                <a:extLst>
                  <a:ext uri="{FF2B5EF4-FFF2-40B4-BE49-F238E27FC236}">
                    <a16:creationId xmlns:a16="http://schemas.microsoft.com/office/drawing/2014/main" id="{72C84685-07BA-2A2A-8E6B-23CBE0B59861}"/>
                  </a:ext>
                </a:extLst>
              </p:cNvPr>
              <p:cNvPicPr>
                <a:picLocks noChangeAspect="1"/>
              </p:cNvPicPr>
              <p:nvPr/>
            </p:nvPicPr>
            <p:blipFill>
              <a:blip r:embed="rId7"/>
              <a:stretch>
                <a:fillRect/>
              </a:stretch>
            </p:blipFill>
            <p:spPr>
              <a:xfrm>
                <a:off x="2118684" y="2663521"/>
                <a:ext cx="517379" cy="780310"/>
              </a:xfrm>
              <a:prstGeom prst="rect">
                <a:avLst/>
              </a:prstGeom>
            </p:spPr>
          </p:pic>
          <p:pic>
            <p:nvPicPr>
              <p:cNvPr id="147" name="Image 146">
                <a:extLst>
                  <a:ext uri="{FF2B5EF4-FFF2-40B4-BE49-F238E27FC236}">
                    <a16:creationId xmlns:a16="http://schemas.microsoft.com/office/drawing/2014/main" id="{E89568BE-A728-A82E-4843-3B141C343084}"/>
                  </a:ext>
                </a:extLst>
              </p:cNvPr>
              <p:cNvPicPr>
                <a:picLocks noChangeAspect="1"/>
              </p:cNvPicPr>
              <p:nvPr/>
            </p:nvPicPr>
            <p:blipFill>
              <a:blip r:embed="rId17"/>
              <a:stretch>
                <a:fillRect/>
              </a:stretch>
            </p:blipFill>
            <p:spPr>
              <a:xfrm>
                <a:off x="1537132" y="3023142"/>
                <a:ext cx="420690" cy="420689"/>
              </a:xfrm>
              <a:prstGeom prst="rect">
                <a:avLst/>
              </a:prstGeom>
            </p:spPr>
          </p:pic>
        </p:grpSp>
      </p:grpSp>
    </p:spTree>
    <p:extLst>
      <p:ext uri="{BB962C8B-B14F-4D97-AF65-F5344CB8AC3E}">
        <p14:creationId xmlns:p14="http://schemas.microsoft.com/office/powerpoint/2010/main" val="1449044263"/>
      </p:ext>
    </p:extLst>
  </p:cSld>
  <p:clrMapOvr>
    <a:masterClrMapping/>
  </p:clrMapOvr>
</p:sld>
</file>

<file path=ppt/theme/theme1.xml><?xml version="1.0" encoding="utf-8"?>
<a:theme xmlns:a="http://schemas.openxmlformats.org/drawingml/2006/main" name="Thème Office 2013 – 2022">
  <a:themeElements>
    <a:clrScheme name="Personnalisé 1">
      <a:dk1>
        <a:srgbClr val="000000"/>
      </a:dk1>
      <a:lt1>
        <a:srgbClr val="FFFFFF"/>
      </a:lt1>
      <a:dk2>
        <a:srgbClr val="213368"/>
      </a:dk2>
      <a:lt2>
        <a:srgbClr val="DDDDDD"/>
      </a:lt2>
      <a:accent1>
        <a:srgbClr val="98E1F2"/>
      </a:accent1>
      <a:accent2>
        <a:srgbClr val="C6E4D2"/>
      </a:accent2>
      <a:accent3>
        <a:srgbClr val="CBE2A9"/>
      </a:accent3>
      <a:accent4>
        <a:srgbClr val="FBDFA6"/>
      </a:accent4>
      <a:accent5>
        <a:srgbClr val="F6B6CC"/>
      </a:accent5>
      <a:accent6>
        <a:srgbClr val="E8CFE2"/>
      </a:accent6>
      <a:hlink>
        <a:srgbClr val="00B6DE"/>
      </a:hlink>
      <a:folHlink>
        <a:srgbClr val="213368"/>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1991</TotalTime>
  <Words>1169</Words>
  <Application>Microsoft Macintosh PowerPoint</Application>
  <PresentationFormat>Grand écran</PresentationFormat>
  <Paragraphs>102</Paragraphs>
  <Slides>10</Slides>
  <Notes>8</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10</vt:i4>
      </vt:variant>
    </vt:vector>
  </HeadingPairs>
  <TitlesOfParts>
    <vt:vector size="14" baseType="lpstr">
      <vt:lpstr>Aptos</vt:lpstr>
      <vt:lpstr>Arial</vt:lpstr>
      <vt:lpstr>Verdana</vt:lpstr>
      <vt:lpstr>Thème Office 2013 – 2022</vt:lpstr>
      <vt:lpstr>Definition of business process</vt:lpstr>
      <vt:lpstr>Where the standards fit in the process map </vt:lpstr>
      <vt:lpstr>Where the standards fit in the process map </vt:lpstr>
      <vt:lpstr>Where the standards fit in the process map </vt:lpstr>
      <vt:lpstr>Where the standards fit in the process map </vt:lpstr>
      <vt:lpstr>Where the standards fit in the process map </vt:lpstr>
      <vt:lpstr>Where the standards fit in the process map </vt:lpstr>
      <vt:lpstr>Where the standards fit in the process map </vt:lpstr>
      <vt:lpstr>Where the standards fit in the process map </vt:lpstr>
      <vt:lpstr>Benefits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André Thijsen (visible)</dc:creator>
  <cp:lastModifiedBy>André Thijsen (visible)</cp:lastModifiedBy>
  <cp:revision>75</cp:revision>
  <dcterms:created xsi:type="dcterms:W3CDTF">2023-01-10T11:12:26Z</dcterms:created>
  <dcterms:modified xsi:type="dcterms:W3CDTF">2026-02-04T08:06:07Z</dcterms:modified>
</cp:coreProperties>
</file>