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95" r:id="rId3"/>
    <p:sldId id="294" r:id="rId4"/>
    <p:sldId id="293" r:id="rId5"/>
    <p:sldId id="292" r:id="rId6"/>
    <p:sldId id="291" r:id="rId7"/>
    <p:sldId id="290" r:id="rId8"/>
    <p:sldId id="289" r:id="rId9"/>
    <p:sldId id="288" r:id="rId10"/>
    <p:sldId id="287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3AA"/>
    <a:srgbClr val="E8CFE3"/>
    <a:srgbClr val="F6B7CC"/>
    <a:srgbClr val="FCE0A6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88"/>
    <p:restoredTop sz="96327"/>
  </p:normalViewPr>
  <p:slideViewPr>
    <p:cSldViewPr snapToGrid="0">
      <p:cViewPr varScale="1">
        <p:scale>
          <a:sx n="167" d="100"/>
          <a:sy n="167" d="100"/>
        </p:scale>
        <p:origin x="17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Sterilisation</a:t>
            </a:r>
            <a:r>
              <a:rPr lang="fr-BE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process of </a:t>
            </a:r>
            <a:r>
              <a:rPr lang="fr-BE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tray</a:t>
            </a:r>
            <a:r>
              <a:rPr lang="fr-BE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lang="fr-BE" b="0" i="0" u="none" strike="noStrike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kits (including</a:t>
            </a:r>
            <a:r>
              <a:rPr lang="fr-BE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BE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individual</a:t>
            </a:r>
            <a:r>
              <a:rPr lang="fr-BE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BE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reusable</a:t>
            </a:r>
            <a:r>
              <a:rPr lang="fr-BE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instruments) </a:t>
            </a:r>
            <a:r>
              <a:rPr lang="fr-BE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throughout</a:t>
            </a:r>
            <a:r>
              <a:rPr lang="fr-BE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lang="fr-BE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sterilisation</a:t>
            </a:r>
            <a:r>
              <a:rPr lang="fr-BE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BE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department</a:t>
            </a:r>
            <a:r>
              <a:rPr lang="fr-BE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fr-BE" dirty="0"/>
            </a:b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</a:endParaRP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Instrument and loan kit tracking</a:t>
            </a:r>
            <a:endParaRPr lang="en-US" sz="20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F0FADF4C-DB3E-E6EA-7FB6-8F33C20F6C4A}"/>
              </a:ext>
            </a:extLst>
          </p:cNvPr>
          <p:cNvGrpSpPr/>
          <p:nvPr/>
        </p:nvGrpSpPr>
        <p:grpSpPr>
          <a:xfrm>
            <a:off x="765025" y="4153254"/>
            <a:ext cx="3089406" cy="2212667"/>
            <a:chOff x="604769" y="4096693"/>
            <a:chExt cx="3089406" cy="2212667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3F4EB924-749E-83A5-B82C-C411F977FB69}"/>
                </a:ext>
              </a:extLst>
            </p:cNvPr>
            <p:cNvGrpSpPr/>
            <p:nvPr/>
          </p:nvGrpSpPr>
          <p:grpSpPr>
            <a:xfrm>
              <a:off x="1068019" y="4823828"/>
              <a:ext cx="2626156" cy="861774"/>
              <a:chOff x="358445" y="4823828"/>
              <a:chExt cx="2626156" cy="861774"/>
            </a:xfrm>
          </p:grpSpPr>
          <p:sp>
            <p:nvSpPr>
              <p:cNvPr id="52" name="Flèche vers la droite 79">
                <a:extLst>
                  <a:ext uri="{FF2B5EF4-FFF2-40B4-BE49-F238E27FC236}">
                    <a16:creationId xmlns:a16="http://schemas.microsoft.com/office/drawing/2014/main" id="{1F111228-DA1C-FF41-B8AD-CD60F7A51895}"/>
                  </a:ext>
                </a:extLst>
              </p:cNvPr>
              <p:cNvSpPr/>
              <p:nvPr/>
            </p:nvSpPr>
            <p:spPr>
              <a:xfrm rot="10800000">
                <a:off x="1639378" y="4986677"/>
                <a:ext cx="1345223" cy="460970"/>
              </a:xfrm>
              <a:prstGeom prst="rightArrow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53" name="ZoneTexte 61">
                <a:extLst>
                  <a:ext uri="{FF2B5EF4-FFF2-40B4-BE49-F238E27FC236}">
                    <a16:creationId xmlns:a16="http://schemas.microsoft.com/office/drawing/2014/main" id="{F9E908EC-1B91-7540-8A82-6D1B2B3B50AD}"/>
                  </a:ext>
                </a:extLst>
              </p:cNvPr>
              <p:cNvSpPr txBox="1"/>
              <p:nvPr/>
            </p:nvSpPr>
            <p:spPr>
              <a:xfrm>
                <a:off x="358445" y="4823828"/>
                <a:ext cx="1289854" cy="861774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8. Billing information passed to patient costing / finance</a:t>
                </a:r>
              </a:p>
            </p:txBody>
          </p:sp>
        </p:grp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32A6517-3E41-425B-87D6-657499AA4D38}"/>
                </a:ext>
              </a:extLst>
            </p:cNvPr>
            <p:cNvSpPr/>
            <p:nvPr/>
          </p:nvSpPr>
          <p:spPr>
            <a:xfrm>
              <a:off x="623340" y="4130040"/>
              <a:ext cx="2228889" cy="2179320"/>
            </a:xfrm>
            <a:prstGeom prst="rect">
              <a:avLst/>
            </a:prstGeom>
            <a:noFill/>
            <a:ln w="635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00DD86D8-2656-E82B-355A-C6D08C99A3F9}"/>
                </a:ext>
              </a:extLst>
            </p:cNvPr>
            <p:cNvSpPr txBox="1"/>
            <p:nvPr/>
          </p:nvSpPr>
          <p:spPr>
            <a:xfrm>
              <a:off x="604769" y="4096693"/>
              <a:ext cx="2239363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>
              <a:spAutoFit/>
            </a:bodyPr>
            <a:lstStyle/>
            <a:p>
              <a:r>
                <a:rPr lang="es-ES" sz="1200" b="1" dirty="0" err="1">
                  <a:solidFill>
                    <a:schemeClr val="bg1"/>
                  </a:solidFill>
                </a:rPr>
                <a:t>Finance</a:t>
              </a:r>
              <a:r>
                <a:rPr lang="es-ES" sz="1200" b="1" dirty="0">
                  <a:solidFill>
                    <a:schemeClr val="bg1"/>
                  </a:solidFill>
                </a:rPr>
                <a:t> &amp; </a:t>
              </a:r>
              <a:r>
                <a:rPr lang="es-ES" sz="1200" b="1" dirty="0" err="1">
                  <a:solidFill>
                    <a:schemeClr val="bg1"/>
                  </a:solidFill>
                </a:rPr>
                <a:t>Procurement</a:t>
              </a:r>
              <a:endParaRPr lang="es-E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e 91">
            <a:extLst>
              <a:ext uri="{FF2B5EF4-FFF2-40B4-BE49-F238E27FC236}">
                <a16:creationId xmlns:a16="http://schemas.microsoft.com/office/drawing/2014/main" id="{DF8D544A-14F4-4741-B00D-54C4C4DD7E20}"/>
              </a:ext>
            </a:extLst>
          </p:cNvPr>
          <p:cNvGrpSpPr/>
          <p:nvPr/>
        </p:nvGrpSpPr>
        <p:grpSpPr>
          <a:xfrm>
            <a:off x="8960809" y="1317289"/>
            <a:ext cx="2303519" cy="2537792"/>
            <a:chOff x="9659155" y="1277771"/>
            <a:chExt cx="2303519" cy="2537792"/>
          </a:xfrm>
        </p:grpSpPr>
        <p:sp>
          <p:nvSpPr>
            <p:cNvPr id="112" name="Flèche vers la droite 75">
              <a:extLst>
                <a:ext uri="{FF2B5EF4-FFF2-40B4-BE49-F238E27FC236}">
                  <a16:creationId xmlns:a16="http://schemas.microsoft.com/office/drawing/2014/main" id="{BEB5F7C4-0616-184C-9767-DC7AD12E9081}"/>
                </a:ext>
              </a:extLst>
            </p:cNvPr>
            <p:cNvSpPr/>
            <p:nvPr/>
          </p:nvSpPr>
          <p:spPr>
            <a:xfrm>
              <a:off x="9659155" y="1546392"/>
              <a:ext cx="1007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13" name="Groupe 56">
              <a:extLst>
                <a:ext uri="{FF2B5EF4-FFF2-40B4-BE49-F238E27FC236}">
                  <a16:creationId xmlns:a16="http://schemas.microsoft.com/office/drawing/2014/main" id="{0172A29C-D97E-FA43-B620-45937D4B726B}"/>
                </a:ext>
              </a:extLst>
            </p:cNvPr>
            <p:cNvGrpSpPr/>
            <p:nvPr/>
          </p:nvGrpSpPr>
          <p:grpSpPr>
            <a:xfrm>
              <a:off x="10376028" y="1277771"/>
              <a:ext cx="1586646" cy="2537792"/>
              <a:chOff x="5624283" y="1277771"/>
              <a:chExt cx="1586646" cy="2537792"/>
            </a:xfrm>
          </p:grpSpPr>
          <p:sp>
            <p:nvSpPr>
              <p:cNvPr id="115" name="ZoneTexte 57">
                <a:extLst>
                  <a:ext uri="{FF2B5EF4-FFF2-40B4-BE49-F238E27FC236}">
                    <a16:creationId xmlns:a16="http://schemas.microsoft.com/office/drawing/2014/main" id="{834EFFC1-976D-E348-947B-3DD8F0765D18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6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. Loan Kit returned to Sterilisation Dept </a:t>
                </a:r>
              </a:p>
            </p:txBody>
          </p:sp>
          <p:sp>
            <p:nvSpPr>
              <p:cNvPr id="116" name="ZoneTexte 58">
                <a:extLst>
                  <a:ext uri="{FF2B5EF4-FFF2-40B4-BE49-F238E27FC236}">
                    <a16:creationId xmlns:a16="http://schemas.microsoft.com/office/drawing/2014/main" id="{F9A5CE40-8B88-7C46-AF8A-AAC937E14746}"/>
                  </a:ext>
                </a:extLst>
              </p:cNvPr>
              <p:cNvSpPr txBox="1"/>
              <p:nvPr/>
            </p:nvSpPr>
            <p:spPr>
              <a:xfrm>
                <a:off x="5624283" y="3398410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117" name="Image 5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0E4696B4-996D-3449-8829-174D6931C7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14" name="Image 84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208DBCB3-9BC1-9246-8113-00FF398DDB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488313" y="1617184"/>
              <a:ext cx="424645" cy="580184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57" name="Groupe 93">
            <a:extLst>
              <a:ext uri="{FF2B5EF4-FFF2-40B4-BE49-F238E27FC236}">
                <a16:creationId xmlns:a16="http://schemas.microsoft.com/office/drawing/2014/main" id="{CFCEC616-1AF2-8F44-B4B6-D09D20B2F5F0}"/>
              </a:ext>
            </a:extLst>
          </p:cNvPr>
          <p:cNvGrpSpPr/>
          <p:nvPr/>
        </p:nvGrpSpPr>
        <p:grpSpPr>
          <a:xfrm>
            <a:off x="7256041" y="1334332"/>
            <a:ext cx="2266002" cy="2520749"/>
            <a:chOff x="6317086" y="1277771"/>
            <a:chExt cx="2266002" cy="2520749"/>
          </a:xfrm>
        </p:grpSpPr>
        <p:sp>
          <p:nvSpPr>
            <p:cNvPr id="58" name="Flèche vers la droite 73">
              <a:extLst>
                <a:ext uri="{FF2B5EF4-FFF2-40B4-BE49-F238E27FC236}">
                  <a16:creationId xmlns:a16="http://schemas.microsoft.com/office/drawing/2014/main" id="{0FF335BB-7096-8E4E-AA1C-57AA46E7D9C9}"/>
                </a:ext>
              </a:extLst>
            </p:cNvPr>
            <p:cNvSpPr/>
            <p:nvPr/>
          </p:nvSpPr>
          <p:spPr>
            <a:xfrm>
              <a:off x="6317086" y="1525844"/>
              <a:ext cx="9787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48">
              <a:extLst>
                <a:ext uri="{FF2B5EF4-FFF2-40B4-BE49-F238E27FC236}">
                  <a16:creationId xmlns:a16="http://schemas.microsoft.com/office/drawing/2014/main" id="{CF049141-CB7C-D94D-B28F-1A0E6FD2AA4E}"/>
                </a:ext>
              </a:extLst>
            </p:cNvPr>
            <p:cNvGrpSpPr/>
            <p:nvPr/>
          </p:nvGrpSpPr>
          <p:grpSpPr>
            <a:xfrm>
              <a:off x="6996442" y="1277771"/>
              <a:ext cx="1586646" cy="2520749"/>
              <a:chOff x="5624283" y="1277771"/>
              <a:chExt cx="1586646" cy="2520749"/>
            </a:xfrm>
          </p:grpSpPr>
          <p:sp>
            <p:nvSpPr>
              <p:cNvPr id="61" name="ZoneTexte 49">
                <a:extLst>
                  <a:ext uri="{FF2B5EF4-FFF2-40B4-BE49-F238E27FC236}">
                    <a16:creationId xmlns:a16="http://schemas.microsoft.com/office/drawing/2014/main" id="{7342968C-149E-3048-9C88-AF33A531CA6C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5. 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used in Operating Room </a:t>
                </a:r>
              </a:p>
            </p:txBody>
          </p:sp>
          <p:sp>
            <p:nvSpPr>
              <p:cNvPr id="62" name="ZoneTexte 50">
                <a:extLst>
                  <a:ext uri="{FF2B5EF4-FFF2-40B4-BE49-F238E27FC236}">
                    <a16:creationId xmlns:a16="http://schemas.microsoft.com/office/drawing/2014/main" id="{1A5FE147-89BE-6A4F-91AA-DA16F445CA35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63" name="Image 51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50630D80-3DA1-3045-BA4F-1C478A19FA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60" name="Image 68">
              <a:extLst>
                <a:ext uri="{FF2B5EF4-FFF2-40B4-BE49-F238E27FC236}">
                  <a16:creationId xmlns:a16="http://schemas.microsoft.com/office/drawing/2014/main" id="{0C679A41-1E75-D34C-B831-A00C26E2E7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17026" y="1752976"/>
              <a:ext cx="425074" cy="490470"/>
            </a:xfrm>
            <a:prstGeom prst="rect">
              <a:avLst/>
            </a:prstGeom>
          </p:spPr>
        </p:pic>
      </p:grpSp>
      <p:grpSp>
        <p:nvGrpSpPr>
          <p:cNvPr id="64" name="Groupe 94">
            <a:extLst>
              <a:ext uri="{FF2B5EF4-FFF2-40B4-BE49-F238E27FC236}">
                <a16:creationId xmlns:a16="http://schemas.microsoft.com/office/drawing/2014/main" id="{16873500-1EBF-DB4A-8BFF-1B2974A983BF}"/>
              </a:ext>
            </a:extLst>
          </p:cNvPr>
          <p:cNvGrpSpPr/>
          <p:nvPr/>
        </p:nvGrpSpPr>
        <p:grpSpPr>
          <a:xfrm>
            <a:off x="5613008" y="1334332"/>
            <a:ext cx="2166750" cy="2520749"/>
            <a:chOff x="4726546" y="1277771"/>
            <a:chExt cx="2166750" cy="2520749"/>
          </a:xfrm>
        </p:grpSpPr>
        <p:sp>
          <p:nvSpPr>
            <p:cNvPr id="65" name="Flèche vers la droite 72">
              <a:extLst>
                <a:ext uri="{FF2B5EF4-FFF2-40B4-BE49-F238E27FC236}">
                  <a16:creationId xmlns:a16="http://schemas.microsoft.com/office/drawing/2014/main" id="{C6116554-4E66-CE41-ACEA-BF7FF330C0AA}"/>
                </a:ext>
              </a:extLst>
            </p:cNvPr>
            <p:cNvSpPr/>
            <p:nvPr/>
          </p:nvSpPr>
          <p:spPr>
            <a:xfrm>
              <a:off x="4726546" y="1525844"/>
              <a:ext cx="87576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44">
              <a:extLst>
                <a:ext uri="{FF2B5EF4-FFF2-40B4-BE49-F238E27FC236}">
                  <a16:creationId xmlns:a16="http://schemas.microsoft.com/office/drawing/2014/main" id="{B4A6DAD7-EAE1-4D44-A283-1C71AFFB6F8F}"/>
                </a:ext>
              </a:extLst>
            </p:cNvPr>
            <p:cNvGrpSpPr/>
            <p:nvPr/>
          </p:nvGrpSpPr>
          <p:grpSpPr>
            <a:xfrm>
              <a:off x="5306650" y="1277771"/>
              <a:ext cx="1586646" cy="2520749"/>
              <a:chOff x="5624283" y="1277771"/>
              <a:chExt cx="1586646" cy="2520749"/>
            </a:xfrm>
          </p:grpSpPr>
          <p:sp>
            <p:nvSpPr>
              <p:cNvPr id="76" name="ZoneTexte 45">
                <a:extLst>
                  <a:ext uri="{FF2B5EF4-FFF2-40B4-BE49-F238E27FC236}">
                    <a16:creationId xmlns:a16="http://schemas.microsoft.com/office/drawing/2014/main" id="{E837BAE9-0976-F245-96A4-529AF5912CB0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4. </a:t>
                </a:r>
                <a:r>
                  <a:rPr kumimoji="0" lang="en-US" sz="1000" i="0" u="none" strike="noStrike" kern="1200" cap="none" spc="0" normalizeH="0" baseline="0" noProof="0" dirty="0" err="1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Sterilised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delivered to Operating Room </a:t>
                </a:r>
              </a:p>
            </p:txBody>
          </p:sp>
          <p:sp>
            <p:nvSpPr>
              <p:cNvPr id="77" name="ZoneTexte 46">
                <a:extLst>
                  <a:ext uri="{FF2B5EF4-FFF2-40B4-BE49-F238E27FC236}">
                    <a16:creationId xmlns:a16="http://schemas.microsoft.com/office/drawing/2014/main" id="{D1AF484E-6077-B042-8AFB-F1748CDAB08E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78" name="Image 47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4C3F7C3C-1B62-4F48-847E-C016D504D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70" name="Image 67" descr="Une image contenant texte, clipart&#10;&#10;Description générée automatiquement">
              <a:extLst>
                <a:ext uri="{FF2B5EF4-FFF2-40B4-BE49-F238E27FC236}">
                  <a16:creationId xmlns:a16="http://schemas.microsoft.com/office/drawing/2014/main" id="{45219534-3B53-5349-BD80-92E092507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58867" y="1605262"/>
              <a:ext cx="781246" cy="611267"/>
            </a:xfrm>
            <a:prstGeom prst="rect">
              <a:avLst/>
            </a:prstGeom>
          </p:spPr>
        </p:pic>
      </p:grpSp>
      <p:grpSp>
        <p:nvGrpSpPr>
          <p:cNvPr id="79" name="Groupe 90">
            <a:extLst>
              <a:ext uri="{FF2B5EF4-FFF2-40B4-BE49-F238E27FC236}">
                <a16:creationId xmlns:a16="http://schemas.microsoft.com/office/drawing/2014/main" id="{DABA23D6-011E-5543-8765-FF287E330C26}"/>
              </a:ext>
            </a:extLst>
          </p:cNvPr>
          <p:cNvGrpSpPr/>
          <p:nvPr/>
        </p:nvGrpSpPr>
        <p:grpSpPr>
          <a:xfrm>
            <a:off x="3763637" y="1334332"/>
            <a:ext cx="2254243" cy="2520748"/>
            <a:chOff x="2949261" y="1277771"/>
            <a:chExt cx="2254243" cy="2520748"/>
          </a:xfrm>
        </p:grpSpPr>
        <p:sp>
          <p:nvSpPr>
            <p:cNvPr id="80" name="Flèche vers la droite 71">
              <a:extLst>
                <a:ext uri="{FF2B5EF4-FFF2-40B4-BE49-F238E27FC236}">
                  <a16:creationId xmlns:a16="http://schemas.microsoft.com/office/drawing/2014/main" id="{ECEF7EC0-191A-7441-A95C-9D621BF5AD68}"/>
                </a:ext>
              </a:extLst>
            </p:cNvPr>
            <p:cNvSpPr/>
            <p:nvPr/>
          </p:nvSpPr>
          <p:spPr>
            <a:xfrm>
              <a:off x="2949261" y="1525844"/>
              <a:ext cx="9723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84" name="Groupe 40">
              <a:extLst>
                <a:ext uri="{FF2B5EF4-FFF2-40B4-BE49-F238E27FC236}">
                  <a16:creationId xmlns:a16="http://schemas.microsoft.com/office/drawing/2014/main" id="{BC36760A-76E0-0B4B-A0F7-97DE5A0713B0}"/>
                </a:ext>
              </a:extLst>
            </p:cNvPr>
            <p:cNvGrpSpPr/>
            <p:nvPr/>
          </p:nvGrpSpPr>
          <p:grpSpPr>
            <a:xfrm>
              <a:off x="3616858" y="1277771"/>
              <a:ext cx="1586646" cy="2520748"/>
              <a:chOff x="5624283" y="1277771"/>
              <a:chExt cx="1586646" cy="2520748"/>
            </a:xfrm>
          </p:grpSpPr>
          <p:sp>
            <p:nvSpPr>
              <p:cNvPr id="88" name="ZoneTexte 41">
                <a:extLst>
                  <a:ext uri="{FF2B5EF4-FFF2-40B4-BE49-F238E27FC236}">
                    <a16:creationId xmlns:a16="http://schemas.microsoft.com/office/drawing/2014/main" id="{21504A09-E899-9844-98CC-47E4DEF96DF2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3. Tray sterilised and allocated to patient procedure </a:t>
                </a:r>
              </a:p>
            </p:txBody>
          </p:sp>
          <p:sp>
            <p:nvSpPr>
              <p:cNvPr id="92" name="ZoneTexte 42">
                <a:extLst>
                  <a:ext uri="{FF2B5EF4-FFF2-40B4-BE49-F238E27FC236}">
                    <a16:creationId xmlns:a16="http://schemas.microsoft.com/office/drawing/2014/main" id="{C230C6AC-C1D7-844D-9D16-22D0E9B78A10}"/>
                  </a:ext>
                </a:extLst>
              </p:cNvPr>
              <p:cNvSpPr txBox="1"/>
              <p:nvPr/>
            </p:nvSpPr>
            <p:spPr>
              <a:xfrm>
                <a:off x="5624283" y="3372438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96" name="Image 4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F833F73B-D409-AD44-A1ED-6ACD99F8FD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85" name="Image 86">
              <a:extLst>
                <a:ext uri="{FF2B5EF4-FFF2-40B4-BE49-F238E27FC236}">
                  <a16:creationId xmlns:a16="http://schemas.microsoft.com/office/drawing/2014/main" id="{9C42BF48-3E83-CD41-9759-7C326F78D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11824" y="1976906"/>
              <a:ext cx="552408" cy="245131"/>
            </a:xfrm>
            <a:prstGeom prst="rect">
              <a:avLst/>
            </a:prstGeom>
          </p:spPr>
        </p:pic>
      </p:grpSp>
      <p:sp>
        <p:nvSpPr>
          <p:cNvPr id="51" name="Flèche vers la droite 79">
            <a:extLst>
              <a:ext uri="{FF2B5EF4-FFF2-40B4-BE49-F238E27FC236}">
                <a16:creationId xmlns:a16="http://schemas.microsoft.com/office/drawing/2014/main" id="{9C1CFA8D-C90B-CE42-BD5F-791EA24896CF}"/>
              </a:ext>
            </a:extLst>
          </p:cNvPr>
          <p:cNvSpPr/>
          <p:nvPr/>
        </p:nvSpPr>
        <p:spPr>
          <a:xfrm rot="16200000">
            <a:off x="2920607" y="4292000"/>
            <a:ext cx="1023522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7" name="Groupe 89">
            <a:extLst>
              <a:ext uri="{FF2B5EF4-FFF2-40B4-BE49-F238E27FC236}">
                <a16:creationId xmlns:a16="http://schemas.microsoft.com/office/drawing/2014/main" id="{B25AD381-6C62-034D-ABF6-D9E6049D3A46}"/>
              </a:ext>
            </a:extLst>
          </p:cNvPr>
          <p:cNvGrpSpPr/>
          <p:nvPr/>
        </p:nvGrpSpPr>
        <p:grpSpPr>
          <a:xfrm>
            <a:off x="2149564" y="1334332"/>
            <a:ext cx="2109915" cy="2520749"/>
            <a:chOff x="1403797" y="1277771"/>
            <a:chExt cx="2109915" cy="2520749"/>
          </a:xfrm>
        </p:grpSpPr>
        <p:sp>
          <p:nvSpPr>
            <p:cNvPr id="98" name="Flèche vers la droite 70">
              <a:extLst>
                <a:ext uri="{FF2B5EF4-FFF2-40B4-BE49-F238E27FC236}">
                  <a16:creationId xmlns:a16="http://schemas.microsoft.com/office/drawing/2014/main" id="{BA854C9F-7DA9-C34B-87B1-53376B1A5C00}"/>
                </a:ext>
              </a:extLst>
            </p:cNvPr>
            <p:cNvSpPr/>
            <p:nvPr/>
          </p:nvSpPr>
          <p:spPr>
            <a:xfrm>
              <a:off x="1403797" y="1525844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36">
              <a:extLst>
                <a:ext uri="{FF2B5EF4-FFF2-40B4-BE49-F238E27FC236}">
                  <a16:creationId xmlns:a16="http://schemas.microsoft.com/office/drawing/2014/main" id="{6F92D0CE-FABA-9645-A78C-AFDF6B170B8A}"/>
                </a:ext>
              </a:extLst>
            </p:cNvPr>
            <p:cNvGrpSpPr/>
            <p:nvPr/>
          </p:nvGrpSpPr>
          <p:grpSpPr>
            <a:xfrm>
              <a:off x="1927066" y="1277771"/>
              <a:ext cx="1586646" cy="2520749"/>
              <a:chOff x="5624283" y="1277771"/>
              <a:chExt cx="1586646" cy="2520749"/>
            </a:xfrm>
          </p:grpSpPr>
          <p:sp>
            <p:nvSpPr>
              <p:cNvPr id="102" name="ZoneTexte 37">
                <a:extLst>
                  <a:ext uri="{FF2B5EF4-FFF2-40B4-BE49-F238E27FC236}">
                    <a16:creationId xmlns:a16="http://schemas.microsoft.com/office/drawing/2014/main" id="{1B092163-BE7F-C843-9FA3-745C7FE678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checked for contents and processed through sterilisation cycle</a:t>
                </a:r>
              </a:p>
            </p:txBody>
          </p:sp>
          <p:sp>
            <p:nvSpPr>
              <p:cNvPr id="103" name="ZoneTexte 38">
                <a:extLst>
                  <a:ext uri="{FF2B5EF4-FFF2-40B4-BE49-F238E27FC236}">
                    <a16:creationId xmlns:a16="http://schemas.microsoft.com/office/drawing/2014/main" id="{83B1FEFD-CF9C-4840-A1B3-09F9AB948BEB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GTIN/GIAI/GRAI </a:t>
                </a:r>
              </a:p>
            </p:txBody>
          </p:sp>
          <p:pic>
            <p:nvPicPr>
              <p:cNvPr id="104" name="Image 3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10CD7E65-2FD3-E94E-94C6-18DBFCEFB4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00" name="Image 85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D65FF481-A4B6-5047-B401-041994F5D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27648" y="1617184"/>
              <a:ext cx="424645" cy="580184"/>
            </a:xfrm>
            <a:prstGeom prst="rect">
              <a:avLst/>
            </a:prstGeom>
          </p:spPr>
        </p:pic>
        <p:pic>
          <p:nvPicPr>
            <p:cNvPr id="101" name="Image 82">
              <a:extLst>
                <a:ext uri="{FF2B5EF4-FFF2-40B4-BE49-F238E27FC236}">
                  <a16:creationId xmlns:a16="http://schemas.microsoft.com/office/drawing/2014/main" id="{FDB5F699-A582-AD4F-8257-7344150E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227172" y="1904146"/>
              <a:ext cx="355212" cy="254059"/>
            </a:xfrm>
            <a:prstGeom prst="rect">
              <a:avLst/>
            </a:prstGeom>
          </p:spPr>
        </p:pic>
      </p:grpSp>
      <p:grpSp>
        <p:nvGrpSpPr>
          <p:cNvPr id="105" name="Groupe 88">
            <a:extLst>
              <a:ext uri="{FF2B5EF4-FFF2-40B4-BE49-F238E27FC236}">
                <a16:creationId xmlns:a16="http://schemas.microsoft.com/office/drawing/2014/main" id="{E7AB484A-7FCD-0C43-83BC-5259882FA97F}"/>
              </a:ext>
            </a:extLst>
          </p:cNvPr>
          <p:cNvGrpSpPr/>
          <p:nvPr/>
        </p:nvGrpSpPr>
        <p:grpSpPr>
          <a:xfrm>
            <a:off x="853537" y="1334332"/>
            <a:ext cx="1643616" cy="2520749"/>
            <a:chOff x="180304" y="1277771"/>
            <a:chExt cx="1643616" cy="2520749"/>
          </a:xfrm>
        </p:grpSpPr>
        <p:grpSp>
          <p:nvGrpSpPr>
            <p:cNvPr id="106" name="Groupe 35">
              <a:extLst>
                <a:ext uri="{FF2B5EF4-FFF2-40B4-BE49-F238E27FC236}">
                  <a16:creationId xmlns:a16="http://schemas.microsoft.com/office/drawing/2014/main" id="{4EA019F4-7DE2-1E4C-902A-89724741D717}"/>
                </a:ext>
              </a:extLst>
            </p:cNvPr>
            <p:cNvGrpSpPr/>
            <p:nvPr/>
          </p:nvGrpSpPr>
          <p:grpSpPr>
            <a:xfrm>
              <a:off x="237274" y="1277771"/>
              <a:ext cx="1586646" cy="2520749"/>
              <a:chOff x="5624283" y="1277771"/>
              <a:chExt cx="1586646" cy="2520749"/>
            </a:xfrm>
          </p:grpSpPr>
          <p:sp>
            <p:nvSpPr>
              <p:cNvPr id="108" name="ZoneTexte 16">
                <a:extLst>
                  <a:ext uri="{FF2B5EF4-FFF2-40B4-BE49-F238E27FC236}">
                    <a16:creationId xmlns:a16="http://schemas.microsoft.com/office/drawing/2014/main" id="{CFB66587-D9F5-DB4F-ACD1-5ACFC89F65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arrives in to Dept &amp; if loan kit, add to loan kit register </a:t>
                </a:r>
              </a:p>
            </p:txBody>
          </p:sp>
          <p:sp>
            <p:nvSpPr>
              <p:cNvPr id="109" name="ZoneTexte 17">
                <a:extLst>
                  <a:ext uri="{FF2B5EF4-FFF2-40B4-BE49-F238E27FC236}">
                    <a16:creationId xmlns:a16="http://schemas.microsoft.com/office/drawing/2014/main" id="{683E0426-F166-3D43-B609-17B18774ABC2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GTIN/GLN/GRAI</a:t>
                </a:r>
              </a:p>
            </p:txBody>
          </p:sp>
          <p:pic>
            <p:nvPicPr>
              <p:cNvPr id="110" name="Image 18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37A21A5E-89FD-2948-A6C0-6C05805D5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07" name="Flèche vers la droite 80">
              <a:extLst>
                <a:ext uri="{FF2B5EF4-FFF2-40B4-BE49-F238E27FC236}">
                  <a16:creationId xmlns:a16="http://schemas.microsoft.com/office/drawing/2014/main" id="{29A7AC29-9648-194E-9570-DE7684836F79}"/>
                </a:ext>
              </a:extLst>
            </p:cNvPr>
            <p:cNvSpPr/>
            <p:nvPr/>
          </p:nvSpPr>
          <p:spPr>
            <a:xfrm>
              <a:off x="180304" y="1525844"/>
              <a:ext cx="423918" cy="460970"/>
            </a:xfrm>
            <a:prstGeom prst="rightArrow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2"/>
                </a:solidFill>
                <a:highlight>
                  <a:srgbClr val="CCE3AA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45" name="Groupe 95">
            <a:extLst>
              <a:ext uri="{FF2B5EF4-FFF2-40B4-BE49-F238E27FC236}">
                <a16:creationId xmlns:a16="http://schemas.microsoft.com/office/drawing/2014/main" id="{5C07B129-FDA7-7442-ADCB-FFE40775FFF7}"/>
              </a:ext>
            </a:extLst>
          </p:cNvPr>
          <p:cNvGrpSpPr/>
          <p:nvPr/>
        </p:nvGrpSpPr>
        <p:grpSpPr>
          <a:xfrm>
            <a:off x="3087450" y="4022921"/>
            <a:ext cx="7527132" cy="2253455"/>
            <a:chOff x="1962092" y="3950476"/>
            <a:chExt cx="8834987" cy="2253455"/>
          </a:xfrm>
        </p:grpSpPr>
        <p:grpSp>
          <p:nvGrpSpPr>
            <p:cNvPr id="46" name="Groupe 60">
              <a:extLst>
                <a:ext uri="{FF2B5EF4-FFF2-40B4-BE49-F238E27FC236}">
                  <a16:creationId xmlns:a16="http://schemas.microsoft.com/office/drawing/2014/main" id="{92422D8D-142B-E94F-A572-F622F5E9EC48}"/>
                </a:ext>
              </a:extLst>
            </p:cNvPr>
            <p:cNvGrpSpPr/>
            <p:nvPr/>
          </p:nvGrpSpPr>
          <p:grpSpPr>
            <a:xfrm>
              <a:off x="1962092" y="4606280"/>
              <a:ext cx="1515282" cy="1597651"/>
              <a:chOff x="5659309" y="1277771"/>
              <a:chExt cx="1515282" cy="1597651"/>
            </a:xfrm>
          </p:grpSpPr>
          <p:sp>
            <p:nvSpPr>
              <p:cNvPr id="49" name="ZoneTexte 61">
                <a:extLst>
                  <a:ext uri="{FF2B5EF4-FFF2-40B4-BE49-F238E27FC236}">
                    <a16:creationId xmlns:a16="http://schemas.microsoft.com/office/drawing/2014/main" id="{6E36A120-B45E-A348-90DC-23C85E32451B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7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. Loan kit returned to supplier </a:t>
                </a:r>
              </a:p>
            </p:txBody>
          </p:sp>
          <p:pic>
            <p:nvPicPr>
              <p:cNvPr id="50" name="Image 6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9356138E-D02E-874C-B499-4DBFCE924D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659309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47" name="Virage 78">
              <a:extLst>
                <a:ext uri="{FF2B5EF4-FFF2-40B4-BE49-F238E27FC236}">
                  <a16:creationId xmlns:a16="http://schemas.microsoft.com/office/drawing/2014/main" id="{F6A44399-858B-174B-BAB8-6B067A6D96F6}"/>
                </a:ext>
              </a:extLst>
            </p:cNvPr>
            <p:cNvSpPr/>
            <p:nvPr/>
          </p:nvSpPr>
          <p:spPr>
            <a:xfrm rot="10800000">
              <a:off x="3187698" y="3950476"/>
              <a:ext cx="7609381" cy="1498094"/>
            </a:xfrm>
            <a:prstGeom prst="bentArrow">
              <a:avLst>
                <a:gd name="adj1" fmla="val 16297"/>
                <a:gd name="adj2" fmla="val 16091"/>
                <a:gd name="adj3" fmla="val 16792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48" name="Image 87">
              <a:extLst>
                <a:ext uri="{FF2B5EF4-FFF2-40B4-BE49-F238E27FC236}">
                  <a16:creationId xmlns:a16="http://schemas.microsoft.com/office/drawing/2014/main" id="{F6EF88A9-870F-F743-8D91-C991871DCDC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45724" y="5215943"/>
              <a:ext cx="633228" cy="404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9614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Trays &amp; kits available for patient procedures to be performed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Operating room efficiency maximised as all equipment is available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 patient safety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Traceability and visibility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10B3AF-2AE0-3558-C96C-E932C1C240B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2" y="2286000"/>
            <a:ext cx="5520289" cy="4348163"/>
          </a:xfrm>
        </p:spPr>
        <p:txBody>
          <a:bodyPr/>
          <a:lstStyle/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Improved cost efficiency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Increased accuracy of instrument kit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Reduction in cost associated with supply of replacement instruments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Reduced time searching for instruments</a:t>
            </a:r>
          </a:p>
          <a:p>
            <a:pPr marL="34290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dirty="0"/>
              <a:t>Paper savings contributing to the net </a:t>
            </a:r>
            <a:r>
              <a:rPr lang="fr-FR" dirty="0" err="1"/>
              <a:t>zero</a:t>
            </a:r>
            <a:r>
              <a:rPr lang="fr-FR" dirty="0"/>
              <a:t> plan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B241B7-DBBD-AD00-9C3F-FA24AE9585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clinical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105" name="Groupe 88">
            <a:extLst>
              <a:ext uri="{FF2B5EF4-FFF2-40B4-BE49-F238E27FC236}">
                <a16:creationId xmlns:a16="http://schemas.microsoft.com/office/drawing/2014/main" id="{E7AB484A-7FCD-0C43-83BC-5259882FA97F}"/>
              </a:ext>
            </a:extLst>
          </p:cNvPr>
          <p:cNvGrpSpPr/>
          <p:nvPr/>
        </p:nvGrpSpPr>
        <p:grpSpPr>
          <a:xfrm>
            <a:off x="853537" y="1334332"/>
            <a:ext cx="1643616" cy="2520749"/>
            <a:chOff x="180304" y="1277771"/>
            <a:chExt cx="1643616" cy="2520749"/>
          </a:xfrm>
        </p:grpSpPr>
        <p:grpSp>
          <p:nvGrpSpPr>
            <p:cNvPr id="106" name="Groupe 35">
              <a:extLst>
                <a:ext uri="{FF2B5EF4-FFF2-40B4-BE49-F238E27FC236}">
                  <a16:creationId xmlns:a16="http://schemas.microsoft.com/office/drawing/2014/main" id="{4EA019F4-7DE2-1E4C-902A-89724741D717}"/>
                </a:ext>
              </a:extLst>
            </p:cNvPr>
            <p:cNvGrpSpPr/>
            <p:nvPr/>
          </p:nvGrpSpPr>
          <p:grpSpPr>
            <a:xfrm>
              <a:off x="237274" y="1277771"/>
              <a:ext cx="1586646" cy="2520749"/>
              <a:chOff x="5624283" y="1277771"/>
              <a:chExt cx="1586646" cy="2520749"/>
            </a:xfrm>
          </p:grpSpPr>
          <p:sp>
            <p:nvSpPr>
              <p:cNvPr id="108" name="ZoneTexte 16">
                <a:extLst>
                  <a:ext uri="{FF2B5EF4-FFF2-40B4-BE49-F238E27FC236}">
                    <a16:creationId xmlns:a16="http://schemas.microsoft.com/office/drawing/2014/main" id="{CFB66587-D9F5-DB4F-ACD1-5ACFC89F65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arrives in to Dept &amp; if loan kit, add to loan kit register </a:t>
                </a:r>
              </a:p>
            </p:txBody>
          </p:sp>
          <p:sp>
            <p:nvSpPr>
              <p:cNvPr id="109" name="ZoneTexte 17">
                <a:extLst>
                  <a:ext uri="{FF2B5EF4-FFF2-40B4-BE49-F238E27FC236}">
                    <a16:creationId xmlns:a16="http://schemas.microsoft.com/office/drawing/2014/main" id="{683E0426-F166-3D43-B609-17B18774ABC2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GTIN/GLN/GRAI</a:t>
                </a:r>
              </a:p>
            </p:txBody>
          </p:sp>
          <p:pic>
            <p:nvPicPr>
              <p:cNvPr id="110" name="Image 18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37A21A5E-89FD-2948-A6C0-6C05805D5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07" name="Flèche vers la droite 80">
              <a:extLst>
                <a:ext uri="{FF2B5EF4-FFF2-40B4-BE49-F238E27FC236}">
                  <a16:creationId xmlns:a16="http://schemas.microsoft.com/office/drawing/2014/main" id="{29A7AC29-9648-194E-9570-DE7684836F79}"/>
                </a:ext>
              </a:extLst>
            </p:cNvPr>
            <p:cNvSpPr/>
            <p:nvPr/>
          </p:nvSpPr>
          <p:spPr>
            <a:xfrm>
              <a:off x="180304" y="1525844"/>
              <a:ext cx="423918" cy="460970"/>
            </a:xfrm>
            <a:prstGeom prst="rightArrow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2"/>
                </a:solidFill>
                <a:highlight>
                  <a:srgbClr val="CCE3AA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650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97" name="Groupe 89">
            <a:extLst>
              <a:ext uri="{FF2B5EF4-FFF2-40B4-BE49-F238E27FC236}">
                <a16:creationId xmlns:a16="http://schemas.microsoft.com/office/drawing/2014/main" id="{B25AD381-6C62-034D-ABF6-D9E6049D3A46}"/>
              </a:ext>
            </a:extLst>
          </p:cNvPr>
          <p:cNvGrpSpPr/>
          <p:nvPr/>
        </p:nvGrpSpPr>
        <p:grpSpPr>
          <a:xfrm>
            <a:off x="2149564" y="1334332"/>
            <a:ext cx="2109915" cy="2520749"/>
            <a:chOff x="1403797" y="1277771"/>
            <a:chExt cx="2109915" cy="2520749"/>
          </a:xfrm>
        </p:grpSpPr>
        <p:sp>
          <p:nvSpPr>
            <p:cNvPr id="98" name="Flèche vers la droite 70">
              <a:extLst>
                <a:ext uri="{FF2B5EF4-FFF2-40B4-BE49-F238E27FC236}">
                  <a16:creationId xmlns:a16="http://schemas.microsoft.com/office/drawing/2014/main" id="{BA854C9F-7DA9-C34B-87B1-53376B1A5C00}"/>
                </a:ext>
              </a:extLst>
            </p:cNvPr>
            <p:cNvSpPr/>
            <p:nvPr/>
          </p:nvSpPr>
          <p:spPr>
            <a:xfrm>
              <a:off x="1403797" y="1525844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36">
              <a:extLst>
                <a:ext uri="{FF2B5EF4-FFF2-40B4-BE49-F238E27FC236}">
                  <a16:creationId xmlns:a16="http://schemas.microsoft.com/office/drawing/2014/main" id="{6F92D0CE-FABA-9645-A78C-AFDF6B170B8A}"/>
                </a:ext>
              </a:extLst>
            </p:cNvPr>
            <p:cNvGrpSpPr/>
            <p:nvPr/>
          </p:nvGrpSpPr>
          <p:grpSpPr>
            <a:xfrm>
              <a:off x="1927066" y="1277771"/>
              <a:ext cx="1586646" cy="2520749"/>
              <a:chOff x="5624283" y="1277771"/>
              <a:chExt cx="1586646" cy="2520749"/>
            </a:xfrm>
          </p:grpSpPr>
          <p:sp>
            <p:nvSpPr>
              <p:cNvPr id="102" name="ZoneTexte 37">
                <a:extLst>
                  <a:ext uri="{FF2B5EF4-FFF2-40B4-BE49-F238E27FC236}">
                    <a16:creationId xmlns:a16="http://schemas.microsoft.com/office/drawing/2014/main" id="{1B092163-BE7F-C843-9FA3-745C7FE678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checked for contents and processed through sterilisation cycle</a:t>
                </a:r>
              </a:p>
            </p:txBody>
          </p:sp>
          <p:sp>
            <p:nvSpPr>
              <p:cNvPr id="103" name="ZoneTexte 38">
                <a:extLst>
                  <a:ext uri="{FF2B5EF4-FFF2-40B4-BE49-F238E27FC236}">
                    <a16:creationId xmlns:a16="http://schemas.microsoft.com/office/drawing/2014/main" id="{83B1FEFD-CF9C-4840-A1B3-09F9AB948BEB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GTIN/GIAI/GRAI </a:t>
                </a:r>
              </a:p>
            </p:txBody>
          </p:sp>
          <p:pic>
            <p:nvPicPr>
              <p:cNvPr id="104" name="Image 3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10CD7E65-2FD3-E94E-94C6-18DBFCEFB4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00" name="Image 85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D65FF481-A4B6-5047-B401-041994F5D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27648" y="1617184"/>
              <a:ext cx="424645" cy="580184"/>
            </a:xfrm>
            <a:prstGeom prst="rect">
              <a:avLst/>
            </a:prstGeom>
          </p:spPr>
        </p:pic>
        <p:pic>
          <p:nvPicPr>
            <p:cNvPr id="101" name="Image 82">
              <a:extLst>
                <a:ext uri="{FF2B5EF4-FFF2-40B4-BE49-F238E27FC236}">
                  <a16:creationId xmlns:a16="http://schemas.microsoft.com/office/drawing/2014/main" id="{FDB5F699-A582-AD4F-8257-7344150E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27172" y="1904146"/>
              <a:ext cx="355212" cy="254059"/>
            </a:xfrm>
            <a:prstGeom prst="rect">
              <a:avLst/>
            </a:prstGeom>
          </p:spPr>
        </p:pic>
      </p:grpSp>
      <p:grpSp>
        <p:nvGrpSpPr>
          <p:cNvPr id="105" name="Groupe 88">
            <a:extLst>
              <a:ext uri="{FF2B5EF4-FFF2-40B4-BE49-F238E27FC236}">
                <a16:creationId xmlns:a16="http://schemas.microsoft.com/office/drawing/2014/main" id="{E7AB484A-7FCD-0C43-83BC-5259882FA97F}"/>
              </a:ext>
            </a:extLst>
          </p:cNvPr>
          <p:cNvGrpSpPr/>
          <p:nvPr/>
        </p:nvGrpSpPr>
        <p:grpSpPr>
          <a:xfrm>
            <a:off x="853537" y="1334332"/>
            <a:ext cx="1643616" cy="2520749"/>
            <a:chOff x="180304" y="1277771"/>
            <a:chExt cx="1643616" cy="2520749"/>
          </a:xfrm>
        </p:grpSpPr>
        <p:grpSp>
          <p:nvGrpSpPr>
            <p:cNvPr id="106" name="Groupe 35">
              <a:extLst>
                <a:ext uri="{FF2B5EF4-FFF2-40B4-BE49-F238E27FC236}">
                  <a16:creationId xmlns:a16="http://schemas.microsoft.com/office/drawing/2014/main" id="{4EA019F4-7DE2-1E4C-902A-89724741D717}"/>
                </a:ext>
              </a:extLst>
            </p:cNvPr>
            <p:cNvGrpSpPr/>
            <p:nvPr/>
          </p:nvGrpSpPr>
          <p:grpSpPr>
            <a:xfrm>
              <a:off x="237274" y="1277771"/>
              <a:ext cx="1586646" cy="2520749"/>
              <a:chOff x="5624283" y="1277771"/>
              <a:chExt cx="1586646" cy="2520749"/>
            </a:xfrm>
          </p:grpSpPr>
          <p:sp>
            <p:nvSpPr>
              <p:cNvPr id="108" name="ZoneTexte 16">
                <a:extLst>
                  <a:ext uri="{FF2B5EF4-FFF2-40B4-BE49-F238E27FC236}">
                    <a16:creationId xmlns:a16="http://schemas.microsoft.com/office/drawing/2014/main" id="{CFB66587-D9F5-DB4F-ACD1-5ACFC89F65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arrives in to Dept &amp; if loan kit, add to loan kit register </a:t>
                </a:r>
              </a:p>
            </p:txBody>
          </p:sp>
          <p:sp>
            <p:nvSpPr>
              <p:cNvPr id="109" name="ZoneTexte 17">
                <a:extLst>
                  <a:ext uri="{FF2B5EF4-FFF2-40B4-BE49-F238E27FC236}">
                    <a16:creationId xmlns:a16="http://schemas.microsoft.com/office/drawing/2014/main" id="{683E0426-F166-3D43-B609-17B18774ABC2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GTIN/GLN/GRAI</a:t>
                </a:r>
              </a:p>
            </p:txBody>
          </p:sp>
          <p:pic>
            <p:nvPicPr>
              <p:cNvPr id="110" name="Image 18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37A21A5E-89FD-2948-A6C0-6C05805D5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07" name="Flèche vers la droite 80">
              <a:extLst>
                <a:ext uri="{FF2B5EF4-FFF2-40B4-BE49-F238E27FC236}">
                  <a16:creationId xmlns:a16="http://schemas.microsoft.com/office/drawing/2014/main" id="{29A7AC29-9648-194E-9570-DE7684836F79}"/>
                </a:ext>
              </a:extLst>
            </p:cNvPr>
            <p:cNvSpPr/>
            <p:nvPr/>
          </p:nvSpPr>
          <p:spPr>
            <a:xfrm>
              <a:off x="180304" y="1525844"/>
              <a:ext cx="423918" cy="460970"/>
            </a:xfrm>
            <a:prstGeom prst="rightArrow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2"/>
                </a:solidFill>
                <a:highlight>
                  <a:srgbClr val="CCE3AA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564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79" name="Groupe 90">
            <a:extLst>
              <a:ext uri="{FF2B5EF4-FFF2-40B4-BE49-F238E27FC236}">
                <a16:creationId xmlns:a16="http://schemas.microsoft.com/office/drawing/2014/main" id="{DABA23D6-011E-5543-8765-FF287E330C26}"/>
              </a:ext>
            </a:extLst>
          </p:cNvPr>
          <p:cNvGrpSpPr/>
          <p:nvPr/>
        </p:nvGrpSpPr>
        <p:grpSpPr>
          <a:xfrm>
            <a:off x="3763637" y="1334332"/>
            <a:ext cx="2254243" cy="2520748"/>
            <a:chOff x="2949261" y="1277771"/>
            <a:chExt cx="2254243" cy="2520748"/>
          </a:xfrm>
        </p:grpSpPr>
        <p:sp>
          <p:nvSpPr>
            <p:cNvPr id="80" name="Flèche vers la droite 71">
              <a:extLst>
                <a:ext uri="{FF2B5EF4-FFF2-40B4-BE49-F238E27FC236}">
                  <a16:creationId xmlns:a16="http://schemas.microsoft.com/office/drawing/2014/main" id="{ECEF7EC0-191A-7441-A95C-9D621BF5AD68}"/>
                </a:ext>
              </a:extLst>
            </p:cNvPr>
            <p:cNvSpPr/>
            <p:nvPr/>
          </p:nvSpPr>
          <p:spPr>
            <a:xfrm>
              <a:off x="2949261" y="1525844"/>
              <a:ext cx="9723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84" name="Groupe 40">
              <a:extLst>
                <a:ext uri="{FF2B5EF4-FFF2-40B4-BE49-F238E27FC236}">
                  <a16:creationId xmlns:a16="http://schemas.microsoft.com/office/drawing/2014/main" id="{BC36760A-76E0-0B4B-A0F7-97DE5A0713B0}"/>
                </a:ext>
              </a:extLst>
            </p:cNvPr>
            <p:cNvGrpSpPr/>
            <p:nvPr/>
          </p:nvGrpSpPr>
          <p:grpSpPr>
            <a:xfrm>
              <a:off x="3616858" y="1277771"/>
              <a:ext cx="1586646" cy="2520748"/>
              <a:chOff x="5624283" y="1277771"/>
              <a:chExt cx="1586646" cy="2520748"/>
            </a:xfrm>
          </p:grpSpPr>
          <p:sp>
            <p:nvSpPr>
              <p:cNvPr id="88" name="ZoneTexte 41">
                <a:extLst>
                  <a:ext uri="{FF2B5EF4-FFF2-40B4-BE49-F238E27FC236}">
                    <a16:creationId xmlns:a16="http://schemas.microsoft.com/office/drawing/2014/main" id="{21504A09-E899-9844-98CC-47E4DEF96DF2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3. Tray sterilised and allocated to patient procedure </a:t>
                </a:r>
              </a:p>
            </p:txBody>
          </p:sp>
          <p:sp>
            <p:nvSpPr>
              <p:cNvPr id="92" name="ZoneTexte 42">
                <a:extLst>
                  <a:ext uri="{FF2B5EF4-FFF2-40B4-BE49-F238E27FC236}">
                    <a16:creationId xmlns:a16="http://schemas.microsoft.com/office/drawing/2014/main" id="{C230C6AC-C1D7-844D-9D16-22D0E9B78A10}"/>
                  </a:ext>
                </a:extLst>
              </p:cNvPr>
              <p:cNvSpPr txBox="1"/>
              <p:nvPr/>
            </p:nvSpPr>
            <p:spPr>
              <a:xfrm>
                <a:off x="5624283" y="3372438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96" name="Image 4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F833F73B-D409-AD44-A1ED-6ACD99F8FD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85" name="Image 86">
              <a:extLst>
                <a:ext uri="{FF2B5EF4-FFF2-40B4-BE49-F238E27FC236}">
                  <a16:creationId xmlns:a16="http://schemas.microsoft.com/office/drawing/2014/main" id="{9C42BF48-3E83-CD41-9759-7C326F78D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11824" y="1976906"/>
              <a:ext cx="552408" cy="245131"/>
            </a:xfrm>
            <a:prstGeom prst="rect">
              <a:avLst/>
            </a:prstGeom>
          </p:spPr>
        </p:pic>
      </p:grpSp>
      <p:grpSp>
        <p:nvGrpSpPr>
          <p:cNvPr id="97" name="Groupe 89">
            <a:extLst>
              <a:ext uri="{FF2B5EF4-FFF2-40B4-BE49-F238E27FC236}">
                <a16:creationId xmlns:a16="http://schemas.microsoft.com/office/drawing/2014/main" id="{B25AD381-6C62-034D-ABF6-D9E6049D3A46}"/>
              </a:ext>
            </a:extLst>
          </p:cNvPr>
          <p:cNvGrpSpPr/>
          <p:nvPr/>
        </p:nvGrpSpPr>
        <p:grpSpPr>
          <a:xfrm>
            <a:off x="2149564" y="1334332"/>
            <a:ext cx="2109915" cy="2520749"/>
            <a:chOff x="1403797" y="1277771"/>
            <a:chExt cx="2109915" cy="2520749"/>
          </a:xfrm>
        </p:grpSpPr>
        <p:sp>
          <p:nvSpPr>
            <p:cNvPr id="98" name="Flèche vers la droite 70">
              <a:extLst>
                <a:ext uri="{FF2B5EF4-FFF2-40B4-BE49-F238E27FC236}">
                  <a16:creationId xmlns:a16="http://schemas.microsoft.com/office/drawing/2014/main" id="{BA854C9F-7DA9-C34B-87B1-53376B1A5C00}"/>
                </a:ext>
              </a:extLst>
            </p:cNvPr>
            <p:cNvSpPr/>
            <p:nvPr/>
          </p:nvSpPr>
          <p:spPr>
            <a:xfrm>
              <a:off x="1403797" y="1525844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36">
              <a:extLst>
                <a:ext uri="{FF2B5EF4-FFF2-40B4-BE49-F238E27FC236}">
                  <a16:creationId xmlns:a16="http://schemas.microsoft.com/office/drawing/2014/main" id="{6F92D0CE-FABA-9645-A78C-AFDF6B170B8A}"/>
                </a:ext>
              </a:extLst>
            </p:cNvPr>
            <p:cNvGrpSpPr/>
            <p:nvPr/>
          </p:nvGrpSpPr>
          <p:grpSpPr>
            <a:xfrm>
              <a:off x="1927066" y="1277771"/>
              <a:ext cx="1586646" cy="2520749"/>
              <a:chOff x="5624283" y="1277771"/>
              <a:chExt cx="1586646" cy="2520749"/>
            </a:xfrm>
          </p:grpSpPr>
          <p:sp>
            <p:nvSpPr>
              <p:cNvPr id="102" name="ZoneTexte 37">
                <a:extLst>
                  <a:ext uri="{FF2B5EF4-FFF2-40B4-BE49-F238E27FC236}">
                    <a16:creationId xmlns:a16="http://schemas.microsoft.com/office/drawing/2014/main" id="{1B092163-BE7F-C843-9FA3-745C7FE678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checked for contents and processed through sterilisation cycle</a:t>
                </a:r>
              </a:p>
            </p:txBody>
          </p:sp>
          <p:sp>
            <p:nvSpPr>
              <p:cNvPr id="103" name="ZoneTexte 38">
                <a:extLst>
                  <a:ext uri="{FF2B5EF4-FFF2-40B4-BE49-F238E27FC236}">
                    <a16:creationId xmlns:a16="http://schemas.microsoft.com/office/drawing/2014/main" id="{83B1FEFD-CF9C-4840-A1B3-09F9AB948BEB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GTIN/GIAI/GRAI </a:t>
                </a:r>
              </a:p>
            </p:txBody>
          </p:sp>
          <p:pic>
            <p:nvPicPr>
              <p:cNvPr id="104" name="Image 3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10CD7E65-2FD3-E94E-94C6-18DBFCEFB4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00" name="Image 85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D65FF481-A4B6-5047-B401-041994F5D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27648" y="1617184"/>
              <a:ext cx="424645" cy="580184"/>
            </a:xfrm>
            <a:prstGeom prst="rect">
              <a:avLst/>
            </a:prstGeom>
          </p:spPr>
        </p:pic>
        <p:pic>
          <p:nvPicPr>
            <p:cNvPr id="101" name="Image 82">
              <a:extLst>
                <a:ext uri="{FF2B5EF4-FFF2-40B4-BE49-F238E27FC236}">
                  <a16:creationId xmlns:a16="http://schemas.microsoft.com/office/drawing/2014/main" id="{FDB5F699-A582-AD4F-8257-7344150E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27172" y="1904146"/>
              <a:ext cx="355212" cy="254059"/>
            </a:xfrm>
            <a:prstGeom prst="rect">
              <a:avLst/>
            </a:prstGeom>
          </p:spPr>
        </p:pic>
      </p:grpSp>
      <p:grpSp>
        <p:nvGrpSpPr>
          <p:cNvPr id="105" name="Groupe 88">
            <a:extLst>
              <a:ext uri="{FF2B5EF4-FFF2-40B4-BE49-F238E27FC236}">
                <a16:creationId xmlns:a16="http://schemas.microsoft.com/office/drawing/2014/main" id="{E7AB484A-7FCD-0C43-83BC-5259882FA97F}"/>
              </a:ext>
            </a:extLst>
          </p:cNvPr>
          <p:cNvGrpSpPr/>
          <p:nvPr/>
        </p:nvGrpSpPr>
        <p:grpSpPr>
          <a:xfrm>
            <a:off x="853537" y="1334332"/>
            <a:ext cx="1643616" cy="2520749"/>
            <a:chOff x="180304" y="1277771"/>
            <a:chExt cx="1643616" cy="2520749"/>
          </a:xfrm>
        </p:grpSpPr>
        <p:grpSp>
          <p:nvGrpSpPr>
            <p:cNvPr id="106" name="Groupe 35">
              <a:extLst>
                <a:ext uri="{FF2B5EF4-FFF2-40B4-BE49-F238E27FC236}">
                  <a16:creationId xmlns:a16="http://schemas.microsoft.com/office/drawing/2014/main" id="{4EA019F4-7DE2-1E4C-902A-89724741D717}"/>
                </a:ext>
              </a:extLst>
            </p:cNvPr>
            <p:cNvGrpSpPr/>
            <p:nvPr/>
          </p:nvGrpSpPr>
          <p:grpSpPr>
            <a:xfrm>
              <a:off x="237274" y="1277771"/>
              <a:ext cx="1586646" cy="2520749"/>
              <a:chOff x="5624283" y="1277771"/>
              <a:chExt cx="1586646" cy="2520749"/>
            </a:xfrm>
          </p:grpSpPr>
          <p:sp>
            <p:nvSpPr>
              <p:cNvPr id="108" name="ZoneTexte 16">
                <a:extLst>
                  <a:ext uri="{FF2B5EF4-FFF2-40B4-BE49-F238E27FC236}">
                    <a16:creationId xmlns:a16="http://schemas.microsoft.com/office/drawing/2014/main" id="{CFB66587-D9F5-DB4F-ACD1-5ACFC89F65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arrives in to Dept &amp; if loan kit, add to loan kit register </a:t>
                </a:r>
              </a:p>
            </p:txBody>
          </p:sp>
          <p:sp>
            <p:nvSpPr>
              <p:cNvPr id="109" name="ZoneTexte 17">
                <a:extLst>
                  <a:ext uri="{FF2B5EF4-FFF2-40B4-BE49-F238E27FC236}">
                    <a16:creationId xmlns:a16="http://schemas.microsoft.com/office/drawing/2014/main" id="{683E0426-F166-3D43-B609-17B18774ABC2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GTIN/GLN/GRAI</a:t>
                </a:r>
              </a:p>
            </p:txBody>
          </p:sp>
          <p:pic>
            <p:nvPicPr>
              <p:cNvPr id="110" name="Image 18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37A21A5E-89FD-2948-A6C0-6C05805D5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07" name="Flèche vers la droite 80">
              <a:extLst>
                <a:ext uri="{FF2B5EF4-FFF2-40B4-BE49-F238E27FC236}">
                  <a16:creationId xmlns:a16="http://schemas.microsoft.com/office/drawing/2014/main" id="{29A7AC29-9648-194E-9570-DE7684836F79}"/>
                </a:ext>
              </a:extLst>
            </p:cNvPr>
            <p:cNvSpPr/>
            <p:nvPr/>
          </p:nvSpPr>
          <p:spPr>
            <a:xfrm>
              <a:off x="180304" y="1525844"/>
              <a:ext cx="423918" cy="460970"/>
            </a:xfrm>
            <a:prstGeom prst="rightArrow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2"/>
                </a:solidFill>
                <a:highlight>
                  <a:srgbClr val="CCE3AA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098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64" name="Groupe 94">
            <a:extLst>
              <a:ext uri="{FF2B5EF4-FFF2-40B4-BE49-F238E27FC236}">
                <a16:creationId xmlns:a16="http://schemas.microsoft.com/office/drawing/2014/main" id="{16873500-1EBF-DB4A-8BFF-1B2974A983BF}"/>
              </a:ext>
            </a:extLst>
          </p:cNvPr>
          <p:cNvGrpSpPr/>
          <p:nvPr/>
        </p:nvGrpSpPr>
        <p:grpSpPr>
          <a:xfrm>
            <a:off x="5613008" y="1334332"/>
            <a:ext cx="2166750" cy="2520749"/>
            <a:chOff x="4726546" y="1277771"/>
            <a:chExt cx="2166750" cy="2520749"/>
          </a:xfrm>
        </p:grpSpPr>
        <p:sp>
          <p:nvSpPr>
            <p:cNvPr id="65" name="Flèche vers la droite 72">
              <a:extLst>
                <a:ext uri="{FF2B5EF4-FFF2-40B4-BE49-F238E27FC236}">
                  <a16:creationId xmlns:a16="http://schemas.microsoft.com/office/drawing/2014/main" id="{C6116554-4E66-CE41-ACEA-BF7FF330C0AA}"/>
                </a:ext>
              </a:extLst>
            </p:cNvPr>
            <p:cNvSpPr/>
            <p:nvPr/>
          </p:nvSpPr>
          <p:spPr>
            <a:xfrm>
              <a:off x="4726546" y="1525844"/>
              <a:ext cx="87576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44">
              <a:extLst>
                <a:ext uri="{FF2B5EF4-FFF2-40B4-BE49-F238E27FC236}">
                  <a16:creationId xmlns:a16="http://schemas.microsoft.com/office/drawing/2014/main" id="{B4A6DAD7-EAE1-4D44-A283-1C71AFFB6F8F}"/>
                </a:ext>
              </a:extLst>
            </p:cNvPr>
            <p:cNvGrpSpPr/>
            <p:nvPr/>
          </p:nvGrpSpPr>
          <p:grpSpPr>
            <a:xfrm>
              <a:off x="5306650" y="1277771"/>
              <a:ext cx="1586646" cy="2520749"/>
              <a:chOff x="5624283" y="1277771"/>
              <a:chExt cx="1586646" cy="2520749"/>
            </a:xfrm>
          </p:grpSpPr>
          <p:sp>
            <p:nvSpPr>
              <p:cNvPr id="76" name="ZoneTexte 45">
                <a:extLst>
                  <a:ext uri="{FF2B5EF4-FFF2-40B4-BE49-F238E27FC236}">
                    <a16:creationId xmlns:a16="http://schemas.microsoft.com/office/drawing/2014/main" id="{E837BAE9-0976-F245-96A4-529AF5912CB0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4. </a:t>
                </a:r>
                <a:r>
                  <a:rPr kumimoji="0" lang="en-US" sz="1000" i="0" u="none" strike="noStrike" kern="1200" cap="none" spc="0" normalizeH="0" baseline="0" noProof="0" dirty="0" err="1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Sterilised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delivered to Operating Room </a:t>
                </a:r>
              </a:p>
            </p:txBody>
          </p:sp>
          <p:sp>
            <p:nvSpPr>
              <p:cNvPr id="77" name="ZoneTexte 46">
                <a:extLst>
                  <a:ext uri="{FF2B5EF4-FFF2-40B4-BE49-F238E27FC236}">
                    <a16:creationId xmlns:a16="http://schemas.microsoft.com/office/drawing/2014/main" id="{D1AF484E-6077-B042-8AFB-F1748CDAB08E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78" name="Image 47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4C3F7C3C-1B62-4F48-847E-C016D504D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70" name="Image 67" descr="Une image contenant texte, clipart&#10;&#10;Description générée automatiquement">
              <a:extLst>
                <a:ext uri="{FF2B5EF4-FFF2-40B4-BE49-F238E27FC236}">
                  <a16:creationId xmlns:a16="http://schemas.microsoft.com/office/drawing/2014/main" id="{45219534-3B53-5349-BD80-92E092507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58867" y="1605262"/>
              <a:ext cx="781246" cy="611267"/>
            </a:xfrm>
            <a:prstGeom prst="rect">
              <a:avLst/>
            </a:prstGeom>
          </p:spPr>
        </p:pic>
      </p:grpSp>
      <p:grpSp>
        <p:nvGrpSpPr>
          <p:cNvPr id="79" name="Groupe 90">
            <a:extLst>
              <a:ext uri="{FF2B5EF4-FFF2-40B4-BE49-F238E27FC236}">
                <a16:creationId xmlns:a16="http://schemas.microsoft.com/office/drawing/2014/main" id="{DABA23D6-011E-5543-8765-FF287E330C26}"/>
              </a:ext>
            </a:extLst>
          </p:cNvPr>
          <p:cNvGrpSpPr/>
          <p:nvPr/>
        </p:nvGrpSpPr>
        <p:grpSpPr>
          <a:xfrm>
            <a:off x="3763637" y="1334332"/>
            <a:ext cx="2254243" cy="2520748"/>
            <a:chOff x="2949261" y="1277771"/>
            <a:chExt cx="2254243" cy="2520748"/>
          </a:xfrm>
        </p:grpSpPr>
        <p:sp>
          <p:nvSpPr>
            <p:cNvPr id="80" name="Flèche vers la droite 71">
              <a:extLst>
                <a:ext uri="{FF2B5EF4-FFF2-40B4-BE49-F238E27FC236}">
                  <a16:creationId xmlns:a16="http://schemas.microsoft.com/office/drawing/2014/main" id="{ECEF7EC0-191A-7441-A95C-9D621BF5AD68}"/>
                </a:ext>
              </a:extLst>
            </p:cNvPr>
            <p:cNvSpPr/>
            <p:nvPr/>
          </p:nvSpPr>
          <p:spPr>
            <a:xfrm>
              <a:off x="2949261" y="1525844"/>
              <a:ext cx="9723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84" name="Groupe 40">
              <a:extLst>
                <a:ext uri="{FF2B5EF4-FFF2-40B4-BE49-F238E27FC236}">
                  <a16:creationId xmlns:a16="http://schemas.microsoft.com/office/drawing/2014/main" id="{BC36760A-76E0-0B4B-A0F7-97DE5A0713B0}"/>
                </a:ext>
              </a:extLst>
            </p:cNvPr>
            <p:cNvGrpSpPr/>
            <p:nvPr/>
          </p:nvGrpSpPr>
          <p:grpSpPr>
            <a:xfrm>
              <a:off x="3616858" y="1277771"/>
              <a:ext cx="1586646" cy="2520748"/>
              <a:chOff x="5624283" y="1277771"/>
              <a:chExt cx="1586646" cy="2520748"/>
            </a:xfrm>
          </p:grpSpPr>
          <p:sp>
            <p:nvSpPr>
              <p:cNvPr id="88" name="ZoneTexte 41">
                <a:extLst>
                  <a:ext uri="{FF2B5EF4-FFF2-40B4-BE49-F238E27FC236}">
                    <a16:creationId xmlns:a16="http://schemas.microsoft.com/office/drawing/2014/main" id="{21504A09-E899-9844-98CC-47E4DEF96DF2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3. Tray sterilised and allocated to patient procedure </a:t>
                </a:r>
              </a:p>
            </p:txBody>
          </p:sp>
          <p:sp>
            <p:nvSpPr>
              <p:cNvPr id="92" name="ZoneTexte 42">
                <a:extLst>
                  <a:ext uri="{FF2B5EF4-FFF2-40B4-BE49-F238E27FC236}">
                    <a16:creationId xmlns:a16="http://schemas.microsoft.com/office/drawing/2014/main" id="{C230C6AC-C1D7-844D-9D16-22D0E9B78A10}"/>
                  </a:ext>
                </a:extLst>
              </p:cNvPr>
              <p:cNvSpPr txBox="1"/>
              <p:nvPr/>
            </p:nvSpPr>
            <p:spPr>
              <a:xfrm>
                <a:off x="5624283" y="3372438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96" name="Image 4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F833F73B-D409-AD44-A1ED-6ACD99F8FD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85" name="Image 86">
              <a:extLst>
                <a:ext uri="{FF2B5EF4-FFF2-40B4-BE49-F238E27FC236}">
                  <a16:creationId xmlns:a16="http://schemas.microsoft.com/office/drawing/2014/main" id="{9C42BF48-3E83-CD41-9759-7C326F78D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11824" y="1976906"/>
              <a:ext cx="552408" cy="245131"/>
            </a:xfrm>
            <a:prstGeom prst="rect">
              <a:avLst/>
            </a:prstGeom>
          </p:spPr>
        </p:pic>
      </p:grpSp>
      <p:grpSp>
        <p:nvGrpSpPr>
          <p:cNvPr id="97" name="Groupe 89">
            <a:extLst>
              <a:ext uri="{FF2B5EF4-FFF2-40B4-BE49-F238E27FC236}">
                <a16:creationId xmlns:a16="http://schemas.microsoft.com/office/drawing/2014/main" id="{B25AD381-6C62-034D-ABF6-D9E6049D3A46}"/>
              </a:ext>
            </a:extLst>
          </p:cNvPr>
          <p:cNvGrpSpPr/>
          <p:nvPr/>
        </p:nvGrpSpPr>
        <p:grpSpPr>
          <a:xfrm>
            <a:off x="2149564" y="1334332"/>
            <a:ext cx="2109915" cy="2520749"/>
            <a:chOff x="1403797" y="1277771"/>
            <a:chExt cx="2109915" cy="2520749"/>
          </a:xfrm>
        </p:grpSpPr>
        <p:sp>
          <p:nvSpPr>
            <p:cNvPr id="98" name="Flèche vers la droite 70">
              <a:extLst>
                <a:ext uri="{FF2B5EF4-FFF2-40B4-BE49-F238E27FC236}">
                  <a16:creationId xmlns:a16="http://schemas.microsoft.com/office/drawing/2014/main" id="{BA854C9F-7DA9-C34B-87B1-53376B1A5C00}"/>
                </a:ext>
              </a:extLst>
            </p:cNvPr>
            <p:cNvSpPr/>
            <p:nvPr/>
          </p:nvSpPr>
          <p:spPr>
            <a:xfrm>
              <a:off x="1403797" y="1525844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36">
              <a:extLst>
                <a:ext uri="{FF2B5EF4-FFF2-40B4-BE49-F238E27FC236}">
                  <a16:creationId xmlns:a16="http://schemas.microsoft.com/office/drawing/2014/main" id="{6F92D0CE-FABA-9645-A78C-AFDF6B170B8A}"/>
                </a:ext>
              </a:extLst>
            </p:cNvPr>
            <p:cNvGrpSpPr/>
            <p:nvPr/>
          </p:nvGrpSpPr>
          <p:grpSpPr>
            <a:xfrm>
              <a:off x="1927066" y="1277771"/>
              <a:ext cx="1586646" cy="2520749"/>
              <a:chOff x="5624283" y="1277771"/>
              <a:chExt cx="1586646" cy="2520749"/>
            </a:xfrm>
          </p:grpSpPr>
          <p:sp>
            <p:nvSpPr>
              <p:cNvPr id="102" name="ZoneTexte 37">
                <a:extLst>
                  <a:ext uri="{FF2B5EF4-FFF2-40B4-BE49-F238E27FC236}">
                    <a16:creationId xmlns:a16="http://schemas.microsoft.com/office/drawing/2014/main" id="{1B092163-BE7F-C843-9FA3-745C7FE678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checked for contents and processed through sterilisation cycle</a:t>
                </a:r>
              </a:p>
            </p:txBody>
          </p:sp>
          <p:sp>
            <p:nvSpPr>
              <p:cNvPr id="103" name="ZoneTexte 38">
                <a:extLst>
                  <a:ext uri="{FF2B5EF4-FFF2-40B4-BE49-F238E27FC236}">
                    <a16:creationId xmlns:a16="http://schemas.microsoft.com/office/drawing/2014/main" id="{83B1FEFD-CF9C-4840-A1B3-09F9AB948BEB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GTIN/GIAI/GRAI </a:t>
                </a:r>
              </a:p>
            </p:txBody>
          </p:sp>
          <p:pic>
            <p:nvPicPr>
              <p:cNvPr id="104" name="Image 3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10CD7E65-2FD3-E94E-94C6-18DBFCEFB4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00" name="Image 85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D65FF481-A4B6-5047-B401-041994F5D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27648" y="1617184"/>
              <a:ext cx="424645" cy="580184"/>
            </a:xfrm>
            <a:prstGeom prst="rect">
              <a:avLst/>
            </a:prstGeom>
          </p:spPr>
        </p:pic>
        <p:pic>
          <p:nvPicPr>
            <p:cNvPr id="101" name="Image 82">
              <a:extLst>
                <a:ext uri="{FF2B5EF4-FFF2-40B4-BE49-F238E27FC236}">
                  <a16:creationId xmlns:a16="http://schemas.microsoft.com/office/drawing/2014/main" id="{FDB5F699-A582-AD4F-8257-7344150E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27172" y="1904146"/>
              <a:ext cx="355212" cy="254059"/>
            </a:xfrm>
            <a:prstGeom prst="rect">
              <a:avLst/>
            </a:prstGeom>
          </p:spPr>
        </p:pic>
      </p:grpSp>
      <p:grpSp>
        <p:nvGrpSpPr>
          <p:cNvPr id="105" name="Groupe 88">
            <a:extLst>
              <a:ext uri="{FF2B5EF4-FFF2-40B4-BE49-F238E27FC236}">
                <a16:creationId xmlns:a16="http://schemas.microsoft.com/office/drawing/2014/main" id="{E7AB484A-7FCD-0C43-83BC-5259882FA97F}"/>
              </a:ext>
            </a:extLst>
          </p:cNvPr>
          <p:cNvGrpSpPr/>
          <p:nvPr/>
        </p:nvGrpSpPr>
        <p:grpSpPr>
          <a:xfrm>
            <a:off x="853537" y="1334332"/>
            <a:ext cx="1643616" cy="2520749"/>
            <a:chOff x="180304" y="1277771"/>
            <a:chExt cx="1643616" cy="2520749"/>
          </a:xfrm>
        </p:grpSpPr>
        <p:grpSp>
          <p:nvGrpSpPr>
            <p:cNvPr id="106" name="Groupe 35">
              <a:extLst>
                <a:ext uri="{FF2B5EF4-FFF2-40B4-BE49-F238E27FC236}">
                  <a16:creationId xmlns:a16="http://schemas.microsoft.com/office/drawing/2014/main" id="{4EA019F4-7DE2-1E4C-902A-89724741D717}"/>
                </a:ext>
              </a:extLst>
            </p:cNvPr>
            <p:cNvGrpSpPr/>
            <p:nvPr/>
          </p:nvGrpSpPr>
          <p:grpSpPr>
            <a:xfrm>
              <a:off x="237274" y="1277771"/>
              <a:ext cx="1586646" cy="2520749"/>
              <a:chOff x="5624283" y="1277771"/>
              <a:chExt cx="1586646" cy="2520749"/>
            </a:xfrm>
          </p:grpSpPr>
          <p:sp>
            <p:nvSpPr>
              <p:cNvPr id="108" name="ZoneTexte 16">
                <a:extLst>
                  <a:ext uri="{FF2B5EF4-FFF2-40B4-BE49-F238E27FC236}">
                    <a16:creationId xmlns:a16="http://schemas.microsoft.com/office/drawing/2014/main" id="{CFB66587-D9F5-DB4F-ACD1-5ACFC89F65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arrives in to Dept &amp; if loan kit, add to loan kit register </a:t>
                </a:r>
              </a:p>
            </p:txBody>
          </p:sp>
          <p:sp>
            <p:nvSpPr>
              <p:cNvPr id="109" name="ZoneTexte 17">
                <a:extLst>
                  <a:ext uri="{FF2B5EF4-FFF2-40B4-BE49-F238E27FC236}">
                    <a16:creationId xmlns:a16="http://schemas.microsoft.com/office/drawing/2014/main" id="{683E0426-F166-3D43-B609-17B18774ABC2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GTIN/GLN/GRAI</a:t>
                </a:r>
              </a:p>
            </p:txBody>
          </p:sp>
          <p:pic>
            <p:nvPicPr>
              <p:cNvPr id="110" name="Image 18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37A21A5E-89FD-2948-A6C0-6C05805D5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07" name="Flèche vers la droite 80">
              <a:extLst>
                <a:ext uri="{FF2B5EF4-FFF2-40B4-BE49-F238E27FC236}">
                  <a16:creationId xmlns:a16="http://schemas.microsoft.com/office/drawing/2014/main" id="{29A7AC29-9648-194E-9570-DE7684836F79}"/>
                </a:ext>
              </a:extLst>
            </p:cNvPr>
            <p:cNvSpPr/>
            <p:nvPr/>
          </p:nvSpPr>
          <p:spPr>
            <a:xfrm>
              <a:off x="180304" y="1525844"/>
              <a:ext cx="423918" cy="460970"/>
            </a:xfrm>
            <a:prstGeom prst="rightArrow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2"/>
                </a:solidFill>
                <a:highlight>
                  <a:srgbClr val="CCE3AA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223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57" name="Groupe 93">
            <a:extLst>
              <a:ext uri="{FF2B5EF4-FFF2-40B4-BE49-F238E27FC236}">
                <a16:creationId xmlns:a16="http://schemas.microsoft.com/office/drawing/2014/main" id="{CFCEC616-1AF2-8F44-B4B6-D09D20B2F5F0}"/>
              </a:ext>
            </a:extLst>
          </p:cNvPr>
          <p:cNvGrpSpPr/>
          <p:nvPr/>
        </p:nvGrpSpPr>
        <p:grpSpPr>
          <a:xfrm>
            <a:off x="7256041" y="1334332"/>
            <a:ext cx="2266002" cy="2520749"/>
            <a:chOff x="6317086" y="1277771"/>
            <a:chExt cx="2266002" cy="2520749"/>
          </a:xfrm>
        </p:grpSpPr>
        <p:sp>
          <p:nvSpPr>
            <p:cNvPr id="58" name="Flèche vers la droite 73">
              <a:extLst>
                <a:ext uri="{FF2B5EF4-FFF2-40B4-BE49-F238E27FC236}">
                  <a16:creationId xmlns:a16="http://schemas.microsoft.com/office/drawing/2014/main" id="{0FF335BB-7096-8E4E-AA1C-57AA46E7D9C9}"/>
                </a:ext>
              </a:extLst>
            </p:cNvPr>
            <p:cNvSpPr/>
            <p:nvPr/>
          </p:nvSpPr>
          <p:spPr>
            <a:xfrm>
              <a:off x="6317086" y="1525844"/>
              <a:ext cx="9787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48">
              <a:extLst>
                <a:ext uri="{FF2B5EF4-FFF2-40B4-BE49-F238E27FC236}">
                  <a16:creationId xmlns:a16="http://schemas.microsoft.com/office/drawing/2014/main" id="{CF049141-CB7C-D94D-B28F-1A0E6FD2AA4E}"/>
                </a:ext>
              </a:extLst>
            </p:cNvPr>
            <p:cNvGrpSpPr/>
            <p:nvPr/>
          </p:nvGrpSpPr>
          <p:grpSpPr>
            <a:xfrm>
              <a:off x="6996442" y="1277771"/>
              <a:ext cx="1586646" cy="2520749"/>
              <a:chOff x="5624283" y="1277771"/>
              <a:chExt cx="1586646" cy="2520749"/>
            </a:xfrm>
          </p:grpSpPr>
          <p:sp>
            <p:nvSpPr>
              <p:cNvPr id="61" name="ZoneTexte 49">
                <a:extLst>
                  <a:ext uri="{FF2B5EF4-FFF2-40B4-BE49-F238E27FC236}">
                    <a16:creationId xmlns:a16="http://schemas.microsoft.com/office/drawing/2014/main" id="{7342968C-149E-3048-9C88-AF33A531CA6C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5. 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used in Operating Room </a:t>
                </a:r>
              </a:p>
            </p:txBody>
          </p:sp>
          <p:sp>
            <p:nvSpPr>
              <p:cNvPr id="62" name="ZoneTexte 50">
                <a:extLst>
                  <a:ext uri="{FF2B5EF4-FFF2-40B4-BE49-F238E27FC236}">
                    <a16:creationId xmlns:a16="http://schemas.microsoft.com/office/drawing/2014/main" id="{1A5FE147-89BE-6A4F-91AA-DA16F445CA35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63" name="Image 51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50630D80-3DA1-3045-BA4F-1C478A19FA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60" name="Image 68">
              <a:extLst>
                <a:ext uri="{FF2B5EF4-FFF2-40B4-BE49-F238E27FC236}">
                  <a16:creationId xmlns:a16="http://schemas.microsoft.com/office/drawing/2014/main" id="{0C679A41-1E75-D34C-B831-A00C26E2E7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17026" y="1752976"/>
              <a:ext cx="425074" cy="490470"/>
            </a:xfrm>
            <a:prstGeom prst="rect">
              <a:avLst/>
            </a:prstGeom>
          </p:spPr>
        </p:pic>
      </p:grpSp>
      <p:grpSp>
        <p:nvGrpSpPr>
          <p:cNvPr id="64" name="Groupe 94">
            <a:extLst>
              <a:ext uri="{FF2B5EF4-FFF2-40B4-BE49-F238E27FC236}">
                <a16:creationId xmlns:a16="http://schemas.microsoft.com/office/drawing/2014/main" id="{16873500-1EBF-DB4A-8BFF-1B2974A983BF}"/>
              </a:ext>
            </a:extLst>
          </p:cNvPr>
          <p:cNvGrpSpPr/>
          <p:nvPr/>
        </p:nvGrpSpPr>
        <p:grpSpPr>
          <a:xfrm>
            <a:off x="5613008" y="1334332"/>
            <a:ext cx="2166750" cy="2520749"/>
            <a:chOff x="4726546" y="1277771"/>
            <a:chExt cx="2166750" cy="2520749"/>
          </a:xfrm>
        </p:grpSpPr>
        <p:sp>
          <p:nvSpPr>
            <p:cNvPr id="65" name="Flèche vers la droite 72">
              <a:extLst>
                <a:ext uri="{FF2B5EF4-FFF2-40B4-BE49-F238E27FC236}">
                  <a16:creationId xmlns:a16="http://schemas.microsoft.com/office/drawing/2014/main" id="{C6116554-4E66-CE41-ACEA-BF7FF330C0AA}"/>
                </a:ext>
              </a:extLst>
            </p:cNvPr>
            <p:cNvSpPr/>
            <p:nvPr/>
          </p:nvSpPr>
          <p:spPr>
            <a:xfrm>
              <a:off x="4726546" y="1525844"/>
              <a:ext cx="87576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44">
              <a:extLst>
                <a:ext uri="{FF2B5EF4-FFF2-40B4-BE49-F238E27FC236}">
                  <a16:creationId xmlns:a16="http://schemas.microsoft.com/office/drawing/2014/main" id="{B4A6DAD7-EAE1-4D44-A283-1C71AFFB6F8F}"/>
                </a:ext>
              </a:extLst>
            </p:cNvPr>
            <p:cNvGrpSpPr/>
            <p:nvPr/>
          </p:nvGrpSpPr>
          <p:grpSpPr>
            <a:xfrm>
              <a:off x="5306650" y="1277771"/>
              <a:ext cx="1586646" cy="2520749"/>
              <a:chOff x="5624283" y="1277771"/>
              <a:chExt cx="1586646" cy="2520749"/>
            </a:xfrm>
          </p:grpSpPr>
          <p:sp>
            <p:nvSpPr>
              <p:cNvPr id="76" name="ZoneTexte 45">
                <a:extLst>
                  <a:ext uri="{FF2B5EF4-FFF2-40B4-BE49-F238E27FC236}">
                    <a16:creationId xmlns:a16="http://schemas.microsoft.com/office/drawing/2014/main" id="{E837BAE9-0976-F245-96A4-529AF5912CB0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4. </a:t>
                </a:r>
                <a:r>
                  <a:rPr kumimoji="0" lang="en-US" sz="1000" i="0" u="none" strike="noStrike" kern="1200" cap="none" spc="0" normalizeH="0" baseline="0" noProof="0" dirty="0" err="1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Sterilised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delivered to Operating Room </a:t>
                </a:r>
              </a:p>
            </p:txBody>
          </p:sp>
          <p:sp>
            <p:nvSpPr>
              <p:cNvPr id="77" name="ZoneTexte 46">
                <a:extLst>
                  <a:ext uri="{FF2B5EF4-FFF2-40B4-BE49-F238E27FC236}">
                    <a16:creationId xmlns:a16="http://schemas.microsoft.com/office/drawing/2014/main" id="{D1AF484E-6077-B042-8AFB-F1748CDAB08E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78" name="Image 47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4C3F7C3C-1B62-4F48-847E-C016D504D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70" name="Image 67" descr="Une image contenant texte, clipart&#10;&#10;Description générée automatiquement">
              <a:extLst>
                <a:ext uri="{FF2B5EF4-FFF2-40B4-BE49-F238E27FC236}">
                  <a16:creationId xmlns:a16="http://schemas.microsoft.com/office/drawing/2014/main" id="{45219534-3B53-5349-BD80-92E092507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58867" y="1605262"/>
              <a:ext cx="781246" cy="611267"/>
            </a:xfrm>
            <a:prstGeom prst="rect">
              <a:avLst/>
            </a:prstGeom>
          </p:spPr>
        </p:pic>
      </p:grpSp>
      <p:grpSp>
        <p:nvGrpSpPr>
          <p:cNvPr id="79" name="Groupe 90">
            <a:extLst>
              <a:ext uri="{FF2B5EF4-FFF2-40B4-BE49-F238E27FC236}">
                <a16:creationId xmlns:a16="http://schemas.microsoft.com/office/drawing/2014/main" id="{DABA23D6-011E-5543-8765-FF287E330C26}"/>
              </a:ext>
            </a:extLst>
          </p:cNvPr>
          <p:cNvGrpSpPr/>
          <p:nvPr/>
        </p:nvGrpSpPr>
        <p:grpSpPr>
          <a:xfrm>
            <a:off x="3763637" y="1334332"/>
            <a:ext cx="2254243" cy="2520748"/>
            <a:chOff x="2949261" y="1277771"/>
            <a:chExt cx="2254243" cy="2520748"/>
          </a:xfrm>
        </p:grpSpPr>
        <p:sp>
          <p:nvSpPr>
            <p:cNvPr id="80" name="Flèche vers la droite 71">
              <a:extLst>
                <a:ext uri="{FF2B5EF4-FFF2-40B4-BE49-F238E27FC236}">
                  <a16:creationId xmlns:a16="http://schemas.microsoft.com/office/drawing/2014/main" id="{ECEF7EC0-191A-7441-A95C-9D621BF5AD68}"/>
                </a:ext>
              </a:extLst>
            </p:cNvPr>
            <p:cNvSpPr/>
            <p:nvPr/>
          </p:nvSpPr>
          <p:spPr>
            <a:xfrm>
              <a:off x="2949261" y="1525844"/>
              <a:ext cx="9723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84" name="Groupe 40">
              <a:extLst>
                <a:ext uri="{FF2B5EF4-FFF2-40B4-BE49-F238E27FC236}">
                  <a16:creationId xmlns:a16="http://schemas.microsoft.com/office/drawing/2014/main" id="{BC36760A-76E0-0B4B-A0F7-97DE5A0713B0}"/>
                </a:ext>
              </a:extLst>
            </p:cNvPr>
            <p:cNvGrpSpPr/>
            <p:nvPr/>
          </p:nvGrpSpPr>
          <p:grpSpPr>
            <a:xfrm>
              <a:off x="3616858" y="1277771"/>
              <a:ext cx="1586646" cy="2520748"/>
              <a:chOff x="5624283" y="1277771"/>
              <a:chExt cx="1586646" cy="2520748"/>
            </a:xfrm>
          </p:grpSpPr>
          <p:sp>
            <p:nvSpPr>
              <p:cNvPr id="88" name="ZoneTexte 41">
                <a:extLst>
                  <a:ext uri="{FF2B5EF4-FFF2-40B4-BE49-F238E27FC236}">
                    <a16:creationId xmlns:a16="http://schemas.microsoft.com/office/drawing/2014/main" id="{21504A09-E899-9844-98CC-47E4DEF96DF2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3. Tray sterilised and allocated to patient procedure </a:t>
                </a:r>
              </a:p>
            </p:txBody>
          </p:sp>
          <p:sp>
            <p:nvSpPr>
              <p:cNvPr id="92" name="ZoneTexte 42">
                <a:extLst>
                  <a:ext uri="{FF2B5EF4-FFF2-40B4-BE49-F238E27FC236}">
                    <a16:creationId xmlns:a16="http://schemas.microsoft.com/office/drawing/2014/main" id="{C230C6AC-C1D7-844D-9D16-22D0E9B78A10}"/>
                  </a:ext>
                </a:extLst>
              </p:cNvPr>
              <p:cNvSpPr txBox="1"/>
              <p:nvPr/>
            </p:nvSpPr>
            <p:spPr>
              <a:xfrm>
                <a:off x="5624283" y="3372438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96" name="Image 4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F833F73B-D409-AD44-A1ED-6ACD99F8FD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85" name="Image 86">
              <a:extLst>
                <a:ext uri="{FF2B5EF4-FFF2-40B4-BE49-F238E27FC236}">
                  <a16:creationId xmlns:a16="http://schemas.microsoft.com/office/drawing/2014/main" id="{9C42BF48-3E83-CD41-9759-7C326F78D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11824" y="1976906"/>
              <a:ext cx="552408" cy="245131"/>
            </a:xfrm>
            <a:prstGeom prst="rect">
              <a:avLst/>
            </a:prstGeom>
          </p:spPr>
        </p:pic>
      </p:grpSp>
      <p:grpSp>
        <p:nvGrpSpPr>
          <p:cNvPr id="97" name="Groupe 89">
            <a:extLst>
              <a:ext uri="{FF2B5EF4-FFF2-40B4-BE49-F238E27FC236}">
                <a16:creationId xmlns:a16="http://schemas.microsoft.com/office/drawing/2014/main" id="{B25AD381-6C62-034D-ABF6-D9E6049D3A46}"/>
              </a:ext>
            </a:extLst>
          </p:cNvPr>
          <p:cNvGrpSpPr/>
          <p:nvPr/>
        </p:nvGrpSpPr>
        <p:grpSpPr>
          <a:xfrm>
            <a:off x="2149564" y="1334332"/>
            <a:ext cx="2109915" cy="2520749"/>
            <a:chOff x="1403797" y="1277771"/>
            <a:chExt cx="2109915" cy="2520749"/>
          </a:xfrm>
        </p:grpSpPr>
        <p:sp>
          <p:nvSpPr>
            <p:cNvPr id="98" name="Flèche vers la droite 70">
              <a:extLst>
                <a:ext uri="{FF2B5EF4-FFF2-40B4-BE49-F238E27FC236}">
                  <a16:creationId xmlns:a16="http://schemas.microsoft.com/office/drawing/2014/main" id="{BA854C9F-7DA9-C34B-87B1-53376B1A5C00}"/>
                </a:ext>
              </a:extLst>
            </p:cNvPr>
            <p:cNvSpPr/>
            <p:nvPr/>
          </p:nvSpPr>
          <p:spPr>
            <a:xfrm>
              <a:off x="1403797" y="1525844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36">
              <a:extLst>
                <a:ext uri="{FF2B5EF4-FFF2-40B4-BE49-F238E27FC236}">
                  <a16:creationId xmlns:a16="http://schemas.microsoft.com/office/drawing/2014/main" id="{6F92D0CE-FABA-9645-A78C-AFDF6B170B8A}"/>
                </a:ext>
              </a:extLst>
            </p:cNvPr>
            <p:cNvGrpSpPr/>
            <p:nvPr/>
          </p:nvGrpSpPr>
          <p:grpSpPr>
            <a:xfrm>
              <a:off x="1927066" y="1277771"/>
              <a:ext cx="1586646" cy="2520749"/>
              <a:chOff x="5624283" y="1277771"/>
              <a:chExt cx="1586646" cy="2520749"/>
            </a:xfrm>
          </p:grpSpPr>
          <p:sp>
            <p:nvSpPr>
              <p:cNvPr id="102" name="ZoneTexte 37">
                <a:extLst>
                  <a:ext uri="{FF2B5EF4-FFF2-40B4-BE49-F238E27FC236}">
                    <a16:creationId xmlns:a16="http://schemas.microsoft.com/office/drawing/2014/main" id="{1B092163-BE7F-C843-9FA3-745C7FE678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checked for contents and processed through sterilisation cycle</a:t>
                </a:r>
              </a:p>
            </p:txBody>
          </p:sp>
          <p:sp>
            <p:nvSpPr>
              <p:cNvPr id="103" name="ZoneTexte 38">
                <a:extLst>
                  <a:ext uri="{FF2B5EF4-FFF2-40B4-BE49-F238E27FC236}">
                    <a16:creationId xmlns:a16="http://schemas.microsoft.com/office/drawing/2014/main" id="{83B1FEFD-CF9C-4840-A1B3-09F9AB948BEB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GTIN/GIAI/GRAI </a:t>
                </a:r>
              </a:p>
            </p:txBody>
          </p:sp>
          <p:pic>
            <p:nvPicPr>
              <p:cNvPr id="104" name="Image 3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10CD7E65-2FD3-E94E-94C6-18DBFCEFB4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00" name="Image 85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D65FF481-A4B6-5047-B401-041994F5D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27648" y="1617184"/>
              <a:ext cx="424645" cy="580184"/>
            </a:xfrm>
            <a:prstGeom prst="rect">
              <a:avLst/>
            </a:prstGeom>
          </p:spPr>
        </p:pic>
        <p:pic>
          <p:nvPicPr>
            <p:cNvPr id="101" name="Image 82">
              <a:extLst>
                <a:ext uri="{FF2B5EF4-FFF2-40B4-BE49-F238E27FC236}">
                  <a16:creationId xmlns:a16="http://schemas.microsoft.com/office/drawing/2014/main" id="{FDB5F699-A582-AD4F-8257-7344150E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227172" y="1904146"/>
              <a:ext cx="355212" cy="254059"/>
            </a:xfrm>
            <a:prstGeom prst="rect">
              <a:avLst/>
            </a:prstGeom>
          </p:spPr>
        </p:pic>
      </p:grpSp>
      <p:grpSp>
        <p:nvGrpSpPr>
          <p:cNvPr id="105" name="Groupe 88">
            <a:extLst>
              <a:ext uri="{FF2B5EF4-FFF2-40B4-BE49-F238E27FC236}">
                <a16:creationId xmlns:a16="http://schemas.microsoft.com/office/drawing/2014/main" id="{E7AB484A-7FCD-0C43-83BC-5259882FA97F}"/>
              </a:ext>
            </a:extLst>
          </p:cNvPr>
          <p:cNvGrpSpPr/>
          <p:nvPr/>
        </p:nvGrpSpPr>
        <p:grpSpPr>
          <a:xfrm>
            <a:off x="853537" y="1334332"/>
            <a:ext cx="1643616" cy="2520749"/>
            <a:chOff x="180304" y="1277771"/>
            <a:chExt cx="1643616" cy="2520749"/>
          </a:xfrm>
        </p:grpSpPr>
        <p:grpSp>
          <p:nvGrpSpPr>
            <p:cNvPr id="106" name="Groupe 35">
              <a:extLst>
                <a:ext uri="{FF2B5EF4-FFF2-40B4-BE49-F238E27FC236}">
                  <a16:creationId xmlns:a16="http://schemas.microsoft.com/office/drawing/2014/main" id="{4EA019F4-7DE2-1E4C-902A-89724741D717}"/>
                </a:ext>
              </a:extLst>
            </p:cNvPr>
            <p:cNvGrpSpPr/>
            <p:nvPr/>
          </p:nvGrpSpPr>
          <p:grpSpPr>
            <a:xfrm>
              <a:off x="237274" y="1277771"/>
              <a:ext cx="1586646" cy="2520749"/>
              <a:chOff x="5624283" y="1277771"/>
              <a:chExt cx="1586646" cy="2520749"/>
            </a:xfrm>
          </p:grpSpPr>
          <p:sp>
            <p:nvSpPr>
              <p:cNvPr id="108" name="ZoneTexte 16">
                <a:extLst>
                  <a:ext uri="{FF2B5EF4-FFF2-40B4-BE49-F238E27FC236}">
                    <a16:creationId xmlns:a16="http://schemas.microsoft.com/office/drawing/2014/main" id="{CFB66587-D9F5-DB4F-ACD1-5ACFC89F65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arrives in to Dept &amp; if loan kit, add to loan kit register </a:t>
                </a:r>
              </a:p>
            </p:txBody>
          </p:sp>
          <p:sp>
            <p:nvSpPr>
              <p:cNvPr id="109" name="ZoneTexte 17">
                <a:extLst>
                  <a:ext uri="{FF2B5EF4-FFF2-40B4-BE49-F238E27FC236}">
                    <a16:creationId xmlns:a16="http://schemas.microsoft.com/office/drawing/2014/main" id="{683E0426-F166-3D43-B609-17B18774ABC2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GTIN/GLN/GRAI</a:t>
                </a:r>
              </a:p>
            </p:txBody>
          </p:sp>
          <p:pic>
            <p:nvPicPr>
              <p:cNvPr id="110" name="Image 18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37A21A5E-89FD-2948-A6C0-6C05805D5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07" name="Flèche vers la droite 80">
              <a:extLst>
                <a:ext uri="{FF2B5EF4-FFF2-40B4-BE49-F238E27FC236}">
                  <a16:creationId xmlns:a16="http://schemas.microsoft.com/office/drawing/2014/main" id="{29A7AC29-9648-194E-9570-DE7684836F79}"/>
                </a:ext>
              </a:extLst>
            </p:cNvPr>
            <p:cNvSpPr/>
            <p:nvPr/>
          </p:nvSpPr>
          <p:spPr>
            <a:xfrm>
              <a:off x="180304" y="1525844"/>
              <a:ext cx="423918" cy="460970"/>
            </a:xfrm>
            <a:prstGeom prst="rightArrow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2"/>
                </a:solidFill>
                <a:highlight>
                  <a:srgbClr val="CCE3AA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005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oupe 91">
            <a:extLst>
              <a:ext uri="{FF2B5EF4-FFF2-40B4-BE49-F238E27FC236}">
                <a16:creationId xmlns:a16="http://schemas.microsoft.com/office/drawing/2014/main" id="{DF8D544A-14F4-4741-B00D-54C4C4DD7E20}"/>
              </a:ext>
            </a:extLst>
          </p:cNvPr>
          <p:cNvGrpSpPr/>
          <p:nvPr/>
        </p:nvGrpSpPr>
        <p:grpSpPr>
          <a:xfrm>
            <a:off x="8960809" y="1317289"/>
            <a:ext cx="2303519" cy="2537792"/>
            <a:chOff x="9659155" y="1277771"/>
            <a:chExt cx="2303519" cy="2537792"/>
          </a:xfrm>
        </p:grpSpPr>
        <p:sp>
          <p:nvSpPr>
            <p:cNvPr id="112" name="Flèche vers la droite 75">
              <a:extLst>
                <a:ext uri="{FF2B5EF4-FFF2-40B4-BE49-F238E27FC236}">
                  <a16:creationId xmlns:a16="http://schemas.microsoft.com/office/drawing/2014/main" id="{BEB5F7C4-0616-184C-9767-DC7AD12E9081}"/>
                </a:ext>
              </a:extLst>
            </p:cNvPr>
            <p:cNvSpPr/>
            <p:nvPr/>
          </p:nvSpPr>
          <p:spPr>
            <a:xfrm>
              <a:off x="9659155" y="1546392"/>
              <a:ext cx="1007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13" name="Groupe 56">
              <a:extLst>
                <a:ext uri="{FF2B5EF4-FFF2-40B4-BE49-F238E27FC236}">
                  <a16:creationId xmlns:a16="http://schemas.microsoft.com/office/drawing/2014/main" id="{0172A29C-D97E-FA43-B620-45937D4B726B}"/>
                </a:ext>
              </a:extLst>
            </p:cNvPr>
            <p:cNvGrpSpPr/>
            <p:nvPr/>
          </p:nvGrpSpPr>
          <p:grpSpPr>
            <a:xfrm>
              <a:off x="10376028" y="1277771"/>
              <a:ext cx="1586646" cy="2537792"/>
              <a:chOff x="5624283" y="1277771"/>
              <a:chExt cx="1586646" cy="2537792"/>
            </a:xfrm>
          </p:grpSpPr>
          <p:sp>
            <p:nvSpPr>
              <p:cNvPr id="115" name="ZoneTexte 57">
                <a:extLst>
                  <a:ext uri="{FF2B5EF4-FFF2-40B4-BE49-F238E27FC236}">
                    <a16:creationId xmlns:a16="http://schemas.microsoft.com/office/drawing/2014/main" id="{834EFFC1-976D-E348-947B-3DD8F0765D18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6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. Loan Kit returned to Sterilisation Dept </a:t>
                </a:r>
              </a:p>
            </p:txBody>
          </p:sp>
          <p:sp>
            <p:nvSpPr>
              <p:cNvPr id="116" name="ZoneTexte 58">
                <a:extLst>
                  <a:ext uri="{FF2B5EF4-FFF2-40B4-BE49-F238E27FC236}">
                    <a16:creationId xmlns:a16="http://schemas.microsoft.com/office/drawing/2014/main" id="{F9A5CE40-8B88-7C46-AF8A-AAC937E14746}"/>
                  </a:ext>
                </a:extLst>
              </p:cNvPr>
              <p:cNvSpPr txBox="1"/>
              <p:nvPr/>
            </p:nvSpPr>
            <p:spPr>
              <a:xfrm>
                <a:off x="5624283" y="3398410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117" name="Image 5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0E4696B4-996D-3449-8829-174D6931C7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14" name="Image 84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208DBCB3-9BC1-9246-8113-00FF398DDB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488313" y="1617184"/>
              <a:ext cx="424645" cy="580184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57" name="Groupe 93">
            <a:extLst>
              <a:ext uri="{FF2B5EF4-FFF2-40B4-BE49-F238E27FC236}">
                <a16:creationId xmlns:a16="http://schemas.microsoft.com/office/drawing/2014/main" id="{CFCEC616-1AF2-8F44-B4B6-D09D20B2F5F0}"/>
              </a:ext>
            </a:extLst>
          </p:cNvPr>
          <p:cNvGrpSpPr/>
          <p:nvPr/>
        </p:nvGrpSpPr>
        <p:grpSpPr>
          <a:xfrm>
            <a:off x="7256041" y="1334332"/>
            <a:ext cx="2266002" cy="2520749"/>
            <a:chOff x="6317086" y="1277771"/>
            <a:chExt cx="2266002" cy="2520749"/>
          </a:xfrm>
        </p:grpSpPr>
        <p:sp>
          <p:nvSpPr>
            <p:cNvPr id="58" name="Flèche vers la droite 73">
              <a:extLst>
                <a:ext uri="{FF2B5EF4-FFF2-40B4-BE49-F238E27FC236}">
                  <a16:creationId xmlns:a16="http://schemas.microsoft.com/office/drawing/2014/main" id="{0FF335BB-7096-8E4E-AA1C-57AA46E7D9C9}"/>
                </a:ext>
              </a:extLst>
            </p:cNvPr>
            <p:cNvSpPr/>
            <p:nvPr/>
          </p:nvSpPr>
          <p:spPr>
            <a:xfrm>
              <a:off x="6317086" y="1525844"/>
              <a:ext cx="9787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48">
              <a:extLst>
                <a:ext uri="{FF2B5EF4-FFF2-40B4-BE49-F238E27FC236}">
                  <a16:creationId xmlns:a16="http://schemas.microsoft.com/office/drawing/2014/main" id="{CF049141-CB7C-D94D-B28F-1A0E6FD2AA4E}"/>
                </a:ext>
              </a:extLst>
            </p:cNvPr>
            <p:cNvGrpSpPr/>
            <p:nvPr/>
          </p:nvGrpSpPr>
          <p:grpSpPr>
            <a:xfrm>
              <a:off x="6996442" y="1277771"/>
              <a:ext cx="1586646" cy="2520749"/>
              <a:chOff x="5624283" y="1277771"/>
              <a:chExt cx="1586646" cy="2520749"/>
            </a:xfrm>
          </p:grpSpPr>
          <p:sp>
            <p:nvSpPr>
              <p:cNvPr id="61" name="ZoneTexte 49">
                <a:extLst>
                  <a:ext uri="{FF2B5EF4-FFF2-40B4-BE49-F238E27FC236}">
                    <a16:creationId xmlns:a16="http://schemas.microsoft.com/office/drawing/2014/main" id="{7342968C-149E-3048-9C88-AF33A531CA6C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5. 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used in Operating Room </a:t>
                </a:r>
              </a:p>
            </p:txBody>
          </p:sp>
          <p:sp>
            <p:nvSpPr>
              <p:cNvPr id="62" name="ZoneTexte 50">
                <a:extLst>
                  <a:ext uri="{FF2B5EF4-FFF2-40B4-BE49-F238E27FC236}">
                    <a16:creationId xmlns:a16="http://schemas.microsoft.com/office/drawing/2014/main" id="{1A5FE147-89BE-6A4F-91AA-DA16F445CA35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63" name="Image 51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50630D80-3DA1-3045-BA4F-1C478A19FA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60" name="Image 68">
              <a:extLst>
                <a:ext uri="{FF2B5EF4-FFF2-40B4-BE49-F238E27FC236}">
                  <a16:creationId xmlns:a16="http://schemas.microsoft.com/office/drawing/2014/main" id="{0C679A41-1E75-D34C-B831-A00C26E2E7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17026" y="1752976"/>
              <a:ext cx="425074" cy="490470"/>
            </a:xfrm>
            <a:prstGeom prst="rect">
              <a:avLst/>
            </a:prstGeom>
          </p:spPr>
        </p:pic>
      </p:grpSp>
      <p:grpSp>
        <p:nvGrpSpPr>
          <p:cNvPr id="64" name="Groupe 94">
            <a:extLst>
              <a:ext uri="{FF2B5EF4-FFF2-40B4-BE49-F238E27FC236}">
                <a16:creationId xmlns:a16="http://schemas.microsoft.com/office/drawing/2014/main" id="{16873500-1EBF-DB4A-8BFF-1B2974A983BF}"/>
              </a:ext>
            </a:extLst>
          </p:cNvPr>
          <p:cNvGrpSpPr/>
          <p:nvPr/>
        </p:nvGrpSpPr>
        <p:grpSpPr>
          <a:xfrm>
            <a:off x="5613008" y="1334332"/>
            <a:ext cx="2166750" cy="2520749"/>
            <a:chOff x="4726546" y="1277771"/>
            <a:chExt cx="2166750" cy="2520749"/>
          </a:xfrm>
        </p:grpSpPr>
        <p:sp>
          <p:nvSpPr>
            <p:cNvPr id="65" name="Flèche vers la droite 72">
              <a:extLst>
                <a:ext uri="{FF2B5EF4-FFF2-40B4-BE49-F238E27FC236}">
                  <a16:creationId xmlns:a16="http://schemas.microsoft.com/office/drawing/2014/main" id="{C6116554-4E66-CE41-ACEA-BF7FF330C0AA}"/>
                </a:ext>
              </a:extLst>
            </p:cNvPr>
            <p:cNvSpPr/>
            <p:nvPr/>
          </p:nvSpPr>
          <p:spPr>
            <a:xfrm>
              <a:off x="4726546" y="1525844"/>
              <a:ext cx="87576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44">
              <a:extLst>
                <a:ext uri="{FF2B5EF4-FFF2-40B4-BE49-F238E27FC236}">
                  <a16:creationId xmlns:a16="http://schemas.microsoft.com/office/drawing/2014/main" id="{B4A6DAD7-EAE1-4D44-A283-1C71AFFB6F8F}"/>
                </a:ext>
              </a:extLst>
            </p:cNvPr>
            <p:cNvGrpSpPr/>
            <p:nvPr/>
          </p:nvGrpSpPr>
          <p:grpSpPr>
            <a:xfrm>
              <a:off x="5306650" y="1277771"/>
              <a:ext cx="1586646" cy="2520749"/>
              <a:chOff x="5624283" y="1277771"/>
              <a:chExt cx="1586646" cy="2520749"/>
            </a:xfrm>
          </p:grpSpPr>
          <p:sp>
            <p:nvSpPr>
              <p:cNvPr id="76" name="ZoneTexte 45">
                <a:extLst>
                  <a:ext uri="{FF2B5EF4-FFF2-40B4-BE49-F238E27FC236}">
                    <a16:creationId xmlns:a16="http://schemas.microsoft.com/office/drawing/2014/main" id="{E837BAE9-0976-F245-96A4-529AF5912CB0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4. </a:t>
                </a:r>
                <a:r>
                  <a:rPr kumimoji="0" lang="en-US" sz="1000" i="0" u="none" strike="noStrike" kern="1200" cap="none" spc="0" normalizeH="0" baseline="0" noProof="0" dirty="0" err="1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Sterilised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delivered to Operating Room </a:t>
                </a:r>
              </a:p>
            </p:txBody>
          </p:sp>
          <p:sp>
            <p:nvSpPr>
              <p:cNvPr id="77" name="ZoneTexte 46">
                <a:extLst>
                  <a:ext uri="{FF2B5EF4-FFF2-40B4-BE49-F238E27FC236}">
                    <a16:creationId xmlns:a16="http://schemas.microsoft.com/office/drawing/2014/main" id="{D1AF484E-6077-B042-8AFB-F1748CDAB08E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78" name="Image 47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4C3F7C3C-1B62-4F48-847E-C016D504D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70" name="Image 67" descr="Une image contenant texte, clipart&#10;&#10;Description générée automatiquement">
              <a:extLst>
                <a:ext uri="{FF2B5EF4-FFF2-40B4-BE49-F238E27FC236}">
                  <a16:creationId xmlns:a16="http://schemas.microsoft.com/office/drawing/2014/main" id="{45219534-3B53-5349-BD80-92E092507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58867" y="1605262"/>
              <a:ext cx="781246" cy="611267"/>
            </a:xfrm>
            <a:prstGeom prst="rect">
              <a:avLst/>
            </a:prstGeom>
          </p:spPr>
        </p:pic>
      </p:grpSp>
      <p:grpSp>
        <p:nvGrpSpPr>
          <p:cNvPr id="79" name="Groupe 90">
            <a:extLst>
              <a:ext uri="{FF2B5EF4-FFF2-40B4-BE49-F238E27FC236}">
                <a16:creationId xmlns:a16="http://schemas.microsoft.com/office/drawing/2014/main" id="{DABA23D6-011E-5543-8765-FF287E330C26}"/>
              </a:ext>
            </a:extLst>
          </p:cNvPr>
          <p:cNvGrpSpPr/>
          <p:nvPr/>
        </p:nvGrpSpPr>
        <p:grpSpPr>
          <a:xfrm>
            <a:off x="3763637" y="1334332"/>
            <a:ext cx="2254243" cy="2520748"/>
            <a:chOff x="2949261" y="1277771"/>
            <a:chExt cx="2254243" cy="2520748"/>
          </a:xfrm>
        </p:grpSpPr>
        <p:sp>
          <p:nvSpPr>
            <p:cNvPr id="80" name="Flèche vers la droite 71">
              <a:extLst>
                <a:ext uri="{FF2B5EF4-FFF2-40B4-BE49-F238E27FC236}">
                  <a16:creationId xmlns:a16="http://schemas.microsoft.com/office/drawing/2014/main" id="{ECEF7EC0-191A-7441-A95C-9D621BF5AD68}"/>
                </a:ext>
              </a:extLst>
            </p:cNvPr>
            <p:cNvSpPr/>
            <p:nvPr/>
          </p:nvSpPr>
          <p:spPr>
            <a:xfrm>
              <a:off x="2949261" y="1525844"/>
              <a:ext cx="9723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84" name="Groupe 40">
              <a:extLst>
                <a:ext uri="{FF2B5EF4-FFF2-40B4-BE49-F238E27FC236}">
                  <a16:creationId xmlns:a16="http://schemas.microsoft.com/office/drawing/2014/main" id="{BC36760A-76E0-0B4B-A0F7-97DE5A0713B0}"/>
                </a:ext>
              </a:extLst>
            </p:cNvPr>
            <p:cNvGrpSpPr/>
            <p:nvPr/>
          </p:nvGrpSpPr>
          <p:grpSpPr>
            <a:xfrm>
              <a:off x="3616858" y="1277771"/>
              <a:ext cx="1586646" cy="2520748"/>
              <a:chOff x="5624283" y="1277771"/>
              <a:chExt cx="1586646" cy="2520748"/>
            </a:xfrm>
          </p:grpSpPr>
          <p:sp>
            <p:nvSpPr>
              <p:cNvPr id="88" name="ZoneTexte 41">
                <a:extLst>
                  <a:ext uri="{FF2B5EF4-FFF2-40B4-BE49-F238E27FC236}">
                    <a16:creationId xmlns:a16="http://schemas.microsoft.com/office/drawing/2014/main" id="{21504A09-E899-9844-98CC-47E4DEF96DF2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3. Tray sterilised and allocated to patient procedure </a:t>
                </a:r>
              </a:p>
            </p:txBody>
          </p:sp>
          <p:sp>
            <p:nvSpPr>
              <p:cNvPr id="92" name="ZoneTexte 42">
                <a:extLst>
                  <a:ext uri="{FF2B5EF4-FFF2-40B4-BE49-F238E27FC236}">
                    <a16:creationId xmlns:a16="http://schemas.microsoft.com/office/drawing/2014/main" id="{C230C6AC-C1D7-844D-9D16-22D0E9B78A10}"/>
                  </a:ext>
                </a:extLst>
              </p:cNvPr>
              <p:cNvSpPr txBox="1"/>
              <p:nvPr/>
            </p:nvSpPr>
            <p:spPr>
              <a:xfrm>
                <a:off x="5624283" y="3372438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96" name="Image 4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F833F73B-D409-AD44-A1ED-6ACD99F8FD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85" name="Image 86">
              <a:extLst>
                <a:ext uri="{FF2B5EF4-FFF2-40B4-BE49-F238E27FC236}">
                  <a16:creationId xmlns:a16="http://schemas.microsoft.com/office/drawing/2014/main" id="{9C42BF48-3E83-CD41-9759-7C326F78D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11824" y="1976906"/>
              <a:ext cx="552408" cy="245131"/>
            </a:xfrm>
            <a:prstGeom prst="rect">
              <a:avLst/>
            </a:prstGeom>
          </p:spPr>
        </p:pic>
      </p:grpSp>
      <p:grpSp>
        <p:nvGrpSpPr>
          <p:cNvPr id="97" name="Groupe 89">
            <a:extLst>
              <a:ext uri="{FF2B5EF4-FFF2-40B4-BE49-F238E27FC236}">
                <a16:creationId xmlns:a16="http://schemas.microsoft.com/office/drawing/2014/main" id="{B25AD381-6C62-034D-ABF6-D9E6049D3A46}"/>
              </a:ext>
            </a:extLst>
          </p:cNvPr>
          <p:cNvGrpSpPr/>
          <p:nvPr/>
        </p:nvGrpSpPr>
        <p:grpSpPr>
          <a:xfrm>
            <a:off x="2149564" y="1334332"/>
            <a:ext cx="2109915" cy="2520749"/>
            <a:chOff x="1403797" y="1277771"/>
            <a:chExt cx="2109915" cy="2520749"/>
          </a:xfrm>
        </p:grpSpPr>
        <p:sp>
          <p:nvSpPr>
            <p:cNvPr id="98" name="Flèche vers la droite 70">
              <a:extLst>
                <a:ext uri="{FF2B5EF4-FFF2-40B4-BE49-F238E27FC236}">
                  <a16:creationId xmlns:a16="http://schemas.microsoft.com/office/drawing/2014/main" id="{BA854C9F-7DA9-C34B-87B1-53376B1A5C00}"/>
                </a:ext>
              </a:extLst>
            </p:cNvPr>
            <p:cNvSpPr/>
            <p:nvPr/>
          </p:nvSpPr>
          <p:spPr>
            <a:xfrm>
              <a:off x="1403797" y="1525844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36">
              <a:extLst>
                <a:ext uri="{FF2B5EF4-FFF2-40B4-BE49-F238E27FC236}">
                  <a16:creationId xmlns:a16="http://schemas.microsoft.com/office/drawing/2014/main" id="{6F92D0CE-FABA-9645-A78C-AFDF6B170B8A}"/>
                </a:ext>
              </a:extLst>
            </p:cNvPr>
            <p:cNvGrpSpPr/>
            <p:nvPr/>
          </p:nvGrpSpPr>
          <p:grpSpPr>
            <a:xfrm>
              <a:off x="1927066" y="1277771"/>
              <a:ext cx="1586646" cy="2520749"/>
              <a:chOff x="5624283" y="1277771"/>
              <a:chExt cx="1586646" cy="2520749"/>
            </a:xfrm>
          </p:grpSpPr>
          <p:sp>
            <p:nvSpPr>
              <p:cNvPr id="102" name="ZoneTexte 37">
                <a:extLst>
                  <a:ext uri="{FF2B5EF4-FFF2-40B4-BE49-F238E27FC236}">
                    <a16:creationId xmlns:a16="http://schemas.microsoft.com/office/drawing/2014/main" id="{1B092163-BE7F-C843-9FA3-745C7FE678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checked for contents and processed through sterilisation cycle</a:t>
                </a:r>
              </a:p>
            </p:txBody>
          </p:sp>
          <p:sp>
            <p:nvSpPr>
              <p:cNvPr id="103" name="ZoneTexte 38">
                <a:extLst>
                  <a:ext uri="{FF2B5EF4-FFF2-40B4-BE49-F238E27FC236}">
                    <a16:creationId xmlns:a16="http://schemas.microsoft.com/office/drawing/2014/main" id="{83B1FEFD-CF9C-4840-A1B3-09F9AB948BEB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GTIN/GIAI/GRAI </a:t>
                </a:r>
              </a:p>
            </p:txBody>
          </p:sp>
          <p:pic>
            <p:nvPicPr>
              <p:cNvPr id="104" name="Image 3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10CD7E65-2FD3-E94E-94C6-18DBFCEFB4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00" name="Image 85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D65FF481-A4B6-5047-B401-041994F5D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27648" y="1617184"/>
              <a:ext cx="424645" cy="580184"/>
            </a:xfrm>
            <a:prstGeom prst="rect">
              <a:avLst/>
            </a:prstGeom>
          </p:spPr>
        </p:pic>
        <p:pic>
          <p:nvPicPr>
            <p:cNvPr id="101" name="Image 82">
              <a:extLst>
                <a:ext uri="{FF2B5EF4-FFF2-40B4-BE49-F238E27FC236}">
                  <a16:creationId xmlns:a16="http://schemas.microsoft.com/office/drawing/2014/main" id="{FDB5F699-A582-AD4F-8257-7344150E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227172" y="1904146"/>
              <a:ext cx="355212" cy="254059"/>
            </a:xfrm>
            <a:prstGeom prst="rect">
              <a:avLst/>
            </a:prstGeom>
          </p:spPr>
        </p:pic>
      </p:grpSp>
      <p:grpSp>
        <p:nvGrpSpPr>
          <p:cNvPr id="105" name="Groupe 88">
            <a:extLst>
              <a:ext uri="{FF2B5EF4-FFF2-40B4-BE49-F238E27FC236}">
                <a16:creationId xmlns:a16="http://schemas.microsoft.com/office/drawing/2014/main" id="{E7AB484A-7FCD-0C43-83BC-5259882FA97F}"/>
              </a:ext>
            </a:extLst>
          </p:cNvPr>
          <p:cNvGrpSpPr/>
          <p:nvPr/>
        </p:nvGrpSpPr>
        <p:grpSpPr>
          <a:xfrm>
            <a:off x="853537" y="1334332"/>
            <a:ext cx="1643616" cy="2520749"/>
            <a:chOff x="180304" y="1277771"/>
            <a:chExt cx="1643616" cy="2520749"/>
          </a:xfrm>
        </p:grpSpPr>
        <p:grpSp>
          <p:nvGrpSpPr>
            <p:cNvPr id="106" name="Groupe 35">
              <a:extLst>
                <a:ext uri="{FF2B5EF4-FFF2-40B4-BE49-F238E27FC236}">
                  <a16:creationId xmlns:a16="http://schemas.microsoft.com/office/drawing/2014/main" id="{4EA019F4-7DE2-1E4C-902A-89724741D717}"/>
                </a:ext>
              </a:extLst>
            </p:cNvPr>
            <p:cNvGrpSpPr/>
            <p:nvPr/>
          </p:nvGrpSpPr>
          <p:grpSpPr>
            <a:xfrm>
              <a:off x="237274" y="1277771"/>
              <a:ext cx="1586646" cy="2520749"/>
              <a:chOff x="5624283" y="1277771"/>
              <a:chExt cx="1586646" cy="2520749"/>
            </a:xfrm>
          </p:grpSpPr>
          <p:sp>
            <p:nvSpPr>
              <p:cNvPr id="108" name="ZoneTexte 16">
                <a:extLst>
                  <a:ext uri="{FF2B5EF4-FFF2-40B4-BE49-F238E27FC236}">
                    <a16:creationId xmlns:a16="http://schemas.microsoft.com/office/drawing/2014/main" id="{CFB66587-D9F5-DB4F-ACD1-5ACFC89F65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arrives in to Dept &amp; if loan kit, add to loan kit register </a:t>
                </a:r>
              </a:p>
            </p:txBody>
          </p:sp>
          <p:sp>
            <p:nvSpPr>
              <p:cNvPr id="109" name="ZoneTexte 17">
                <a:extLst>
                  <a:ext uri="{FF2B5EF4-FFF2-40B4-BE49-F238E27FC236}">
                    <a16:creationId xmlns:a16="http://schemas.microsoft.com/office/drawing/2014/main" id="{683E0426-F166-3D43-B609-17B18774ABC2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GTIN/GLN/GRAI</a:t>
                </a:r>
              </a:p>
            </p:txBody>
          </p:sp>
          <p:pic>
            <p:nvPicPr>
              <p:cNvPr id="110" name="Image 18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37A21A5E-89FD-2948-A6C0-6C05805D5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07" name="Flèche vers la droite 80">
              <a:extLst>
                <a:ext uri="{FF2B5EF4-FFF2-40B4-BE49-F238E27FC236}">
                  <a16:creationId xmlns:a16="http://schemas.microsoft.com/office/drawing/2014/main" id="{29A7AC29-9648-194E-9570-DE7684836F79}"/>
                </a:ext>
              </a:extLst>
            </p:cNvPr>
            <p:cNvSpPr/>
            <p:nvPr/>
          </p:nvSpPr>
          <p:spPr>
            <a:xfrm>
              <a:off x="180304" y="1525844"/>
              <a:ext cx="423918" cy="460970"/>
            </a:xfrm>
            <a:prstGeom prst="rightArrow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2"/>
                </a:solidFill>
                <a:highlight>
                  <a:srgbClr val="CCE3AA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922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roupe 91">
            <a:extLst>
              <a:ext uri="{FF2B5EF4-FFF2-40B4-BE49-F238E27FC236}">
                <a16:creationId xmlns:a16="http://schemas.microsoft.com/office/drawing/2014/main" id="{DF8D544A-14F4-4741-B00D-54C4C4DD7E20}"/>
              </a:ext>
            </a:extLst>
          </p:cNvPr>
          <p:cNvGrpSpPr/>
          <p:nvPr/>
        </p:nvGrpSpPr>
        <p:grpSpPr>
          <a:xfrm>
            <a:off x="8960809" y="1317289"/>
            <a:ext cx="2303519" cy="2537792"/>
            <a:chOff x="9659155" y="1277771"/>
            <a:chExt cx="2303519" cy="2537792"/>
          </a:xfrm>
        </p:grpSpPr>
        <p:sp>
          <p:nvSpPr>
            <p:cNvPr id="112" name="Flèche vers la droite 75">
              <a:extLst>
                <a:ext uri="{FF2B5EF4-FFF2-40B4-BE49-F238E27FC236}">
                  <a16:creationId xmlns:a16="http://schemas.microsoft.com/office/drawing/2014/main" id="{BEB5F7C4-0616-184C-9767-DC7AD12E9081}"/>
                </a:ext>
              </a:extLst>
            </p:cNvPr>
            <p:cNvSpPr/>
            <p:nvPr/>
          </p:nvSpPr>
          <p:spPr>
            <a:xfrm>
              <a:off x="9659155" y="1546392"/>
              <a:ext cx="1007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13" name="Groupe 56">
              <a:extLst>
                <a:ext uri="{FF2B5EF4-FFF2-40B4-BE49-F238E27FC236}">
                  <a16:creationId xmlns:a16="http://schemas.microsoft.com/office/drawing/2014/main" id="{0172A29C-D97E-FA43-B620-45937D4B726B}"/>
                </a:ext>
              </a:extLst>
            </p:cNvPr>
            <p:cNvGrpSpPr/>
            <p:nvPr/>
          </p:nvGrpSpPr>
          <p:grpSpPr>
            <a:xfrm>
              <a:off x="10376028" y="1277771"/>
              <a:ext cx="1586646" cy="2537792"/>
              <a:chOff x="5624283" y="1277771"/>
              <a:chExt cx="1586646" cy="2537792"/>
            </a:xfrm>
          </p:grpSpPr>
          <p:sp>
            <p:nvSpPr>
              <p:cNvPr id="115" name="ZoneTexte 57">
                <a:extLst>
                  <a:ext uri="{FF2B5EF4-FFF2-40B4-BE49-F238E27FC236}">
                    <a16:creationId xmlns:a16="http://schemas.microsoft.com/office/drawing/2014/main" id="{834EFFC1-976D-E348-947B-3DD8F0765D18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6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. Loan Kit returned to Sterilisation Dept </a:t>
                </a:r>
              </a:p>
            </p:txBody>
          </p:sp>
          <p:sp>
            <p:nvSpPr>
              <p:cNvPr id="116" name="ZoneTexte 58">
                <a:extLst>
                  <a:ext uri="{FF2B5EF4-FFF2-40B4-BE49-F238E27FC236}">
                    <a16:creationId xmlns:a16="http://schemas.microsoft.com/office/drawing/2014/main" id="{F9A5CE40-8B88-7C46-AF8A-AAC937E14746}"/>
                  </a:ext>
                </a:extLst>
              </p:cNvPr>
              <p:cNvSpPr txBox="1"/>
              <p:nvPr/>
            </p:nvSpPr>
            <p:spPr>
              <a:xfrm>
                <a:off x="5624283" y="3398410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117" name="Image 5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0E4696B4-996D-3449-8829-174D6931C7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14" name="Image 84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208DBCB3-9BC1-9246-8113-00FF398DDB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488313" y="1617184"/>
              <a:ext cx="424645" cy="580184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57" name="Groupe 93">
            <a:extLst>
              <a:ext uri="{FF2B5EF4-FFF2-40B4-BE49-F238E27FC236}">
                <a16:creationId xmlns:a16="http://schemas.microsoft.com/office/drawing/2014/main" id="{CFCEC616-1AF2-8F44-B4B6-D09D20B2F5F0}"/>
              </a:ext>
            </a:extLst>
          </p:cNvPr>
          <p:cNvGrpSpPr/>
          <p:nvPr/>
        </p:nvGrpSpPr>
        <p:grpSpPr>
          <a:xfrm>
            <a:off x="7256041" y="1334332"/>
            <a:ext cx="2266002" cy="2520749"/>
            <a:chOff x="6317086" y="1277771"/>
            <a:chExt cx="2266002" cy="2520749"/>
          </a:xfrm>
        </p:grpSpPr>
        <p:sp>
          <p:nvSpPr>
            <p:cNvPr id="58" name="Flèche vers la droite 73">
              <a:extLst>
                <a:ext uri="{FF2B5EF4-FFF2-40B4-BE49-F238E27FC236}">
                  <a16:creationId xmlns:a16="http://schemas.microsoft.com/office/drawing/2014/main" id="{0FF335BB-7096-8E4E-AA1C-57AA46E7D9C9}"/>
                </a:ext>
              </a:extLst>
            </p:cNvPr>
            <p:cNvSpPr/>
            <p:nvPr/>
          </p:nvSpPr>
          <p:spPr>
            <a:xfrm>
              <a:off x="6317086" y="1525844"/>
              <a:ext cx="9787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48">
              <a:extLst>
                <a:ext uri="{FF2B5EF4-FFF2-40B4-BE49-F238E27FC236}">
                  <a16:creationId xmlns:a16="http://schemas.microsoft.com/office/drawing/2014/main" id="{CF049141-CB7C-D94D-B28F-1A0E6FD2AA4E}"/>
                </a:ext>
              </a:extLst>
            </p:cNvPr>
            <p:cNvGrpSpPr/>
            <p:nvPr/>
          </p:nvGrpSpPr>
          <p:grpSpPr>
            <a:xfrm>
              <a:off x="6996442" y="1277771"/>
              <a:ext cx="1586646" cy="2520749"/>
              <a:chOff x="5624283" y="1277771"/>
              <a:chExt cx="1586646" cy="2520749"/>
            </a:xfrm>
          </p:grpSpPr>
          <p:sp>
            <p:nvSpPr>
              <p:cNvPr id="61" name="ZoneTexte 49">
                <a:extLst>
                  <a:ext uri="{FF2B5EF4-FFF2-40B4-BE49-F238E27FC236}">
                    <a16:creationId xmlns:a16="http://schemas.microsoft.com/office/drawing/2014/main" id="{7342968C-149E-3048-9C88-AF33A531CA6C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5. 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used in Operating Room </a:t>
                </a:r>
              </a:p>
            </p:txBody>
          </p:sp>
          <p:sp>
            <p:nvSpPr>
              <p:cNvPr id="62" name="ZoneTexte 50">
                <a:extLst>
                  <a:ext uri="{FF2B5EF4-FFF2-40B4-BE49-F238E27FC236}">
                    <a16:creationId xmlns:a16="http://schemas.microsoft.com/office/drawing/2014/main" id="{1A5FE147-89BE-6A4F-91AA-DA16F445CA35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63" name="Image 51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50630D80-3DA1-3045-BA4F-1C478A19FA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60" name="Image 68">
              <a:extLst>
                <a:ext uri="{FF2B5EF4-FFF2-40B4-BE49-F238E27FC236}">
                  <a16:creationId xmlns:a16="http://schemas.microsoft.com/office/drawing/2014/main" id="{0C679A41-1E75-D34C-B831-A00C26E2E7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17026" y="1752976"/>
              <a:ext cx="425074" cy="490470"/>
            </a:xfrm>
            <a:prstGeom prst="rect">
              <a:avLst/>
            </a:prstGeom>
          </p:spPr>
        </p:pic>
      </p:grpSp>
      <p:grpSp>
        <p:nvGrpSpPr>
          <p:cNvPr id="64" name="Groupe 94">
            <a:extLst>
              <a:ext uri="{FF2B5EF4-FFF2-40B4-BE49-F238E27FC236}">
                <a16:creationId xmlns:a16="http://schemas.microsoft.com/office/drawing/2014/main" id="{16873500-1EBF-DB4A-8BFF-1B2974A983BF}"/>
              </a:ext>
            </a:extLst>
          </p:cNvPr>
          <p:cNvGrpSpPr/>
          <p:nvPr/>
        </p:nvGrpSpPr>
        <p:grpSpPr>
          <a:xfrm>
            <a:off x="5613008" y="1334332"/>
            <a:ext cx="2166750" cy="2520749"/>
            <a:chOff x="4726546" y="1277771"/>
            <a:chExt cx="2166750" cy="2520749"/>
          </a:xfrm>
        </p:grpSpPr>
        <p:sp>
          <p:nvSpPr>
            <p:cNvPr id="65" name="Flèche vers la droite 72">
              <a:extLst>
                <a:ext uri="{FF2B5EF4-FFF2-40B4-BE49-F238E27FC236}">
                  <a16:creationId xmlns:a16="http://schemas.microsoft.com/office/drawing/2014/main" id="{C6116554-4E66-CE41-ACEA-BF7FF330C0AA}"/>
                </a:ext>
              </a:extLst>
            </p:cNvPr>
            <p:cNvSpPr/>
            <p:nvPr/>
          </p:nvSpPr>
          <p:spPr>
            <a:xfrm>
              <a:off x="4726546" y="1525844"/>
              <a:ext cx="87576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44">
              <a:extLst>
                <a:ext uri="{FF2B5EF4-FFF2-40B4-BE49-F238E27FC236}">
                  <a16:creationId xmlns:a16="http://schemas.microsoft.com/office/drawing/2014/main" id="{B4A6DAD7-EAE1-4D44-A283-1C71AFFB6F8F}"/>
                </a:ext>
              </a:extLst>
            </p:cNvPr>
            <p:cNvGrpSpPr/>
            <p:nvPr/>
          </p:nvGrpSpPr>
          <p:grpSpPr>
            <a:xfrm>
              <a:off x="5306650" y="1277771"/>
              <a:ext cx="1586646" cy="2520749"/>
              <a:chOff x="5624283" y="1277771"/>
              <a:chExt cx="1586646" cy="2520749"/>
            </a:xfrm>
          </p:grpSpPr>
          <p:sp>
            <p:nvSpPr>
              <p:cNvPr id="76" name="ZoneTexte 45">
                <a:extLst>
                  <a:ext uri="{FF2B5EF4-FFF2-40B4-BE49-F238E27FC236}">
                    <a16:creationId xmlns:a16="http://schemas.microsoft.com/office/drawing/2014/main" id="{E837BAE9-0976-F245-96A4-529AF5912CB0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4. </a:t>
                </a:r>
                <a:r>
                  <a:rPr kumimoji="0" lang="en-US" sz="1000" i="0" u="none" strike="noStrike" kern="1200" cap="none" spc="0" normalizeH="0" baseline="0" noProof="0" dirty="0" err="1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Sterilised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delivered to Operating Room </a:t>
                </a:r>
              </a:p>
            </p:txBody>
          </p:sp>
          <p:sp>
            <p:nvSpPr>
              <p:cNvPr id="77" name="ZoneTexte 46">
                <a:extLst>
                  <a:ext uri="{FF2B5EF4-FFF2-40B4-BE49-F238E27FC236}">
                    <a16:creationId xmlns:a16="http://schemas.microsoft.com/office/drawing/2014/main" id="{D1AF484E-6077-B042-8AFB-F1748CDAB08E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78" name="Image 47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4C3F7C3C-1B62-4F48-847E-C016D504D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70" name="Image 67" descr="Une image contenant texte, clipart&#10;&#10;Description générée automatiquement">
              <a:extLst>
                <a:ext uri="{FF2B5EF4-FFF2-40B4-BE49-F238E27FC236}">
                  <a16:creationId xmlns:a16="http://schemas.microsoft.com/office/drawing/2014/main" id="{45219534-3B53-5349-BD80-92E092507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58867" y="1605262"/>
              <a:ext cx="781246" cy="611267"/>
            </a:xfrm>
            <a:prstGeom prst="rect">
              <a:avLst/>
            </a:prstGeom>
          </p:spPr>
        </p:pic>
      </p:grpSp>
      <p:grpSp>
        <p:nvGrpSpPr>
          <p:cNvPr id="79" name="Groupe 90">
            <a:extLst>
              <a:ext uri="{FF2B5EF4-FFF2-40B4-BE49-F238E27FC236}">
                <a16:creationId xmlns:a16="http://schemas.microsoft.com/office/drawing/2014/main" id="{DABA23D6-011E-5543-8765-FF287E330C26}"/>
              </a:ext>
            </a:extLst>
          </p:cNvPr>
          <p:cNvGrpSpPr/>
          <p:nvPr/>
        </p:nvGrpSpPr>
        <p:grpSpPr>
          <a:xfrm>
            <a:off x="3763637" y="1334332"/>
            <a:ext cx="2254243" cy="2520748"/>
            <a:chOff x="2949261" y="1277771"/>
            <a:chExt cx="2254243" cy="2520748"/>
          </a:xfrm>
        </p:grpSpPr>
        <p:sp>
          <p:nvSpPr>
            <p:cNvPr id="80" name="Flèche vers la droite 71">
              <a:extLst>
                <a:ext uri="{FF2B5EF4-FFF2-40B4-BE49-F238E27FC236}">
                  <a16:creationId xmlns:a16="http://schemas.microsoft.com/office/drawing/2014/main" id="{ECEF7EC0-191A-7441-A95C-9D621BF5AD68}"/>
                </a:ext>
              </a:extLst>
            </p:cNvPr>
            <p:cNvSpPr/>
            <p:nvPr/>
          </p:nvSpPr>
          <p:spPr>
            <a:xfrm>
              <a:off x="2949261" y="1525844"/>
              <a:ext cx="9723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84" name="Groupe 40">
              <a:extLst>
                <a:ext uri="{FF2B5EF4-FFF2-40B4-BE49-F238E27FC236}">
                  <a16:creationId xmlns:a16="http://schemas.microsoft.com/office/drawing/2014/main" id="{BC36760A-76E0-0B4B-A0F7-97DE5A0713B0}"/>
                </a:ext>
              </a:extLst>
            </p:cNvPr>
            <p:cNvGrpSpPr/>
            <p:nvPr/>
          </p:nvGrpSpPr>
          <p:grpSpPr>
            <a:xfrm>
              <a:off x="3616858" y="1277771"/>
              <a:ext cx="1586646" cy="2520748"/>
              <a:chOff x="5624283" y="1277771"/>
              <a:chExt cx="1586646" cy="2520748"/>
            </a:xfrm>
          </p:grpSpPr>
          <p:sp>
            <p:nvSpPr>
              <p:cNvPr id="88" name="ZoneTexte 41">
                <a:extLst>
                  <a:ext uri="{FF2B5EF4-FFF2-40B4-BE49-F238E27FC236}">
                    <a16:creationId xmlns:a16="http://schemas.microsoft.com/office/drawing/2014/main" id="{21504A09-E899-9844-98CC-47E4DEF96DF2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3. Tray sterilised and allocated to patient procedure </a:t>
                </a:r>
              </a:p>
            </p:txBody>
          </p:sp>
          <p:sp>
            <p:nvSpPr>
              <p:cNvPr id="92" name="ZoneTexte 42">
                <a:extLst>
                  <a:ext uri="{FF2B5EF4-FFF2-40B4-BE49-F238E27FC236}">
                    <a16:creationId xmlns:a16="http://schemas.microsoft.com/office/drawing/2014/main" id="{C230C6AC-C1D7-844D-9D16-22D0E9B78A10}"/>
                  </a:ext>
                </a:extLst>
              </p:cNvPr>
              <p:cNvSpPr txBox="1"/>
              <p:nvPr/>
            </p:nvSpPr>
            <p:spPr>
              <a:xfrm>
                <a:off x="5624283" y="3372438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96" name="Image 4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F833F73B-D409-AD44-A1ED-6ACD99F8FD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85" name="Image 86">
              <a:extLst>
                <a:ext uri="{FF2B5EF4-FFF2-40B4-BE49-F238E27FC236}">
                  <a16:creationId xmlns:a16="http://schemas.microsoft.com/office/drawing/2014/main" id="{9C42BF48-3E83-CD41-9759-7C326F78D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11824" y="1976906"/>
              <a:ext cx="552408" cy="245131"/>
            </a:xfrm>
            <a:prstGeom prst="rect">
              <a:avLst/>
            </a:prstGeom>
          </p:spPr>
        </p:pic>
      </p:grpSp>
      <p:grpSp>
        <p:nvGrpSpPr>
          <p:cNvPr id="97" name="Groupe 89">
            <a:extLst>
              <a:ext uri="{FF2B5EF4-FFF2-40B4-BE49-F238E27FC236}">
                <a16:creationId xmlns:a16="http://schemas.microsoft.com/office/drawing/2014/main" id="{B25AD381-6C62-034D-ABF6-D9E6049D3A46}"/>
              </a:ext>
            </a:extLst>
          </p:cNvPr>
          <p:cNvGrpSpPr/>
          <p:nvPr/>
        </p:nvGrpSpPr>
        <p:grpSpPr>
          <a:xfrm>
            <a:off x="2149564" y="1334332"/>
            <a:ext cx="2109915" cy="2520749"/>
            <a:chOff x="1403797" y="1277771"/>
            <a:chExt cx="2109915" cy="2520749"/>
          </a:xfrm>
        </p:grpSpPr>
        <p:sp>
          <p:nvSpPr>
            <p:cNvPr id="98" name="Flèche vers la droite 70">
              <a:extLst>
                <a:ext uri="{FF2B5EF4-FFF2-40B4-BE49-F238E27FC236}">
                  <a16:creationId xmlns:a16="http://schemas.microsoft.com/office/drawing/2014/main" id="{BA854C9F-7DA9-C34B-87B1-53376B1A5C00}"/>
                </a:ext>
              </a:extLst>
            </p:cNvPr>
            <p:cNvSpPr/>
            <p:nvPr/>
          </p:nvSpPr>
          <p:spPr>
            <a:xfrm>
              <a:off x="1403797" y="1525844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36">
              <a:extLst>
                <a:ext uri="{FF2B5EF4-FFF2-40B4-BE49-F238E27FC236}">
                  <a16:creationId xmlns:a16="http://schemas.microsoft.com/office/drawing/2014/main" id="{6F92D0CE-FABA-9645-A78C-AFDF6B170B8A}"/>
                </a:ext>
              </a:extLst>
            </p:cNvPr>
            <p:cNvGrpSpPr/>
            <p:nvPr/>
          </p:nvGrpSpPr>
          <p:grpSpPr>
            <a:xfrm>
              <a:off x="1927066" y="1277771"/>
              <a:ext cx="1586646" cy="2520749"/>
              <a:chOff x="5624283" y="1277771"/>
              <a:chExt cx="1586646" cy="2520749"/>
            </a:xfrm>
          </p:grpSpPr>
          <p:sp>
            <p:nvSpPr>
              <p:cNvPr id="102" name="ZoneTexte 37">
                <a:extLst>
                  <a:ext uri="{FF2B5EF4-FFF2-40B4-BE49-F238E27FC236}">
                    <a16:creationId xmlns:a16="http://schemas.microsoft.com/office/drawing/2014/main" id="{1B092163-BE7F-C843-9FA3-745C7FE678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checked for contents and processed through sterilisation cycle</a:t>
                </a:r>
              </a:p>
            </p:txBody>
          </p:sp>
          <p:sp>
            <p:nvSpPr>
              <p:cNvPr id="103" name="ZoneTexte 38">
                <a:extLst>
                  <a:ext uri="{FF2B5EF4-FFF2-40B4-BE49-F238E27FC236}">
                    <a16:creationId xmlns:a16="http://schemas.microsoft.com/office/drawing/2014/main" id="{83B1FEFD-CF9C-4840-A1B3-09F9AB948BEB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GTIN/GIAI/GRAI </a:t>
                </a:r>
              </a:p>
            </p:txBody>
          </p:sp>
          <p:pic>
            <p:nvPicPr>
              <p:cNvPr id="104" name="Image 3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10CD7E65-2FD3-E94E-94C6-18DBFCEFB4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00" name="Image 85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D65FF481-A4B6-5047-B401-041994F5D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27648" y="1617184"/>
              <a:ext cx="424645" cy="580184"/>
            </a:xfrm>
            <a:prstGeom prst="rect">
              <a:avLst/>
            </a:prstGeom>
          </p:spPr>
        </p:pic>
        <p:pic>
          <p:nvPicPr>
            <p:cNvPr id="101" name="Image 82">
              <a:extLst>
                <a:ext uri="{FF2B5EF4-FFF2-40B4-BE49-F238E27FC236}">
                  <a16:creationId xmlns:a16="http://schemas.microsoft.com/office/drawing/2014/main" id="{FDB5F699-A582-AD4F-8257-7344150E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227172" y="1904146"/>
              <a:ext cx="355212" cy="254059"/>
            </a:xfrm>
            <a:prstGeom prst="rect">
              <a:avLst/>
            </a:prstGeom>
          </p:spPr>
        </p:pic>
      </p:grpSp>
      <p:grpSp>
        <p:nvGrpSpPr>
          <p:cNvPr id="105" name="Groupe 88">
            <a:extLst>
              <a:ext uri="{FF2B5EF4-FFF2-40B4-BE49-F238E27FC236}">
                <a16:creationId xmlns:a16="http://schemas.microsoft.com/office/drawing/2014/main" id="{E7AB484A-7FCD-0C43-83BC-5259882FA97F}"/>
              </a:ext>
            </a:extLst>
          </p:cNvPr>
          <p:cNvGrpSpPr/>
          <p:nvPr/>
        </p:nvGrpSpPr>
        <p:grpSpPr>
          <a:xfrm>
            <a:off x="853537" y="1334332"/>
            <a:ext cx="1643616" cy="2520749"/>
            <a:chOff x="180304" y="1277771"/>
            <a:chExt cx="1643616" cy="2520749"/>
          </a:xfrm>
        </p:grpSpPr>
        <p:grpSp>
          <p:nvGrpSpPr>
            <p:cNvPr id="106" name="Groupe 35">
              <a:extLst>
                <a:ext uri="{FF2B5EF4-FFF2-40B4-BE49-F238E27FC236}">
                  <a16:creationId xmlns:a16="http://schemas.microsoft.com/office/drawing/2014/main" id="{4EA019F4-7DE2-1E4C-902A-89724741D717}"/>
                </a:ext>
              </a:extLst>
            </p:cNvPr>
            <p:cNvGrpSpPr/>
            <p:nvPr/>
          </p:nvGrpSpPr>
          <p:grpSpPr>
            <a:xfrm>
              <a:off x="237274" y="1277771"/>
              <a:ext cx="1586646" cy="2520749"/>
              <a:chOff x="5624283" y="1277771"/>
              <a:chExt cx="1586646" cy="2520749"/>
            </a:xfrm>
          </p:grpSpPr>
          <p:sp>
            <p:nvSpPr>
              <p:cNvPr id="108" name="ZoneTexte 16">
                <a:extLst>
                  <a:ext uri="{FF2B5EF4-FFF2-40B4-BE49-F238E27FC236}">
                    <a16:creationId xmlns:a16="http://schemas.microsoft.com/office/drawing/2014/main" id="{CFB66587-D9F5-DB4F-ACD1-5ACFC89F65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arrives in to Dept &amp; if loan kit, add to loan kit register </a:t>
                </a:r>
              </a:p>
            </p:txBody>
          </p:sp>
          <p:sp>
            <p:nvSpPr>
              <p:cNvPr id="109" name="ZoneTexte 17">
                <a:extLst>
                  <a:ext uri="{FF2B5EF4-FFF2-40B4-BE49-F238E27FC236}">
                    <a16:creationId xmlns:a16="http://schemas.microsoft.com/office/drawing/2014/main" id="{683E0426-F166-3D43-B609-17B18774ABC2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GTIN/GLN/GRAI</a:t>
                </a:r>
              </a:p>
            </p:txBody>
          </p:sp>
          <p:pic>
            <p:nvPicPr>
              <p:cNvPr id="110" name="Image 18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37A21A5E-89FD-2948-A6C0-6C05805D5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07" name="Flèche vers la droite 80">
              <a:extLst>
                <a:ext uri="{FF2B5EF4-FFF2-40B4-BE49-F238E27FC236}">
                  <a16:creationId xmlns:a16="http://schemas.microsoft.com/office/drawing/2014/main" id="{29A7AC29-9648-194E-9570-DE7684836F79}"/>
                </a:ext>
              </a:extLst>
            </p:cNvPr>
            <p:cNvSpPr/>
            <p:nvPr/>
          </p:nvSpPr>
          <p:spPr>
            <a:xfrm>
              <a:off x="180304" y="1525844"/>
              <a:ext cx="423918" cy="460970"/>
            </a:xfrm>
            <a:prstGeom prst="rightArrow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2"/>
                </a:solidFill>
                <a:highlight>
                  <a:srgbClr val="CCE3AA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" name="Groupe 95">
            <a:extLst>
              <a:ext uri="{FF2B5EF4-FFF2-40B4-BE49-F238E27FC236}">
                <a16:creationId xmlns:a16="http://schemas.microsoft.com/office/drawing/2014/main" id="{5B9199ED-856D-6278-9112-B001FE7F5203}"/>
              </a:ext>
            </a:extLst>
          </p:cNvPr>
          <p:cNvGrpSpPr/>
          <p:nvPr/>
        </p:nvGrpSpPr>
        <p:grpSpPr>
          <a:xfrm>
            <a:off x="3087450" y="4022921"/>
            <a:ext cx="7527132" cy="2253455"/>
            <a:chOff x="1962092" y="3950476"/>
            <a:chExt cx="8834987" cy="2253455"/>
          </a:xfrm>
        </p:grpSpPr>
        <p:grpSp>
          <p:nvGrpSpPr>
            <p:cNvPr id="10" name="Groupe 60">
              <a:extLst>
                <a:ext uri="{FF2B5EF4-FFF2-40B4-BE49-F238E27FC236}">
                  <a16:creationId xmlns:a16="http://schemas.microsoft.com/office/drawing/2014/main" id="{D22F8E69-B4A9-8C48-A8FB-A732B39020B4}"/>
                </a:ext>
              </a:extLst>
            </p:cNvPr>
            <p:cNvGrpSpPr/>
            <p:nvPr/>
          </p:nvGrpSpPr>
          <p:grpSpPr>
            <a:xfrm>
              <a:off x="1962092" y="4606280"/>
              <a:ext cx="1515282" cy="1597651"/>
              <a:chOff x="5659309" y="1277771"/>
              <a:chExt cx="1515282" cy="1597651"/>
            </a:xfrm>
          </p:grpSpPr>
          <p:sp>
            <p:nvSpPr>
              <p:cNvPr id="13" name="ZoneTexte 61">
                <a:extLst>
                  <a:ext uri="{FF2B5EF4-FFF2-40B4-BE49-F238E27FC236}">
                    <a16:creationId xmlns:a16="http://schemas.microsoft.com/office/drawing/2014/main" id="{A3AC2DD5-1211-ADCA-2D3B-552948FC84E5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7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. Loan kit returned to supplier </a:t>
                </a:r>
              </a:p>
            </p:txBody>
          </p:sp>
          <p:pic>
            <p:nvPicPr>
              <p:cNvPr id="14" name="Image 6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71FF52AE-B277-4DA2-A6B2-5D068F578C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659309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1" name="Virage 78">
              <a:extLst>
                <a:ext uri="{FF2B5EF4-FFF2-40B4-BE49-F238E27FC236}">
                  <a16:creationId xmlns:a16="http://schemas.microsoft.com/office/drawing/2014/main" id="{4BBD1756-CC31-6F90-E516-70F84F2F2C50}"/>
                </a:ext>
              </a:extLst>
            </p:cNvPr>
            <p:cNvSpPr/>
            <p:nvPr/>
          </p:nvSpPr>
          <p:spPr>
            <a:xfrm rot="10800000">
              <a:off x="3187698" y="3950476"/>
              <a:ext cx="7609381" cy="1498094"/>
            </a:xfrm>
            <a:prstGeom prst="bentArrow">
              <a:avLst>
                <a:gd name="adj1" fmla="val 16297"/>
                <a:gd name="adj2" fmla="val 16091"/>
                <a:gd name="adj3" fmla="val 16792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12" name="Image 87">
              <a:extLst>
                <a:ext uri="{FF2B5EF4-FFF2-40B4-BE49-F238E27FC236}">
                  <a16:creationId xmlns:a16="http://schemas.microsoft.com/office/drawing/2014/main" id="{1B1EF454-08A3-E453-ED7E-0CBFBEAB5EE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45724" y="5215943"/>
              <a:ext cx="633228" cy="404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3790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èche vers la droite 79">
            <a:extLst>
              <a:ext uri="{FF2B5EF4-FFF2-40B4-BE49-F238E27FC236}">
                <a16:creationId xmlns:a16="http://schemas.microsoft.com/office/drawing/2014/main" id="{F78B62C0-D4EA-F74E-4A80-DA0297AED8D9}"/>
              </a:ext>
            </a:extLst>
          </p:cNvPr>
          <p:cNvSpPr/>
          <p:nvPr/>
        </p:nvSpPr>
        <p:spPr>
          <a:xfrm rot="16200000">
            <a:off x="2920607" y="4292000"/>
            <a:ext cx="1023522" cy="46097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11" name="Groupe 91">
            <a:extLst>
              <a:ext uri="{FF2B5EF4-FFF2-40B4-BE49-F238E27FC236}">
                <a16:creationId xmlns:a16="http://schemas.microsoft.com/office/drawing/2014/main" id="{DF8D544A-14F4-4741-B00D-54C4C4DD7E20}"/>
              </a:ext>
            </a:extLst>
          </p:cNvPr>
          <p:cNvGrpSpPr/>
          <p:nvPr/>
        </p:nvGrpSpPr>
        <p:grpSpPr>
          <a:xfrm>
            <a:off x="8960809" y="1317289"/>
            <a:ext cx="2303519" cy="2537792"/>
            <a:chOff x="9659155" y="1277771"/>
            <a:chExt cx="2303519" cy="2537792"/>
          </a:xfrm>
        </p:grpSpPr>
        <p:sp>
          <p:nvSpPr>
            <p:cNvPr id="112" name="Flèche vers la droite 75">
              <a:extLst>
                <a:ext uri="{FF2B5EF4-FFF2-40B4-BE49-F238E27FC236}">
                  <a16:creationId xmlns:a16="http://schemas.microsoft.com/office/drawing/2014/main" id="{BEB5F7C4-0616-184C-9767-DC7AD12E9081}"/>
                </a:ext>
              </a:extLst>
            </p:cNvPr>
            <p:cNvSpPr/>
            <p:nvPr/>
          </p:nvSpPr>
          <p:spPr>
            <a:xfrm>
              <a:off x="9659155" y="1546392"/>
              <a:ext cx="100746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113" name="Groupe 56">
              <a:extLst>
                <a:ext uri="{FF2B5EF4-FFF2-40B4-BE49-F238E27FC236}">
                  <a16:creationId xmlns:a16="http://schemas.microsoft.com/office/drawing/2014/main" id="{0172A29C-D97E-FA43-B620-45937D4B726B}"/>
                </a:ext>
              </a:extLst>
            </p:cNvPr>
            <p:cNvGrpSpPr/>
            <p:nvPr/>
          </p:nvGrpSpPr>
          <p:grpSpPr>
            <a:xfrm>
              <a:off x="10376028" y="1277771"/>
              <a:ext cx="1586646" cy="2537792"/>
              <a:chOff x="5624283" y="1277771"/>
              <a:chExt cx="1586646" cy="2537792"/>
            </a:xfrm>
          </p:grpSpPr>
          <p:sp>
            <p:nvSpPr>
              <p:cNvPr id="115" name="ZoneTexte 57">
                <a:extLst>
                  <a:ext uri="{FF2B5EF4-FFF2-40B4-BE49-F238E27FC236}">
                    <a16:creationId xmlns:a16="http://schemas.microsoft.com/office/drawing/2014/main" id="{834EFFC1-976D-E348-947B-3DD8F0765D18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6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. Loan Kit returned to Sterilisation Dept </a:t>
                </a:r>
              </a:p>
            </p:txBody>
          </p:sp>
          <p:sp>
            <p:nvSpPr>
              <p:cNvPr id="116" name="ZoneTexte 58">
                <a:extLst>
                  <a:ext uri="{FF2B5EF4-FFF2-40B4-BE49-F238E27FC236}">
                    <a16:creationId xmlns:a16="http://schemas.microsoft.com/office/drawing/2014/main" id="{F9A5CE40-8B88-7C46-AF8A-AAC937E14746}"/>
                  </a:ext>
                </a:extLst>
              </p:cNvPr>
              <p:cNvSpPr txBox="1"/>
              <p:nvPr/>
            </p:nvSpPr>
            <p:spPr>
              <a:xfrm>
                <a:off x="5624283" y="3398410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117" name="Image 5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0E4696B4-996D-3449-8829-174D6931C7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14" name="Image 84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208DBCB3-9BC1-9246-8113-00FF398DDB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488313" y="1617184"/>
              <a:ext cx="424645" cy="580184"/>
            </a:xfrm>
            <a:prstGeom prst="rect">
              <a:avLst/>
            </a:prstGeom>
          </p:spPr>
        </p:pic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Where</a:t>
            </a:r>
            <a:r>
              <a:rPr lang="fr-FR" dirty="0"/>
              <a:t> the standards fit in the process </a:t>
            </a:r>
            <a:r>
              <a:rPr lang="fr-FR" dirty="0" err="1"/>
              <a:t>map</a:t>
            </a:r>
            <a:r>
              <a:rPr lang="fr-FR" dirty="0"/>
              <a:t>?</a:t>
            </a:r>
          </a:p>
        </p:txBody>
      </p:sp>
      <p:grpSp>
        <p:nvGrpSpPr>
          <p:cNvPr id="57" name="Groupe 93">
            <a:extLst>
              <a:ext uri="{FF2B5EF4-FFF2-40B4-BE49-F238E27FC236}">
                <a16:creationId xmlns:a16="http://schemas.microsoft.com/office/drawing/2014/main" id="{CFCEC616-1AF2-8F44-B4B6-D09D20B2F5F0}"/>
              </a:ext>
            </a:extLst>
          </p:cNvPr>
          <p:cNvGrpSpPr/>
          <p:nvPr/>
        </p:nvGrpSpPr>
        <p:grpSpPr>
          <a:xfrm>
            <a:off x="7256041" y="1334332"/>
            <a:ext cx="2266002" cy="2520749"/>
            <a:chOff x="6317086" y="1277771"/>
            <a:chExt cx="2266002" cy="2520749"/>
          </a:xfrm>
        </p:grpSpPr>
        <p:sp>
          <p:nvSpPr>
            <p:cNvPr id="58" name="Flèche vers la droite 73">
              <a:extLst>
                <a:ext uri="{FF2B5EF4-FFF2-40B4-BE49-F238E27FC236}">
                  <a16:creationId xmlns:a16="http://schemas.microsoft.com/office/drawing/2014/main" id="{0FF335BB-7096-8E4E-AA1C-57AA46E7D9C9}"/>
                </a:ext>
              </a:extLst>
            </p:cNvPr>
            <p:cNvSpPr/>
            <p:nvPr/>
          </p:nvSpPr>
          <p:spPr>
            <a:xfrm>
              <a:off x="6317086" y="1525844"/>
              <a:ext cx="97879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48">
              <a:extLst>
                <a:ext uri="{FF2B5EF4-FFF2-40B4-BE49-F238E27FC236}">
                  <a16:creationId xmlns:a16="http://schemas.microsoft.com/office/drawing/2014/main" id="{CF049141-CB7C-D94D-B28F-1A0E6FD2AA4E}"/>
                </a:ext>
              </a:extLst>
            </p:cNvPr>
            <p:cNvGrpSpPr/>
            <p:nvPr/>
          </p:nvGrpSpPr>
          <p:grpSpPr>
            <a:xfrm>
              <a:off x="6996442" y="1277771"/>
              <a:ext cx="1586646" cy="2520749"/>
              <a:chOff x="5624283" y="1277771"/>
              <a:chExt cx="1586646" cy="2520749"/>
            </a:xfrm>
          </p:grpSpPr>
          <p:sp>
            <p:nvSpPr>
              <p:cNvPr id="61" name="ZoneTexte 49">
                <a:extLst>
                  <a:ext uri="{FF2B5EF4-FFF2-40B4-BE49-F238E27FC236}">
                    <a16:creationId xmlns:a16="http://schemas.microsoft.com/office/drawing/2014/main" id="{7342968C-149E-3048-9C88-AF33A531CA6C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5. 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used in Operating Room </a:t>
                </a:r>
              </a:p>
            </p:txBody>
          </p:sp>
          <p:sp>
            <p:nvSpPr>
              <p:cNvPr id="62" name="ZoneTexte 50">
                <a:extLst>
                  <a:ext uri="{FF2B5EF4-FFF2-40B4-BE49-F238E27FC236}">
                    <a16:creationId xmlns:a16="http://schemas.microsoft.com/office/drawing/2014/main" id="{1A5FE147-89BE-6A4F-91AA-DA16F445CA35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63" name="Image 51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50630D80-3DA1-3045-BA4F-1C478A19FA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60" name="Image 68">
              <a:extLst>
                <a:ext uri="{FF2B5EF4-FFF2-40B4-BE49-F238E27FC236}">
                  <a16:creationId xmlns:a16="http://schemas.microsoft.com/office/drawing/2014/main" id="{0C679A41-1E75-D34C-B831-A00C26E2E7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17026" y="1752976"/>
              <a:ext cx="425074" cy="490470"/>
            </a:xfrm>
            <a:prstGeom prst="rect">
              <a:avLst/>
            </a:prstGeom>
          </p:spPr>
        </p:pic>
      </p:grpSp>
      <p:grpSp>
        <p:nvGrpSpPr>
          <p:cNvPr id="64" name="Groupe 94">
            <a:extLst>
              <a:ext uri="{FF2B5EF4-FFF2-40B4-BE49-F238E27FC236}">
                <a16:creationId xmlns:a16="http://schemas.microsoft.com/office/drawing/2014/main" id="{16873500-1EBF-DB4A-8BFF-1B2974A983BF}"/>
              </a:ext>
            </a:extLst>
          </p:cNvPr>
          <p:cNvGrpSpPr/>
          <p:nvPr/>
        </p:nvGrpSpPr>
        <p:grpSpPr>
          <a:xfrm>
            <a:off x="5613008" y="1334332"/>
            <a:ext cx="2166750" cy="2520749"/>
            <a:chOff x="4726546" y="1277771"/>
            <a:chExt cx="2166750" cy="2520749"/>
          </a:xfrm>
        </p:grpSpPr>
        <p:sp>
          <p:nvSpPr>
            <p:cNvPr id="65" name="Flèche vers la droite 72">
              <a:extLst>
                <a:ext uri="{FF2B5EF4-FFF2-40B4-BE49-F238E27FC236}">
                  <a16:creationId xmlns:a16="http://schemas.microsoft.com/office/drawing/2014/main" id="{C6116554-4E66-CE41-ACEA-BF7FF330C0AA}"/>
                </a:ext>
              </a:extLst>
            </p:cNvPr>
            <p:cNvSpPr/>
            <p:nvPr/>
          </p:nvSpPr>
          <p:spPr>
            <a:xfrm>
              <a:off x="4726546" y="1525844"/>
              <a:ext cx="875764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66" name="Groupe 44">
              <a:extLst>
                <a:ext uri="{FF2B5EF4-FFF2-40B4-BE49-F238E27FC236}">
                  <a16:creationId xmlns:a16="http://schemas.microsoft.com/office/drawing/2014/main" id="{B4A6DAD7-EAE1-4D44-A283-1C71AFFB6F8F}"/>
                </a:ext>
              </a:extLst>
            </p:cNvPr>
            <p:cNvGrpSpPr/>
            <p:nvPr/>
          </p:nvGrpSpPr>
          <p:grpSpPr>
            <a:xfrm>
              <a:off x="5306650" y="1277771"/>
              <a:ext cx="1586646" cy="2520749"/>
              <a:chOff x="5624283" y="1277771"/>
              <a:chExt cx="1586646" cy="2520749"/>
            </a:xfrm>
          </p:grpSpPr>
          <p:sp>
            <p:nvSpPr>
              <p:cNvPr id="76" name="ZoneTexte 45">
                <a:extLst>
                  <a:ext uri="{FF2B5EF4-FFF2-40B4-BE49-F238E27FC236}">
                    <a16:creationId xmlns:a16="http://schemas.microsoft.com/office/drawing/2014/main" id="{E837BAE9-0976-F245-96A4-529AF5912CB0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4. </a:t>
                </a:r>
                <a:r>
                  <a:rPr kumimoji="0" lang="en-US" sz="1000" i="0" u="none" strike="noStrike" kern="1200" cap="none" spc="0" normalizeH="0" baseline="0" noProof="0" dirty="0" err="1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Sterilised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delivered to Operating Room </a:t>
                </a:r>
              </a:p>
            </p:txBody>
          </p:sp>
          <p:sp>
            <p:nvSpPr>
              <p:cNvPr id="77" name="ZoneTexte 46">
                <a:extLst>
                  <a:ext uri="{FF2B5EF4-FFF2-40B4-BE49-F238E27FC236}">
                    <a16:creationId xmlns:a16="http://schemas.microsoft.com/office/drawing/2014/main" id="{D1AF484E-6077-B042-8AFB-F1748CDAB08E}"/>
                  </a:ext>
                </a:extLst>
              </p:cNvPr>
              <p:cNvSpPr txBox="1"/>
              <p:nvPr/>
            </p:nvSpPr>
            <p:spPr>
              <a:xfrm>
                <a:off x="5624283" y="3372439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GLN/GIAI/GRAI </a:t>
                </a:r>
              </a:p>
            </p:txBody>
          </p:sp>
          <p:pic>
            <p:nvPicPr>
              <p:cNvPr id="78" name="Image 47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4C3F7C3C-1B62-4F48-847E-C016D504D0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70" name="Image 67" descr="Une image contenant texte, clipart&#10;&#10;Description générée automatiquement">
              <a:extLst>
                <a:ext uri="{FF2B5EF4-FFF2-40B4-BE49-F238E27FC236}">
                  <a16:creationId xmlns:a16="http://schemas.microsoft.com/office/drawing/2014/main" id="{45219534-3B53-5349-BD80-92E092507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58867" y="1605262"/>
              <a:ext cx="781246" cy="611267"/>
            </a:xfrm>
            <a:prstGeom prst="rect">
              <a:avLst/>
            </a:prstGeom>
          </p:spPr>
        </p:pic>
      </p:grpSp>
      <p:grpSp>
        <p:nvGrpSpPr>
          <p:cNvPr id="79" name="Groupe 90">
            <a:extLst>
              <a:ext uri="{FF2B5EF4-FFF2-40B4-BE49-F238E27FC236}">
                <a16:creationId xmlns:a16="http://schemas.microsoft.com/office/drawing/2014/main" id="{DABA23D6-011E-5543-8765-FF287E330C26}"/>
              </a:ext>
            </a:extLst>
          </p:cNvPr>
          <p:cNvGrpSpPr/>
          <p:nvPr/>
        </p:nvGrpSpPr>
        <p:grpSpPr>
          <a:xfrm>
            <a:off x="3763637" y="1334332"/>
            <a:ext cx="2254243" cy="2520748"/>
            <a:chOff x="2949261" y="1277771"/>
            <a:chExt cx="2254243" cy="2520748"/>
          </a:xfrm>
        </p:grpSpPr>
        <p:sp>
          <p:nvSpPr>
            <p:cNvPr id="80" name="Flèche vers la droite 71">
              <a:extLst>
                <a:ext uri="{FF2B5EF4-FFF2-40B4-BE49-F238E27FC236}">
                  <a16:creationId xmlns:a16="http://schemas.microsoft.com/office/drawing/2014/main" id="{ECEF7EC0-191A-7441-A95C-9D621BF5AD68}"/>
                </a:ext>
              </a:extLst>
            </p:cNvPr>
            <p:cNvSpPr/>
            <p:nvPr/>
          </p:nvSpPr>
          <p:spPr>
            <a:xfrm>
              <a:off x="2949261" y="1525844"/>
              <a:ext cx="972355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84" name="Groupe 40">
              <a:extLst>
                <a:ext uri="{FF2B5EF4-FFF2-40B4-BE49-F238E27FC236}">
                  <a16:creationId xmlns:a16="http://schemas.microsoft.com/office/drawing/2014/main" id="{BC36760A-76E0-0B4B-A0F7-97DE5A0713B0}"/>
                </a:ext>
              </a:extLst>
            </p:cNvPr>
            <p:cNvGrpSpPr/>
            <p:nvPr/>
          </p:nvGrpSpPr>
          <p:grpSpPr>
            <a:xfrm>
              <a:off x="3616858" y="1277771"/>
              <a:ext cx="1586646" cy="2520748"/>
              <a:chOff x="5624283" y="1277771"/>
              <a:chExt cx="1586646" cy="2520748"/>
            </a:xfrm>
          </p:grpSpPr>
          <p:sp>
            <p:nvSpPr>
              <p:cNvPr id="88" name="ZoneTexte 41">
                <a:extLst>
                  <a:ext uri="{FF2B5EF4-FFF2-40B4-BE49-F238E27FC236}">
                    <a16:creationId xmlns:a16="http://schemas.microsoft.com/office/drawing/2014/main" id="{21504A09-E899-9844-98CC-47E4DEF96DF2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3. Tray sterilised and allocated to patient procedure </a:t>
                </a:r>
              </a:p>
            </p:txBody>
          </p:sp>
          <p:sp>
            <p:nvSpPr>
              <p:cNvPr id="92" name="ZoneTexte 42">
                <a:extLst>
                  <a:ext uri="{FF2B5EF4-FFF2-40B4-BE49-F238E27FC236}">
                    <a16:creationId xmlns:a16="http://schemas.microsoft.com/office/drawing/2014/main" id="{C230C6AC-C1D7-844D-9D16-22D0E9B78A10}"/>
                  </a:ext>
                </a:extLst>
              </p:cNvPr>
              <p:cNvSpPr txBox="1"/>
              <p:nvPr/>
            </p:nvSpPr>
            <p:spPr>
              <a:xfrm>
                <a:off x="5624283" y="3372438"/>
                <a:ext cx="1586646" cy="42608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GLN/GSRN(+SRIN)/</a:t>
                </a:r>
                <a:b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</a:b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GIAI/GRAI</a:t>
                </a:r>
              </a:p>
            </p:txBody>
          </p:sp>
          <p:pic>
            <p:nvPicPr>
              <p:cNvPr id="96" name="Image 4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F833F73B-D409-AD44-A1ED-6ACD99F8FD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85" name="Image 86">
              <a:extLst>
                <a:ext uri="{FF2B5EF4-FFF2-40B4-BE49-F238E27FC236}">
                  <a16:creationId xmlns:a16="http://schemas.microsoft.com/office/drawing/2014/main" id="{9C42BF48-3E83-CD41-9759-7C326F78D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11824" y="1976906"/>
              <a:ext cx="552408" cy="245131"/>
            </a:xfrm>
            <a:prstGeom prst="rect">
              <a:avLst/>
            </a:prstGeom>
          </p:spPr>
        </p:pic>
      </p:grpSp>
      <p:grpSp>
        <p:nvGrpSpPr>
          <p:cNvPr id="97" name="Groupe 89">
            <a:extLst>
              <a:ext uri="{FF2B5EF4-FFF2-40B4-BE49-F238E27FC236}">
                <a16:creationId xmlns:a16="http://schemas.microsoft.com/office/drawing/2014/main" id="{B25AD381-6C62-034D-ABF6-D9E6049D3A46}"/>
              </a:ext>
            </a:extLst>
          </p:cNvPr>
          <p:cNvGrpSpPr/>
          <p:nvPr/>
        </p:nvGrpSpPr>
        <p:grpSpPr>
          <a:xfrm>
            <a:off x="2149564" y="1334332"/>
            <a:ext cx="2109915" cy="2520749"/>
            <a:chOff x="1403797" y="1277771"/>
            <a:chExt cx="2109915" cy="2520749"/>
          </a:xfrm>
        </p:grpSpPr>
        <p:sp>
          <p:nvSpPr>
            <p:cNvPr id="98" name="Flèche vers la droite 70">
              <a:extLst>
                <a:ext uri="{FF2B5EF4-FFF2-40B4-BE49-F238E27FC236}">
                  <a16:creationId xmlns:a16="http://schemas.microsoft.com/office/drawing/2014/main" id="{BA854C9F-7DA9-C34B-87B1-53376B1A5C00}"/>
                </a:ext>
              </a:extLst>
            </p:cNvPr>
            <p:cNvSpPr/>
            <p:nvPr/>
          </p:nvSpPr>
          <p:spPr>
            <a:xfrm>
              <a:off x="1403797" y="1525844"/>
              <a:ext cx="824441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99" name="Groupe 36">
              <a:extLst>
                <a:ext uri="{FF2B5EF4-FFF2-40B4-BE49-F238E27FC236}">
                  <a16:creationId xmlns:a16="http://schemas.microsoft.com/office/drawing/2014/main" id="{6F92D0CE-FABA-9645-A78C-AFDF6B170B8A}"/>
                </a:ext>
              </a:extLst>
            </p:cNvPr>
            <p:cNvGrpSpPr/>
            <p:nvPr/>
          </p:nvGrpSpPr>
          <p:grpSpPr>
            <a:xfrm>
              <a:off x="1927066" y="1277771"/>
              <a:ext cx="1586646" cy="2520749"/>
              <a:chOff x="5624283" y="1277771"/>
              <a:chExt cx="1586646" cy="2520749"/>
            </a:xfrm>
          </p:grpSpPr>
          <p:sp>
            <p:nvSpPr>
              <p:cNvPr id="102" name="ZoneTexte 37">
                <a:extLst>
                  <a:ext uri="{FF2B5EF4-FFF2-40B4-BE49-F238E27FC236}">
                    <a16:creationId xmlns:a16="http://schemas.microsoft.com/office/drawing/2014/main" id="{1B092163-BE7F-C843-9FA3-745C7FE678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 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checked for contents and processed through sterilisation cycle</a:t>
                </a:r>
              </a:p>
            </p:txBody>
          </p:sp>
          <p:sp>
            <p:nvSpPr>
              <p:cNvPr id="103" name="ZoneTexte 38">
                <a:extLst>
                  <a:ext uri="{FF2B5EF4-FFF2-40B4-BE49-F238E27FC236}">
                    <a16:creationId xmlns:a16="http://schemas.microsoft.com/office/drawing/2014/main" id="{83B1FEFD-CF9C-4840-A1B3-09F9AB948BEB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GTIN/GIAI/GRAI </a:t>
                </a:r>
              </a:p>
            </p:txBody>
          </p:sp>
          <p:pic>
            <p:nvPicPr>
              <p:cNvPr id="104" name="Image 39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10CD7E65-2FD3-E94E-94C6-18DBFCEFB4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pic>
          <p:nvPicPr>
            <p:cNvPr id="100" name="Image 85" descr="Une image contenant cercle, capture d’écran, symbole, conception&#10;&#10;Description générée automatiquement">
              <a:extLst>
                <a:ext uri="{FF2B5EF4-FFF2-40B4-BE49-F238E27FC236}">
                  <a16:creationId xmlns:a16="http://schemas.microsoft.com/office/drawing/2014/main" id="{D65FF481-A4B6-5047-B401-041994F5D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27648" y="1617184"/>
              <a:ext cx="424645" cy="580184"/>
            </a:xfrm>
            <a:prstGeom prst="rect">
              <a:avLst/>
            </a:prstGeom>
          </p:spPr>
        </p:pic>
        <p:pic>
          <p:nvPicPr>
            <p:cNvPr id="101" name="Image 82">
              <a:extLst>
                <a:ext uri="{FF2B5EF4-FFF2-40B4-BE49-F238E27FC236}">
                  <a16:creationId xmlns:a16="http://schemas.microsoft.com/office/drawing/2014/main" id="{FDB5F699-A582-AD4F-8257-7344150E1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227172" y="1904146"/>
              <a:ext cx="355212" cy="254059"/>
            </a:xfrm>
            <a:prstGeom prst="rect">
              <a:avLst/>
            </a:prstGeom>
          </p:spPr>
        </p:pic>
      </p:grpSp>
      <p:grpSp>
        <p:nvGrpSpPr>
          <p:cNvPr id="105" name="Groupe 88">
            <a:extLst>
              <a:ext uri="{FF2B5EF4-FFF2-40B4-BE49-F238E27FC236}">
                <a16:creationId xmlns:a16="http://schemas.microsoft.com/office/drawing/2014/main" id="{E7AB484A-7FCD-0C43-83BC-5259882FA97F}"/>
              </a:ext>
            </a:extLst>
          </p:cNvPr>
          <p:cNvGrpSpPr/>
          <p:nvPr/>
        </p:nvGrpSpPr>
        <p:grpSpPr>
          <a:xfrm>
            <a:off x="853537" y="1334332"/>
            <a:ext cx="1643616" cy="2520749"/>
            <a:chOff x="180304" y="1277771"/>
            <a:chExt cx="1643616" cy="2520749"/>
          </a:xfrm>
        </p:grpSpPr>
        <p:grpSp>
          <p:nvGrpSpPr>
            <p:cNvPr id="106" name="Groupe 35">
              <a:extLst>
                <a:ext uri="{FF2B5EF4-FFF2-40B4-BE49-F238E27FC236}">
                  <a16:creationId xmlns:a16="http://schemas.microsoft.com/office/drawing/2014/main" id="{4EA019F4-7DE2-1E4C-902A-89724741D717}"/>
                </a:ext>
              </a:extLst>
            </p:cNvPr>
            <p:cNvGrpSpPr/>
            <p:nvPr/>
          </p:nvGrpSpPr>
          <p:grpSpPr>
            <a:xfrm>
              <a:off x="237274" y="1277771"/>
              <a:ext cx="1586646" cy="2520749"/>
              <a:chOff x="5624283" y="1277771"/>
              <a:chExt cx="1586646" cy="2520749"/>
            </a:xfrm>
          </p:grpSpPr>
          <p:sp>
            <p:nvSpPr>
              <p:cNvPr id="108" name="ZoneTexte 16">
                <a:extLst>
                  <a:ext uri="{FF2B5EF4-FFF2-40B4-BE49-F238E27FC236}">
                    <a16:creationId xmlns:a16="http://schemas.microsoft.com/office/drawing/2014/main" id="{CFB66587-D9F5-DB4F-ACD1-5ACFC89F6506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1.</a:t>
                </a: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Tray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arrives in to Dept &amp; if loan kit, add to loan kit register </a:t>
                </a:r>
              </a:p>
            </p:txBody>
          </p:sp>
          <p:sp>
            <p:nvSpPr>
              <p:cNvPr id="109" name="ZoneTexte 17">
                <a:extLst>
                  <a:ext uri="{FF2B5EF4-FFF2-40B4-BE49-F238E27FC236}">
                    <a16:creationId xmlns:a16="http://schemas.microsoft.com/office/drawing/2014/main" id="{683E0426-F166-3D43-B609-17B18774ABC2}"/>
                  </a:ext>
                </a:extLst>
              </p:cNvPr>
              <p:cNvSpPr txBox="1"/>
              <p:nvPr/>
            </p:nvSpPr>
            <p:spPr>
              <a:xfrm>
                <a:off x="5624283" y="3381367"/>
                <a:ext cx="1586646" cy="417153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square" anchor="ctr" anchorCtr="0">
                <a:no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GTIN/GLN/GRAI</a:t>
                </a:r>
              </a:p>
            </p:txBody>
          </p:sp>
          <p:pic>
            <p:nvPicPr>
              <p:cNvPr id="110" name="Image 18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37A21A5E-89FD-2948-A6C0-6C05805D5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915956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07" name="Flèche vers la droite 80">
              <a:extLst>
                <a:ext uri="{FF2B5EF4-FFF2-40B4-BE49-F238E27FC236}">
                  <a16:creationId xmlns:a16="http://schemas.microsoft.com/office/drawing/2014/main" id="{29A7AC29-9648-194E-9570-DE7684836F79}"/>
                </a:ext>
              </a:extLst>
            </p:cNvPr>
            <p:cNvSpPr/>
            <p:nvPr/>
          </p:nvSpPr>
          <p:spPr>
            <a:xfrm>
              <a:off x="180304" y="1525844"/>
              <a:ext cx="423918" cy="460970"/>
            </a:xfrm>
            <a:prstGeom prst="rightArrow">
              <a:avLst/>
            </a:prstGeom>
            <a:solidFill>
              <a:schemeClr val="accent3"/>
            </a:solidFill>
            <a:ln w="19050"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solidFill>
                  <a:schemeClr val="accent2"/>
                </a:solidFill>
                <a:highlight>
                  <a:srgbClr val="CCE3AA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4" name="Groupe 95">
            <a:extLst>
              <a:ext uri="{FF2B5EF4-FFF2-40B4-BE49-F238E27FC236}">
                <a16:creationId xmlns:a16="http://schemas.microsoft.com/office/drawing/2014/main" id="{80375297-984C-E4FF-770A-780F44124AE8}"/>
              </a:ext>
            </a:extLst>
          </p:cNvPr>
          <p:cNvGrpSpPr/>
          <p:nvPr/>
        </p:nvGrpSpPr>
        <p:grpSpPr>
          <a:xfrm>
            <a:off x="3087450" y="4022921"/>
            <a:ext cx="7527132" cy="2253455"/>
            <a:chOff x="1962092" y="3950476"/>
            <a:chExt cx="8834987" cy="2253455"/>
          </a:xfrm>
        </p:grpSpPr>
        <p:grpSp>
          <p:nvGrpSpPr>
            <p:cNvPr id="15" name="Groupe 60">
              <a:extLst>
                <a:ext uri="{FF2B5EF4-FFF2-40B4-BE49-F238E27FC236}">
                  <a16:creationId xmlns:a16="http://schemas.microsoft.com/office/drawing/2014/main" id="{DBF1A0B8-5ACF-3EF6-0AD7-598345661D51}"/>
                </a:ext>
              </a:extLst>
            </p:cNvPr>
            <p:cNvGrpSpPr/>
            <p:nvPr/>
          </p:nvGrpSpPr>
          <p:grpSpPr>
            <a:xfrm>
              <a:off x="1962092" y="4606280"/>
              <a:ext cx="1515282" cy="1597651"/>
              <a:chOff x="5659309" y="1277771"/>
              <a:chExt cx="1515282" cy="1597651"/>
            </a:xfrm>
          </p:grpSpPr>
          <p:sp>
            <p:nvSpPr>
              <p:cNvPr id="18" name="ZoneTexte 61">
                <a:extLst>
                  <a:ext uri="{FF2B5EF4-FFF2-40B4-BE49-F238E27FC236}">
                    <a16:creationId xmlns:a16="http://schemas.microsoft.com/office/drawing/2014/main" id="{EBA947E0-7132-E215-F774-AB4F44458C22}"/>
                  </a:ext>
                </a:extLst>
              </p:cNvPr>
              <p:cNvSpPr txBox="1"/>
              <p:nvPr/>
            </p:nvSpPr>
            <p:spPr>
              <a:xfrm>
                <a:off x="5660622" y="2321424"/>
                <a:ext cx="1513969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7</a:t>
                </a: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. Loan kit returned to supplier </a:t>
                </a:r>
              </a:p>
            </p:txBody>
          </p:sp>
          <p:pic>
            <p:nvPicPr>
              <p:cNvPr id="19" name="Image 63" descr="Une image contenant symbole, cercle, logo, conception&#10;&#10;Description générée automatiquement">
                <a:extLst>
                  <a:ext uri="{FF2B5EF4-FFF2-40B4-BE49-F238E27FC236}">
                    <a16:creationId xmlns:a16="http://schemas.microsoft.com/office/drawing/2014/main" id="{8298FE58-7B8E-2965-76D1-7983BCFFE5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659309" y="1277771"/>
                <a:ext cx="1003300" cy="911254"/>
              </a:xfrm>
              <a:prstGeom prst="rect">
                <a:avLst/>
              </a:prstGeom>
            </p:spPr>
          </p:pic>
        </p:grpSp>
        <p:sp>
          <p:nvSpPr>
            <p:cNvPr id="16" name="Virage 78">
              <a:extLst>
                <a:ext uri="{FF2B5EF4-FFF2-40B4-BE49-F238E27FC236}">
                  <a16:creationId xmlns:a16="http://schemas.microsoft.com/office/drawing/2014/main" id="{37A24D50-8B91-25A0-5711-9AFB1A887ED1}"/>
                </a:ext>
              </a:extLst>
            </p:cNvPr>
            <p:cNvSpPr/>
            <p:nvPr/>
          </p:nvSpPr>
          <p:spPr>
            <a:xfrm rot="10800000">
              <a:off x="3187698" y="3950476"/>
              <a:ext cx="7609381" cy="1498094"/>
            </a:xfrm>
            <a:prstGeom prst="bentArrow">
              <a:avLst>
                <a:gd name="adj1" fmla="val 16297"/>
                <a:gd name="adj2" fmla="val 16091"/>
                <a:gd name="adj3" fmla="val 16792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17" name="Image 87">
              <a:extLst>
                <a:ext uri="{FF2B5EF4-FFF2-40B4-BE49-F238E27FC236}">
                  <a16:creationId xmlns:a16="http://schemas.microsoft.com/office/drawing/2014/main" id="{0CFEA018-4C9B-0A01-3A71-B4247B45C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545724" y="5215943"/>
              <a:ext cx="633228" cy="404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8196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1856</TotalTime>
  <Words>878</Words>
  <Application>Microsoft Macintosh PowerPoint</Application>
  <PresentationFormat>Grand écran</PresentationFormat>
  <Paragraphs>107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Verdana</vt:lpstr>
      <vt:lpstr>Thème Office 2013 – 2022</vt:lpstr>
      <vt:lpstr>Definition of business process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Where the standards fit in the process map?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69</cp:revision>
  <dcterms:created xsi:type="dcterms:W3CDTF">2023-01-10T11:12:26Z</dcterms:created>
  <dcterms:modified xsi:type="dcterms:W3CDTF">2024-06-05T15:17:17Z</dcterms:modified>
</cp:coreProperties>
</file>