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93" r:id="rId3"/>
    <p:sldId id="292" r:id="rId4"/>
    <p:sldId id="291" r:id="rId5"/>
    <p:sldId id="290" r:id="rId6"/>
    <p:sldId id="289" r:id="rId7"/>
    <p:sldId id="288" r:id="rId8"/>
    <p:sldId id="287" r:id="rId9"/>
    <p:sldId id="286" r:id="rId10"/>
    <p:sldId id="285" r:id="rId11"/>
    <p:sldId id="284" r:id="rId12"/>
    <p:sldId id="272" r:id="rId13"/>
    <p:sldId id="26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28"/>
    <p:restoredTop sz="96327"/>
  </p:normalViewPr>
  <p:slideViewPr>
    <p:cSldViewPr snapToGrid="0">
      <p:cViewPr varScale="1">
        <p:scale>
          <a:sx n="210" d="100"/>
          <a:sy n="210" d="100"/>
        </p:scale>
        <p:origin x="20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Trebuchet MS" panose="020B0703020202090204" pitchFamily="34" charset="0"/>
                <a:ea typeface="+mn-lt"/>
                <a:cs typeface="+mn-lt"/>
              </a:rPr>
              <a:t>The process to provide instrument traceability of both availability and </a:t>
            </a:r>
            <a:r>
              <a:rPr lang="en-US" sz="2000" dirty="0" err="1">
                <a:latin typeface="Trebuchet MS" panose="020B0703020202090204" pitchFamily="34" charset="0"/>
                <a:ea typeface="+mn-lt"/>
                <a:cs typeface="+mn-lt"/>
              </a:rPr>
              <a:t>utilisation</a:t>
            </a:r>
            <a:r>
              <a:rPr lang="en-US" sz="2000" dirty="0">
                <a:latin typeface="Trebuchet MS" panose="020B0703020202090204" pitchFamily="34" charset="0"/>
                <a:ea typeface="+mn-lt"/>
                <a:cs typeface="+mn-lt"/>
              </a:rPr>
              <a:t> to drive operational efficiency and improve patient safety.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2 – Inventory control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e 120">
            <a:extLst>
              <a:ext uri="{FF2B5EF4-FFF2-40B4-BE49-F238E27FC236}">
                <a16:creationId xmlns:a16="http://schemas.microsoft.com/office/drawing/2014/main" id="{F2852017-CF9E-F740-2C3B-C541ADE0326D}"/>
              </a:ext>
            </a:extLst>
          </p:cNvPr>
          <p:cNvGrpSpPr/>
          <p:nvPr/>
        </p:nvGrpSpPr>
        <p:grpSpPr>
          <a:xfrm>
            <a:off x="7354957" y="1021270"/>
            <a:ext cx="4184373" cy="843179"/>
            <a:chOff x="7354957" y="1021270"/>
            <a:chExt cx="4184373" cy="843179"/>
          </a:xfrm>
          <a:solidFill>
            <a:schemeClr val="accent3"/>
          </a:solidFill>
        </p:grpSpPr>
        <p:sp>
          <p:nvSpPr>
            <p:cNvPr id="85" name="Flèche vers la droite 84">
              <a:extLst>
                <a:ext uri="{FF2B5EF4-FFF2-40B4-BE49-F238E27FC236}">
                  <a16:creationId xmlns:a16="http://schemas.microsoft.com/office/drawing/2014/main" id="{22094E3B-D72A-1F86-F896-41249E4A9F4F}"/>
                </a:ext>
              </a:extLst>
            </p:cNvPr>
            <p:cNvSpPr/>
            <p:nvPr/>
          </p:nvSpPr>
          <p:spPr>
            <a:xfrm rot="16200000">
              <a:off x="9340942" y="1389948"/>
              <a:ext cx="488032" cy="460970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9D0FEE81-696D-8277-1399-A7748C2A523A}"/>
                </a:ext>
              </a:extLst>
            </p:cNvPr>
            <p:cNvSpPr txBox="1"/>
            <p:nvPr/>
          </p:nvSpPr>
          <p:spPr>
            <a:xfrm>
              <a:off x="7354957" y="1021270"/>
              <a:ext cx="4184373" cy="335646"/>
            </a:xfrm>
            <a:prstGeom prst="rect">
              <a:avLst/>
            </a:prstGeom>
            <a:grpFill/>
            <a:effectLst/>
          </p:spPr>
          <p:txBody>
            <a:bodyPr wrap="square" tIns="90000" rIns="90000" bIns="90000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Consider adjusting reorder point to eliminate expired stock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120" name="Groupe 119">
            <a:extLst>
              <a:ext uri="{FF2B5EF4-FFF2-40B4-BE49-F238E27FC236}">
                <a16:creationId xmlns:a16="http://schemas.microsoft.com/office/drawing/2014/main" id="{389A24DD-10AF-CC01-9798-85A6A6AE45D5}"/>
              </a:ext>
            </a:extLst>
          </p:cNvPr>
          <p:cNvGrpSpPr/>
          <p:nvPr/>
        </p:nvGrpSpPr>
        <p:grpSpPr>
          <a:xfrm>
            <a:off x="7345017" y="1729181"/>
            <a:ext cx="4194313" cy="1660061"/>
            <a:chOff x="7345017" y="1729181"/>
            <a:chExt cx="4194313" cy="1660061"/>
          </a:xfrm>
          <a:solidFill>
            <a:schemeClr val="accent3"/>
          </a:solidFill>
        </p:grpSpPr>
        <p:sp>
          <p:nvSpPr>
            <p:cNvPr id="80" name="Flèche vers la droite 79">
              <a:extLst>
                <a:ext uri="{FF2B5EF4-FFF2-40B4-BE49-F238E27FC236}">
                  <a16:creationId xmlns:a16="http://schemas.microsoft.com/office/drawing/2014/main" id="{CD92CDCB-BF7C-04EB-F386-ED7CFAE3C427}"/>
                </a:ext>
              </a:extLst>
            </p:cNvPr>
            <p:cNvSpPr/>
            <p:nvPr/>
          </p:nvSpPr>
          <p:spPr>
            <a:xfrm rot="16200000">
              <a:off x="8941734" y="2515533"/>
              <a:ext cx="1286449" cy="460970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FBC8C15E-711A-E228-0D55-2B98D76CE435}"/>
                </a:ext>
              </a:extLst>
            </p:cNvPr>
            <p:cNvSpPr txBox="1"/>
            <p:nvPr/>
          </p:nvSpPr>
          <p:spPr>
            <a:xfrm>
              <a:off x="7345017" y="1729181"/>
              <a:ext cx="4194313" cy="335646"/>
            </a:xfrm>
            <a:prstGeom prst="rect">
              <a:avLst/>
            </a:prstGeom>
            <a:grpFill/>
            <a:effectLst/>
          </p:spPr>
          <p:txBody>
            <a:bodyPr wrap="square" tIns="90000" rIns="90000" bIns="90000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Dispose of expired/damaged stock</a:t>
              </a:r>
            </a:p>
          </p:txBody>
        </p:sp>
      </p:grpSp>
      <p:sp>
        <p:nvSpPr>
          <p:cNvPr id="87" name="ZoneTexte 86">
            <a:extLst>
              <a:ext uri="{FF2B5EF4-FFF2-40B4-BE49-F238E27FC236}">
                <a16:creationId xmlns:a16="http://schemas.microsoft.com/office/drawing/2014/main" id="{0B76AE91-D863-DD81-EBDA-E6E10AC43C75}"/>
              </a:ext>
            </a:extLst>
          </p:cNvPr>
          <p:cNvSpPr txBox="1"/>
          <p:nvPr/>
        </p:nvSpPr>
        <p:spPr>
          <a:xfrm>
            <a:off x="146601" y="6366517"/>
            <a:ext cx="83911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(*) SSCC to </a:t>
            </a:r>
            <a:r>
              <a:rPr lang="fr-FR" sz="1000" dirty="0" err="1"/>
              <a:t>allow</a:t>
            </a:r>
            <a:r>
              <a:rPr lang="fr-FR" sz="1000" dirty="0"/>
              <a:t> </a:t>
            </a:r>
            <a:r>
              <a:rPr lang="fr-FR" sz="1000" dirty="0" err="1"/>
              <a:t>tracking</a:t>
            </a:r>
            <a:r>
              <a:rPr lang="fr-FR" sz="1000" dirty="0"/>
              <a:t> of </a:t>
            </a:r>
            <a:r>
              <a:rPr lang="fr-FR" sz="1000" dirty="0" err="1"/>
              <a:t>shipment</a:t>
            </a:r>
            <a:r>
              <a:rPr lang="fr-FR" sz="1000" dirty="0"/>
              <a:t> </a:t>
            </a:r>
            <a:r>
              <a:rPr lang="fr-FR" sz="1000" dirty="0" err="1"/>
              <a:t>when</a:t>
            </a:r>
            <a:r>
              <a:rPr lang="fr-FR" sz="1000" dirty="0"/>
              <a:t> the </a:t>
            </a:r>
            <a:r>
              <a:rPr lang="fr-FR" sz="1000" dirty="0" err="1"/>
              <a:t>sterilisation</a:t>
            </a:r>
            <a:r>
              <a:rPr lang="fr-FR" sz="1000" dirty="0"/>
              <a:t> </a:t>
            </a:r>
            <a:r>
              <a:rPr lang="fr-FR" sz="1000" dirty="0" err="1"/>
              <a:t>department</a:t>
            </a:r>
            <a:r>
              <a:rPr lang="fr-FR" sz="1000" dirty="0"/>
              <a:t> </a:t>
            </a:r>
            <a:r>
              <a:rPr lang="fr-FR" sz="1000" dirty="0" err="1"/>
              <a:t>send</a:t>
            </a:r>
            <a:r>
              <a:rPr lang="fr-FR" sz="1000" dirty="0"/>
              <a:t> </a:t>
            </a:r>
            <a:r>
              <a:rPr lang="fr-FR" sz="1000" dirty="0" err="1"/>
              <a:t>ítems</a:t>
            </a:r>
            <a:r>
              <a:rPr lang="fr-FR" sz="1000" dirty="0"/>
              <a:t> to </a:t>
            </a:r>
            <a:r>
              <a:rPr lang="fr-FR" sz="1000" dirty="0" err="1"/>
              <a:t>other</a:t>
            </a:r>
            <a:r>
              <a:rPr lang="fr-FR" sz="1000" dirty="0"/>
              <a:t> locations </a:t>
            </a:r>
            <a:r>
              <a:rPr lang="fr-FR" sz="1000" dirty="0" err="1"/>
              <a:t>within</a:t>
            </a:r>
            <a:r>
              <a:rPr lang="fr-FR" sz="1000" dirty="0"/>
              <a:t> the </a:t>
            </a:r>
            <a:r>
              <a:rPr lang="fr-FR" sz="1000" dirty="0" err="1"/>
              <a:t>hospital</a:t>
            </a:r>
            <a:r>
              <a:rPr lang="fr-FR" sz="1000" dirty="0"/>
              <a:t>.</a:t>
            </a:r>
          </a:p>
        </p:txBody>
      </p:sp>
      <p:grpSp>
        <p:nvGrpSpPr>
          <p:cNvPr id="119" name="Groupe 118">
            <a:extLst>
              <a:ext uri="{FF2B5EF4-FFF2-40B4-BE49-F238E27FC236}">
                <a16:creationId xmlns:a16="http://schemas.microsoft.com/office/drawing/2014/main" id="{4B39206B-F0FD-094F-0DA6-D7F1CAFDACC9}"/>
              </a:ext>
            </a:extLst>
          </p:cNvPr>
          <p:cNvGrpSpPr/>
          <p:nvPr/>
        </p:nvGrpSpPr>
        <p:grpSpPr>
          <a:xfrm>
            <a:off x="9984432" y="3009189"/>
            <a:ext cx="2114656" cy="2503999"/>
            <a:chOff x="9984432" y="3009189"/>
            <a:chExt cx="2114656" cy="2503999"/>
          </a:xfrm>
        </p:grpSpPr>
        <p:sp>
          <p:nvSpPr>
            <p:cNvPr id="66" name="Flèche vers la droite 65">
              <a:extLst>
                <a:ext uri="{FF2B5EF4-FFF2-40B4-BE49-F238E27FC236}">
                  <a16:creationId xmlns:a16="http://schemas.microsoft.com/office/drawing/2014/main" id="{3EBF70F1-EA33-0D0C-032C-B9477254FF3D}"/>
                </a:ext>
              </a:extLst>
            </p:cNvPr>
            <p:cNvSpPr/>
            <p:nvPr/>
          </p:nvSpPr>
          <p:spPr>
            <a:xfrm>
              <a:off x="9984432" y="3394401"/>
              <a:ext cx="10150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0DBA4FE8-A1E6-11E4-E16D-DB77F5C856A4}"/>
                </a:ext>
              </a:extLst>
            </p:cNvPr>
            <p:cNvSpPr txBox="1"/>
            <p:nvPr/>
          </p:nvSpPr>
          <p:spPr>
            <a:xfrm>
              <a:off x="10479010" y="4189981"/>
              <a:ext cx="162007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Exchange accurate and up-to-date inventory information with suppliers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44BCC7D5-779A-9891-CB7A-350A79058275}"/>
                </a:ext>
              </a:extLst>
            </p:cNvPr>
            <p:cNvSpPr txBox="1"/>
            <p:nvPr/>
          </p:nvSpPr>
          <p:spPr>
            <a:xfrm>
              <a:off x="10507701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GDSN / EDI</a:t>
              </a:r>
            </a:p>
          </p:txBody>
        </p:sp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65C293FA-501F-9127-56A1-72BA20CBB064}"/>
                </a:ext>
              </a:extLst>
            </p:cNvPr>
            <p:cNvGrpSpPr/>
            <p:nvPr/>
          </p:nvGrpSpPr>
          <p:grpSpPr>
            <a:xfrm>
              <a:off x="11018520" y="3009189"/>
              <a:ext cx="536448" cy="1115434"/>
              <a:chOff x="11079480" y="3118917"/>
              <a:chExt cx="536448" cy="1115434"/>
            </a:xfrm>
          </p:grpSpPr>
          <p:grpSp>
            <p:nvGrpSpPr>
              <p:cNvPr id="117" name="Groupe 116">
                <a:extLst>
                  <a:ext uri="{FF2B5EF4-FFF2-40B4-BE49-F238E27FC236}">
                    <a16:creationId xmlns:a16="http://schemas.microsoft.com/office/drawing/2014/main" id="{CD3C2B12-D2DB-82EE-FA1F-96C80E954804}"/>
                  </a:ext>
                </a:extLst>
              </p:cNvPr>
              <p:cNvGrpSpPr/>
              <p:nvPr/>
            </p:nvGrpSpPr>
            <p:grpSpPr>
              <a:xfrm>
                <a:off x="11096166" y="3118917"/>
                <a:ext cx="503077" cy="1115434"/>
                <a:chOff x="11106060" y="3118917"/>
                <a:chExt cx="503077" cy="1115434"/>
              </a:xfrm>
            </p:grpSpPr>
            <p:sp>
              <p:nvSpPr>
                <p:cNvPr id="112" name="Flèche vers la droite 111">
                  <a:extLst>
                    <a:ext uri="{FF2B5EF4-FFF2-40B4-BE49-F238E27FC236}">
                      <a16:creationId xmlns:a16="http://schemas.microsoft.com/office/drawing/2014/main" id="{71BC03BA-6767-65E7-260F-91ECD653F2B6}"/>
                    </a:ext>
                  </a:extLst>
                </p:cNvPr>
                <p:cNvSpPr/>
                <p:nvPr/>
              </p:nvSpPr>
              <p:spPr>
                <a:xfrm rot="5400000">
                  <a:off x="11089432" y="3714645"/>
                  <a:ext cx="538682" cy="500729"/>
                </a:xfrm>
                <a:prstGeom prst="rightArrow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113" name="Flèche vers la droite 112">
                  <a:extLst>
                    <a:ext uri="{FF2B5EF4-FFF2-40B4-BE49-F238E27FC236}">
                      <a16:creationId xmlns:a16="http://schemas.microsoft.com/office/drawing/2014/main" id="{D0D1BF25-C306-E8A8-D2D1-4F680E2B62AF}"/>
                    </a:ext>
                  </a:extLst>
                </p:cNvPr>
                <p:cNvSpPr/>
                <p:nvPr/>
              </p:nvSpPr>
              <p:spPr>
                <a:xfrm rot="16200000">
                  <a:off x="11087083" y="3137894"/>
                  <a:ext cx="538683" cy="500729"/>
                </a:xfrm>
                <a:prstGeom prst="rightArrow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</p:grpSp>
          <p:pic>
            <p:nvPicPr>
              <p:cNvPr id="116" name="Image 115" descr="Une image contenant logo, symbole, Graphique, cercle&#10;&#10;Description générée automatiquement">
                <a:extLst>
                  <a:ext uri="{FF2B5EF4-FFF2-40B4-BE49-F238E27FC236}">
                    <a16:creationId xmlns:a16="http://schemas.microsoft.com/office/drawing/2014/main" id="{F6B2EA1F-14A4-EEF7-AA2F-D3AFC35240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1079480" y="3408410"/>
                <a:ext cx="536448" cy="536448"/>
              </a:xfrm>
              <a:prstGeom prst="rect">
                <a:avLst/>
              </a:prstGeom>
            </p:spPr>
          </p:pic>
        </p:grp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58BA4C6A-BCF3-C913-6A1A-452F2148A66C}"/>
              </a:ext>
            </a:extLst>
          </p:cNvPr>
          <p:cNvGrpSpPr/>
          <p:nvPr/>
        </p:nvGrpSpPr>
        <p:grpSpPr>
          <a:xfrm>
            <a:off x="7963174" y="2938272"/>
            <a:ext cx="2479730" cy="2574916"/>
            <a:chOff x="7963174" y="2938272"/>
            <a:chExt cx="2479730" cy="2574916"/>
          </a:xfrm>
        </p:grpSpPr>
        <p:sp>
          <p:nvSpPr>
            <p:cNvPr id="58" name="Flèche vers la droite 57">
              <a:extLst>
                <a:ext uri="{FF2B5EF4-FFF2-40B4-BE49-F238E27FC236}">
                  <a16:creationId xmlns:a16="http://schemas.microsoft.com/office/drawing/2014/main" id="{F36A0B82-B83B-FD4B-AB73-6E3261A8CDB0}"/>
                </a:ext>
              </a:extLst>
            </p:cNvPr>
            <p:cNvSpPr/>
            <p:nvPr/>
          </p:nvSpPr>
          <p:spPr>
            <a:xfrm>
              <a:off x="7963174" y="3394401"/>
              <a:ext cx="129690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DDFC69AA-0861-A2A3-44F5-BA9B3C507102}"/>
                </a:ext>
              </a:extLst>
            </p:cNvPr>
            <p:cNvSpPr txBox="1"/>
            <p:nvPr/>
          </p:nvSpPr>
          <p:spPr>
            <a:xfrm>
              <a:off x="8822826" y="4189981"/>
              <a:ext cx="1620078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Perform periodic stock audits 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9FF0D015-5569-F0DA-CE1F-978CD8A74751}"/>
                </a:ext>
              </a:extLst>
            </p:cNvPr>
            <p:cNvSpPr txBox="1"/>
            <p:nvPr/>
          </p:nvSpPr>
          <p:spPr>
            <a:xfrm>
              <a:off x="8851517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</a:t>
              </a:r>
            </a:p>
          </p:txBody>
        </p:sp>
        <p:pic>
          <p:nvPicPr>
            <p:cNvPr id="110" name="Image 109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056F8051-6EDE-B888-3939-583F5ACAF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64352" y="2938272"/>
              <a:ext cx="672405" cy="1154430"/>
            </a:xfrm>
            <a:prstGeom prst="rect">
              <a:avLst/>
            </a:prstGeom>
          </p:spPr>
        </p:pic>
        <p:pic>
          <p:nvPicPr>
            <p:cNvPr id="107" name="Image 10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98326A49-E523-BB58-5BEB-52B4B8A6E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52384" y="3501008"/>
              <a:ext cx="690880" cy="329738"/>
            </a:xfrm>
            <a:prstGeom prst="rect">
              <a:avLst/>
            </a:prstGeom>
          </p:spPr>
        </p:pic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1BCB4BF0-0D48-155B-CE40-F0A56F724D70}"/>
              </a:ext>
            </a:extLst>
          </p:cNvPr>
          <p:cNvGrpSpPr/>
          <p:nvPr/>
        </p:nvGrpSpPr>
        <p:grpSpPr>
          <a:xfrm>
            <a:off x="6632308" y="2938272"/>
            <a:ext cx="2114656" cy="2113483"/>
            <a:chOff x="6632308" y="2938272"/>
            <a:chExt cx="2114656" cy="2113483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2DE7BA99-39E7-C7CA-0FE2-6A34BEEC9DBE}"/>
                </a:ext>
              </a:extLst>
            </p:cNvPr>
            <p:cNvSpPr/>
            <p:nvPr/>
          </p:nvSpPr>
          <p:spPr>
            <a:xfrm>
              <a:off x="6632308" y="3394401"/>
              <a:ext cx="95772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74D71543-E827-509C-2A71-E962D4A82C49}"/>
                </a:ext>
              </a:extLst>
            </p:cNvPr>
            <p:cNvSpPr txBox="1"/>
            <p:nvPr/>
          </p:nvSpPr>
          <p:spPr>
            <a:xfrm>
              <a:off x="7126886" y="4189981"/>
              <a:ext cx="1620078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Set reorder points and par levels for each item in the inventory management system</a:t>
              </a:r>
            </a:p>
          </p:txBody>
        </p:sp>
        <p:pic>
          <p:nvPicPr>
            <p:cNvPr id="109" name="Image 108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EDE9F889-45A4-1D8E-EDAB-903A3123A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90028" y="2938272"/>
              <a:ext cx="672405" cy="1154430"/>
            </a:xfrm>
            <a:prstGeom prst="rect">
              <a:avLst/>
            </a:prstGeom>
          </p:spPr>
        </p:pic>
        <p:pic>
          <p:nvPicPr>
            <p:cNvPr id="99" name="Image 98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21F9FA41-04B5-A6A5-D698-E3E807732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46720" y="3535689"/>
              <a:ext cx="426811" cy="598415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6C4895BC-69DF-FFEF-076D-9A08057F9C65}"/>
              </a:ext>
            </a:extLst>
          </p:cNvPr>
          <p:cNvGrpSpPr/>
          <p:nvPr/>
        </p:nvGrpSpPr>
        <p:grpSpPr>
          <a:xfrm>
            <a:off x="4976124" y="2967920"/>
            <a:ext cx="2114656" cy="1776059"/>
            <a:chOff x="4976124" y="2967920"/>
            <a:chExt cx="2114656" cy="1776059"/>
          </a:xfrm>
        </p:grpSpPr>
        <p:sp>
          <p:nvSpPr>
            <p:cNvPr id="42" name="Flèche vers la droite 41">
              <a:extLst>
                <a:ext uri="{FF2B5EF4-FFF2-40B4-BE49-F238E27FC236}">
                  <a16:creationId xmlns:a16="http://schemas.microsoft.com/office/drawing/2014/main" id="{9A4FEBF7-E1F4-4F8A-69A9-327C574AE123}"/>
                </a:ext>
              </a:extLst>
            </p:cNvPr>
            <p:cNvSpPr/>
            <p:nvPr/>
          </p:nvSpPr>
          <p:spPr>
            <a:xfrm>
              <a:off x="4976124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C0B8D83-53AD-F17C-A661-E5891D26FEAB}"/>
                </a:ext>
              </a:extLst>
            </p:cNvPr>
            <p:cNvSpPr txBox="1"/>
            <p:nvPr/>
          </p:nvSpPr>
          <p:spPr>
            <a:xfrm>
              <a:off x="5470702" y="4189981"/>
              <a:ext cx="162007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Update the Inventory control system with this data</a:t>
              </a:r>
            </a:p>
          </p:txBody>
        </p:sp>
        <p:pic>
          <p:nvPicPr>
            <p:cNvPr id="102" name="Image 101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7F8118C8-C275-B267-50E4-006CA8167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7968" y="2967920"/>
              <a:ext cx="871474" cy="1121337"/>
            </a:xfrm>
            <a:prstGeom prst="rect">
              <a:avLst/>
            </a:prstGeom>
          </p:spPr>
        </p:pic>
        <p:pic>
          <p:nvPicPr>
            <p:cNvPr id="96" name="Image 95" descr="Une image contenant Graphique, symbole, cercle, logo&#10;&#10;Description générée automatiquement">
              <a:extLst>
                <a:ext uri="{FF2B5EF4-FFF2-40B4-BE49-F238E27FC236}">
                  <a16:creationId xmlns:a16="http://schemas.microsoft.com/office/drawing/2014/main" id="{C24ECA7A-3FEE-00BB-92BB-602B7703687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58712" y="3621024"/>
              <a:ext cx="531876" cy="531876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1B85EF4E-838A-DE3B-52F6-035B7670A299}"/>
              </a:ext>
            </a:extLst>
          </p:cNvPr>
          <p:cNvGrpSpPr/>
          <p:nvPr/>
        </p:nvGrpSpPr>
        <p:grpSpPr>
          <a:xfrm>
            <a:off x="3176579" y="2967920"/>
            <a:ext cx="2422728" cy="2545268"/>
            <a:chOff x="3071665" y="2967920"/>
            <a:chExt cx="2422728" cy="2545268"/>
          </a:xfrm>
        </p:grpSpPr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34949208-7D66-7509-B834-DB8DDA779563}"/>
                </a:ext>
              </a:extLst>
            </p:cNvPr>
            <p:cNvSpPr/>
            <p:nvPr/>
          </p:nvSpPr>
          <p:spPr>
            <a:xfrm>
              <a:off x="3071665" y="3394401"/>
              <a:ext cx="76297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028E93F-9594-8F02-9BFF-38A3F88EFD8B}"/>
                </a:ext>
              </a:extLst>
            </p:cNvPr>
            <p:cNvSpPr txBox="1"/>
            <p:nvPr/>
          </p:nvSpPr>
          <p:spPr>
            <a:xfrm>
              <a:off x="3566241" y="4189981"/>
              <a:ext cx="1880401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Capture and record the data with automatic data capture reader during stock receipts, movements, usage and returns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64803-0A4F-6621-D764-ECB1C1C870E7}"/>
                </a:ext>
              </a:extLst>
            </p:cNvPr>
            <p:cNvSpPr txBox="1"/>
            <p:nvPr/>
          </p:nvSpPr>
          <p:spPr>
            <a:xfrm>
              <a:off x="3509620" y="5266967"/>
              <a:ext cx="198477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GTIN/GLN/GIAI/GRAI/SSCC</a:t>
              </a:r>
            </a:p>
          </p:txBody>
        </p:sp>
        <p:pic>
          <p:nvPicPr>
            <p:cNvPr id="98" name="Image 97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FF49CA6C-06E1-8FCC-05CB-6AB0300FB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34638" y="2967920"/>
              <a:ext cx="871474" cy="1121337"/>
            </a:xfrm>
            <a:prstGeom prst="rect">
              <a:avLst/>
            </a:prstGeom>
          </p:spPr>
        </p:pic>
        <p:pic>
          <p:nvPicPr>
            <p:cNvPr id="101" name="Image 100" descr="Une image contenant capture d’écran, Graphique, graphisme, Caractère coloré&#10;&#10;Description générée automatiquement">
              <a:extLst>
                <a:ext uri="{FF2B5EF4-FFF2-40B4-BE49-F238E27FC236}">
                  <a16:creationId xmlns:a16="http://schemas.microsoft.com/office/drawing/2014/main" id="{7F53476C-0279-F425-3D7A-AAA217DE6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flipH="1">
              <a:off x="4515104" y="3487134"/>
              <a:ext cx="593344" cy="616522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DE32D36A-3E8D-E1D1-2D1F-396CAB658442}"/>
              </a:ext>
            </a:extLst>
          </p:cNvPr>
          <p:cNvGrpSpPr/>
          <p:nvPr/>
        </p:nvGrpSpPr>
        <p:grpSpPr>
          <a:xfrm>
            <a:off x="1403797" y="3146328"/>
            <a:ext cx="2114656" cy="2366860"/>
            <a:chOff x="1403797" y="3146328"/>
            <a:chExt cx="2114656" cy="2366860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C61BC517-0206-537D-56FE-13FA7314299A}"/>
                </a:ext>
              </a:extLst>
            </p:cNvPr>
            <p:cNvSpPr/>
            <p:nvPr/>
          </p:nvSpPr>
          <p:spPr>
            <a:xfrm>
              <a:off x="1403797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E9706D6-92DD-FD5F-E9A1-314440D0BC8D}"/>
                </a:ext>
              </a:extLst>
            </p:cNvPr>
            <p:cNvSpPr txBox="1"/>
            <p:nvPr/>
          </p:nvSpPr>
          <p:spPr>
            <a:xfrm>
              <a:off x="1898375" y="4189981"/>
              <a:ext cx="1620078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Implement identification of locations within the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sterilisation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department (shelves, stores,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cabinets,etc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66BD58C-EF5F-DE07-EF0F-3CA5B56EE9A0}"/>
                </a:ext>
              </a:extLst>
            </p:cNvPr>
            <p:cNvSpPr txBox="1"/>
            <p:nvPr/>
          </p:nvSpPr>
          <p:spPr>
            <a:xfrm>
              <a:off x="1927066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6" name="Image 15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8299E9AA-9636-28DF-1CFD-628751959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218739" y="3146328"/>
              <a:ext cx="1003300" cy="911254"/>
            </a:xfrm>
            <a:prstGeom prst="rect">
              <a:avLst/>
            </a:prstGeom>
          </p:spPr>
        </p:pic>
        <p:pic>
          <p:nvPicPr>
            <p:cNvPr id="91" name="Image 90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89622BC-0B2E-AB7E-F3CC-F5534FFD6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31922" y="3608832"/>
              <a:ext cx="374643" cy="525272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E07C0BF-D58A-5702-A776-A4B91C8E3AB1}"/>
              </a:ext>
            </a:extLst>
          </p:cNvPr>
          <p:cNvGrpSpPr/>
          <p:nvPr/>
        </p:nvGrpSpPr>
        <p:grpSpPr>
          <a:xfrm>
            <a:off x="237274" y="3146328"/>
            <a:ext cx="1610254" cy="2366860"/>
            <a:chOff x="237274" y="3146328"/>
            <a:chExt cx="1610254" cy="236686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D24BF1D-C8D2-7AAC-1A57-984162D8FC17}"/>
                </a:ext>
              </a:extLst>
            </p:cNvPr>
            <p:cNvSpPr txBox="1"/>
            <p:nvPr/>
          </p:nvSpPr>
          <p:spPr>
            <a:xfrm>
              <a:off x="273613" y="4189981"/>
              <a:ext cx="157391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Identification of each item (instruments, trays, kits,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2875731-E148-178D-8E2D-E583A906F13E}"/>
                </a:ext>
              </a:extLst>
            </p:cNvPr>
            <p:cNvSpPr txBox="1"/>
            <p:nvPr/>
          </p:nvSpPr>
          <p:spPr>
            <a:xfrm>
              <a:off x="237274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GTIN/GIAI/GRAI</a:t>
              </a:r>
            </a:p>
          </p:txBody>
        </p:sp>
        <p:pic>
          <p:nvPicPr>
            <p:cNvPr id="8" name="Image 7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6A21A784-3B62-CA53-1E1C-93F49DF291D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8947" y="3146328"/>
              <a:ext cx="1003300" cy="911254"/>
            </a:xfrm>
            <a:prstGeom prst="rect">
              <a:avLst/>
            </a:prstGeom>
          </p:spPr>
        </p:pic>
        <p:pic>
          <p:nvPicPr>
            <p:cNvPr id="89" name="Image 8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1CE4B060-0FA5-57D4-7242-67985678C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9424" y="3791158"/>
              <a:ext cx="690880" cy="3297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2454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e 120">
            <a:extLst>
              <a:ext uri="{FF2B5EF4-FFF2-40B4-BE49-F238E27FC236}">
                <a16:creationId xmlns:a16="http://schemas.microsoft.com/office/drawing/2014/main" id="{F2852017-CF9E-F740-2C3B-C541ADE0326D}"/>
              </a:ext>
            </a:extLst>
          </p:cNvPr>
          <p:cNvGrpSpPr/>
          <p:nvPr/>
        </p:nvGrpSpPr>
        <p:grpSpPr>
          <a:xfrm>
            <a:off x="7354957" y="1021270"/>
            <a:ext cx="4184373" cy="843179"/>
            <a:chOff x="7354957" y="1021270"/>
            <a:chExt cx="4184373" cy="843179"/>
          </a:xfrm>
          <a:solidFill>
            <a:schemeClr val="accent3"/>
          </a:solidFill>
        </p:grpSpPr>
        <p:sp>
          <p:nvSpPr>
            <p:cNvPr id="85" name="Flèche vers la droite 84">
              <a:extLst>
                <a:ext uri="{FF2B5EF4-FFF2-40B4-BE49-F238E27FC236}">
                  <a16:creationId xmlns:a16="http://schemas.microsoft.com/office/drawing/2014/main" id="{22094E3B-D72A-1F86-F896-41249E4A9F4F}"/>
                </a:ext>
              </a:extLst>
            </p:cNvPr>
            <p:cNvSpPr/>
            <p:nvPr/>
          </p:nvSpPr>
          <p:spPr>
            <a:xfrm rot="16200000">
              <a:off x="9340942" y="1389948"/>
              <a:ext cx="488032" cy="460970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9D0FEE81-696D-8277-1399-A7748C2A523A}"/>
                </a:ext>
              </a:extLst>
            </p:cNvPr>
            <p:cNvSpPr txBox="1"/>
            <p:nvPr/>
          </p:nvSpPr>
          <p:spPr>
            <a:xfrm>
              <a:off x="7354957" y="1021270"/>
              <a:ext cx="4184373" cy="335646"/>
            </a:xfrm>
            <a:prstGeom prst="rect">
              <a:avLst/>
            </a:prstGeom>
            <a:grpFill/>
            <a:effectLst/>
          </p:spPr>
          <p:txBody>
            <a:bodyPr wrap="square" tIns="90000" rIns="90000" bIns="90000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Consider adjusting reorder point to eliminate expired stock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120" name="Groupe 119">
            <a:extLst>
              <a:ext uri="{FF2B5EF4-FFF2-40B4-BE49-F238E27FC236}">
                <a16:creationId xmlns:a16="http://schemas.microsoft.com/office/drawing/2014/main" id="{389A24DD-10AF-CC01-9798-85A6A6AE45D5}"/>
              </a:ext>
            </a:extLst>
          </p:cNvPr>
          <p:cNvGrpSpPr/>
          <p:nvPr/>
        </p:nvGrpSpPr>
        <p:grpSpPr>
          <a:xfrm>
            <a:off x="7345017" y="1729181"/>
            <a:ext cx="4194313" cy="1660061"/>
            <a:chOff x="7345017" y="1729181"/>
            <a:chExt cx="4194313" cy="1660061"/>
          </a:xfrm>
          <a:solidFill>
            <a:schemeClr val="accent3"/>
          </a:solidFill>
        </p:grpSpPr>
        <p:sp>
          <p:nvSpPr>
            <p:cNvPr id="80" name="Flèche vers la droite 79">
              <a:extLst>
                <a:ext uri="{FF2B5EF4-FFF2-40B4-BE49-F238E27FC236}">
                  <a16:creationId xmlns:a16="http://schemas.microsoft.com/office/drawing/2014/main" id="{CD92CDCB-BF7C-04EB-F386-ED7CFAE3C427}"/>
                </a:ext>
              </a:extLst>
            </p:cNvPr>
            <p:cNvSpPr/>
            <p:nvPr/>
          </p:nvSpPr>
          <p:spPr>
            <a:xfrm rot="16200000">
              <a:off x="8941734" y="2515533"/>
              <a:ext cx="1286449" cy="460970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FBC8C15E-711A-E228-0D55-2B98D76CE435}"/>
                </a:ext>
              </a:extLst>
            </p:cNvPr>
            <p:cNvSpPr txBox="1"/>
            <p:nvPr/>
          </p:nvSpPr>
          <p:spPr>
            <a:xfrm>
              <a:off x="7345017" y="1729181"/>
              <a:ext cx="4194313" cy="335646"/>
            </a:xfrm>
            <a:prstGeom prst="rect">
              <a:avLst/>
            </a:prstGeom>
            <a:grpFill/>
            <a:effectLst/>
          </p:spPr>
          <p:txBody>
            <a:bodyPr wrap="square" tIns="90000" rIns="90000" bIns="90000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Dispose of expired/damaged stock</a:t>
              </a:r>
            </a:p>
          </p:txBody>
        </p:sp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75987A5B-E2E8-9B2C-9059-7F1785671D6A}"/>
              </a:ext>
            </a:extLst>
          </p:cNvPr>
          <p:cNvGrpSpPr/>
          <p:nvPr/>
        </p:nvGrpSpPr>
        <p:grpSpPr>
          <a:xfrm>
            <a:off x="2574514" y="1293639"/>
            <a:ext cx="4611476" cy="460970"/>
            <a:chOff x="2574514" y="1666520"/>
            <a:chExt cx="4611476" cy="460970"/>
          </a:xfrm>
          <a:solidFill>
            <a:schemeClr val="accent3"/>
          </a:solidFill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1B5DAFF5-DA10-7C64-66DA-F021DA0FAD42}"/>
                </a:ext>
              </a:extLst>
            </p:cNvPr>
            <p:cNvSpPr txBox="1"/>
            <p:nvPr/>
          </p:nvSpPr>
          <p:spPr>
            <a:xfrm>
              <a:off x="2574514" y="1729181"/>
              <a:ext cx="2474563" cy="335646"/>
            </a:xfrm>
            <a:prstGeom prst="rect">
              <a:avLst/>
            </a:prstGeom>
            <a:grpFill/>
            <a:effectLst/>
          </p:spPr>
          <p:txBody>
            <a:bodyPr wrap="square" tIns="90000" rIns="90000" bIns="90000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replacement instruments </a:t>
              </a:r>
            </a:p>
          </p:txBody>
        </p:sp>
        <p:sp>
          <p:nvSpPr>
            <p:cNvPr id="84" name="Flèche vers la droite 83">
              <a:extLst>
                <a:ext uri="{FF2B5EF4-FFF2-40B4-BE49-F238E27FC236}">
                  <a16:creationId xmlns:a16="http://schemas.microsoft.com/office/drawing/2014/main" id="{822BBD9A-BA81-3B23-D08C-6DC4D9974975}"/>
                </a:ext>
              </a:extLst>
            </p:cNvPr>
            <p:cNvSpPr/>
            <p:nvPr/>
          </p:nvSpPr>
          <p:spPr>
            <a:xfrm rot="10800000">
              <a:off x="5211222" y="1666520"/>
              <a:ext cx="1974768" cy="460970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87" name="ZoneTexte 86">
            <a:extLst>
              <a:ext uri="{FF2B5EF4-FFF2-40B4-BE49-F238E27FC236}">
                <a16:creationId xmlns:a16="http://schemas.microsoft.com/office/drawing/2014/main" id="{0B76AE91-D863-DD81-EBDA-E6E10AC43C75}"/>
              </a:ext>
            </a:extLst>
          </p:cNvPr>
          <p:cNvSpPr txBox="1"/>
          <p:nvPr/>
        </p:nvSpPr>
        <p:spPr>
          <a:xfrm>
            <a:off x="146601" y="6366517"/>
            <a:ext cx="83911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(*) SSCC to </a:t>
            </a:r>
            <a:r>
              <a:rPr lang="fr-FR" sz="1000" dirty="0" err="1"/>
              <a:t>allow</a:t>
            </a:r>
            <a:r>
              <a:rPr lang="fr-FR" sz="1000" dirty="0"/>
              <a:t> </a:t>
            </a:r>
            <a:r>
              <a:rPr lang="fr-FR" sz="1000" dirty="0" err="1"/>
              <a:t>tracking</a:t>
            </a:r>
            <a:r>
              <a:rPr lang="fr-FR" sz="1000" dirty="0"/>
              <a:t> of </a:t>
            </a:r>
            <a:r>
              <a:rPr lang="fr-FR" sz="1000" dirty="0" err="1"/>
              <a:t>shipment</a:t>
            </a:r>
            <a:r>
              <a:rPr lang="fr-FR" sz="1000" dirty="0"/>
              <a:t> </a:t>
            </a:r>
            <a:r>
              <a:rPr lang="fr-FR" sz="1000" dirty="0" err="1"/>
              <a:t>when</a:t>
            </a:r>
            <a:r>
              <a:rPr lang="fr-FR" sz="1000" dirty="0"/>
              <a:t> the </a:t>
            </a:r>
            <a:r>
              <a:rPr lang="fr-FR" sz="1000" dirty="0" err="1"/>
              <a:t>sterilisation</a:t>
            </a:r>
            <a:r>
              <a:rPr lang="fr-FR" sz="1000" dirty="0"/>
              <a:t> </a:t>
            </a:r>
            <a:r>
              <a:rPr lang="fr-FR" sz="1000" dirty="0" err="1"/>
              <a:t>department</a:t>
            </a:r>
            <a:r>
              <a:rPr lang="fr-FR" sz="1000" dirty="0"/>
              <a:t> </a:t>
            </a:r>
            <a:r>
              <a:rPr lang="fr-FR" sz="1000" dirty="0" err="1"/>
              <a:t>send</a:t>
            </a:r>
            <a:r>
              <a:rPr lang="fr-FR" sz="1000" dirty="0"/>
              <a:t> </a:t>
            </a:r>
            <a:r>
              <a:rPr lang="fr-FR" sz="1000" dirty="0" err="1"/>
              <a:t>ítems</a:t>
            </a:r>
            <a:r>
              <a:rPr lang="fr-FR" sz="1000" dirty="0"/>
              <a:t> to </a:t>
            </a:r>
            <a:r>
              <a:rPr lang="fr-FR" sz="1000" dirty="0" err="1"/>
              <a:t>other</a:t>
            </a:r>
            <a:r>
              <a:rPr lang="fr-FR" sz="1000" dirty="0"/>
              <a:t> locations </a:t>
            </a:r>
            <a:r>
              <a:rPr lang="fr-FR" sz="1000" dirty="0" err="1"/>
              <a:t>within</a:t>
            </a:r>
            <a:r>
              <a:rPr lang="fr-FR" sz="1000" dirty="0"/>
              <a:t> the </a:t>
            </a:r>
            <a:r>
              <a:rPr lang="fr-FR" sz="1000" dirty="0" err="1"/>
              <a:t>hospital</a:t>
            </a:r>
            <a:r>
              <a:rPr lang="fr-FR" sz="1000" dirty="0"/>
              <a:t>.</a:t>
            </a:r>
          </a:p>
        </p:txBody>
      </p:sp>
      <p:grpSp>
        <p:nvGrpSpPr>
          <p:cNvPr id="119" name="Groupe 118">
            <a:extLst>
              <a:ext uri="{FF2B5EF4-FFF2-40B4-BE49-F238E27FC236}">
                <a16:creationId xmlns:a16="http://schemas.microsoft.com/office/drawing/2014/main" id="{4B39206B-F0FD-094F-0DA6-D7F1CAFDACC9}"/>
              </a:ext>
            </a:extLst>
          </p:cNvPr>
          <p:cNvGrpSpPr/>
          <p:nvPr/>
        </p:nvGrpSpPr>
        <p:grpSpPr>
          <a:xfrm>
            <a:off x="9984432" y="3009189"/>
            <a:ext cx="2114656" cy="2503999"/>
            <a:chOff x="9984432" y="3009189"/>
            <a:chExt cx="2114656" cy="2503999"/>
          </a:xfrm>
        </p:grpSpPr>
        <p:sp>
          <p:nvSpPr>
            <p:cNvPr id="66" name="Flèche vers la droite 65">
              <a:extLst>
                <a:ext uri="{FF2B5EF4-FFF2-40B4-BE49-F238E27FC236}">
                  <a16:creationId xmlns:a16="http://schemas.microsoft.com/office/drawing/2014/main" id="{3EBF70F1-EA33-0D0C-032C-B9477254FF3D}"/>
                </a:ext>
              </a:extLst>
            </p:cNvPr>
            <p:cNvSpPr/>
            <p:nvPr/>
          </p:nvSpPr>
          <p:spPr>
            <a:xfrm>
              <a:off x="9984432" y="3394401"/>
              <a:ext cx="10150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0DBA4FE8-A1E6-11E4-E16D-DB77F5C856A4}"/>
                </a:ext>
              </a:extLst>
            </p:cNvPr>
            <p:cNvSpPr txBox="1"/>
            <p:nvPr/>
          </p:nvSpPr>
          <p:spPr>
            <a:xfrm>
              <a:off x="10479010" y="4189981"/>
              <a:ext cx="162007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Exchange accurate and up-to-date inventory information with suppliers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44BCC7D5-779A-9891-CB7A-350A79058275}"/>
                </a:ext>
              </a:extLst>
            </p:cNvPr>
            <p:cNvSpPr txBox="1"/>
            <p:nvPr/>
          </p:nvSpPr>
          <p:spPr>
            <a:xfrm>
              <a:off x="10507701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GDSN / EDI</a:t>
              </a:r>
            </a:p>
          </p:txBody>
        </p:sp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65C293FA-501F-9127-56A1-72BA20CBB064}"/>
                </a:ext>
              </a:extLst>
            </p:cNvPr>
            <p:cNvGrpSpPr/>
            <p:nvPr/>
          </p:nvGrpSpPr>
          <p:grpSpPr>
            <a:xfrm>
              <a:off x="11018520" y="3009189"/>
              <a:ext cx="536448" cy="1115434"/>
              <a:chOff x="11079480" y="3118917"/>
              <a:chExt cx="536448" cy="1115434"/>
            </a:xfrm>
          </p:grpSpPr>
          <p:grpSp>
            <p:nvGrpSpPr>
              <p:cNvPr id="117" name="Groupe 116">
                <a:extLst>
                  <a:ext uri="{FF2B5EF4-FFF2-40B4-BE49-F238E27FC236}">
                    <a16:creationId xmlns:a16="http://schemas.microsoft.com/office/drawing/2014/main" id="{CD3C2B12-D2DB-82EE-FA1F-96C80E954804}"/>
                  </a:ext>
                </a:extLst>
              </p:cNvPr>
              <p:cNvGrpSpPr/>
              <p:nvPr/>
            </p:nvGrpSpPr>
            <p:grpSpPr>
              <a:xfrm>
                <a:off x="11096166" y="3118917"/>
                <a:ext cx="503077" cy="1115434"/>
                <a:chOff x="11106060" y="3118917"/>
                <a:chExt cx="503077" cy="1115434"/>
              </a:xfrm>
            </p:grpSpPr>
            <p:sp>
              <p:nvSpPr>
                <p:cNvPr id="112" name="Flèche vers la droite 111">
                  <a:extLst>
                    <a:ext uri="{FF2B5EF4-FFF2-40B4-BE49-F238E27FC236}">
                      <a16:creationId xmlns:a16="http://schemas.microsoft.com/office/drawing/2014/main" id="{71BC03BA-6767-65E7-260F-91ECD653F2B6}"/>
                    </a:ext>
                  </a:extLst>
                </p:cNvPr>
                <p:cNvSpPr/>
                <p:nvPr/>
              </p:nvSpPr>
              <p:spPr>
                <a:xfrm rot="5400000">
                  <a:off x="11089432" y="3714645"/>
                  <a:ext cx="538682" cy="500729"/>
                </a:xfrm>
                <a:prstGeom prst="rightArrow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113" name="Flèche vers la droite 112">
                  <a:extLst>
                    <a:ext uri="{FF2B5EF4-FFF2-40B4-BE49-F238E27FC236}">
                      <a16:creationId xmlns:a16="http://schemas.microsoft.com/office/drawing/2014/main" id="{D0D1BF25-C306-E8A8-D2D1-4F680E2B62AF}"/>
                    </a:ext>
                  </a:extLst>
                </p:cNvPr>
                <p:cNvSpPr/>
                <p:nvPr/>
              </p:nvSpPr>
              <p:spPr>
                <a:xfrm rot="16200000">
                  <a:off x="11087083" y="3137894"/>
                  <a:ext cx="538683" cy="500729"/>
                </a:xfrm>
                <a:prstGeom prst="rightArrow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</p:grpSp>
          <p:pic>
            <p:nvPicPr>
              <p:cNvPr id="116" name="Image 115" descr="Une image contenant logo, symbole, Graphique, cercle&#10;&#10;Description générée automatiquement">
                <a:extLst>
                  <a:ext uri="{FF2B5EF4-FFF2-40B4-BE49-F238E27FC236}">
                    <a16:creationId xmlns:a16="http://schemas.microsoft.com/office/drawing/2014/main" id="{F6B2EA1F-14A4-EEF7-AA2F-D3AFC35240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1079480" y="3408410"/>
                <a:ext cx="536448" cy="536448"/>
              </a:xfrm>
              <a:prstGeom prst="rect">
                <a:avLst/>
              </a:prstGeom>
            </p:spPr>
          </p:pic>
        </p:grp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58BA4C6A-BCF3-C913-6A1A-452F2148A66C}"/>
              </a:ext>
            </a:extLst>
          </p:cNvPr>
          <p:cNvGrpSpPr/>
          <p:nvPr/>
        </p:nvGrpSpPr>
        <p:grpSpPr>
          <a:xfrm>
            <a:off x="7963174" y="2938272"/>
            <a:ext cx="2479730" cy="2574916"/>
            <a:chOff x="7963174" y="2938272"/>
            <a:chExt cx="2479730" cy="2574916"/>
          </a:xfrm>
        </p:grpSpPr>
        <p:sp>
          <p:nvSpPr>
            <p:cNvPr id="58" name="Flèche vers la droite 57">
              <a:extLst>
                <a:ext uri="{FF2B5EF4-FFF2-40B4-BE49-F238E27FC236}">
                  <a16:creationId xmlns:a16="http://schemas.microsoft.com/office/drawing/2014/main" id="{F36A0B82-B83B-FD4B-AB73-6E3261A8CDB0}"/>
                </a:ext>
              </a:extLst>
            </p:cNvPr>
            <p:cNvSpPr/>
            <p:nvPr/>
          </p:nvSpPr>
          <p:spPr>
            <a:xfrm>
              <a:off x="7963174" y="3394401"/>
              <a:ext cx="129690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DDFC69AA-0861-A2A3-44F5-BA9B3C507102}"/>
                </a:ext>
              </a:extLst>
            </p:cNvPr>
            <p:cNvSpPr txBox="1"/>
            <p:nvPr/>
          </p:nvSpPr>
          <p:spPr>
            <a:xfrm>
              <a:off x="8822826" y="4189981"/>
              <a:ext cx="1620078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Perform periodic stock audits 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9FF0D015-5569-F0DA-CE1F-978CD8A74751}"/>
                </a:ext>
              </a:extLst>
            </p:cNvPr>
            <p:cNvSpPr txBox="1"/>
            <p:nvPr/>
          </p:nvSpPr>
          <p:spPr>
            <a:xfrm>
              <a:off x="8851517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</a:t>
              </a:r>
            </a:p>
          </p:txBody>
        </p:sp>
        <p:pic>
          <p:nvPicPr>
            <p:cNvPr id="110" name="Image 109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056F8051-6EDE-B888-3939-583F5ACAF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64352" y="2938272"/>
              <a:ext cx="672405" cy="1154430"/>
            </a:xfrm>
            <a:prstGeom prst="rect">
              <a:avLst/>
            </a:prstGeom>
          </p:spPr>
        </p:pic>
        <p:pic>
          <p:nvPicPr>
            <p:cNvPr id="107" name="Image 10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98326A49-E523-BB58-5BEB-52B4B8A6E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52384" y="3501008"/>
              <a:ext cx="690880" cy="329738"/>
            </a:xfrm>
            <a:prstGeom prst="rect">
              <a:avLst/>
            </a:prstGeom>
          </p:spPr>
        </p:pic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1BCB4BF0-0D48-155B-CE40-F0A56F724D70}"/>
              </a:ext>
            </a:extLst>
          </p:cNvPr>
          <p:cNvGrpSpPr/>
          <p:nvPr/>
        </p:nvGrpSpPr>
        <p:grpSpPr>
          <a:xfrm>
            <a:off x="6632308" y="2938272"/>
            <a:ext cx="2114656" cy="2113483"/>
            <a:chOff x="6632308" y="2938272"/>
            <a:chExt cx="2114656" cy="2113483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2DE7BA99-39E7-C7CA-0FE2-6A34BEEC9DBE}"/>
                </a:ext>
              </a:extLst>
            </p:cNvPr>
            <p:cNvSpPr/>
            <p:nvPr/>
          </p:nvSpPr>
          <p:spPr>
            <a:xfrm>
              <a:off x="6632308" y="3394401"/>
              <a:ext cx="95772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74D71543-E827-509C-2A71-E962D4A82C49}"/>
                </a:ext>
              </a:extLst>
            </p:cNvPr>
            <p:cNvSpPr txBox="1"/>
            <p:nvPr/>
          </p:nvSpPr>
          <p:spPr>
            <a:xfrm>
              <a:off x="7126886" y="4189981"/>
              <a:ext cx="1620078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Set reorder points and par levels for each item in the inventory management system</a:t>
              </a:r>
            </a:p>
          </p:txBody>
        </p:sp>
        <p:pic>
          <p:nvPicPr>
            <p:cNvPr id="109" name="Image 108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EDE9F889-45A4-1D8E-EDAB-903A3123A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90028" y="2938272"/>
              <a:ext cx="672405" cy="1154430"/>
            </a:xfrm>
            <a:prstGeom prst="rect">
              <a:avLst/>
            </a:prstGeom>
          </p:spPr>
        </p:pic>
        <p:pic>
          <p:nvPicPr>
            <p:cNvPr id="99" name="Image 98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21F9FA41-04B5-A6A5-D698-E3E807732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46720" y="3535689"/>
              <a:ext cx="426811" cy="598415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6C4895BC-69DF-FFEF-076D-9A08057F9C65}"/>
              </a:ext>
            </a:extLst>
          </p:cNvPr>
          <p:cNvGrpSpPr/>
          <p:nvPr/>
        </p:nvGrpSpPr>
        <p:grpSpPr>
          <a:xfrm>
            <a:off x="4976124" y="2967920"/>
            <a:ext cx="2114656" cy="1776059"/>
            <a:chOff x="4976124" y="2967920"/>
            <a:chExt cx="2114656" cy="1776059"/>
          </a:xfrm>
        </p:grpSpPr>
        <p:sp>
          <p:nvSpPr>
            <p:cNvPr id="42" name="Flèche vers la droite 41">
              <a:extLst>
                <a:ext uri="{FF2B5EF4-FFF2-40B4-BE49-F238E27FC236}">
                  <a16:creationId xmlns:a16="http://schemas.microsoft.com/office/drawing/2014/main" id="{9A4FEBF7-E1F4-4F8A-69A9-327C574AE123}"/>
                </a:ext>
              </a:extLst>
            </p:cNvPr>
            <p:cNvSpPr/>
            <p:nvPr/>
          </p:nvSpPr>
          <p:spPr>
            <a:xfrm>
              <a:off x="4976124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C0B8D83-53AD-F17C-A661-E5891D26FEAB}"/>
                </a:ext>
              </a:extLst>
            </p:cNvPr>
            <p:cNvSpPr txBox="1"/>
            <p:nvPr/>
          </p:nvSpPr>
          <p:spPr>
            <a:xfrm>
              <a:off x="5470702" y="4189981"/>
              <a:ext cx="162007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Update the Inventory control system with this data</a:t>
              </a:r>
            </a:p>
          </p:txBody>
        </p:sp>
        <p:pic>
          <p:nvPicPr>
            <p:cNvPr id="102" name="Image 101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7F8118C8-C275-B267-50E4-006CA8167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7968" y="2967920"/>
              <a:ext cx="871474" cy="1121337"/>
            </a:xfrm>
            <a:prstGeom prst="rect">
              <a:avLst/>
            </a:prstGeom>
          </p:spPr>
        </p:pic>
        <p:pic>
          <p:nvPicPr>
            <p:cNvPr id="96" name="Image 95" descr="Une image contenant Graphique, symbole, cercle, logo&#10;&#10;Description générée automatiquement">
              <a:extLst>
                <a:ext uri="{FF2B5EF4-FFF2-40B4-BE49-F238E27FC236}">
                  <a16:creationId xmlns:a16="http://schemas.microsoft.com/office/drawing/2014/main" id="{C24ECA7A-3FEE-00BB-92BB-602B7703687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58712" y="3621024"/>
              <a:ext cx="531876" cy="531876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1B85EF4E-838A-DE3B-52F6-035B7670A299}"/>
              </a:ext>
            </a:extLst>
          </p:cNvPr>
          <p:cNvGrpSpPr/>
          <p:nvPr/>
        </p:nvGrpSpPr>
        <p:grpSpPr>
          <a:xfrm>
            <a:off x="3176579" y="2967920"/>
            <a:ext cx="2422728" cy="2545268"/>
            <a:chOff x="3071665" y="2967920"/>
            <a:chExt cx="2422728" cy="2545268"/>
          </a:xfrm>
        </p:grpSpPr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34949208-7D66-7509-B834-DB8DDA779563}"/>
                </a:ext>
              </a:extLst>
            </p:cNvPr>
            <p:cNvSpPr/>
            <p:nvPr/>
          </p:nvSpPr>
          <p:spPr>
            <a:xfrm>
              <a:off x="3071665" y="3394401"/>
              <a:ext cx="76297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028E93F-9594-8F02-9BFF-38A3F88EFD8B}"/>
                </a:ext>
              </a:extLst>
            </p:cNvPr>
            <p:cNvSpPr txBox="1"/>
            <p:nvPr/>
          </p:nvSpPr>
          <p:spPr>
            <a:xfrm>
              <a:off x="3566241" y="4189981"/>
              <a:ext cx="1880401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Capture and record the data with automatic data capture reader during stock receipts, movements, usage and returns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64803-0A4F-6621-D764-ECB1C1C870E7}"/>
                </a:ext>
              </a:extLst>
            </p:cNvPr>
            <p:cNvSpPr txBox="1"/>
            <p:nvPr/>
          </p:nvSpPr>
          <p:spPr>
            <a:xfrm>
              <a:off x="3509620" y="5266967"/>
              <a:ext cx="198477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GTIN/GLN/GIAI/GRAI/SSCC</a:t>
              </a:r>
            </a:p>
          </p:txBody>
        </p:sp>
        <p:pic>
          <p:nvPicPr>
            <p:cNvPr id="98" name="Image 97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FF49CA6C-06E1-8FCC-05CB-6AB0300FB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34638" y="2967920"/>
              <a:ext cx="871474" cy="1121337"/>
            </a:xfrm>
            <a:prstGeom prst="rect">
              <a:avLst/>
            </a:prstGeom>
          </p:spPr>
        </p:pic>
        <p:pic>
          <p:nvPicPr>
            <p:cNvPr id="101" name="Image 100" descr="Une image contenant capture d’écran, Graphique, graphisme, Caractère coloré&#10;&#10;Description générée automatiquement">
              <a:extLst>
                <a:ext uri="{FF2B5EF4-FFF2-40B4-BE49-F238E27FC236}">
                  <a16:creationId xmlns:a16="http://schemas.microsoft.com/office/drawing/2014/main" id="{7F53476C-0279-F425-3D7A-AAA217DE6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flipH="1">
              <a:off x="4515104" y="3487134"/>
              <a:ext cx="593344" cy="616522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DE32D36A-3E8D-E1D1-2D1F-396CAB658442}"/>
              </a:ext>
            </a:extLst>
          </p:cNvPr>
          <p:cNvGrpSpPr/>
          <p:nvPr/>
        </p:nvGrpSpPr>
        <p:grpSpPr>
          <a:xfrm>
            <a:off x="1403797" y="3146328"/>
            <a:ext cx="2114656" cy="2366860"/>
            <a:chOff x="1403797" y="3146328"/>
            <a:chExt cx="2114656" cy="2366860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C61BC517-0206-537D-56FE-13FA7314299A}"/>
                </a:ext>
              </a:extLst>
            </p:cNvPr>
            <p:cNvSpPr/>
            <p:nvPr/>
          </p:nvSpPr>
          <p:spPr>
            <a:xfrm>
              <a:off x="1403797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E9706D6-92DD-FD5F-E9A1-314440D0BC8D}"/>
                </a:ext>
              </a:extLst>
            </p:cNvPr>
            <p:cNvSpPr txBox="1"/>
            <p:nvPr/>
          </p:nvSpPr>
          <p:spPr>
            <a:xfrm>
              <a:off x="1898375" y="4189981"/>
              <a:ext cx="1620078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Implement identification of locations within the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sterilisation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department (shelves, stores,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cabinets,etc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66BD58C-EF5F-DE07-EF0F-3CA5B56EE9A0}"/>
                </a:ext>
              </a:extLst>
            </p:cNvPr>
            <p:cNvSpPr txBox="1"/>
            <p:nvPr/>
          </p:nvSpPr>
          <p:spPr>
            <a:xfrm>
              <a:off x="1927066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6" name="Image 15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8299E9AA-9636-28DF-1CFD-628751959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218739" y="3146328"/>
              <a:ext cx="1003300" cy="911254"/>
            </a:xfrm>
            <a:prstGeom prst="rect">
              <a:avLst/>
            </a:prstGeom>
          </p:spPr>
        </p:pic>
        <p:pic>
          <p:nvPicPr>
            <p:cNvPr id="91" name="Image 90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89622BC-0B2E-AB7E-F3CC-F5534FFD6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31922" y="3608832"/>
              <a:ext cx="374643" cy="525272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E07C0BF-D58A-5702-A776-A4B91C8E3AB1}"/>
              </a:ext>
            </a:extLst>
          </p:cNvPr>
          <p:cNvGrpSpPr/>
          <p:nvPr/>
        </p:nvGrpSpPr>
        <p:grpSpPr>
          <a:xfrm>
            <a:off x="237274" y="3146328"/>
            <a:ext cx="1610254" cy="2366860"/>
            <a:chOff x="237274" y="3146328"/>
            <a:chExt cx="1610254" cy="236686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D24BF1D-C8D2-7AAC-1A57-984162D8FC17}"/>
                </a:ext>
              </a:extLst>
            </p:cNvPr>
            <p:cNvSpPr txBox="1"/>
            <p:nvPr/>
          </p:nvSpPr>
          <p:spPr>
            <a:xfrm>
              <a:off x="273613" y="4189981"/>
              <a:ext cx="157391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Identification of each item (instruments, trays, kits,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2875731-E148-178D-8E2D-E583A906F13E}"/>
                </a:ext>
              </a:extLst>
            </p:cNvPr>
            <p:cNvSpPr txBox="1"/>
            <p:nvPr/>
          </p:nvSpPr>
          <p:spPr>
            <a:xfrm>
              <a:off x="237274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GTIN/GIAI/GRAI</a:t>
              </a:r>
            </a:p>
          </p:txBody>
        </p:sp>
        <p:pic>
          <p:nvPicPr>
            <p:cNvPr id="8" name="Image 7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6A21A784-3B62-CA53-1E1C-93F49DF291D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8947" y="3146328"/>
              <a:ext cx="1003300" cy="911254"/>
            </a:xfrm>
            <a:prstGeom prst="rect">
              <a:avLst/>
            </a:prstGeom>
          </p:spPr>
        </p:pic>
        <p:pic>
          <p:nvPicPr>
            <p:cNvPr id="89" name="Image 8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1CE4B060-0FA5-57D4-7242-67985678C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9424" y="3791158"/>
              <a:ext cx="690880" cy="3297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7263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e 120">
            <a:extLst>
              <a:ext uri="{FF2B5EF4-FFF2-40B4-BE49-F238E27FC236}">
                <a16:creationId xmlns:a16="http://schemas.microsoft.com/office/drawing/2014/main" id="{F2852017-CF9E-F740-2C3B-C541ADE0326D}"/>
              </a:ext>
            </a:extLst>
          </p:cNvPr>
          <p:cNvGrpSpPr/>
          <p:nvPr/>
        </p:nvGrpSpPr>
        <p:grpSpPr>
          <a:xfrm>
            <a:off x="7354957" y="1021270"/>
            <a:ext cx="4184373" cy="843179"/>
            <a:chOff x="7354957" y="1021270"/>
            <a:chExt cx="4184373" cy="843179"/>
          </a:xfrm>
          <a:solidFill>
            <a:schemeClr val="accent3"/>
          </a:solidFill>
        </p:grpSpPr>
        <p:sp>
          <p:nvSpPr>
            <p:cNvPr id="85" name="Flèche vers la droite 84">
              <a:extLst>
                <a:ext uri="{FF2B5EF4-FFF2-40B4-BE49-F238E27FC236}">
                  <a16:creationId xmlns:a16="http://schemas.microsoft.com/office/drawing/2014/main" id="{22094E3B-D72A-1F86-F896-41249E4A9F4F}"/>
                </a:ext>
              </a:extLst>
            </p:cNvPr>
            <p:cNvSpPr/>
            <p:nvPr/>
          </p:nvSpPr>
          <p:spPr>
            <a:xfrm rot="16200000">
              <a:off x="9340942" y="1389948"/>
              <a:ext cx="488032" cy="460970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9D0FEE81-696D-8277-1399-A7748C2A523A}"/>
                </a:ext>
              </a:extLst>
            </p:cNvPr>
            <p:cNvSpPr txBox="1"/>
            <p:nvPr/>
          </p:nvSpPr>
          <p:spPr>
            <a:xfrm>
              <a:off x="7354957" y="1021270"/>
              <a:ext cx="4184373" cy="335646"/>
            </a:xfrm>
            <a:prstGeom prst="rect">
              <a:avLst/>
            </a:prstGeom>
            <a:grpFill/>
            <a:effectLst/>
          </p:spPr>
          <p:txBody>
            <a:bodyPr wrap="square" tIns="90000" rIns="90000" bIns="90000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Consider adjusting reorder point to eliminate expired stock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sp>
        <p:nvSpPr>
          <p:cNvPr id="75" name="Virage 74">
            <a:extLst>
              <a:ext uri="{FF2B5EF4-FFF2-40B4-BE49-F238E27FC236}">
                <a16:creationId xmlns:a16="http://schemas.microsoft.com/office/drawing/2014/main" id="{E728FECA-4416-73D6-2E5B-5A111F182BAD}"/>
              </a:ext>
            </a:extLst>
          </p:cNvPr>
          <p:cNvSpPr/>
          <p:nvPr/>
        </p:nvSpPr>
        <p:spPr>
          <a:xfrm rot="16200000" flipH="1">
            <a:off x="750986" y="1396609"/>
            <a:ext cx="1693947" cy="1704889"/>
          </a:xfrm>
          <a:prstGeom prst="bentArrow">
            <a:avLst>
              <a:gd name="adj1" fmla="val 15313"/>
              <a:gd name="adj2" fmla="val 16805"/>
              <a:gd name="adj3" fmla="val 21593"/>
              <a:gd name="adj4" fmla="val 4375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120" name="Groupe 119">
            <a:extLst>
              <a:ext uri="{FF2B5EF4-FFF2-40B4-BE49-F238E27FC236}">
                <a16:creationId xmlns:a16="http://schemas.microsoft.com/office/drawing/2014/main" id="{389A24DD-10AF-CC01-9798-85A6A6AE45D5}"/>
              </a:ext>
            </a:extLst>
          </p:cNvPr>
          <p:cNvGrpSpPr/>
          <p:nvPr/>
        </p:nvGrpSpPr>
        <p:grpSpPr>
          <a:xfrm>
            <a:off x="7345017" y="1729181"/>
            <a:ext cx="4194313" cy="1660061"/>
            <a:chOff x="7345017" y="1729181"/>
            <a:chExt cx="4194313" cy="1660061"/>
          </a:xfrm>
          <a:solidFill>
            <a:schemeClr val="accent3"/>
          </a:solidFill>
        </p:grpSpPr>
        <p:sp>
          <p:nvSpPr>
            <p:cNvPr id="80" name="Flèche vers la droite 79">
              <a:extLst>
                <a:ext uri="{FF2B5EF4-FFF2-40B4-BE49-F238E27FC236}">
                  <a16:creationId xmlns:a16="http://schemas.microsoft.com/office/drawing/2014/main" id="{CD92CDCB-BF7C-04EB-F386-ED7CFAE3C427}"/>
                </a:ext>
              </a:extLst>
            </p:cNvPr>
            <p:cNvSpPr/>
            <p:nvPr/>
          </p:nvSpPr>
          <p:spPr>
            <a:xfrm rot="16200000">
              <a:off x="8941734" y="2515533"/>
              <a:ext cx="1286449" cy="460970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FBC8C15E-711A-E228-0D55-2B98D76CE435}"/>
                </a:ext>
              </a:extLst>
            </p:cNvPr>
            <p:cNvSpPr txBox="1"/>
            <p:nvPr/>
          </p:nvSpPr>
          <p:spPr>
            <a:xfrm>
              <a:off x="7345017" y="1729181"/>
              <a:ext cx="4194313" cy="335646"/>
            </a:xfrm>
            <a:prstGeom prst="rect">
              <a:avLst/>
            </a:prstGeom>
            <a:grpFill/>
            <a:effectLst/>
          </p:spPr>
          <p:txBody>
            <a:bodyPr wrap="square" tIns="90000" rIns="90000" bIns="90000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Dispose of expired/damaged stock</a:t>
              </a:r>
            </a:p>
          </p:txBody>
        </p:sp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75987A5B-E2E8-9B2C-9059-7F1785671D6A}"/>
              </a:ext>
            </a:extLst>
          </p:cNvPr>
          <p:cNvGrpSpPr/>
          <p:nvPr/>
        </p:nvGrpSpPr>
        <p:grpSpPr>
          <a:xfrm>
            <a:off x="2574514" y="1293639"/>
            <a:ext cx="4611476" cy="460970"/>
            <a:chOff x="2574514" y="1666520"/>
            <a:chExt cx="4611476" cy="460970"/>
          </a:xfrm>
          <a:solidFill>
            <a:schemeClr val="accent3"/>
          </a:solidFill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1B5DAFF5-DA10-7C64-66DA-F021DA0FAD42}"/>
                </a:ext>
              </a:extLst>
            </p:cNvPr>
            <p:cNvSpPr txBox="1"/>
            <p:nvPr/>
          </p:nvSpPr>
          <p:spPr>
            <a:xfrm>
              <a:off x="2574514" y="1729181"/>
              <a:ext cx="2474563" cy="335646"/>
            </a:xfrm>
            <a:prstGeom prst="rect">
              <a:avLst/>
            </a:prstGeom>
            <a:grpFill/>
            <a:effectLst/>
          </p:spPr>
          <p:txBody>
            <a:bodyPr wrap="square" tIns="90000" rIns="90000" bIns="90000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replacement instruments </a:t>
              </a:r>
            </a:p>
          </p:txBody>
        </p:sp>
        <p:sp>
          <p:nvSpPr>
            <p:cNvPr id="84" name="Flèche vers la droite 83">
              <a:extLst>
                <a:ext uri="{FF2B5EF4-FFF2-40B4-BE49-F238E27FC236}">
                  <a16:creationId xmlns:a16="http://schemas.microsoft.com/office/drawing/2014/main" id="{822BBD9A-BA81-3B23-D08C-6DC4D9974975}"/>
                </a:ext>
              </a:extLst>
            </p:cNvPr>
            <p:cNvSpPr/>
            <p:nvPr/>
          </p:nvSpPr>
          <p:spPr>
            <a:xfrm rot="10800000">
              <a:off x="5211222" y="1666520"/>
              <a:ext cx="1974768" cy="460970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87" name="ZoneTexte 86">
            <a:extLst>
              <a:ext uri="{FF2B5EF4-FFF2-40B4-BE49-F238E27FC236}">
                <a16:creationId xmlns:a16="http://schemas.microsoft.com/office/drawing/2014/main" id="{0B76AE91-D863-DD81-EBDA-E6E10AC43C75}"/>
              </a:ext>
            </a:extLst>
          </p:cNvPr>
          <p:cNvSpPr txBox="1"/>
          <p:nvPr/>
        </p:nvSpPr>
        <p:spPr>
          <a:xfrm>
            <a:off x="146601" y="6366517"/>
            <a:ext cx="83911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(*) SSCC to </a:t>
            </a:r>
            <a:r>
              <a:rPr lang="fr-FR" sz="1000" dirty="0" err="1"/>
              <a:t>allow</a:t>
            </a:r>
            <a:r>
              <a:rPr lang="fr-FR" sz="1000" dirty="0"/>
              <a:t> </a:t>
            </a:r>
            <a:r>
              <a:rPr lang="fr-FR" sz="1000" dirty="0" err="1"/>
              <a:t>tracking</a:t>
            </a:r>
            <a:r>
              <a:rPr lang="fr-FR" sz="1000" dirty="0"/>
              <a:t> of </a:t>
            </a:r>
            <a:r>
              <a:rPr lang="fr-FR" sz="1000" dirty="0" err="1"/>
              <a:t>shipment</a:t>
            </a:r>
            <a:r>
              <a:rPr lang="fr-FR" sz="1000" dirty="0"/>
              <a:t> </a:t>
            </a:r>
            <a:r>
              <a:rPr lang="fr-FR" sz="1000" dirty="0" err="1"/>
              <a:t>when</a:t>
            </a:r>
            <a:r>
              <a:rPr lang="fr-FR" sz="1000" dirty="0"/>
              <a:t> the </a:t>
            </a:r>
            <a:r>
              <a:rPr lang="fr-FR" sz="1000" dirty="0" err="1"/>
              <a:t>sterilisation</a:t>
            </a:r>
            <a:r>
              <a:rPr lang="fr-FR" sz="1000" dirty="0"/>
              <a:t> </a:t>
            </a:r>
            <a:r>
              <a:rPr lang="fr-FR" sz="1000" dirty="0" err="1"/>
              <a:t>department</a:t>
            </a:r>
            <a:r>
              <a:rPr lang="fr-FR" sz="1000" dirty="0"/>
              <a:t> </a:t>
            </a:r>
            <a:r>
              <a:rPr lang="fr-FR" sz="1000" dirty="0" err="1"/>
              <a:t>send</a:t>
            </a:r>
            <a:r>
              <a:rPr lang="fr-FR" sz="1000" dirty="0"/>
              <a:t> </a:t>
            </a:r>
            <a:r>
              <a:rPr lang="fr-FR" sz="1000" dirty="0" err="1"/>
              <a:t>ítems</a:t>
            </a:r>
            <a:r>
              <a:rPr lang="fr-FR" sz="1000" dirty="0"/>
              <a:t> to </a:t>
            </a:r>
            <a:r>
              <a:rPr lang="fr-FR" sz="1000" dirty="0" err="1"/>
              <a:t>other</a:t>
            </a:r>
            <a:r>
              <a:rPr lang="fr-FR" sz="1000" dirty="0"/>
              <a:t> locations </a:t>
            </a:r>
            <a:r>
              <a:rPr lang="fr-FR" sz="1000" dirty="0" err="1"/>
              <a:t>within</a:t>
            </a:r>
            <a:r>
              <a:rPr lang="fr-FR" sz="1000" dirty="0"/>
              <a:t> the </a:t>
            </a:r>
            <a:r>
              <a:rPr lang="fr-FR" sz="1000" dirty="0" err="1"/>
              <a:t>hospital</a:t>
            </a:r>
            <a:r>
              <a:rPr lang="fr-FR" sz="1000" dirty="0"/>
              <a:t>.</a:t>
            </a:r>
          </a:p>
        </p:txBody>
      </p:sp>
      <p:grpSp>
        <p:nvGrpSpPr>
          <p:cNvPr id="119" name="Groupe 118">
            <a:extLst>
              <a:ext uri="{FF2B5EF4-FFF2-40B4-BE49-F238E27FC236}">
                <a16:creationId xmlns:a16="http://schemas.microsoft.com/office/drawing/2014/main" id="{4B39206B-F0FD-094F-0DA6-D7F1CAFDACC9}"/>
              </a:ext>
            </a:extLst>
          </p:cNvPr>
          <p:cNvGrpSpPr/>
          <p:nvPr/>
        </p:nvGrpSpPr>
        <p:grpSpPr>
          <a:xfrm>
            <a:off x="9984432" y="3009189"/>
            <a:ext cx="2114656" cy="2503999"/>
            <a:chOff x="9984432" y="3009189"/>
            <a:chExt cx="2114656" cy="2503999"/>
          </a:xfrm>
        </p:grpSpPr>
        <p:sp>
          <p:nvSpPr>
            <p:cNvPr id="66" name="Flèche vers la droite 65">
              <a:extLst>
                <a:ext uri="{FF2B5EF4-FFF2-40B4-BE49-F238E27FC236}">
                  <a16:creationId xmlns:a16="http://schemas.microsoft.com/office/drawing/2014/main" id="{3EBF70F1-EA33-0D0C-032C-B9477254FF3D}"/>
                </a:ext>
              </a:extLst>
            </p:cNvPr>
            <p:cNvSpPr/>
            <p:nvPr/>
          </p:nvSpPr>
          <p:spPr>
            <a:xfrm>
              <a:off x="9984432" y="3394401"/>
              <a:ext cx="10150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0DBA4FE8-A1E6-11E4-E16D-DB77F5C856A4}"/>
                </a:ext>
              </a:extLst>
            </p:cNvPr>
            <p:cNvSpPr txBox="1"/>
            <p:nvPr/>
          </p:nvSpPr>
          <p:spPr>
            <a:xfrm>
              <a:off x="10479010" y="4189981"/>
              <a:ext cx="162007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Exchange accurate and up-to-date inventory information with suppliers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44BCC7D5-779A-9891-CB7A-350A79058275}"/>
                </a:ext>
              </a:extLst>
            </p:cNvPr>
            <p:cNvSpPr txBox="1"/>
            <p:nvPr/>
          </p:nvSpPr>
          <p:spPr>
            <a:xfrm>
              <a:off x="10507701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GDSN / EDI</a:t>
              </a:r>
            </a:p>
          </p:txBody>
        </p:sp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65C293FA-501F-9127-56A1-72BA20CBB064}"/>
                </a:ext>
              </a:extLst>
            </p:cNvPr>
            <p:cNvGrpSpPr/>
            <p:nvPr/>
          </p:nvGrpSpPr>
          <p:grpSpPr>
            <a:xfrm>
              <a:off x="11018520" y="3009189"/>
              <a:ext cx="536448" cy="1115434"/>
              <a:chOff x="11079480" y="3118917"/>
              <a:chExt cx="536448" cy="1115434"/>
            </a:xfrm>
          </p:grpSpPr>
          <p:grpSp>
            <p:nvGrpSpPr>
              <p:cNvPr id="117" name="Groupe 116">
                <a:extLst>
                  <a:ext uri="{FF2B5EF4-FFF2-40B4-BE49-F238E27FC236}">
                    <a16:creationId xmlns:a16="http://schemas.microsoft.com/office/drawing/2014/main" id="{CD3C2B12-D2DB-82EE-FA1F-96C80E954804}"/>
                  </a:ext>
                </a:extLst>
              </p:cNvPr>
              <p:cNvGrpSpPr/>
              <p:nvPr/>
            </p:nvGrpSpPr>
            <p:grpSpPr>
              <a:xfrm>
                <a:off x="11096166" y="3118917"/>
                <a:ext cx="503077" cy="1115434"/>
                <a:chOff x="11106060" y="3118917"/>
                <a:chExt cx="503077" cy="1115434"/>
              </a:xfrm>
            </p:grpSpPr>
            <p:sp>
              <p:nvSpPr>
                <p:cNvPr id="112" name="Flèche vers la droite 111">
                  <a:extLst>
                    <a:ext uri="{FF2B5EF4-FFF2-40B4-BE49-F238E27FC236}">
                      <a16:creationId xmlns:a16="http://schemas.microsoft.com/office/drawing/2014/main" id="{71BC03BA-6767-65E7-260F-91ECD653F2B6}"/>
                    </a:ext>
                  </a:extLst>
                </p:cNvPr>
                <p:cNvSpPr/>
                <p:nvPr/>
              </p:nvSpPr>
              <p:spPr>
                <a:xfrm rot="5400000">
                  <a:off x="11089432" y="3714645"/>
                  <a:ext cx="538682" cy="500729"/>
                </a:xfrm>
                <a:prstGeom prst="rightArrow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113" name="Flèche vers la droite 112">
                  <a:extLst>
                    <a:ext uri="{FF2B5EF4-FFF2-40B4-BE49-F238E27FC236}">
                      <a16:creationId xmlns:a16="http://schemas.microsoft.com/office/drawing/2014/main" id="{D0D1BF25-C306-E8A8-D2D1-4F680E2B62AF}"/>
                    </a:ext>
                  </a:extLst>
                </p:cNvPr>
                <p:cNvSpPr/>
                <p:nvPr/>
              </p:nvSpPr>
              <p:spPr>
                <a:xfrm rot="16200000">
                  <a:off x="11087083" y="3137894"/>
                  <a:ext cx="538683" cy="500729"/>
                </a:xfrm>
                <a:prstGeom prst="rightArrow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</p:grpSp>
          <p:pic>
            <p:nvPicPr>
              <p:cNvPr id="116" name="Image 115" descr="Une image contenant logo, symbole, Graphique, cercle&#10;&#10;Description générée automatiquement">
                <a:extLst>
                  <a:ext uri="{FF2B5EF4-FFF2-40B4-BE49-F238E27FC236}">
                    <a16:creationId xmlns:a16="http://schemas.microsoft.com/office/drawing/2014/main" id="{F6B2EA1F-14A4-EEF7-AA2F-D3AFC35240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1079480" y="3408410"/>
                <a:ext cx="536448" cy="536448"/>
              </a:xfrm>
              <a:prstGeom prst="rect">
                <a:avLst/>
              </a:prstGeom>
            </p:spPr>
          </p:pic>
        </p:grp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58BA4C6A-BCF3-C913-6A1A-452F2148A66C}"/>
              </a:ext>
            </a:extLst>
          </p:cNvPr>
          <p:cNvGrpSpPr/>
          <p:nvPr/>
        </p:nvGrpSpPr>
        <p:grpSpPr>
          <a:xfrm>
            <a:off x="7963174" y="2938272"/>
            <a:ext cx="2479730" cy="2574916"/>
            <a:chOff x="7963174" y="2938272"/>
            <a:chExt cx="2479730" cy="2574916"/>
          </a:xfrm>
        </p:grpSpPr>
        <p:sp>
          <p:nvSpPr>
            <p:cNvPr id="58" name="Flèche vers la droite 57">
              <a:extLst>
                <a:ext uri="{FF2B5EF4-FFF2-40B4-BE49-F238E27FC236}">
                  <a16:creationId xmlns:a16="http://schemas.microsoft.com/office/drawing/2014/main" id="{F36A0B82-B83B-FD4B-AB73-6E3261A8CDB0}"/>
                </a:ext>
              </a:extLst>
            </p:cNvPr>
            <p:cNvSpPr/>
            <p:nvPr/>
          </p:nvSpPr>
          <p:spPr>
            <a:xfrm>
              <a:off x="7963174" y="3394401"/>
              <a:ext cx="129690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DDFC69AA-0861-A2A3-44F5-BA9B3C507102}"/>
                </a:ext>
              </a:extLst>
            </p:cNvPr>
            <p:cNvSpPr txBox="1"/>
            <p:nvPr/>
          </p:nvSpPr>
          <p:spPr>
            <a:xfrm>
              <a:off x="8822826" y="4189981"/>
              <a:ext cx="1620078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Perform periodic stock audits 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9FF0D015-5569-F0DA-CE1F-978CD8A74751}"/>
                </a:ext>
              </a:extLst>
            </p:cNvPr>
            <p:cNvSpPr txBox="1"/>
            <p:nvPr/>
          </p:nvSpPr>
          <p:spPr>
            <a:xfrm>
              <a:off x="8851517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</a:t>
              </a:r>
            </a:p>
          </p:txBody>
        </p:sp>
        <p:pic>
          <p:nvPicPr>
            <p:cNvPr id="110" name="Image 109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056F8051-6EDE-B888-3939-583F5ACAF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64352" y="2938272"/>
              <a:ext cx="672405" cy="1154430"/>
            </a:xfrm>
            <a:prstGeom prst="rect">
              <a:avLst/>
            </a:prstGeom>
          </p:spPr>
        </p:pic>
        <p:pic>
          <p:nvPicPr>
            <p:cNvPr id="107" name="Image 10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98326A49-E523-BB58-5BEB-52B4B8A6E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52384" y="3501008"/>
              <a:ext cx="690880" cy="329738"/>
            </a:xfrm>
            <a:prstGeom prst="rect">
              <a:avLst/>
            </a:prstGeom>
          </p:spPr>
        </p:pic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1BCB4BF0-0D48-155B-CE40-F0A56F724D70}"/>
              </a:ext>
            </a:extLst>
          </p:cNvPr>
          <p:cNvGrpSpPr/>
          <p:nvPr/>
        </p:nvGrpSpPr>
        <p:grpSpPr>
          <a:xfrm>
            <a:off x="6632308" y="2938272"/>
            <a:ext cx="2114656" cy="2113483"/>
            <a:chOff x="6632308" y="2938272"/>
            <a:chExt cx="2114656" cy="2113483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2DE7BA99-39E7-C7CA-0FE2-6A34BEEC9DBE}"/>
                </a:ext>
              </a:extLst>
            </p:cNvPr>
            <p:cNvSpPr/>
            <p:nvPr/>
          </p:nvSpPr>
          <p:spPr>
            <a:xfrm>
              <a:off x="6632308" y="3394401"/>
              <a:ext cx="95772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74D71543-E827-509C-2A71-E962D4A82C49}"/>
                </a:ext>
              </a:extLst>
            </p:cNvPr>
            <p:cNvSpPr txBox="1"/>
            <p:nvPr/>
          </p:nvSpPr>
          <p:spPr>
            <a:xfrm>
              <a:off x="7126886" y="4189981"/>
              <a:ext cx="1620078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Set reorder points and par levels for each item in the inventory management system</a:t>
              </a:r>
            </a:p>
          </p:txBody>
        </p:sp>
        <p:pic>
          <p:nvPicPr>
            <p:cNvPr id="109" name="Image 108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EDE9F889-45A4-1D8E-EDAB-903A3123A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90028" y="2938272"/>
              <a:ext cx="672405" cy="1154430"/>
            </a:xfrm>
            <a:prstGeom prst="rect">
              <a:avLst/>
            </a:prstGeom>
          </p:spPr>
        </p:pic>
        <p:pic>
          <p:nvPicPr>
            <p:cNvPr id="99" name="Image 98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21F9FA41-04B5-A6A5-D698-E3E807732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46720" y="3535689"/>
              <a:ext cx="426811" cy="598415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6C4895BC-69DF-FFEF-076D-9A08057F9C65}"/>
              </a:ext>
            </a:extLst>
          </p:cNvPr>
          <p:cNvGrpSpPr/>
          <p:nvPr/>
        </p:nvGrpSpPr>
        <p:grpSpPr>
          <a:xfrm>
            <a:off x="4976124" y="2967920"/>
            <a:ext cx="2114656" cy="1776059"/>
            <a:chOff x="4976124" y="2967920"/>
            <a:chExt cx="2114656" cy="1776059"/>
          </a:xfrm>
        </p:grpSpPr>
        <p:sp>
          <p:nvSpPr>
            <p:cNvPr id="42" name="Flèche vers la droite 41">
              <a:extLst>
                <a:ext uri="{FF2B5EF4-FFF2-40B4-BE49-F238E27FC236}">
                  <a16:creationId xmlns:a16="http://schemas.microsoft.com/office/drawing/2014/main" id="{9A4FEBF7-E1F4-4F8A-69A9-327C574AE123}"/>
                </a:ext>
              </a:extLst>
            </p:cNvPr>
            <p:cNvSpPr/>
            <p:nvPr/>
          </p:nvSpPr>
          <p:spPr>
            <a:xfrm>
              <a:off x="4976124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C0B8D83-53AD-F17C-A661-E5891D26FEAB}"/>
                </a:ext>
              </a:extLst>
            </p:cNvPr>
            <p:cNvSpPr txBox="1"/>
            <p:nvPr/>
          </p:nvSpPr>
          <p:spPr>
            <a:xfrm>
              <a:off x="5470702" y="4189981"/>
              <a:ext cx="162007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Update the Inventory control system with this data</a:t>
              </a:r>
            </a:p>
          </p:txBody>
        </p:sp>
        <p:pic>
          <p:nvPicPr>
            <p:cNvPr id="102" name="Image 101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7F8118C8-C275-B267-50E4-006CA8167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7968" y="2967920"/>
              <a:ext cx="871474" cy="1121337"/>
            </a:xfrm>
            <a:prstGeom prst="rect">
              <a:avLst/>
            </a:prstGeom>
          </p:spPr>
        </p:pic>
        <p:pic>
          <p:nvPicPr>
            <p:cNvPr id="96" name="Image 95" descr="Une image contenant Graphique, symbole, cercle, logo&#10;&#10;Description générée automatiquement">
              <a:extLst>
                <a:ext uri="{FF2B5EF4-FFF2-40B4-BE49-F238E27FC236}">
                  <a16:creationId xmlns:a16="http://schemas.microsoft.com/office/drawing/2014/main" id="{C24ECA7A-3FEE-00BB-92BB-602B7703687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58712" y="3621024"/>
              <a:ext cx="531876" cy="531876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1B85EF4E-838A-DE3B-52F6-035B7670A299}"/>
              </a:ext>
            </a:extLst>
          </p:cNvPr>
          <p:cNvGrpSpPr/>
          <p:nvPr/>
        </p:nvGrpSpPr>
        <p:grpSpPr>
          <a:xfrm>
            <a:off x="3176579" y="2967920"/>
            <a:ext cx="2422728" cy="2545268"/>
            <a:chOff x="3071665" y="2967920"/>
            <a:chExt cx="2422728" cy="2545268"/>
          </a:xfrm>
        </p:grpSpPr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34949208-7D66-7509-B834-DB8DDA779563}"/>
                </a:ext>
              </a:extLst>
            </p:cNvPr>
            <p:cNvSpPr/>
            <p:nvPr/>
          </p:nvSpPr>
          <p:spPr>
            <a:xfrm>
              <a:off x="3071665" y="3394401"/>
              <a:ext cx="76297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028E93F-9594-8F02-9BFF-38A3F88EFD8B}"/>
                </a:ext>
              </a:extLst>
            </p:cNvPr>
            <p:cNvSpPr txBox="1"/>
            <p:nvPr/>
          </p:nvSpPr>
          <p:spPr>
            <a:xfrm>
              <a:off x="3566241" y="4189981"/>
              <a:ext cx="1880401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Capture and record the data with automatic data capture reader during stock receipts, movements, usage and returns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64803-0A4F-6621-D764-ECB1C1C870E7}"/>
                </a:ext>
              </a:extLst>
            </p:cNvPr>
            <p:cNvSpPr txBox="1"/>
            <p:nvPr/>
          </p:nvSpPr>
          <p:spPr>
            <a:xfrm>
              <a:off x="3509620" y="5266967"/>
              <a:ext cx="198477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GTIN/GLN/GIAI/GRAI/SSCC</a:t>
              </a:r>
            </a:p>
          </p:txBody>
        </p:sp>
        <p:pic>
          <p:nvPicPr>
            <p:cNvPr id="98" name="Image 97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FF49CA6C-06E1-8FCC-05CB-6AB0300FB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34638" y="2967920"/>
              <a:ext cx="871474" cy="1121337"/>
            </a:xfrm>
            <a:prstGeom prst="rect">
              <a:avLst/>
            </a:prstGeom>
          </p:spPr>
        </p:pic>
        <p:pic>
          <p:nvPicPr>
            <p:cNvPr id="101" name="Image 100" descr="Une image contenant capture d’écran, Graphique, graphisme, Caractère coloré&#10;&#10;Description générée automatiquement">
              <a:extLst>
                <a:ext uri="{FF2B5EF4-FFF2-40B4-BE49-F238E27FC236}">
                  <a16:creationId xmlns:a16="http://schemas.microsoft.com/office/drawing/2014/main" id="{7F53476C-0279-F425-3D7A-AAA217DE6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flipH="1">
              <a:off x="4515104" y="3487134"/>
              <a:ext cx="593344" cy="616522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DE32D36A-3E8D-E1D1-2D1F-396CAB658442}"/>
              </a:ext>
            </a:extLst>
          </p:cNvPr>
          <p:cNvGrpSpPr/>
          <p:nvPr/>
        </p:nvGrpSpPr>
        <p:grpSpPr>
          <a:xfrm>
            <a:off x="1403797" y="3146328"/>
            <a:ext cx="2114656" cy="2366860"/>
            <a:chOff x="1403797" y="3146328"/>
            <a:chExt cx="2114656" cy="2366860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C61BC517-0206-537D-56FE-13FA7314299A}"/>
                </a:ext>
              </a:extLst>
            </p:cNvPr>
            <p:cNvSpPr/>
            <p:nvPr/>
          </p:nvSpPr>
          <p:spPr>
            <a:xfrm>
              <a:off x="1403797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E9706D6-92DD-FD5F-E9A1-314440D0BC8D}"/>
                </a:ext>
              </a:extLst>
            </p:cNvPr>
            <p:cNvSpPr txBox="1"/>
            <p:nvPr/>
          </p:nvSpPr>
          <p:spPr>
            <a:xfrm>
              <a:off x="1898375" y="4189981"/>
              <a:ext cx="1620078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Implement identification of locations within the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sterilisation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department (shelves, stores,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cabinets,etc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66BD58C-EF5F-DE07-EF0F-3CA5B56EE9A0}"/>
                </a:ext>
              </a:extLst>
            </p:cNvPr>
            <p:cNvSpPr txBox="1"/>
            <p:nvPr/>
          </p:nvSpPr>
          <p:spPr>
            <a:xfrm>
              <a:off x="1927066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6" name="Image 15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8299E9AA-9636-28DF-1CFD-628751959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218739" y="3146328"/>
              <a:ext cx="1003300" cy="911254"/>
            </a:xfrm>
            <a:prstGeom prst="rect">
              <a:avLst/>
            </a:prstGeom>
          </p:spPr>
        </p:pic>
        <p:pic>
          <p:nvPicPr>
            <p:cNvPr id="91" name="Image 90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89622BC-0B2E-AB7E-F3CC-F5534FFD6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31922" y="3608832"/>
              <a:ext cx="374643" cy="525272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E07C0BF-D58A-5702-A776-A4B91C8E3AB1}"/>
              </a:ext>
            </a:extLst>
          </p:cNvPr>
          <p:cNvGrpSpPr/>
          <p:nvPr/>
        </p:nvGrpSpPr>
        <p:grpSpPr>
          <a:xfrm>
            <a:off x="237274" y="3146328"/>
            <a:ext cx="1610254" cy="2366860"/>
            <a:chOff x="237274" y="3146328"/>
            <a:chExt cx="1610254" cy="236686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D24BF1D-C8D2-7AAC-1A57-984162D8FC17}"/>
                </a:ext>
              </a:extLst>
            </p:cNvPr>
            <p:cNvSpPr txBox="1"/>
            <p:nvPr/>
          </p:nvSpPr>
          <p:spPr>
            <a:xfrm>
              <a:off x="273613" y="4189981"/>
              <a:ext cx="157391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Identification of each item (instruments, trays, kits,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2875731-E148-178D-8E2D-E583A906F13E}"/>
                </a:ext>
              </a:extLst>
            </p:cNvPr>
            <p:cNvSpPr txBox="1"/>
            <p:nvPr/>
          </p:nvSpPr>
          <p:spPr>
            <a:xfrm>
              <a:off x="237274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GTIN/GIAI/GRAI</a:t>
              </a:r>
            </a:p>
          </p:txBody>
        </p:sp>
        <p:pic>
          <p:nvPicPr>
            <p:cNvPr id="8" name="Image 7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6A21A784-3B62-CA53-1E1C-93F49DF291D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8947" y="3146328"/>
              <a:ext cx="1003300" cy="911254"/>
            </a:xfrm>
            <a:prstGeom prst="rect">
              <a:avLst/>
            </a:prstGeom>
          </p:spPr>
        </p:pic>
        <p:pic>
          <p:nvPicPr>
            <p:cNvPr id="89" name="Image 8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1CE4B060-0FA5-57D4-7242-67985678C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9424" y="3791158"/>
              <a:ext cx="690880" cy="3297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5758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714187-5723-0583-6A7D-6F5A20B6B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Trays</a:t>
            </a:r>
            <a:r>
              <a:rPr lang="fr-FR" dirty="0"/>
              <a:t> &amp; kits </a:t>
            </a:r>
            <a:r>
              <a:rPr lang="fr-FR" dirty="0" err="1"/>
              <a:t>available</a:t>
            </a:r>
            <a:r>
              <a:rPr lang="fr-FR" dirty="0"/>
              <a:t> for patient </a:t>
            </a:r>
            <a:r>
              <a:rPr lang="fr-FR" dirty="0" err="1"/>
              <a:t>procedures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performed</a:t>
            </a:r>
            <a:endParaRPr lang="fr-FR" dirty="0"/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Release time for care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Available</a:t>
            </a:r>
            <a:r>
              <a:rPr lang="fr-FR" dirty="0"/>
              <a:t> &amp; </a:t>
            </a:r>
            <a:r>
              <a:rPr lang="fr-FR" dirty="0" err="1"/>
              <a:t>maintained</a:t>
            </a:r>
            <a:r>
              <a:rPr lang="fr-FR" dirty="0"/>
              <a:t> instruments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Increased</a:t>
            </a:r>
            <a:r>
              <a:rPr lang="fr-FR" dirty="0"/>
              <a:t> patient </a:t>
            </a:r>
            <a:r>
              <a:rPr lang="fr-FR" dirty="0" err="1"/>
              <a:t>safety</a:t>
            </a:r>
            <a:endParaRPr lang="fr-FR" dirty="0"/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Traceability</a:t>
            </a:r>
            <a:r>
              <a:rPr lang="fr-FR" dirty="0"/>
              <a:t> and </a:t>
            </a:r>
            <a:r>
              <a:rPr lang="fr-FR" dirty="0" err="1"/>
              <a:t>visibility</a:t>
            </a:r>
            <a:endParaRPr lang="fr-FR" dirty="0"/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3973CE0-D378-7B3F-5902-6C4748D590C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Reduction in </a:t>
            </a:r>
            <a:r>
              <a:rPr lang="fr-FR" dirty="0" err="1"/>
              <a:t>cost</a:t>
            </a:r>
            <a:r>
              <a:rPr lang="fr-FR" dirty="0"/>
              <a:t> </a:t>
            </a:r>
            <a:r>
              <a:rPr lang="fr-FR" dirty="0" err="1"/>
              <a:t>associated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replacements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Increased</a:t>
            </a:r>
            <a:r>
              <a:rPr lang="fr-FR" dirty="0"/>
              <a:t> </a:t>
            </a:r>
            <a:r>
              <a:rPr lang="fr-FR" dirty="0" err="1"/>
              <a:t>accuracy</a:t>
            </a:r>
            <a:r>
              <a:rPr lang="fr-FR" dirty="0"/>
              <a:t> of </a:t>
            </a:r>
            <a:r>
              <a:rPr lang="fr-FR" dirty="0" err="1"/>
              <a:t>supply</a:t>
            </a:r>
            <a:endParaRPr lang="fr-FR" dirty="0"/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Minimising</a:t>
            </a:r>
            <a:r>
              <a:rPr lang="fr-FR" dirty="0"/>
              <a:t> </a:t>
            </a:r>
            <a:r>
              <a:rPr lang="fr-FR" dirty="0" err="1"/>
              <a:t>clinical</a:t>
            </a:r>
            <a:r>
              <a:rPr lang="fr-FR" dirty="0"/>
              <a:t> time/</a:t>
            </a:r>
            <a:r>
              <a:rPr lang="fr-FR" dirty="0" err="1"/>
              <a:t>cost</a:t>
            </a:r>
            <a:r>
              <a:rPr lang="fr-FR" dirty="0"/>
              <a:t> locating replacement items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Paper </a:t>
            </a:r>
            <a:r>
              <a:rPr lang="fr-FR" dirty="0" err="1"/>
              <a:t>savings</a:t>
            </a:r>
            <a:r>
              <a:rPr lang="fr-FR" dirty="0"/>
              <a:t> </a:t>
            </a:r>
            <a:r>
              <a:rPr lang="fr-FR" dirty="0" err="1"/>
              <a:t>contributing</a:t>
            </a:r>
            <a:r>
              <a:rPr lang="fr-FR" dirty="0"/>
              <a:t> to the net </a:t>
            </a:r>
            <a:r>
              <a:rPr lang="fr-FR" dirty="0" err="1"/>
              <a:t>zero</a:t>
            </a:r>
            <a:r>
              <a:rPr lang="fr-FR" dirty="0"/>
              <a:t> plan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1900BD-D0B2-C329-1390-35929E01E7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0B76AE91-D863-DD81-EBDA-E6E10AC43C75}"/>
              </a:ext>
            </a:extLst>
          </p:cNvPr>
          <p:cNvSpPr txBox="1"/>
          <p:nvPr/>
        </p:nvSpPr>
        <p:spPr>
          <a:xfrm>
            <a:off x="146601" y="6366517"/>
            <a:ext cx="83911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(*) SSCC to </a:t>
            </a:r>
            <a:r>
              <a:rPr lang="fr-FR" sz="1000" dirty="0" err="1"/>
              <a:t>allow</a:t>
            </a:r>
            <a:r>
              <a:rPr lang="fr-FR" sz="1000" dirty="0"/>
              <a:t> </a:t>
            </a:r>
            <a:r>
              <a:rPr lang="fr-FR" sz="1000" dirty="0" err="1"/>
              <a:t>tracking</a:t>
            </a:r>
            <a:r>
              <a:rPr lang="fr-FR" sz="1000" dirty="0"/>
              <a:t> of </a:t>
            </a:r>
            <a:r>
              <a:rPr lang="fr-FR" sz="1000" dirty="0" err="1"/>
              <a:t>shipment</a:t>
            </a:r>
            <a:r>
              <a:rPr lang="fr-FR" sz="1000" dirty="0"/>
              <a:t> </a:t>
            </a:r>
            <a:r>
              <a:rPr lang="fr-FR" sz="1000" dirty="0" err="1"/>
              <a:t>when</a:t>
            </a:r>
            <a:r>
              <a:rPr lang="fr-FR" sz="1000" dirty="0"/>
              <a:t> the </a:t>
            </a:r>
            <a:r>
              <a:rPr lang="fr-FR" sz="1000" dirty="0" err="1"/>
              <a:t>sterilisation</a:t>
            </a:r>
            <a:r>
              <a:rPr lang="fr-FR" sz="1000" dirty="0"/>
              <a:t> </a:t>
            </a:r>
            <a:r>
              <a:rPr lang="fr-FR" sz="1000" dirty="0" err="1"/>
              <a:t>department</a:t>
            </a:r>
            <a:r>
              <a:rPr lang="fr-FR" sz="1000" dirty="0"/>
              <a:t> </a:t>
            </a:r>
            <a:r>
              <a:rPr lang="fr-FR" sz="1000" dirty="0" err="1"/>
              <a:t>send</a:t>
            </a:r>
            <a:r>
              <a:rPr lang="fr-FR" sz="1000" dirty="0"/>
              <a:t> </a:t>
            </a:r>
            <a:r>
              <a:rPr lang="fr-FR" sz="1000" dirty="0" err="1"/>
              <a:t>ítems</a:t>
            </a:r>
            <a:r>
              <a:rPr lang="fr-FR" sz="1000" dirty="0"/>
              <a:t> to </a:t>
            </a:r>
            <a:r>
              <a:rPr lang="fr-FR" sz="1000" dirty="0" err="1"/>
              <a:t>other</a:t>
            </a:r>
            <a:r>
              <a:rPr lang="fr-FR" sz="1000" dirty="0"/>
              <a:t> locations </a:t>
            </a:r>
            <a:r>
              <a:rPr lang="fr-FR" sz="1000" dirty="0" err="1"/>
              <a:t>within</a:t>
            </a:r>
            <a:r>
              <a:rPr lang="fr-FR" sz="1000" dirty="0"/>
              <a:t> the </a:t>
            </a:r>
            <a:r>
              <a:rPr lang="fr-FR" sz="1000" dirty="0" err="1"/>
              <a:t>hospital</a:t>
            </a:r>
            <a:r>
              <a:rPr lang="fr-FR" sz="1000" dirty="0"/>
              <a:t>.</a:t>
            </a:r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E07C0BF-D58A-5702-A776-A4B91C8E3AB1}"/>
              </a:ext>
            </a:extLst>
          </p:cNvPr>
          <p:cNvGrpSpPr/>
          <p:nvPr/>
        </p:nvGrpSpPr>
        <p:grpSpPr>
          <a:xfrm>
            <a:off x="237274" y="3146328"/>
            <a:ext cx="1610254" cy="2366860"/>
            <a:chOff x="237274" y="3146328"/>
            <a:chExt cx="1610254" cy="236686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D24BF1D-C8D2-7AAC-1A57-984162D8FC17}"/>
                </a:ext>
              </a:extLst>
            </p:cNvPr>
            <p:cNvSpPr txBox="1"/>
            <p:nvPr/>
          </p:nvSpPr>
          <p:spPr>
            <a:xfrm>
              <a:off x="273613" y="4189981"/>
              <a:ext cx="157391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Identification of each item (instruments, trays, kits,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2875731-E148-178D-8E2D-E583A906F13E}"/>
                </a:ext>
              </a:extLst>
            </p:cNvPr>
            <p:cNvSpPr txBox="1"/>
            <p:nvPr/>
          </p:nvSpPr>
          <p:spPr>
            <a:xfrm>
              <a:off x="237274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GTIN/GIAI/GRAI</a:t>
              </a:r>
            </a:p>
          </p:txBody>
        </p:sp>
        <p:pic>
          <p:nvPicPr>
            <p:cNvPr id="8" name="Image 7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6A21A784-3B62-CA53-1E1C-93F49DF291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8947" y="3146328"/>
              <a:ext cx="1003300" cy="911254"/>
            </a:xfrm>
            <a:prstGeom prst="rect">
              <a:avLst/>
            </a:prstGeom>
          </p:spPr>
        </p:pic>
        <p:pic>
          <p:nvPicPr>
            <p:cNvPr id="89" name="Image 8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1CE4B060-0FA5-57D4-7242-67985678C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9424" y="3791158"/>
              <a:ext cx="690880" cy="3297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821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0B76AE91-D863-DD81-EBDA-E6E10AC43C75}"/>
              </a:ext>
            </a:extLst>
          </p:cNvPr>
          <p:cNvSpPr txBox="1"/>
          <p:nvPr/>
        </p:nvSpPr>
        <p:spPr>
          <a:xfrm>
            <a:off x="146601" y="6366517"/>
            <a:ext cx="83911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(*) SSCC to </a:t>
            </a:r>
            <a:r>
              <a:rPr lang="fr-FR" sz="1000" dirty="0" err="1"/>
              <a:t>allow</a:t>
            </a:r>
            <a:r>
              <a:rPr lang="fr-FR" sz="1000" dirty="0"/>
              <a:t> </a:t>
            </a:r>
            <a:r>
              <a:rPr lang="fr-FR" sz="1000" dirty="0" err="1"/>
              <a:t>tracking</a:t>
            </a:r>
            <a:r>
              <a:rPr lang="fr-FR" sz="1000" dirty="0"/>
              <a:t> of </a:t>
            </a:r>
            <a:r>
              <a:rPr lang="fr-FR" sz="1000" dirty="0" err="1"/>
              <a:t>shipment</a:t>
            </a:r>
            <a:r>
              <a:rPr lang="fr-FR" sz="1000" dirty="0"/>
              <a:t> </a:t>
            </a:r>
            <a:r>
              <a:rPr lang="fr-FR" sz="1000" dirty="0" err="1"/>
              <a:t>when</a:t>
            </a:r>
            <a:r>
              <a:rPr lang="fr-FR" sz="1000" dirty="0"/>
              <a:t> the </a:t>
            </a:r>
            <a:r>
              <a:rPr lang="fr-FR" sz="1000" dirty="0" err="1"/>
              <a:t>sterilisation</a:t>
            </a:r>
            <a:r>
              <a:rPr lang="fr-FR" sz="1000" dirty="0"/>
              <a:t> </a:t>
            </a:r>
            <a:r>
              <a:rPr lang="fr-FR" sz="1000" dirty="0" err="1"/>
              <a:t>department</a:t>
            </a:r>
            <a:r>
              <a:rPr lang="fr-FR" sz="1000" dirty="0"/>
              <a:t> </a:t>
            </a:r>
            <a:r>
              <a:rPr lang="fr-FR" sz="1000" dirty="0" err="1"/>
              <a:t>send</a:t>
            </a:r>
            <a:r>
              <a:rPr lang="fr-FR" sz="1000" dirty="0"/>
              <a:t> </a:t>
            </a:r>
            <a:r>
              <a:rPr lang="fr-FR" sz="1000" dirty="0" err="1"/>
              <a:t>ítems</a:t>
            </a:r>
            <a:r>
              <a:rPr lang="fr-FR" sz="1000" dirty="0"/>
              <a:t> to </a:t>
            </a:r>
            <a:r>
              <a:rPr lang="fr-FR" sz="1000" dirty="0" err="1"/>
              <a:t>other</a:t>
            </a:r>
            <a:r>
              <a:rPr lang="fr-FR" sz="1000" dirty="0"/>
              <a:t> locations </a:t>
            </a:r>
            <a:r>
              <a:rPr lang="fr-FR" sz="1000" dirty="0" err="1"/>
              <a:t>within</a:t>
            </a:r>
            <a:r>
              <a:rPr lang="fr-FR" sz="1000" dirty="0"/>
              <a:t> the </a:t>
            </a:r>
            <a:r>
              <a:rPr lang="fr-FR" sz="1000" dirty="0" err="1"/>
              <a:t>hospital</a:t>
            </a:r>
            <a:r>
              <a:rPr lang="fr-FR" sz="1000" dirty="0"/>
              <a:t>.</a:t>
            </a:r>
          </a:p>
        </p:txBody>
      </p: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DE32D36A-3E8D-E1D1-2D1F-396CAB658442}"/>
              </a:ext>
            </a:extLst>
          </p:cNvPr>
          <p:cNvGrpSpPr/>
          <p:nvPr/>
        </p:nvGrpSpPr>
        <p:grpSpPr>
          <a:xfrm>
            <a:off x="1403797" y="3146328"/>
            <a:ext cx="2114656" cy="2366860"/>
            <a:chOff x="1403797" y="3146328"/>
            <a:chExt cx="2114656" cy="2366860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C61BC517-0206-537D-56FE-13FA7314299A}"/>
                </a:ext>
              </a:extLst>
            </p:cNvPr>
            <p:cNvSpPr/>
            <p:nvPr/>
          </p:nvSpPr>
          <p:spPr>
            <a:xfrm>
              <a:off x="1403797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E9706D6-92DD-FD5F-E9A1-314440D0BC8D}"/>
                </a:ext>
              </a:extLst>
            </p:cNvPr>
            <p:cNvSpPr txBox="1"/>
            <p:nvPr/>
          </p:nvSpPr>
          <p:spPr>
            <a:xfrm>
              <a:off x="1898375" y="4189981"/>
              <a:ext cx="1620078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Implement identification of locations within the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sterilisation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department (shelves, stores,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cabinets,etc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66BD58C-EF5F-DE07-EF0F-3CA5B56EE9A0}"/>
                </a:ext>
              </a:extLst>
            </p:cNvPr>
            <p:cNvSpPr txBox="1"/>
            <p:nvPr/>
          </p:nvSpPr>
          <p:spPr>
            <a:xfrm>
              <a:off x="1927066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6" name="Image 15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8299E9AA-9636-28DF-1CFD-628751959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739" y="3146328"/>
              <a:ext cx="1003300" cy="911254"/>
            </a:xfrm>
            <a:prstGeom prst="rect">
              <a:avLst/>
            </a:prstGeom>
          </p:spPr>
        </p:pic>
        <p:pic>
          <p:nvPicPr>
            <p:cNvPr id="91" name="Image 90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89622BC-0B2E-AB7E-F3CC-F5534FFD6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31922" y="3608832"/>
              <a:ext cx="374643" cy="525272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E07C0BF-D58A-5702-A776-A4B91C8E3AB1}"/>
              </a:ext>
            </a:extLst>
          </p:cNvPr>
          <p:cNvGrpSpPr/>
          <p:nvPr/>
        </p:nvGrpSpPr>
        <p:grpSpPr>
          <a:xfrm>
            <a:off x="237274" y="3146328"/>
            <a:ext cx="1610254" cy="2366860"/>
            <a:chOff x="237274" y="3146328"/>
            <a:chExt cx="1610254" cy="236686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D24BF1D-C8D2-7AAC-1A57-984162D8FC17}"/>
                </a:ext>
              </a:extLst>
            </p:cNvPr>
            <p:cNvSpPr txBox="1"/>
            <p:nvPr/>
          </p:nvSpPr>
          <p:spPr>
            <a:xfrm>
              <a:off x="273613" y="4189981"/>
              <a:ext cx="157391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Identification of each item (instruments, trays, kits,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2875731-E148-178D-8E2D-E583A906F13E}"/>
                </a:ext>
              </a:extLst>
            </p:cNvPr>
            <p:cNvSpPr txBox="1"/>
            <p:nvPr/>
          </p:nvSpPr>
          <p:spPr>
            <a:xfrm>
              <a:off x="237274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GTIN/GIAI/GRAI</a:t>
              </a:r>
            </a:p>
          </p:txBody>
        </p:sp>
        <p:pic>
          <p:nvPicPr>
            <p:cNvPr id="8" name="Image 7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6A21A784-3B62-CA53-1E1C-93F49DF291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8947" y="3146328"/>
              <a:ext cx="1003300" cy="911254"/>
            </a:xfrm>
            <a:prstGeom prst="rect">
              <a:avLst/>
            </a:prstGeom>
          </p:spPr>
        </p:pic>
        <p:pic>
          <p:nvPicPr>
            <p:cNvPr id="89" name="Image 8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1CE4B060-0FA5-57D4-7242-67985678C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9424" y="3791158"/>
              <a:ext cx="690880" cy="3297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9370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0B76AE91-D863-DD81-EBDA-E6E10AC43C75}"/>
              </a:ext>
            </a:extLst>
          </p:cNvPr>
          <p:cNvSpPr txBox="1"/>
          <p:nvPr/>
        </p:nvSpPr>
        <p:spPr>
          <a:xfrm>
            <a:off x="146601" y="6366517"/>
            <a:ext cx="83911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(*) SSCC to </a:t>
            </a:r>
            <a:r>
              <a:rPr lang="fr-FR" sz="1000" dirty="0" err="1"/>
              <a:t>allow</a:t>
            </a:r>
            <a:r>
              <a:rPr lang="fr-FR" sz="1000" dirty="0"/>
              <a:t> </a:t>
            </a:r>
            <a:r>
              <a:rPr lang="fr-FR" sz="1000" dirty="0" err="1"/>
              <a:t>tracking</a:t>
            </a:r>
            <a:r>
              <a:rPr lang="fr-FR" sz="1000" dirty="0"/>
              <a:t> of </a:t>
            </a:r>
            <a:r>
              <a:rPr lang="fr-FR" sz="1000" dirty="0" err="1"/>
              <a:t>shipment</a:t>
            </a:r>
            <a:r>
              <a:rPr lang="fr-FR" sz="1000" dirty="0"/>
              <a:t> </a:t>
            </a:r>
            <a:r>
              <a:rPr lang="fr-FR" sz="1000" dirty="0" err="1"/>
              <a:t>when</a:t>
            </a:r>
            <a:r>
              <a:rPr lang="fr-FR" sz="1000" dirty="0"/>
              <a:t> the </a:t>
            </a:r>
            <a:r>
              <a:rPr lang="fr-FR" sz="1000" dirty="0" err="1"/>
              <a:t>sterilisation</a:t>
            </a:r>
            <a:r>
              <a:rPr lang="fr-FR" sz="1000" dirty="0"/>
              <a:t> </a:t>
            </a:r>
            <a:r>
              <a:rPr lang="fr-FR" sz="1000" dirty="0" err="1"/>
              <a:t>department</a:t>
            </a:r>
            <a:r>
              <a:rPr lang="fr-FR" sz="1000" dirty="0"/>
              <a:t> </a:t>
            </a:r>
            <a:r>
              <a:rPr lang="fr-FR" sz="1000" dirty="0" err="1"/>
              <a:t>send</a:t>
            </a:r>
            <a:r>
              <a:rPr lang="fr-FR" sz="1000" dirty="0"/>
              <a:t> </a:t>
            </a:r>
            <a:r>
              <a:rPr lang="fr-FR" sz="1000" dirty="0" err="1"/>
              <a:t>ítems</a:t>
            </a:r>
            <a:r>
              <a:rPr lang="fr-FR" sz="1000" dirty="0"/>
              <a:t> to </a:t>
            </a:r>
            <a:r>
              <a:rPr lang="fr-FR" sz="1000" dirty="0" err="1"/>
              <a:t>other</a:t>
            </a:r>
            <a:r>
              <a:rPr lang="fr-FR" sz="1000" dirty="0"/>
              <a:t> locations </a:t>
            </a:r>
            <a:r>
              <a:rPr lang="fr-FR" sz="1000" dirty="0" err="1"/>
              <a:t>within</a:t>
            </a:r>
            <a:r>
              <a:rPr lang="fr-FR" sz="1000" dirty="0"/>
              <a:t> the </a:t>
            </a:r>
            <a:r>
              <a:rPr lang="fr-FR" sz="1000" dirty="0" err="1"/>
              <a:t>hospital</a:t>
            </a:r>
            <a:r>
              <a:rPr lang="fr-FR" sz="1000" dirty="0"/>
              <a:t>.</a:t>
            </a:r>
          </a:p>
        </p:txBody>
      </p: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1B85EF4E-838A-DE3B-52F6-035B7670A299}"/>
              </a:ext>
            </a:extLst>
          </p:cNvPr>
          <p:cNvGrpSpPr/>
          <p:nvPr/>
        </p:nvGrpSpPr>
        <p:grpSpPr>
          <a:xfrm>
            <a:off x="3176579" y="2967920"/>
            <a:ext cx="2422728" cy="2545268"/>
            <a:chOff x="3071665" y="2967920"/>
            <a:chExt cx="2422728" cy="2545268"/>
          </a:xfrm>
        </p:grpSpPr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34949208-7D66-7509-B834-DB8DDA779563}"/>
                </a:ext>
              </a:extLst>
            </p:cNvPr>
            <p:cNvSpPr/>
            <p:nvPr/>
          </p:nvSpPr>
          <p:spPr>
            <a:xfrm>
              <a:off x="3071665" y="3394401"/>
              <a:ext cx="76297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028E93F-9594-8F02-9BFF-38A3F88EFD8B}"/>
                </a:ext>
              </a:extLst>
            </p:cNvPr>
            <p:cNvSpPr txBox="1"/>
            <p:nvPr/>
          </p:nvSpPr>
          <p:spPr>
            <a:xfrm>
              <a:off x="3566241" y="4189981"/>
              <a:ext cx="1880401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Capture and record the data with automatic data capture reader during stock receipts, movements, usage and returns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64803-0A4F-6621-D764-ECB1C1C870E7}"/>
                </a:ext>
              </a:extLst>
            </p:cNvPr>
            <p:cNvSpPr txBox="1"/>
            <p:nvPr/>
          </p:nvSpPr>
          <p:spPr>
            <a:xfrm>
              <a:off x="3509620" y="5266967"/>
              <a:ext cx="198477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GTIN/GLN/GIAI/GRAI/SSCC</a:t>
              </a:r>
            </a:p>
          </p:txBody>
        </p:sp>
        <p:pic>
          <p:nvPicPr>
            <p:cNvPr id="98" name="Image 97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FF49CA6C-06E1-8FCC-05CB-6AB0300FB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34638" y="2967920"/>
              <a:ext cx="871474" cy="1121337"/>
            </a:xfrm>
            <a:prstGeom prst="rect">
              <a:avLst/>
            </a:prstGeom>
          </p:spPr>
        </p:pic>
        <p:pic>
          <p:nvPicPr>
            <p:cNvPr id="101" name="Image 100" descr="Une image contenant capture d’écran, Graphique, graphisme, Caractère coloré&#10;&#10;Description générée automatiquement">
              <a:extLst>
                <a:ext uri="{FF2B5EF4-FFF2-40B4-BE49-F238E27FC236}">
                  <a16:creationId xmlns:a16="http://schemas.microsoft.com/office/drawing/2014/main" id="{7F53476C-0279-F425-3D7A-AAA217DE6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4515104" y="3487134"/>
              <a:ext cx="593344" cy="616522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DE32D36A-3E8D-E1D1-2D1F-396CAB658442}"/>
              </a:ext>
            </a:extLst>
          </p:cNvPr>
          <p:cNvGrpSpPr/>
          <p:nvPr/>
        </p:nvGrpSpPr>
        <p:grpSpPr>
          <a:xfrm>
            <a:off x="1403797" y="3146328"/>
            <a:ext cx="2114656" cy="2366860"/>
            <a:chOff x="1403797" y="3146328"/>
            <a:chExt cx="2114656" cy="2366860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C61BC517-0206-537D-56FE-13FA7314299A}"/>
                </a:ext>
              </a:extLst>
            </p:cNvPr>
            <p:cNvSpPr/>
            <p:nvPr/>
          </p:nvSpPr>
          <p:spPr>
            <a:xfrm>
              <a:off x="1403797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E9706D6-92DD-FD5F-E9A1-314440D0BC8D}"/>
                </a:ext>
              </a:extLst>
            </p:cNvPr>
            <p:cNvSpPr txBox="1"/>
            <p:nvPr/>
          </p:nvSpPr>
          <p:spPr>
            <a:xfrm>
              <a:off x="1898375" y="4189981"/>
              <a:ext cx="1620078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Implement identification of locations within the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sterilisation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department (shelves, stores,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cabinets,etc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66BD58C-EF5F-DE07-EF0F-3CA5B56EE9A0}"/>
                </a:ext>
              </a:extLst>
            </p:cNvPr>
            <p:cNvSpPr txBox="1"/>
            <p:nvPr/>
          </p:nvSpPr>
          <p:spPr>
            <a:xfrm>
              <a:off x="1927066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6" name="Image 15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8299E9AA-9636-28DF-1CFD-628751959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18739" y="3146328"/>
              <a:ext cx="1003300" cy="911254"/>
            </a:xfrm>
            <a:prstGeom prst="rect">
              <a:avLst/>
            </a:prstGeom>
          </p:spPr>
        </p:pic>
        <p:pic>
          <p:nvPicPr>
            <p:cNvPr id="91" name="Image 90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89622BC-0B2E-AB7E-F3CC-F5534FFD6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31922" y="3608832"/>
              <a:ext cx="374643" cy="525272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E07C0BF-D58A-5702-A776-A4B91C8E3AB1}"/>
              </a:ext>
            </a:extLst>
          </p:cNvPr>
          <p:cNvGrpSpPr/>
          <p:nvPr/>
        </p:nvGrpSpPr>
        <p:grpSpPr>
          <a:xfrm>
            <a:off x="237274" y="3146328"/>
            <a:ext cx="1610254" cy="2366860"/>
            <a:chOff x="237274" y="3146328"/>
            <a:chExt cx="1610254" cy="236686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D24BF1D-C8D2-7AAC-1A57-984162D8FC17}"/>
                </a:ext>
              </a:extLst>
            </p:cNvPr>
            <p:cNvSpPr txBox="1"/>
            <p:nvPr/>
          </p:nvSpPr>
          <p:spPr>
            <a:xfrm>
              <a:off x="273613" y="4189981"/>
              <a:ext cx="157391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Identification of each item (instruments, trays, kits,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2875731-E148-178D-8E2D-E583A906F13E}"/>
                </a:ext>
              </a:extLst>
            </p:cNvPr>
            <p:cNvSpPr txBox="1"/>
            <p:nvPr/>
          </p:nvSpPr>
          <p:spPr>
            <a:xfrm>
              <a:off x="237274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GTIN/GIAI/GRAI</a:t>
              </a:r>
            </a:p>
          </p:txBody>
        </p:sp>
        <p:pic>
          <p:nvPicPr>
            <p:cNvPr id="8" name="Image 7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6A21A784-3B62-CA53-1E1C-93F49DF291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8947" y="3146328"/>
              <a:ext cx="1003300" cy="911254"/>
            </a:xfrm>
            <a:prstGeom prst="rect">
              <a:avLst/>
            </a:prstGeom>
          </p:spPr>
        </p:pic>
        <p:pic>
          <p:nvPicPr>
            <p:cNvPr id="89" name="Image 8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1CE4B060-0FA5-57D4-7242-67985678C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79424" y="3791158"/>
              <a:ext cx="690880" cy="3297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1154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0B76AE91-D863-DD81-EBDA-E6E10AC43C75}"/>
              </a:ext>
            </a:extLst>
          </p:cNvPr>
          <p:cNvSpPr txBox="1"/>
          <p:nvPr/>
        </p:nvSpPr>
        <p:spPr>
          <a:xfrm>
            <a:off x="146601" y="6366517"/>
            <a:ext cx="83911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(*) SSCC to </a:t>
            </a:r>
            <a:r>
              <a:rPr lang="fr-FR" sz="1000" dirty="0" err="1"/>
              <a:t>allow</a:t>
            </a:r>
            <a:r>
              <a:rPr lang="fr-FR" sz="1000" dirty="0"/>
              <a:t> </a:t>
            </a:r>
            <a:r>
              <a:rPr lang="fr-FR" sz="1000" dirty="0" err="1"/>
              <a:t>tracking</a:t>
            </a:r>
            <a:r>
              <a:rPr lang="fr-FR" sz="1000" dirty="0"/>
              <a:t> of </a:t>
            </a:r>
            <a:r>
              <a:rPr lang="fr-FR" sz="1000" dirty="0" err="1"/>
              <a:t>shipment</a:t>
            </a:r>
            <a:r>
              <a:rPr lang="fr-FR" sz="1000" dirty="0"/>
              <a:t> </a:t>
            </a:r>
            <a:r>
              <a:rPr lang="fr-FR" sz="1000" dirty="0" err="1"/>
              <a:t>when</a:t>
            </a:r>
            <a:r>
              <a:rPr lang="fr-FR" sz="1000" dirty="0"/>
              <a:t> the </a:t>
            </a:r>
            <a:r>
              <a:rPr lang="fr-FR" sz="1000" dirty="0" err="1"/>
              <a:t>sterilisation</a:t>
            </a:r>
            <a:r>
              <a:rPr lang="fr-FR" sz="1000" dirty="0"/>
              <a:t> </a:t>
            </a:r>
            <a:r>
              <a:rPr lang="fr-FR" sz="1000" dirty="0" err="1"/>
              <a:t>department</a:t>
            </a:r>
            <a:r>
              <a:rPr lang="fr-FR" sz="1000" dirty="0"/>
              <a:t> </a:t>
            </a:r>
            <a:r>
              <a:rPr lang="fr-FR" sz="1000" dirty="0" err="1"/>
              <a:t>send</a:t>
            </a:r>
            <a:r>
              <a:rPr lang="fr-FR" sz="1000" dirty="0"/>
              <a:t> </a:t>
            </a:r>
            <a:r>
              <a:rPr lang="fr-FR" sz="1000" dirty="0" err="1"/>
              <a:t>ítems</a:t>
            </a:r>
            <a:r>
              <a:rPr lang="fr-FR" sz="1000" dirty="0"/>
              <a:t> to </a:t>
            </a:r>
            <a:r>
              <a:rPr lang="fr-FR" sz="1000" dirty="0" err="1"/>
              <a:t>other</a:t>
            </a:r>
            <a:r>
              <a:rPr lang="fr-FR" sz="1000" dirty="0"/>
              <a:t> locations </a:t>
            </a:r>
            <a:r>
              <a:rPr lang="fr-FR" sz="1000" dirty="0" err="1"/>
              <a:t>within</a:t>
            </a:r>
            <a:r>
              <a:rPr lang="fr-FR" sz="1000" dirty="0"/>
              <a:t> the </a:t>
            </a:r>
            <a:r>
              <a:rPr lang="fr-FR" sz="1000" dirty="0" err="1"/>
              <a:t>hospital</a:t>
            </a:r>
            <a:r>
              <a:rPr lang="fr-FR" sz="1000" dirty="0"/>
              <a:t>.</a:t>
            </a:r>
          </a:p>
        </p:txBody>
      </p: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6C4895BC-69DF-FFEF-076D-9A08057F9C65}"/>
              </a:ext>
            </a:extLst>
          </p:cNvPr>
          <p:cNvGrpSpPr/>
          <p:nvPr/>
        </p:nvGrpSpPr>
        <p:grpSpPr>
          <a:xfrm>
            <a:off x="4976124" y="2967920"/>
            <a:ext cx="2114656" cy="1776059"/>
            <a:chOff x="4976124" y="2967920"/>
            <a:chExt cx="2114656" cy="1776059"/>
          </a:xfrm>
        </p:grpSpPr>
        <p:sp>
          <p:nvSpPr>
            <p:cNvPr id="42" name="Flèche vers la droite 41">
              <a:extLst>
                <a:ext uri="{FF2B5EF4-FFF2-40B4-BE49-F238E27FC236}">
                  <a16:creationId xmlns:a16="http://schemas.microsoft.com/office/drawing/2014/main" id="{9A4FEBF7-E1F4-4F8A-69A9-327C574AE123}"/>
                </a:ext>
              </a:extLst>
            </p:cNvPr>
            <p:cNvSpPr/>
            <p:nvPr/>
          </p:nvSpPr>
          <p:spPr>
            <a:xfrm>
              <a:off x="4976124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C0B8D83-53AD-F17C-A661-E5891D26FEAB}"/>
                </a:ext>
              </a:extLst>
            </p:cNvPr>
            <p:cNvSpPr txBox="1"/>
            <p:nvPr/>
          </p:nvSpPr>
          <p:spPr>
            <a:xfrm>
              <a:off x="5470702" y="4189981"/>
              <a:ext cx="162007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Update the Inventory control system with this data</a:t>
              </a:r>
            </a:p>
          </p:txBody>
        </p:sp>
        <p:pic>
          <p:nvPicPr>
            <p:cNvPr id="102" name="Image 101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7F8118C8-C275-B267-50E4-006CA8167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07968" y="2967920"/>
              <a:ext cx="871474" cy="1121337"/>
            </a:xfrm>
            <a:prstGeom prst="rect">
              <a:avLst/>
            </a:prstGeom>
          </p:spPr>
        </p:pic>
        <p:pic>
          <p:nvPicPr>
            <p:cNvPr id="96" name="Image 95" descr="Une image contenant Graphique, symbole, cercle, logo&#10;&#10;Description générée automatiquement">
              <a:extLst>
                <a:ext uri="{FF2B5EF4-FFF2-40B4-BE49-F238E27FC236}">
                  <a16:creationId xmlns:a16="http://schemas.microsoft.com/office/drawing/2014/main" id="{C24ECA7A-3FEE-00BB-92BB-602B770368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58712" y="3621024"/>
              <a:ext cx="531876" cy="531876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1B85EF4E-838A-DE3B-52F6-035B7670A299}"/>
              </a:ext>
            </a:extLst>
          </p:cNvPr>
          <p:cNvGrpSpPr/>
          <p:nvPr/>
        </p:nvGrpSpPr>
        <p:grpSpPr>
          <a:xfrm>
            <a:off x="3176579" y="2967920"/>
            <a:ext cx="2422728" cy="2545268"/>
            <a:chOff x="3071665" y="2967920"/>
            <a:chExt cx="2422728" cy="2545268"/>
          </a:xfrm>
        </p:grpSpPr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34949208-7D66-7509-B834-DB8DDA779563}"/>
                </a:ext>
              </a:extLst>
            </p:cNvPr>
            <p:cNvSpPr/>
            <p:nvPr/>
          </p:nvSpPr>
          <p:spPr>
            <a:xfrm>
              <a:off x="3071665" y="3394401"/>
              <a:ext cx="76297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028E93F-9594-8F02-9BFF-38A3F88EFD8B}"/>
                </a:ext>
              </a:extLst>
            </p:cNvPr>
            <p:cNvSpPr txBox="1"/>
            <p:nvPr/>
          </p:nvSpPr>
          <p:spPr>
            <a:xfrm>
              <a:off x="3566241" y="4189981"/>
              <a:ext cx="1880401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Capture and record the data with automatic data capture reader during stock receipts, movements, usage and returns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64803-0A4F-6621-D764-ECB1C1C870E7}"/>
                </a:ext>
              </a:extLst>
            </p:cNvPr>
            <p:cNvSpPr txBox="1"/>
            <p:nvPr/>
          </p:nvSpPr>
          <p:spPr>
            <a:xfrm>
              <a:off x="3509620" y="5266967"/>
              <a:ext cx="198477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GTIN/GLN/GIAI/GRAI/SSCC</a:t>
              </a:r>
            </a:p>
          </p:txBody>
        </p:sp>
        <p:pic>
          <p:nvPicPr>
            <p:cNvPr id="98" name="Image 97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FF49CA6C-06E1-8FCC-05CB-6AB0300FB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34638" y="2967920"/>
              <a:ext cx="871474" cy="1121337"/>
            </a:xfrm>
            <a:prstGeom prst="rect">
              <a:avLst/>
            </a:prstGeom>
          </p:spPr>
        </p:pic>
        <p:pic>
          <p:nvPicPr>
            <p:cNvPr id="101" name="Image 100" descr="Une image contenant capture d’écran, Graphique, graphisme, Caractère coloré&#10;&#10;Description générée automatiquement">
              <a:extLst>
                <a:ext uri="{FF2B5EF4-FFF2-40B4-BE49-F238E27FC236}">
                  <a16:creationId xmlns:a16="http://schemas.microsoft.com/office/drawing/2014/main" id="{7F53476C-0279-F425-3D7A-AAA217DE6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4515104" y="3487134"/>
              <a:ext cx="593344" cy="616522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DE32D36A-3E8D-E1D1-2D1F-396CAB658442}"/>
              </a:ext>
            </a:extLst>
          </p:cNvPr>
          <p:cNvGrpSpPr/>
          <p:nvPr/>
        </p:nvGrpSpPr>
        <p:grpSpPr>
          <a:xfrm>
            <a:off x="1403797" y="3146328"/>
            <a:ext cx="2114656" cy="2366860"/>
            <a:chOff x="1403797" y="3146328"/>
            <a:chExt cx="2114656" cy="2366860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C61BC517-0206-537D-56FE-13FA7314299A}"/>
                </a:ext>
              </a:extLst>
            </p:cNvPr>
            <p:cNvSpPr/>
            <p:nvPr/>
          </p:nvSpPr>
          <p:spPr>
            <a:xfrm>
              <a:off x="1403797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E9706D6-92DD-FD5F-E9A1-314440D0BC8D}"/>
                </a:ext>
              </a:extLst>
            </p:cNvPr>
            <p:cNvSpPr txBox="1"/>
            <p:nvPr/>
          </p:nvSpPr>
          <p:spPr>
            <a:xfrm>
              <a:off x="1898375" y="4189981"/>
              <a:ext cx="1620078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Implement identification of locations within the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sterilisation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department (shelves, stores,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cabinets,etc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66BD58C-EF5F-DE07-EF0F-3CA5B56EE9A0}"/>
                </a:ext>
              </a:extLst>
            </p:cNvPr>
            <p:cNvSpPr txBox="1"/>
            <p:nvPr/>
          </p:nvSpPr>
          <p:spPr>
            <a:xfrm>
              <a:off x="1927066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6" name="Image 15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8299E9AA-9636-28DF-1CFD-628751959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18739" y="3146328"/>
              <a:ext cx="1003300" cy="911254"/>
            </a:xfrm>
            <a:prstGeom prst="rect">
              <a:avLst/>
            </a:prstGeom>
          </p:spPr>
        </p:pic>
        <p:pic>
          <p:nvPicPr>
            <p:cNvPr id="91" name="Image 90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89622BC-0B2E-AB7E-F3CC-F5534FFD6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31922" y="3608832"/>
              <a:ext cx="374643" cy="525272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E07C0BF-D58A-5702-A776-A4B91C8E3AB1}"/>
              </a:ext>
            </a:extLst>
          </p:cNvPr>
          <p:cNvGrpSpPr/>
          <p:nvPr/>
        </p:nvGrpSpPr>
        <p:grpSpPr>
          <a:xfrm>
            <a:off x="237274" y="3146328"/>
            <a:ext cx="1610254" cy="2366860"/>
            <a:chOff x="237274" y="3146328"/>
            <a:chExt cx="1610254" cy="236686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D24BF1D-C8D2-7AAC-1A57-984162D8FC17}"/>
                </a:ext>
              </a:extLst>
            </p:cNvPr>
            <p:cNvSpPr txBox="1"/>
            <p:nvPr/>
          </p:nvSpPr>
          <p:spPr>
            <a:xfrm>
              <a:off x="273613" y="4189981"/>
              <a:ext cx="157391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Identification of each item (instruments, trays, kits,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2875731-E148-178D-8E2D-E583A906F13E}"/>
                </a:ext>
              </a:extLst>
            </p:cNvPr>
            <p:cNvSpPr txBox="1"/>
            <p:nvPr/>
          </p:nvSpPr>
          <p:spPr>
            <a:xfrm>
              <a:off x="237274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GTIN/GIAI/GRAI</a:t>
              </a:r>
            </a:p>
          </p:txBody>
        </p:sp>
        <p:pic>
          <p:nvPicPr>
            <p:cNvPr id="8" name="Image 7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6A21A784-3B62-CA53-1E1C-93F49DF291D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28947" y="3146328"/>
              <a:ext cx="1003300" cy="911254"/>
            </a:xfrm>
            <a:prstGeom prst="rect">
              <a:avLst/>
            </a:prstGeom>
          </p:spPr>
        </p:pic>
        <p:pic>
          <p:nvPicPr>
            <p:cNvPr id="89" name="Image 8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1CE4B060-0FA5-57D4-7242-67985678C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79424" y="3791158"/>
              <a:ext cx="690880" cy="3297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4725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0B76AE91-D863-DD81-EBDA-E6E10AC43C75}"/>
              </a:ext>
            </a:extLst>
          </p:cNvPr>
          <p:cNvSpPr txBox="1"/>
          <p:nvPr/>
        </p:nvSpPr>
        <p:spPr>
          <a:xfrm>
            <a:off x="146601" y="6366517"/>
            <a:ext cx="83911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(*) SSCC to </a:t>
            </a:r>
            <a:r>
              <a:rPr lang="fr-FR" sz="1000" dirty="0" err="1"/>
              <a:t>allow</a:t>
            </a:r>
            <a:r>
              <a:rPr lang="fr-FR" sz="1000" dirty="0"/>
              <a:t> </a:t>
            </a:r>
            <a:r>
              <a:rPr lang="fr-FR" sz="1000" dirty="0" err="1"/>
              <a:t>tracking</a:t>
            </a:r>
            <a:r>
              <a:rPr lang="fr-FR" sz="1000" dirty="0"/>
              <a:t> of </a:t>
            </a:r>
            <a:r>
              <a:rPr lang="fr-FR" sz="1000" dirty="0" err="1"/>
              <a:t>shipment</a:t>
            </a:r>
            <a:r>
              <a:rPr lang="fr-FR" sz="1000" dirty="0"/>
              <a:t> </a:t>
            </a:r>
            <a:r>
              <a:rPr lang="fr-FR" sz="1000" dirty="0" err="1"/>
              <a:t>when</a:t>
            </a:r>
            <a:r>
              <a:rPr lang="fr-FR" sz="1000" dirty="0"/>
              <a:t> the </a:t>
            </a:r>
            <a:r>
              <a:rPr lang="fr-FR" sz="1000" dirty="0" err="1"/>
              <a:t>sterilisation</a:t>
            </a:r>
            <a:r>
              <a:rPr lang="fr-FR" sz="1000" dirty="0"/>
              <a:t> </a:t>
            </a:r>
            <a:r>
              <a:rPr lang="fr-FR" sz="1000" dirty="0" err="1"/>
              <a:t>department</a:t>
            </a:r>
            <a:r>
              <a:rPr lang="fr-FR" sz="1000" dirty="0"/>
              <a:t> </a:t>
            </a:r>
            <a:r>
              <a:rPr lang="fr-FR" sz="1000" dirty="0" err="1"/>
              <a:t>send</a:t>
            </a:r>
            <a:r>
              <a:rPr lang="fr-FR" sz="1000" dirty="0"/>
              <a:t> </a:t>
            </a:r>
            <a:r>
              <a:rPr lang="fr-FR" sz="1000" dirty="0" err="1"/>
              <a:t>ítems</a:t>
            </a:r>
            <a:r>
              <a:rPr lang="fr-FR" sz="1000" dirty="0"/>
              <a:t> to </a:t>
            </a:r>
            <a:r>
              <a:rPr lang="fr-FR" sz="1000" dirty="0" err="1"/>
              <a:t>other</a:t>
            </a:r>
            <a:r>
              <a:rPr lang="fr-FR" sz="1000" dirty="0"/>
              <a:t> locations </a:t>
            </a:r>
            <a:r>
              <a:rPr lang="fr-FR" sz="1000" dirty="0" err="1"/>
              <a:t>within</a:t>
            </a:r>
            <a:r>
              <a:rPr lang="fr-FR" sz="1000" dirty="0"/>
              <a:t> the </a:t>
            </a:r>
            <a:r>
              <a:rPr lang="fr-FR" sz="1000" dirty="0" err="1"/>
              <a:t>hospital</a:t>
            </a:r>
            <a:r>
              <a:rPr lang="fr-FR" sz="1000" dirty="0"/>
              <a:t>.</a:t>
            </a:r>
          </a:p>
        </p:txBody>
      </p: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1BCB4BF0-0D48-155B-CE40-F0A56F724D70}"/>
              </a:ext>
            </a:extLst>
          </p:cNvPr>
          <p:cNvGrpSpPr/>
          <p:nvPr/>
        </p:nvGrpSpPr>
        <p:grpSpPr>
          <a:xfrm>
            <a:off x="6632308" y="2938272"/>
            <a:ext cx="2114656" cy="2113483"/>
            <a:chOff x="6632308" y="2938272"/>
            <a:chExt cx="2114656" cy="2113483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2DE7BA99-39E7-C7CA-0FE2-6A34BEEC9DBE}"/>
                </a:ext>
              </a:extLst>
            </p:cNvPr>
            <p:cNvSpPr/>
            <p:nvPr/>
          </p:nvSpPr>
          <p:spPr>
            <a:xfrm>
              <a:off x="6632308" y="3394401"/>
              <a:ext cx="95772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74D71543-E827-509C-2A71-E962D4A82C49}"/>
                </a:ext>
              </a:extLst>
            </p:cNvPr>
            <p:cNvSpPr txBox="1"/>
            <p:nvPr/>
          </p:nvSpPr>
          <p:spPr>
            <a:xfrm>
              <a:off x="7126886" y="4189981"/>
              <a:ext cx="1620078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Set reorder points and par levels for each item in the inventory management system</a:t>
              </a:r>
            </a:p>
          </p:txBody>
        </p:sp>
        <p:pic>
          <p:nvPicPr>
            <p:cNvPr id="109" name="Image 108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EDE9F889-45A4-1D8E-EDAB-903A3123A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90028" y="2938272"/>
              <a:ext cx="672405" cy="1154430"/>
            </a:xfrm>
            <a:prstGeom prst="rect">
              <a:avLst/>
            </a:prstGeom>
          </p:spPr>
        </p:pic>
        <p:pic>
          <p:nvPicPr>
            <p:cNvPr id="99" name="Image 98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21F9FA41-04B5-A6A5-D698-E3E807732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46720" y="3535689"/>
              <a:ext cx="426811" cy="598415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6C4895BC-69DF-FFEF-076D-9A08057F9C65}"/>
              </a:ext>
            </a:extLst>
          </p:cNvPr>
          <p:cNvGrpSpPr/>
          <p:nvPr/>
        </p:nvGrpSpPr>
        <p:grpSpPr>
          <a:xfrm>
            <a:off x="4976124" y="2967920"/>
            <a:ext cx="2114656" cy="1776059"/>
            <a:chOff x="4976124" y="2967920"/>
            <a:chExt cx="2114656" cy="1776059"/>
          </a:xfrm>
        </p:grpSpPr>
        <p:sp>
          <p:nvSpPr>
            <p:cNvPr id="42" name="Flèche vers la droite 41">
              <a:extLst>
                <a:ext uri="{FF2B5EF4-FFF2-40B4-BE49-F238E27FC236}">
                  <a16:creationId xmlns:a16="http://schemas.microsoft.com/office/drawing/2014/main" id="{9A4FEBF7-E1F4-4F8A-69A9-327C574AE123}"/>
                </a:ext>
              </a:extLst>
            </p:cNvPr>
            <p:cNvSpPr/>
            <p:nvPr/>
          </p:nvSpPr>
          <p:spPr>
            <a:xfrm>
              <a:off x="4976124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C0B8D83-53AD-F17C-A661-E5891D26FEAB}"/>
                </a:ext>
              </a:extLst>
            </p:cNvPr>
            <p:cNvSpPr txBox="1"/>
            <p:nvPr/>
          </p:nvSpPr>
          <p:spPr>
            <a:xfrm>
              <a:off x="5470702" y="4189981"/>
              <a:ext cx="162007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Update the Inventory control system with this data</a:t>
              </a:r>
            </a:p>
          </p:txBody>
        </p:sp>
        <p:pic>
          <p:nvPicPr>
            <p:cNvPr id="102" name="Image 101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7F8118C8-C275-B267-50E4-006CA8167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07968" y="2967920"/>
              <a:ext cx="871474" cy="1121337"/>
            </a:xfrm>
            <a:prstGeom prst="rect">
              <a:avLst/>
            </a:prstGeom>
          </p:spPr>
        </p:pic>
        <p:pic>
          <p:nvPicPr>
            <p:cNvPr id="96" name="Image 95" descr="Une image contenant Graphique, symbole, cercle, logo&#10;&#10;Description générée automatiquement">
              <a:extLst>
                <a:ext uri="{FF2B5EF4-FFF2-40B4-BE49-F238E27FC236}">
                  <a16:creationId xmlns:a16="http://schemas.microsoft.com/office/drawing/2014/main" id="{C24ECA7A-3FEE-00BB-92BB-602B770368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58712" y="3621024"/>
              <a:ext cx="531876" cy="531876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1B85EF4E-838A-DE3B-52F6-035B7670A299}"/>
              </a:ext>
            </a:extLst>
          </p:cNvPr>
          <p:cNvGrpSpPr/>
          <p:nvPr/>
        </p:nvGrpSpPr>
        <p:grpSpPr>
          <a:xfrm>
            <a:off x="3176579" y="2967920"/>
            <a:ext cx="2422728" cy="2545268"/>
            <a:chOff x="3071665" y="2967920"/>
            <a:chExt cx="2422728" cy="2545268"/>
          </a:xfrm>
        </p:grpSpPr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34949208-7D66-7509-B834-DB8DDA779563}"/>
                </a:ext>
              </a:extLst>
            </p:cNvPr>
            <p:cNvSpPr/>
            <p:nvPr/>
          </p:nvSpPr>
          <p:spPr>
            <a:xfrm>
              <a:off x="3071665" y="3394401"/>
              <a:ext cx="76297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028E93F-9594-8F02-9BFF-38A3F88EFD8B}"/>
                </a:ext>
              </a:extLst>
            </p:cNvPr>
            <p:cNvSpPr txBox="1"/>
            <p:nvPr/>
          </p:nvSpPr>
          <p:spPr>
            <a:xfrm>
              <a:off x="3566241" y="4189981"/>
              <a:ext cx="1880401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Capture and record the data with automatic data capture reader during stock receipts, movements, usage and returns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64803-0A4F-6621-D764-ECB1C1C870E7}"/>
                </a:ext>
              </a:extLst>
            </p:cNvPr>
            <p:cNvSpPr txBox="1"/>
            <p:nvPr/>
          </p:nvSpPr>
          <p:spPr>
            <a:xfrm>
              <a:off x="3509620" y="5266967"/>
              <a:ext cx="198477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GTIN/GLN/GIAI/GRAI/SSCC</a:t>
              </a:r>
            </a:p>
          </p:txBody>
        </p:sp>
        <p:pic>
          <p:nvPicPr>
            <p:cNvPr id="98" name="Image 97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FF49CA6C-06E1-8FCC-05CB-6AB0300FB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34638" y="2967920"/>
              <a:ext cx="871474" cy="1121337"/>
            </a:xfrm>
            <a:prstGeom prst="rect">
              <a:avLst/>
            </a:prstGeom>
          </p:spPr>
        </p:pic>
        <p:pic>
          <p:nvPicPr>
            <p:cNvPr id="101" name="Image 100" descr="Une image contenant capture d’écran, Graphique, graphisme, Caractère coloré&#10;&#10;Description générée automatiquement">
              <a:extLst>
                <a:ext uri="{FF2B5EF4-FFF2-40B4-BE49-F238E27FC236}">
                  <a16:creationId xmlns:a16="http://schemas.microsoft.com/office/drawing/2014/main" id="{7F53476C-0279-F425-3D7A-AAA217DE6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4515104" y="3487134"/>
              <a:ext cx="593344" cy="616522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DE32D36A-3E8D-E1D1-2D1F-396CAB658442}"/>
              </a:ext>
            </a:extLst>
          </p:cNvPr>
          <p:cNvGrpSpPr/>
          <p:nvPr/>
        </p:nvGrpSpPr>
        <p:grpSpPr>
          <a:xfrm>
            <a:off x="1403797" y="3146328"/>
            <a:ext cx="2114656" cy="2366860"/>
            <a:chOff x="1403797" y="3146328"/>
            <a:chExt cx="2114656" cy="2366860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C61BC517-0206-537D-56FE-13FA7314299A}"/>
                </a:ext>
              </a:extLst>
            </p:cNvPr>
            <p:cNvSpPr/>
            <p:nvPr/>
          </p:nvSpPr>
          <p:spPr>
            <a:xfrm>
              <a:off x="1403797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E9706D6-92DD-FD5F-E9A1-314440D0BC8D}"/>
                </a:ext>
              </a:extLst>
            </p:cNvPr>
            <p:cNvSpPr txBox="1"/>
            <p:nvPr/>
          </p:nvSpPr>
          <p:spPr>
            <a:xfrm>
              <a:off x="1898375" y="4189981"/>
              <a:ext cx="1620078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Implement identification of locations within the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sterilisation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department (shelves, stores,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cabinets,etc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66BD58C-EF5F-DE07-EF0F-3CA5B56EE9A0}"/>
                </a:ext>
              </a:extLst>
            </p:cNvPr>
            <p:cNvSpPr txBox="1"/>
            <p:nvPr/>
          </p:nvSpPr>
          <p:spPr>
            <a:xfrm>
              <a:off x="1927066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6" name="Image 15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8299E9AA-9636-28DF-1CFD-628751959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218739" y="3146328"/>
              <a:ext cx="1003300" cy="911254"/>
            </a:xfrm>
            <a:prstGeom prst="rect">
              <a:avLst/>
            </a:prstGeom>
          </p:spPr>
        </p:pic>
        <p:pic>
          <p:nvPicPr>
            <p:cNvPr id="91" name="Image 90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89622BC-0B2E-AB7E-F3CC-F5534FFD6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31922" y="3608832"/>
              <a:ext cx="374643" cy="525272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E07C0BF-D58A-5702-A776-A4B91C8E3AB1}"/>
              </a:ext>
            </a:extLst>
          </p:cNvPr>
          <p:cNvGrpSpPr/>
          <p:nvPr/>
        </p:nvGrpSpPr>
        <p:grpSpPr>
          <a:xfrm>
            <a:off x="237274" y="3146328"/>
            <a:ext cx="1610254" cy="2366860"/>
            <a:chOff x="237274" y="3146328"/>
            <a:chExt cx="1610254" cy="236686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D24BF1D-C8D2-7AAC-1A57-984162D8FC17}"/>
                </a:ext>
              </a:extLst>
            </p:cNvPr>
            <p:cNvSpPr txBox="1"/>
            <p:nvPr/>
          </p:nvSpPr>
          <p:spPr>
            <a:xfrm>
              <a:off x="273613" y="4189981"/>
              <a:ext cx="157391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Identification of each item (instruments, trays, kits,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2875731-E148-178D-8E2D-E583A906F13E}"/>
                </a:ext>
              </a:extLst>
            </p:cNvPr>
            <p:cNvSpPr txBox="1"/>
            <p:nvPr/>
          </p:nvSpPr>
          <p:spPr>
            <a:xfrm>
              <a:off x="237274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GTIN/GIAI/GRAI</a:t>
              </a:r>
            </a:p>
          </p:txBody>
        </p:sp>
        <p:pic>
          <p:nvPicPr>
            <p:cNvPr id="8" name="Image 7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6A21A784-3B62-CA53-1E1C-93F49DF291D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28947" y="3146328"/>
              <a:ext cx="1003300" cy="911254"/>
            </a:xfrm>
            <a:prstGeom prst="rect">
              <a:avLst/>
            </a:prstGeom>
          </p:spPr>
        </p:pic>
        <p:pic>
          <p:nvPicPr>
            <p:cNvPr id="89" name="Image 8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1CE4B060-0FA5-57D4-7242-67985678C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79424" y="3791158"/>
              <a:ext cx="690880" cy="3297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7409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0B76AE91-D863-DD81-EBDA-E6E10AC43C75}"/>
              </a:ext>
            </a:extLst>
          </p:cNvPr>
          <p:cNvSpPr txBox="1"/>
          <p:nvPr/>
        </p:nvSpPr>
        <p:spPr>
          <a:xfrm>
            <a:off x="146601" y="6366517"/>
            <a:ext cx="83911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(*) SSCC to </a:t>
            </a:r>
            <a:r>
              <a:rPr lang="fr-FR" sz="1000" dirty="0" err="1"/>
              <a:t>allow</a:t>
            </a:r>
            <a:r>
              <a:rPr lang="fr-FR" sz="1000" dirty="0"/>
              <a:t> </a:t>
            </a:r>
            <a:r>
              <a:rPr lang="fr-FR" sz="1000" dirty="0" err="1"/>
              <a:t>tracking</a:t>
            </a:r>
            <a:r>
              <a:rPr lang="fr-FR" sz="1000" dirty="0"/>
              <a:t> of </a:t>
            </a:r>
            <a:r>
              <a:rPr lang="fr-FR" sz="1000" dirty="0" err="1"/>
              <a:t>shipment</a:t>
            </a:r>
            <a:r>
              <a:rPr lang="fr-FR" sz="1000" dirty="0"/>
              <a:t> </a:t>
            </a:r>
            <a:r>
              <a:rPr lang="fr-FR" sz="1000" dirty="0" err="1"/>
              <a:t>when</a:t>
            </a:r>
            <a:r>
              <a:rPr lang="fr-FR" sz="1000" dirty="0"/>
              <a:t> the </a:t>
            </a:r>
            <a:r>
              <a:rPr lang="fr-FR" sz="1000" dirty="0" err="1"/>
              <a:t>sterilisation</a:t>
            </a:r>
            <a:r>
              <a:rPr lang="fr-FR" sz="1000" dirty="0"/>
              <a:t> </a:t>
            </a:r>
            <a:r>
              <a:rPr lang="fr-FR" sz="1000" dirty="0" err="1"/>
              <a:t>department</a:t>
            </a:r>
            <a:r>
              <a:rPr lang="fr-FR" sz="1000" dirty="0"/>
              <a:t> </a:t>
            </a:r>
            <a:r>
              <a:rPr lang="fr-FR" sz="1000" dirty="0" err="1"/>
              <a:t>send</a:t>
            </a:r>
            <a:r>
              <a:rPr lang="fr-FR" sz="1000" dirty="0"/>
              <a:t> </a:t>
            </a:r>
            <a:r>
              <a:rPr lang="fr-FR" sz="1000" dirty="0" err="1"/>
              <a:t>ítems</a:t>
            </a:r>
            <a:r>
              <a:rPr lang="fr-FR" sz="1000" dirty="0"/>
              <a:t> to </a:t>
            </a:r>
            <a:r>
              <a:rPr lang="fr-FR" sz="1000" dirty="0" err="1"/>
              <a:t>other</a:t>
            </a:r>
            <a:r>
              <a:rPr lang="fr-FR" sz="1000" dirty="0"/>
              <a:t> locations </a:t>
            </a:r>
            <a:r>
              <a:rPr lang="fr-FR" sz="1000" dirty="0" err="1"/>
              <a:t>within</a:t>
            </a:r>
            <a:r>
              <a:rPr lang="fr-FR" sz="1000" dirty="0"/>
              <a:t> the </a:t>
            </a:r>
            <a:r>
              <a:rPr lang="fr-FR" sz="1000" dirty="0" err="1"/>
              <a:t>hospital</a:t>
            </a:r>
            <a:r>
              <a:rPr lang="fr-FR" sz="1000" dirty="0"/>
              <a:t>.</a:t>
            </a:r>
          </a:p>
        </p:txBody>
      </p: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58BA4C6A-BCF3-C913-6A1A-452F2148A66C}"/>
              </a:ext>
            </a:extLst>
          </p:cNvPr>
          <p:cNvGrpSpPr/>
          <p:nvPr/>
        </p:nvGrpSpPr>
        <p:grpSpPr>
          <a:xfrm>
            <a:off x="7963174" y="2938272"/>
            <a:ext cx="2479730" cy="2574916"/>
            <a:chOff x="7963174" y="2938272"/>
            <a:chExt cx="2479730" cy="2574916"/>
          </a:xfrm>
        </p:grpSpPr>
        <p:sp>
          <p:nvSpPr>
            <p:cNvPr id="58" name="Flèche vers la droite 57">
              <a:extLst>
                <a:ext uri="{FF2B5EF4-FFF2-40B4-BE49-F238E27FC236}">
                  <a16:creationId xmlns:a16="http://schemas.microsoft.com/office/drawing/2014/main" id="{F36A0B82-B83B-FD4B-AB73-6E3261A8CDB0}"/>
                </a:ext>
              </a:extLst>
            </p:cNvPr>
            <p:cNvSpPr/>
            <p:nvPr/>
          </p:nvSpPr>
          <p:spPr>
            <a:xfrm>
              <a:off x="7963174" y="3394401"/>
              <a:ext cx="129690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DDFC69AA-0861-A2A3-44F5-BA9B3C507102}"/>
                </a:ext>
              </a:extLst>
            </p:cNvPr>
            <p:cNvSpPr txBox="1"/>
            <p:nvPr/>
          </p:nvSpPr>
          <p:spPr>
            <a:xfrm>
              <a:off x="8822826" y="4189981"/>
              <a:ext cx="1620078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Perform periodic stock audits 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9FF0D015-5569-F0DA-CE1F-978CD8A74751}"/>
                </a:ext>
              </a:extLst>
            </p:cNvPr>
            <p:cNvSpPr txBox="1"/>
            <p:nvPr/>
          </p:nvSpPr>
          <p:spPr>
            <a:xfrm>
              <a:off x="8851517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</a:t>
              </a:r>
            </a:p>
          </p:txBody>
        </p:sp>
        <p:pic>
          <p:nvPicPr>
            <p:cNvPr id="110" name="Image 109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056F8051-6EDE-B888-3939-583F5ACAF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64352" y="2938272"/>
              <a:ext cx="672405" cy="1154430"/>
            </a:xfrm>
            <a:prstGeom prst="rect">
              <a:avLst/>
            </a:prstGeom>
          </p:spPr>
        </p:pic>
        <p:pic>
          <p:nvPicPr>
            <p:cNvPr id="107" name="Image 10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98326A49-E523-BB58-5BEB-52B4B8A6E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552384" y="3501008"/>
              <a:ext cx="690880" cy="329738"/>
            </a:xfrm>
            <a:prstGeom prst="rect">
              <a:avLst/>
            </a:prstGeom>
          </p:spPr>
        </p:pic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1BCB4BF0-0D48-155B-CE40-F0A56F724D70}"/>
              </a:ext>
            </a:extLst>
          </p:cNvPr>
          <p:cNvGrpSpPr/>
          <p:nvPr/>
        </p:nvGrpSpPr>
        <p:grpSpPr>
          <a:xfrm>
            <a:off x="6632308" y="2938272"/>
            <a:ext cx="2114656" cy="2113483"/>
            <a:chOff x="6632308" y="2938272"/>
            <a:chExt cx="2114656" cy="2113483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2DE7BA99-39E7-C7CA-0FE2-6A34BEEC9DBE}"/>
                </a:ext>
              </a:extLst>
            </p:cNvPr>
            <p:cNvSpPr/>
            <p:nvPr/>
          </p:nvSpPr>
          <p:spPr>
            <a:xfrm>
              <a:off x="6632308" y="3394401"/>
              <a:ext cx="95772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74D71543-E827-509C-2A71-E962D4A82C49}"/>
                </a:ext>
              </a:extLst>
            </p:cNvPr>
            <p:cNvSpPr txBox="1"/>
            <p:nvPr/>
          </p:nvSpPr>
          <p:spPr>
            <a:xfrm>
              <a:off x="7126886" y="4189981"/>
              <a:ext cx="1620078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Set reorder points and par levels for each item in the inventory management system</a:t>
              </a:r>
            </a:p>
          </p:txBody>
        </p:sp>
        <p:pic>
          <p:nvPicPr>
            <p:cNvPr id="109" name="Image 108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EDE9F889-45A4-1D8E-EDAB-903A3123A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90028" y="2938272"/>
              <a:ext cx="672405" cy="1154430"/>
            </a:xfrm>
            <a:prstGeom prst="rect">
              <a:avLst/>
            </a:prstGeom>
          </p:spPr>
        </p:pic>
        <p:pic>
          <p:nvPicPr>
            <p:cNvPr id="99" name="Image 98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21F9FA41-04B5-A6A5-D698-E3E807732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46720" y="3535689"/>
              <a:ext cx="426811" cy="598415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6C4895BC-69DF-FFEF-076D-9A08057F9C65}"/>
              </a:ext>
            </a:extLst>
          </p:cNvPr>
          <p:cNvGrpSpPr/>
          <p:nvPr/>
        </p:nvGrpSpPr>
        <p:grpSpPr>
          <a:xfrm>
            <a:off x="4976124" y="2967920"/>
            <a:ext cx="2114656" cy="1776059"/>
            <a:chOff x="4976124" y="2967920"/>
            <a:chExt cx="2114656" cy="1776059"/>
          </a:xfrm>
        </p:grpSpPr>
        <p:sp>
          <p:nvSpPr>
            <p:cNvPr id="42" name="Flèche vers la droite 41">
              <a:extLst>
                <a:ext uri="{FF2B5EF4-FFF2-40B4-BE49-F238E27FC236}">
                  <a16:creationId xmlns:a16="http://schemas.microsoft.com/office/drawing/2014/main" id="{9A4FEBF7-E1F4-4F8A-69A9-327C574AE123}"/>
                </a:ext>
              </a:extLst>
            </p:cNvPr>
            <p:cNvSpPr/>
            <p:nvPr/>
          </p:nvSpPr>
          <p:spPr>
            <a:xfrm>
              <a:off x="4976124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C0B8D83-53AD-F17C-A661-E5891D26FEAB}"/>
                </a:ext>
              </a:extLst>
            </p:cNvPr>
            <p:cNvSpPr txBox="1"/>
            <p:nvPr/>
          </p:nvSpPr>
          <p:spPr>
            <a:xfrm>
              <a:off x="5470702" y="4189981"/>
              <a:ext cx="162007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Update the Inventory control system with this data</a:t>
              </a:r>
            </a:p>
          </p:txBody>
        </p:sp>
        <p:pic>
          <p:nvPicPr>
            <p:cNvPr id="102" name="Image 101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7F8118C8-C275-B267-50E4-006CA8167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07968" y="2967920"/>
              <a:ext cx="871474" cy="1121337"/>
            </a:xfrm>
            <a:prstGeom prst="rect">
              <a:avLst/>
            </a:prstGeom>
          </p:spPr>
        </p:pic>
        <p:pic>
          <p:nvPicPr>
            <p:cNvPr id="96" name="Image 95" descr="Une image contenant Graphique, symbole, cercle, logo&#10;&#10;Description générée automatiquement">
              <a:extLst>
                <a:ext uri="{FF2B5EF4-FFF2-40B4-BE49-F238E27FC236}">
                  <a16:creationId xmlns:a16="http://schemas.microsoft.com/office/drawing/2014/main" id="{C24ECA7A-3FEE-00BB-92BB-602B770368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458712" y="3621024"/>
              <a:ext cx="531876" cy="531876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1B85EF4E-838A-DE3B-52F6-035B7670A299}"/>
              </a:ext>
            </a:extLst>
          </p:cNvPr>
          <p:cNvGrpSpPr/>
          <p:nvPr/>
        </p:nvGrpSpPr>
        <p:grpSpPr>
          <a:xfrm>
            <a:off x="3176579" y="2967920"/>
            <a:ext cx="2422728" cy="2545268"/>
            <a:chOff x="3071665" y="2967920"/>
            <a:chExt cx="2422728" cy="2545268"/>
          </a:xfrm>
        </p:grpSpPr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34949208-7D66-7509-B834-DB8DDA779563}"/>
                </a:ext>
              </a:extLst>
            </p:cNvPr>
            <p:cNvSpPr/>
            <p:nvPr/>
          </p:nvSpPr>
          <p:spPr>
            <a:xfrm>
              <a:off x="3071665" y="3394401"/>
              <a:ext cx="76297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028E93F-9594-8F02-9BFF-38A3F88EFD8B}"/>
                </a:ext>
              </a:extLst>
            </p:cNvPr>
            <p:cNvSpPr txBox="1"/>
            <p:nvPr/>
          </p:nvSpPr>
          <p:spPr>
            <a:xfrm>
              <a:off x="3566241" y="4189981"/>
              <a:ext cx="1880401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Capture and record the data with automatic data capture reader during stock receipts, movements, usage and returns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64803-0A4F-6621-D764-ECB1C1C870E7}"/>
                </a:ext>
              </a:extLst>
            </p:cNvPr>
            <p:cNvSpPr txBox="1"/>
            <p:nvPr/>
          </p:nvSpPr>
          <p:spPr>
            <a:xfrm>
              <a:off x="3509620" y="5266967"/>
              <a:ext cx="198477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GTIN/GLN/GIAI/GRAI/SSCC</a:t>
              </a:r>
            </a:p>
          </p:txBody>
        </p:sp>
        <p:pic>
          <p:nvPicPr>
            <p:cNvPr id="98" name="Image 97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FF49CA6C-06E1-8FCC-05CB-6AB0300FB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34638" y="2967920"/>
              <a:ext cx="871474" cy="1121337"/>
            </a:xfrm>
            <a:prstGeom prst="rect">
              <a:avLst/>
            </a:prstGeom>
          </p:spPr>
        </p:pic>
        <p:pic>
          <p:nvPicPr>
            <p:cNvPr id="101" name="Image 100" descr="Une image contenant capture d’écran, Graphique, graphisme, Caractère coloré&#10;&#10;Description générée automatiquement">
              <a:extLst>
                <a:ext uri="{FF2B5EF4-FFF2-40B4-BE49-F238E27FC236}">
                  <a16:creationId xmlns:a16="http://schemas.microsoft.com/office/drawing/2014/main" id="{7F53476C-0279-F425-3D7A-AAA217DE6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4515104" y="3487134"/>
              <a:ext cx="593344" cy="616522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DE32D36A-3E8D-E1D1-2D1F-396CAB658442}"/>
              </a:ext>
            </a:extLst>
          </p:cNvPr>
          <p:cNvGrpSpPr/>
          <p:nvPr/>
        </p:nvGrpSpPr>
        <p:grpSpPr>
          <a:xfrm>
            <a:off x="1403797" y="3146328"/>
            <a:ext cx="2114656" cy="2366860"/>
            <a:chOff x="1403797" y="3146328"/>
            <a:chExt cx="2114656" cy="2366860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C61BC517-0206-537D-56FE-13FA7314299A}"/>
                </a:ext>
              </a:extLst>
            </p:cNvPr>
            <p:cNvSpPr/>
            <p:nvPr/>
          </p:nvSpPr>
          <p:spPr>
            <a:xfrm>
              <a:off x="1403797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E9706D6-92DD-FD5F-E9A1-314440D0BC8D}"/>
                </a:ext>
              </a:extLst>
            </p:cNvPr>
            <p:cNvSpPr txBox="1"/>
            <p:nvPr/>
          </p:nvSpPr>
          <p:spPr>
            <a:xfrm>
              <a:off x="1898375" y="4189981"/>
              <a:ext cx="1620078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Implement identification of locations within the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sterilisation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department (shelves, stores,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cabinets,etc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66BD58C-EF5F-DE07-EF0F-3CA5B56EE9A0}"/>
                </a:ext>
              </a:extLst>
            </p:cNvPr>
            <p:cNvSpPr txBox="1"/>
            <p:nvPr/>
          </p:nvSpPr>
          <p:spPr>
            <a:xfrm>
              <a:off x="1927066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6" name="Image 15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8299E9AA-9636-28DF-1CFD-628751959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218739" y="3146328"/>
              <a:ext cx="1003300" cy="911254"/>
            </a:xfrm>
            <a:prstGeom prst="rect">
              <a:avLst/>
            </a:prstGeom>
          </p:spPr>
        </p:pic>
        <p:pic>
          <p:nvPicPr>
            <p:cNvPr id="91" name="Image 90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89622BC-0B2E-AB7E-F3CC-F5534FFD6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31922" y="3608832"/>
              <a:ext cx="374643" cy="525272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E07C0BF-D58A-5702-A776-A4B91C8E3AB1}"/>
              </a:ext>
            </a:extLst>
          </p:cNvPr>
          <p:cNvGrpSpPr/>
          <p:nvPr/>
        </p:nvGrpSpPr>
        <p:grpSpPr>
          <a:xfrm>
            <a:off x="237274" y="3146328"/>
            <a:ext cx="1610254" cy="2366860"/>
            <a:chOff x="237274" y="3146328"/>
            <a:chExt cx="1610254" cy="236686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D24BF1D-C8D2-7AAC-1A57-984162D8FC17}"/>
                </a:ext>
              </a:extLst>
            </p:cNvPr>
            <p:cNvSpPr txBox="1"/>
            <p:nvPr/>
          </p:nvSpPr>
          <p:spPr>
            <a:xfrm>
              <a:off x="273613" y="4189981"/>
              <a:ext cx="157391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Identification of each item (instruments, trays, kits,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2875731-E148-178D-8E2D-E583A906F13E}"/>
                </a:ext>
              </a:extLst>
            </p:cNvPr>
            <p:cNvSpPr txBox="1"/>
            <p:nvPr/>
          </p:nvSpPr>
          <p:spPr>
            <a:xfrm>
              <a:off x="237274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GTIN/GIAI/GRAI</a:t>
              </a:r>
            </a:p>
          </p:txBody>
        </p:sp>
        <p:pic>
          <p:nvPicPr>
            <p:cNvPr id="8" name="Image 7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6A21A784-3B62-CA53-1E1C-93F49DF291D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28947" y="3146328"/>
              <a:ext cx="1003300" cy="911254"/>
            </a:xfrm>
            <a:prstGeom prst="rect">
              <a:avLst/>
            </a:prstGeom>
          </p:spPr>
        </p:pic>
        <p:pic>
          <p:nvPicPr>
            <p:cNvPr id="89" name="Image 8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1CE4B060-0FA5-57D4-7242-67985678C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9424" y="3791158"/>
              <a:ext cx="690880" cy="3297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3168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0B76AE91-D863-DD81-EBDA-E6E10AC43C75}"/>
              </a:ext>
            </a:extLst>
          </p:cNvPr>
          <p:cNvSpPr txBox="1"/>
          <p:nvPr/>
        </p:nvSpPr>
        <p:spPr>
          <a:xfrm>
            <a:off x="146601" y="6366517"/>
            <a:ext cx="83911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(*) SSCC to </a:t>
            </a:r>
            <a:r>
              <a:rPr lang="fr-FR" sz="1000" dirty="0" err="1"/>
              <a:t>allow</a:t>
            </a:r>
            <a:r>
              <a:rPr lang="fr-FR" sz="1000" dirty="0"/>
              <a:t> </a:t>
            </a:r>
            <a:r>
              <a:rPr lang="fr-FR" sz="1000" dirty="0" err="1"/>
              <a:t>tracking</a:t>
            </a:r>
            <a:r>
              <a:rPr lang="fr-FR" sz="1000" dirty="0"/>
              <a:t> of </a:t>
            </a:r>
            <a:r>
              <a:rPr lang="fr-FR" sz="1000" dirty="0" err="1"/>
              <a:t>shipment</a:t>
            </a:r>
            <a:r>
              <a:rPr lang="fr-FR" sz="1000" dirty="0"/>
              <a:t> </a:t>
            </a:r>
            <a:r>
              <a:rPr lang="fr-FR" sz="1000" dirty="0" err="1"/>
              <a:t>when</a:t>
            </a:r>
            <a:r>
              <a:rPr lang="fr-FR" sz="1000" dirty="0"/>
              <a:t> the </a:t>
            </a:r>
            <a:r>
              <a:rPr lang="fr-FR" sz="1000" dirty="0" err="1"/>
              <a:t>sterilisation</a:t>
            </a:r>
            <a:r>
              <a:rPr lang="fr-FR" sz="1000" dirty="0"/>
              <a:t> </a:t>
            </a:r>
            <a:r>
              <a:rPr lang="fr-FR" sz="1000" dirty="0" err="1"/>
              <a:t>department</a:t>
            </a:r>
            <a:r>
              <a:rPr lang="fr-FR" sz="1000" dirty="0"/>
              <a:t> </a:t>
            </a:r>
            <a:r>
              <a:rPr lang="fr-FR" sz="1000" dirty="0" err="1"/>
              <a:t>send</a:t>
            </a:r>
            <a:r>
              <a:rPr lang="fr-FR" sz="1000" dirty="0"/>
              <a:t> </a:t>
            </a:r>
            <a:r>
              <a:rPr lang="fr-FR" sz="1000" dirty="0" err="1"/>
              <a:t>ítems</a:t>
            </a:r>
            <a:r>
              <a:rPr lang="fr-FR" sz="1000" dirty="0"/>
              <a:t> to </a:t>
            </a:r>
            <a:r>
              <a:rPr lang="fr-FR" sz="1000" dirty="0" err="1"/>
              <a:t>other</a:t>
            </a:r>
            <a:r>
              <a:rPr lang="fr-FR" sz="1000" dirty="0"/>
              <a:t> locations </a:t>
            </a:r>
            <a:r>
              <a:rPr lang="fr-FR" sz="1000" dirty="0" err="1"/>
              <a:t>within</a:t>
            </a:r>
            <a:r>
              <a:rPr lang="fr-FR" sz="1000" dirty="0"/>
              <a:t> the </a:t>
            </a:r>
            <a:r>
              <a:rPr lang="fr-FR" sz="1000" dirty="0" err="1"/>
              <a:t>hospital</a:t>
            </a:r>
            <a:r>
              <a:rPr lang="fr-FR" sz="1000" dirty="0"/>
              <a:t>.</a:t>
            </a:r>
          </a:p>
        </p:txBody>
      </p:sp>
      <p:grpSp>
        <p:nvGrpSpPr>
          <p:cNvPr id="119" name="Groupe 118">
            <a:extLst>
              <a:ext uri="{FF2B5EF4-FFF2-40B4-BE49-F238E27FC236}">
                <a16:creationId xmlns:a16="http://schemas.microsoft.com/office/drawing/2014/main" id="{4B39206B-F0FD-094F-0DA6-D7F1CAFDACC9}"/>
              </a:ext>
            </a:extLst>
          </p:cNvPr>
          <p:cNvGrpSpPr/>
          <p:nvPr/>
        </p:nvGrpSpPr>
        <p:grpSpPr>
          <a:xfrm>
            <a:off x="9984432" y="3009189"/>
            <a:ext cx="2114656" cy="2503999"/>
            <a:chOff x="9984432" y="3009189"/>
            <a:chExt cx="2114656" cy="2503999"/>
          </a:xfrm>
        </p:grpSpPr>
        <p:sp>
          <p:nvSpPr>
            <p:cNvPr id="66" name="Flèche vers la droite 65">
              <a:extLst>
                <a:ext uri="{FF2B5EF4-FFF2-40B4-BE49-F238E27FC236}">
                  <a16:creationId xmlns:a16="http://schemas.microsoft.com/office/drawing/2014/main" id="{3EBF70F1-EA33-0D0C-032C-B9477254FF3D}"/>
                </a:ext>
              </a:extLst>
            </p:cNvPr>
            <p:cNvSpPr/>
            <p:nvPr/>
          </p:nvSpPr>
          <p:spPr>
            <a:xfrm>
              <a:off x="9984432" y="3394401"/>
              <a:ext cx="10150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0DBA4FE8-A1E6-11E4-E16D-DB77F5C856A4}"/>
                </a:ext>
              </a:extLst>
            </p:cNvPr>
            <p:cNvSpPr txBox="1"/>
            <p:nvPr/>
          </p:nvSpPr>
          <p:spPr>
            <a:xfrm>
              <a:off x="10479010" y="4189981"/>
              <a:ext cx="162007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Exchange accurate and up-to-date inventory information with suppliers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44BCC7D5-779A-9891-CB7A-350A79058275}"/>
                </a:ext>
              </a:extLst>
            </p:cNvPr>
            <p:cNvSpPr txBox="1"/>
            <p:nvPr/>
          </p:nvSpPr>
          <p:spPr>
            <a:xfrm>
              <a:off x="10507701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GDSN / EDI</a:t>
              </a:r>
            </a:p>
          </p:txBody>
        </p:sp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65C293FA-501F-9127-56A1-72BA20CBB064}"/>
                </a:ext>
              </a:extLst>
            </p:cNvPr>
            <p:cNvGrpSpPr/>
            <p:nvPr/>
          </p:nvGrpSpPr>
          <p:grpSpPr>
            <a:xfrm>
              <a:off x="11018520" y="3009189"/>
              <a:ext cx="536448" cy="1115434"/>
              <a:chOff x="11079480" y="3118917"/>
              <a:chExt cx="536448" cy="1115434"/>
            </a:xfrm>
          </p:grpSpPr>
          <p:grpSp>
            <p:nvGrpSpPr>
              <p:cNvPr id="117" name="Groupe 116">
                <a:extLst>
                  <a:ext uri="{FF2B5EF4-FFF2-40B4-BE49-F238E27FC236}">
                    <a16:creationId xmlns:a16="http://schemas.microsoft.com/office/drawing/2014/main" id="{CD3C2B12-D2DB-82EE-FA1F-96C80E954804}"/>
                  </a:ext>
                </a:extLst>
              </p:cNvPr>
              <p:cNvGrpSpPr/>
              <p:nvPr/>
            </p:nvGrpSpPr>
            <p:grpSpPr>
              <a:xfrm>
                <a:off x="11096166" y="3118917"/>
                <a:ext cx="503077" cy="1115434"/>
                <a:chOff x="11106060" y="3118917"/>
                <a:chExt cx="503077" cy="1115434"/>
              </a:xfrm>
            </p:grpSpPr>
            <p:sp>
              <p:nvSpPr>
                <p:cNvPr id="112" name="Flèche vers la droite 111">
                  <a:extLst>
                    <a:ext uri="{FF2B5EF4-FFF2-40B4-BE49-F238E27FC236}">
                      <a16:creationId xmlns:a16="http://schemas.microsoft.com/office/drawing/2014/main" id="{71BC03BA-6767-65E7-260F-91ECD653F2B6}"/>
                    </a:ext>
                  </a:extLst>
                </p:cNvPr>
                <p:cNvSpPr/>
                <p:nvPr/>
              </p:nvSpPr>
              <p:spPr>
                <a:xfrm rot="5400000">
                  <a:off x="11089432" y="3714645"/>
                  <a:ext cx="538682" cy="500729"/>
                </a:xfrm>
                <a:prstGeom prst="rightArrow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113" name="Flèche vers la droite 112">
                  <a:extLst>
                    <a:ext uri="{FF2B5EF4-FFF2-40B4-BE49-F238E27FC236}">
                      <a16:creationId xmlns:a16="http://schemas.microsoft.com/office/drawing/2014/main" id="{D0D1BF25-C306-E8A8-D2D1-4F680E2B62AF}"/>
                    </a:ext>
                  </a:extLst>
                </p:cNvPr>
                <p:cNvSpPr/>
                <p:nvPr/>
              </p:nvSpPr>
              <p:spPr>
                <a:xfrm rot="16200000">
                  <a:off x="11087083" y="3137894"/>
                  <a:ext cx="538683" cy="500729"/>
                </a:xfrm>
                <a:prstGeom prst="rightArrow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</p:grpSp>
          <p:pic>
            <p:nvPicPr>
              <p:cNvPr id="116" name="Image 115" descr="Une image contenant logo, symbole, Graphique, cercle&#10;&#10;Description générée automatiquement">
                <a:extLst>
                  <a:ext uri="{FF2B5EF4-FFF2-40B4-BE49-F238E27FC236}">
                    <a16:creationId xmlns:a16="http://schemas.microsoft.com/office/drawing/2014/main" id="{F6B2EA1F-14A4-EEF7-AA2F-D3AFC35240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1079480" y="3408410"/>
                <a:ext cx="536448" cy="536448"/>
              </a:xfrm>
              <a:prstGeom prst="rect">
                <a:avLst/>
              </a:prstGeom>
            </p:spPr>
          </p:pic>
        </p:grp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58BA4C6A-BCF3-C913-6A1A-452F2148A66C}"/>
              </a:ext>
            </a:extLst>
          </p:cNvPr>
          <p:cNvGrpSpPr/>
          <p:nvPr/>
        </p:nvGrpSpPr>
        <p:grpSpPr>
          <a:xfrm>
            <a:off x="7963174" y="2938272"/>
            <a:ext cx="2479730" cy="2574916"/>
            <a:chOff x="7963174" y="2938272"/>
            <a:chExt cx="2479730" cy="2574916"/>
          </a:xfrm>
        </p:grpSpPr>
        <p:sp>
          <p:nvSpPr>
            <p:cNvPr id="58" name="Flèche vers la droite 57">
              <a:extLst>
                <a:ext uri="{FF2B5EF4-FFF2-40B4-BE49-F238E27FC236}">
                  <a16:creationId xmlns:a16="http://schemas.microsoft.com/office/drawing/2014/main" id="{F36A0B82-B83B-FD4B-AB73-6E3261A8CDB0}"/>
                </a:ext>
              </a:extLst>
            </p:cNvPr>
            <p:cNvSpPr/>
            <p:nvPr/>
          </p:nvSpPr>
          <p:spPr>
            <a:xfrm>
              <a:off x="7963174" y="3394401"/>
              <a:ext cx="129690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DDFC69AA-0861-A2A3-44F5-BA9B3C507102}"/>
                </a:ext>
              </a:extLst>
            </p:cNvPr>
            <p:cNvSpPr txBox="1"/>
            <p:nvPr/>
          </p:nvSpPr>
          <p:spPr>
            <a:xfrm>
              <a:off x="8822826" y="4189981"/>
              <a:ext cx="1620078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Perform periodic stock audits 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9FF0D015-5569-F0DA-CE1F-978CD8A74751}"/>
                </a:ext>
              </a:extLst>
            </p:cNvPr>
            <p:cNvSpPr txBox="1"/>
            <p:nvPr/>
          </p:nvSpPr>
          <p:spPr>
            <a:xfrm>
              <a:off x="8851517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</a:t>
              </a:r>
            </a:p>
          </p:txBody>
        </p:sp>
        <p:pic>
          <p:nvPicPr>
            <p:cNvPr id="110" name="Image 109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056F8051-6EDE-B888-3939-583F5ACAF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64352" y="2938272"/>
              <a:ext cx="672405" cy="1154430"/>
            </a:xfrm>
            <a:prstGeom prst="rect">
              <a:avLst/>
            </a:prstGeom>
          </p:spPr>
        </p:pic>
        <p:pic>
          <p:nvPicPr>
            <p:cNvPr id="107" name="Image 10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98326A49-E523-BB58-5BEB-52B4B8A6E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52384" y="3501008"/>
              <a:ext cx="690880" cy="329738"/>
            </a:xfrm>
            <a:prstGeom prst="rect">
              <a:avLst/>
            </a:prstGeom>
          </p:spPr>
        </p:pic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1BCB4BF0-0D48-155B-CE40-F0A56F724D70}"/>
              </a:ext>
            </a:extLst>
          </p:cNvPr>
          <p:cNvGrpSpPr/>
          <p:nvPr/>
        </p:nvGrpSpPr>
        <p:grpSpPr>
          <a:xfrm>
            <a:off x="6632308" y="2938272"/>
            <a:ext cx="2114656" cy="2113483"/>
            <a:chOff x="6632308" y="2938272"/>
            <a:chExt cx="2114656" cy="2113483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2DE7BA99-39E7-C7CA-0FE2-6A34BEEC9DBE}"/>
                </a:ext>
              </a:extLst>
            </p:cNvPr>
            <p:cNvSpPr/>
            <p:nvPr/>
          </p:nvSpPr>
          <p:spPr>
            <a:xfrm>
              <a:off x="6632308" y="3394401"/>
              <a:ext cx="95772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74D71543-E827-509C-2A71-E962D4A82C49}"/>
                </a:ext>
              </a:extLst>
            </p:cNvPr>
            <p:cNvSpPr txBox="1"/>
            <p:nvPr/>
          </p:nvSpPr>
          <p:spPr>
            <a:xfrm>
              <a:off x="7126886" y="4189981"/>
              <a:ext cx="1620078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Set reorder points and par levels for each item in the inventory management system</a:t>
              </a:r>
            </a:p>
          </p:txBody>
        </p:sp>
        <p:pic>
          <p:nvPicPr>
            <p:cNvPr id="109" name="Image 108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EDE9F889-45A4-1D8E-EDAB-903A3123A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90028" y="2938272"/>
              <a:ext cx="672405" cy="1154430"/>
            </a:xfrm>
            <a:prstGeom prst="rect">
              <a:avLst/>
            </a:prstGeom>
          </p:spPr>
        </p:pic>
        <p:pic>
          <p:nvPicPr>
            <p:cNvPr id="99" name="Image 98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21F9FA41-04B5-A6A5-D698-E3E807732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46720" y="3535689"/>
              <a:ext cx="426811" cy="598415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6C4895BC-69DF-FFEF-076D-9A08057F9C65}"/>
              </a:ext>
            </a:extLst>
          </p:cNvPr>
          <p:cNvGrpSpPr/>
          <p:nvPr/>
        </p:nvGrpSpPr>
        <p:grpSpPr>
          <a:xfrm>
            <a:off x="4976124" y="2967920"/>
            <a:ext cx="2114656" cy="1776059"/>
            <a:chOff x="4976124" y="2967920"/>
            <a:chExt cx="2114656" cy="1776059"/>
          </a:xfrm>
        </p:grpSpPr>
        <p:sp>
          <p:nvSpPr>
            <p:cNvPr id="42" name="Flèche vers la droite 41">
              <a:extLst>
                <a:ext uri="{FF2B5EF4-FFF2-40B4-BE49-F238E27FC236}">
                  <a16:creationId xmlns:a16="http://schemas.microsoft.com/office/drawing/2014/main" id="{9A4FEBF7-E1F4-4F8A-69A9-327C574AE123}"/>
                </a:ext>
              </a:extLst>
            </p:cNvPr>
            <p:cNvSpPr/>
            <p:nvPr/>
          </p:nvSpPr>
          <p:spPr>
            <a:xfrm>
              <a:off x="4976124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C0B8D83-53AD-F17C-A661-E5891D26FEAB}"/>
                </a:ext>
              </a:extLst>
            </p:cNvPr>
            <p:cNvSpPr txBox="1"/>
            <p:nvPr/>
          </p:nvSpPr>
          <p:spPr>
            <a:xfrm>
              <a:off x="5470702" y="4189981"/>
              <a:ext cx="162007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Update the Inventory control system with this data</a:t>
              </a:r>
            </a:p>
          </p:txBody>
        </p:sp>
        <p:pic>
          <p:nvPicPr>
            <p:cNvPr id="102" name="Image 101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7F8118C8-C275-B267-50E4-006CA8167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7968" y="2967920"/>
              <a:ext cx="871474" cy="1121337"/>
            </a:xfrm>
            <a:prstGeom prst="rect">
              <a:avLst/>
            </a:prstGeom>
          </p:spPr>
        </p:pic>
        <p:pic>
          <p:nvPicPr>
            <p:cNvPr id="96" name="Image 95" descr="Une image contenant Graphique, symbole, cercle, logo&#10;&#10;Description générée automatiquement">
              <a:extLst>
                <a:ext uri="{FF2B5EF4-FFF2-40B4-BE49-F238E27FC236}">
                  <a16:creationId xmlns:a16="http://schemas.microsoft.com/office/drawing/2014/main" id="{C24ECA7A-3FEE-00BB-92BB-602B7703687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58712" y="3621024"/>
              <a:ext cx="531876" cy="531876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1B85EF4E-838A-DE3B-52F6-035B7670A299}"/>
              </a:ext>
            </a:extLst>
          </p:cNvPr>
          <p:cNvGrpSpPr/>
          <p:nvPr/>
        </p:nvGrpSpPr>
        <p:grpSpPr>
          <a:xfrm>
            <a:off x="3176579" y="2967920"/>
            <a:ext cx="2422728" cy="2545268"/>
            <a:chOff x="3071665" y="2967920"/>
            <a:chExt cx="2422728" cy="2545268"/>
          </a:xfrm>
        </p:grpSpPr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34949208-7D66-7509-B834-DB8DDA779563}"/>
                </a:ext>
              </a:extLst>
            </p:cNvPr>
            <p:cNvSpPr/>
            <p:nvPr/>
          </p:nvSpPr>
          <p:spPr>
            <a:xfrm>
              <a:off x="3071665" y="3394401"/>
              <a:ext cx="76297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028E93F-9594-8F02-9BFF-38A3F88EFD8B}"/>
                </a:ext>
              </a:extLst>
            </p:cNvPr>
            <p:cNvSpPr txBox="1"/>
            <p:nvPr/>
          </p:nvSpPr>
          <p:spPr>
            <a:xfrm>
              <a:off x="3566241" y="4189981"/>
              <a:ext cx="1880401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Capture and record the data with automatic data capture reader during stock receipts, movements, usage and returns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64803-0A4F-6621-D764-ECB1C1C870E7}"/>
                </a:ext>
              </a:extLst>
            </p:cNvPr>
            <p:cNvSpPr txBox="1"/>
            <p:nvPr/>
          </p:nvSpPr>
          <p:spPr>
            <a:xfrm>
              <a:off x="3509620" y="5266967"/>
              <a:ext cx="198477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GTIN/GLN/GIAI/GRAI/SSCC</a:t>
              </a:r>
            </a:p>
          </p:txBody>
        </p:sp>
        <p:pic>
          <p:nvPicPr>
            <p:cNvPr id="98" name="Image 97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FF49CA6C-06E1-8FCC-05CB-6AB0300FB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34638" y="2967920"/>
              <a:ext cx="871474" cy="1121337"/>
            </a:xfrm>
            <a:prstGeom prst="rect">
              <a:avLst/>
            </a:prstGeom>
          </p:spPr>
        </p:pic>
        <p:pic>
          <p:nvPicPr>
            <p:cNvPr id="101" name="Image 100" descr="Une image contenant capture d’écran, Graphique, graphisme, Caractère coloré&#10;&#10;Description générée automatiquement">
              <a:extLst>
                <a:ext uri="{FF2B5EF4-FFF2-40B4-BE49-F238E27FC236}">
                  <a16:creationId xmlns:a16="http://schemas.microsoft.com/office/drawing/2014/main" id="{7F53476C-0279-F425-3D7A-AAA217DE6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flipH="1">
              <a:off x="4515104" y="3487134"/>
              <a:ext cx="593344" cy="616522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DE32D36A-3E8D-E1D1-2D1F-396CAB658442}"/>
              </a:ext>
            </a:extLst>
          </p:cNvPr>
          <p:cNvGrpSpPr/>
          <p:nvPr/>
        </p:nvGrpSpPr>
        <p:grpSpPr>
          <a:xfrm>
            <a:off x="1403797" y="3146328"/>
            <a:ext cx="2114656" cy="2366860"/>
            <a:chOff x="1403797" y="3146328"/>
            <a:chExt cx="2114656" cy="2366860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C61BC517-0206-537D-56FE-13FA7314299A}"/>
                </a:ext>
              </a:extLst>
            </p:cNvPr>
            <p:cNvSpPr/>
            <p:nvPr/>
          </p:nvSpPr>
          <p:spPr>
            <a:xfrm>
              <a:off x="1403797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E9706D6-92DD-FD5F-E9A1-314440D0BC8D}"/>
                </a:ext>
              </a:extLst>
            </p:cNvPr>
            <p:cNvSpPr txBox="1"/>
            <p:nvPr/>
          </p:nvSpPr>
          <p:spPr>
            <a:xfrm>
              <a:off x="1898375" y="4189981"/>
              <a:ext cx="1620078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Implement identification of locations within the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sterilisation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department (shelves, stores,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cabinets,etc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66BD58C-EF5F-DE07-EF0F-3CA5B56EE9A0}"/>
                </a:ext>
              </a:extLst>
            </p:cNvPr>
            <p:cNvSpPr txBox="1"/>
            <p:nvPr/>
          </p:nvSpPr>
          <p:spPr>
            <a:xfrm>
              <a:off x="1927066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6" name="Image 15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8299E9AA-9636-28DF-1CFD-628751959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218739" y="3146328"/>
              <a:ext cx="1003300" cy="911254"/>
            </a:xfrm>
            <a:prstGeom prst="rect">
              <a:avLst/>
            </a:prstGeom>
          </p:spPr>
        </p:pic>
        <p:pic>
          <p:nvPicPr>
            <p:cNvPr id="91" name="Image 90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89622BC-0B2E-AB7E-F3CC-F5534FFD6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31922" y="3608832"/>
              <a:ext cx="374643" cy="525272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E07C0BF-D58A-5702-A776-A4B91C8E3AB1}"/>
              </a:ext>
            </a:extLst>
          </p:cNvPr>
          <p:cNvGrpSpPr/>
          <p:nvPr/>
        </p:nvGrpSpPr>
        <p:grpSpPr>
          <a:xfrm>
            <a:off x="237274" y="3146328"/>
            <a:ext cx="1610254" cy="2366860"/>
            <a:chOff x="237274" y="3146328"/>
            <a:chExt cx="1610254" cy="236686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D24BF1D-C8D2-7AAC-1A57-984162D8FC17}"/>
                </a:ext>
              </a:extLst>
            </p:cNvPr>
            <p:cNvSpPr txBox="1"/>
            <p:nvPr/>
          </p:nvSpPr>
          <p:spPr>
            <a:xfrm>
              <a:off x="273613" y="4189981"/>
              <a:ext cx="157391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Identification of each item (instruments, trays, kits,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2875731-E148-178D-8E2D-E583A906F13E}"/>
                </a:ext>
              </a:extLst>
            </p:cNvPr>
            <p:cNvSpPr txBox="1"/>
            <p:nvPr/>
          </p:nvSpPr>
          <p:spPr>
            <a:xfrm>
              <a:off x="237274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GTIN/GIAI/GRAI</a:t>
              </a:r>
            </a:p>
          </p:txBody>
        </p:sp>
        <p:pic>
          <p:nvPicPr>
            <p:cNvPr id="8" name="Image 7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6A21A784-3B62-CA53-1E1C-93F49DF291D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8947" y="3146328"/>
              <a:ext cx="1003300" cy="911254"/>
            </a:xfrm>
            <a:prstGeom prst="rect">
              <a:avLst/>
            </a:prstGeom>
          </p:spPr>
        </p:pic>
        <p:pic>
          <p:nvPicPr>
            <p:cNvPr id="89" name="Image 8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1CE4B060-0FA5-57D4-7242-67985678C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9424" y="3791158"/>
              <a:ext cx="690880" cy="3297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78160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120" name="Groupe 119">
            <a:extLst>
              <a:ext uri="{FF2B5EF4-FFF2-40B4-BE49-F238E27FC236}">
                <a16:creationId xmlns:a16="http://schemas.microsoft.com/office/drawing/2014/main" id="{389A24DD-10AF-CC01-9798-85A6A6AE45D5}"/>
              </a:ext>
            </a:extLst>
          </p:cNvPr>
          <p:cNvGrpSpPr/>
          <p:nvPr/>
        </p:nvGrpSpPr>
        <p:grpSpPr>
          <a:xfrm>
            <a:off x="7345017" y="1729181"/>
            <a:ext cx="4194313" cy="1660061"/>
            <a:chOff x="7345017" y="1729181"/>
            <a:chExt cx="4194313" cy="1660061"/>
          </a:xfrm>
          <a:solidFill>
            <a:schemeClr val="accent3"/>
          </a:solidFill>
        </p:grpSpPr>
        <p:sp>
          <p:nvSpPr>
            <p:cNvPr id="80" name="Flèche vers la droite 79">
              <a:extLst>
                <a:ext uri="{FF2B5EF4-FFF2-40B4-BE49-F238E27FC236}">
                  <a16:creationId xmlns:a16="http://schemas.microsoft.com/office/drawing/2014/main" id="{CD92CDCB-BF7C-04EB-F386-ED7CFAE3C427}"/>
                </a:ext>
              </a:extLst>
            </p:cNvPr>
            <p:cNvSpPr/>
            <p:nvPr/>
          </p:nvSpPr>
          <p:spPr>
            <a:xfrm rot="16200000">
              <a:off x="8941734" y="2515533"/>
              <a:ext cx="1286449" cy="460970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FBC8C15E-711A-E228-0D55-2B98D76CE435}"/>
                </a:ext>
              </a:extLst>
            </p:cNvPr>
            <p:cNvSpPr txBox="1"/>
            <p:nvPr/>
          </p:nvSpPr>
          <p:spPr>
            <a:xfrm>
              <a:off x="7345017" y="1729181"/>
              <a:ext cx="4194313" cy="335646"/>
            </a:xfrm>
            <a:prstGeom prst="rect">
              <a:avLst/>
            </a:prstGeom>
            <a:grpFill/>
            <a:effectLst/>
          </p:spPr>
          <p:txBody>
            <a:bodyPr wrap="square" tIns="90000" rIns="90000" bIns="90000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Dispose of expired/damaged stock</a:t>
              </a:r>
            </a:p>
          </p:txBody>
        </p:sp>
      </p:grpSp>
      <p:sp>
        <p:nvSpPr>
          <p:cNvPr id="87" name="ZoneTexte 86">
            <a:extLst>
              <a:ext uri="{FF2B5EF4-FFF2-40B4-BE49-F238E27FC236}">
                <a16:creationId xmlns:a16="http://schemas.microsoft.com/office/drawing/2014/main" id="{0B76AE91-D863-DD81-EBDA-E6E10AC43C75}"/>
              </a:ext>
            </a:extLst>
          </p:cNvPr>
          <p:cNvSpPr txBox="1"/>
          <p:nvPr/>
        </p:nvSpPr>
        <p:spPr>
          <a:xfrm>
            <a:off x="146601" y="6366517"/>
            <a:ext cx="839111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(*) SSCC to </a:t>
            </a:r>
            <a:r>
              <a:rPr lang="fr-FR" sz="1000" dirty="0" err="1"/>
              <a:t>allow</a:t>
            </a:r>
            <a:r>
              <a:rPr lang="fr-FR" sz="1000" dirty="0"/>
              <a:t> </a:t>
            </a:r>
            <a:r>
              <a:rPr lang="fr-FR" sz="1000" dirty="0" err="1"/>
              <a:t>tracking</a:t>
            </a:r>
            <a:r>
              <a:rPr lang="fr-FR" sz="1000" dirty="0"/>
              <a:t> of </a:t>
            </a:r>
            <a:r>
              <a:rPr lang="fr-FR" sz="1000" dirty="0" err="1"/>
              <a:t>shipment</a:t>
            </a:r>
            <a:r>
              <a:rPr lang="fr-FR" sz="1000" dirty="0"/>
              <a:t> </a:t>
            </a:r>
            <a:r>
              <a:rPr lang="fr-FR" sz="1000" dirty="0" err="1"/>
              <a:t>when</a:t>
            </a:r>
            <a:r>
              <a:rPr lang="fr-FR" sz="1000" dirty="0"/>
              <a:t> the </a:t>
            </a:r>
            <a:r>
              <a:rPr lang="fr-FR" sz="1000" dirty="0" err="1"/>
              <a:t>sterilisation</a:t>
            </a:r>
            <a:r>
              <a:rPr lang="fr-FR" sz="1000" dirty="0"/>
              <a:t> </a:t>
            </a:r>
            <a:r>
              <a:rPr lang="fr-FR" sz="1000" dirty="0" err="1"/>
              <a:t>department</a:t>
            </a:r>
            <a:r>
              <a:rPr lang="fr-FR" sz="1000" dirty="0"/>
              <a:t> </a:t>
            </a:r>
            <a:r>
              <a:rPr lang="fr-FR" sz="1000" dirty="0" err="1"/>
              <a:t>send</a:t>
            </a:r>
            <a:r>
              <a:rPr lang="fr-FR" sz="1000" dirty="0"/>
              <a:t> </a:t>
            </a:r>
            <a:r>
              <a:rPr lang="fr-FR" sz="1000" dirty="0" err="1"/>
              <a:t>ítems</a:t>
            </a:r>
            <a:r>
              <a:rPr lang="fr-FR" sz="1000" dirty="0"/>
              <a:t> to </a:t>
            </a:r>
            <a:r>
              <a:rPr lang="fr-FR" sz="1000" dirty="0" err="1"/>
              <a:t>other</a:t>
            </a:r>
            <a:r>
              <a:rPr lang="fr-FR" sz="1000" dirty="0"/>
              <a:t> locations </a:t>
            </a:r>
            <a:r>
              <a:rPr lang="fr-FR" sz="1000" dirty="0" err="1"/>
              <a:t>within</a:t>
            </a:r>
            <a:r>
              <a:rPr lang="fr-FR" sz="1000" dirty="0"/>
              <a:t> the </a:t>
            </a:r>
            <a:r>
              <a:rPr lang="fr-FR" sz="1000" dirty="0" err="1"/>
              <a:t>hospital</a:t>
            </a:r>
            <a:r>
              <a:rPr lang="fr-FR" sz="1000" dirty="0"/>
              <a:t>.</a:t>
            </a:r>
          </a:p>
        </p:txBody>
      </p:sp>
      <p:grpSp>
        <p:nvGrpSpPr>
          <p:cNvPr id="119" name="Groupe 118">
            <a:extLst>
              <a:ext uri="{FF2B5EF4-FFF2-40B4-BE49-F238E27FC236}">
                <a16:creationId xmlns:a16="http://schemas.microsoft.com/office/drawing/2014/main" id="{4B39206B-F0FD-094F-0DA6-D7F1CAFDACC9}"/>
              </a:ext>
            </a:extLst>
          </p:cNvPr>
          <p:cNvGrpSpPr/>
          <p:nvPr/>
        </p:nvGrpSpPr>
        <p:grpSpPr>
          <a:xfrm>
            <a:off x="9984432" y="3009189"/>
            <a:ext cx="2114656" cy="2503999"/>
            <a:chOff x="9984432" y="3009189"/>
            <a:chExt cx="2114656" cy="2503999"/>
          </a:xfrm>
        </p:grpSpPr>
        <p:sp>
          <p:nvSpPr>
            <p:cNvPr id="66" name="Flèche vers la droite 65">
              <a:extLst>
                <a:ext uri="{FF2B5EF4-FFF2-40B4-BE49-F238E27FC236}">
                  <a16:creationId xmlns:a16="http://schemas.microsoft.com/office/drawing/2014/main" id="{3EBF70F1-EA33-0D0C-032C-B9477254FF3D}"/>
                </a:ext>
              </a:extLst>
            </p:cNvPr>
            <p:cNvSpPr/>
            <p:nvPr/>
          </p:nvSpPr>
          <p:spPr>
            <a:xfrm>
              <a:off x="9984432" y="3394401"/>
              <a:ext cx="10150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0DBA4FE8-A1E6-11E4-E16D-DB77F5C856A4}"/>
                </a:ext>
              </a:extLst>
            </p:cNvPr>
            <p:cNvSpPr txBox="1"/>
            <p:nvPr/>
          </p:nvSpPr>
          <p:spPr>
            <a:xfrm>
              <a:off x="10479010" y="4189981"/>
              <a:ext cx="162007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Exchange accurate and up-to-date inventory information with suppliers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44BCC7D5-779A-9891-CB7A-350A79058275}"/>
                </a:ext>
              </a:extLst>
            </p:cNvPr>
            <p:cNvSpPr txBox="1"/>
            <p:nvPr/>
          </p:nvSpPr>
          <p:spPr>
            <a:xfrm>
              <a:off x="10507701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GDSN / EDI</a:t>
              </a:r>
            </a:p>
          </p:txBody>
        </p:sp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id="{65C293FA-501F-9127-56A1-72BA20CBB064}"/>
                </a:ext>
              </a:extLst>
            </p:cNvPr>
            <p:cNvGrpSpPr/>
            <p:nvPr/>
          </p:nvGrpSpPr>
          <p:grpSpPr>
            <a:xfrm>
              <a:off x="11018520" y="3009189"/>
              <a:ext cx="536448" cy="1115434"/>
              <a:chOff x="11079480" y="3118917"/>
              <a:chExt cx="536448" cy="1115434"/>
            </a:xfrm>
          </p:grpSpPr>
          <p:grpSp>
            <p:nvGrpSpPr>
              <p:cNvPr id="117" name="Groupe 116">
                <a:extLst>
                  <a:ext uri="{FF2B5EF4-FFF2-40B4-BE49-F238E27FC236}">
                    <a16:creationId xmlns:a16="http://schemas.microsoft.com/office/drawing/2014/main" id="{CD3C2B12-D2DB-82EE-FA1F-96C80E954804}"/>
                  </a:ext>
                </a:extLst>
              </p:cNvPr>
              <p:cNvGrpSpPr/>
              <p:nvPr/>
            </p:nvGrpSpPr>
            <p:grpSpPr>
              <a:xfrm>
                <a:off x="11096166" y="3118917"/>
                <a:ext cx="503077" cy="1115434"/>
                <a:chOff x="11106060" y="3118917"/>
                <a:chExt cx="503077" cy="1115434"/>
              </a:xfrm>
            </p:grpSpPr>
            <p:sp>
              <p:nvSpPr>
                <p:cNvPr id="112" name="Flèche vers la droite 111">
                  <a:extLst>
                    <a:ext uri="{FF2B5EF4-FFF2-40B4-BE49-F238E27FC236}">
                      <a16:creationId xmlns:a16="http://schemas.microsoft.com/office/drawing/2014/main" id="{71BC03BA-6767-65E7-260F-91ECD653F2B6}"/>
                    </a:ext>
                  </a:extLst>
                </p:cNvPr>
                <p:cNvSpPr/>
                <p:nvPr/>
              </p:nvSpPr>
              <p:spPr>
                <a:xfrm rot="5400000">
                  <a:off x="11089432" y="3714645"/>
                  <a:ext cx="538682" cy="500729"/>
                </a:xfrm>
                <a:prstGeom prst="rightArrow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113" name="Flèche vers la droite 112">
                  <a:extLst>
                    <a:ext uri="{FF2B5EF4-FFF2-40B4-BE49-F238E27FC236}">
                      <a16:creationId xmlns:a16="http://schemas.microsoft.com/office/drawing/2014/main" id="{D0D1BF25-C306-E8A8-D2D1-4F680E2B62AF}"/>
                    </a:ext>
                  </a:extLst>
                </p:cNvPr>
                <p:cNvSpPr/>
                <p:nvPr/>
              </p:nvSpPr>
              <p:spPr>
                <a:xfrm rot="16200000">
                  <a:off x="11087083" y="3137894"/>
                  <a:ext cx="538683" cy="500729"/>
                </a:xfrm>
                <a:prstGeom prst="rightArrow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</p:grpSp>
          <p:pic>
            <p:nvPicPr>
              <p:cNvPr id="116" name="Image 115" descr="Une image contenant logo, symbole, Graphique, cercle&#10;&#10;Description générée automatiquement">
                <a:extLst>
                  <a:ext uri="{FF2B5EF4-FFF2-40B4-BE49-F238E27FC236}">
                    <a16:creationId xmlns:a16="http://schemas.microsoft.com/office/drawing/2014/main" id="{F6B2EA1F-14A4-EEF7-AA2F-D3AFC35240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1079480" y="3408410"/>
                <a:ext cx="536448" cy="536448"/>
              </a:xfrm>
              <a:prstGeom prst="rect">
                <a:avLst/>
              </a:prstGeom>
            </p:spPr>
          </p:pic>
        </p:grp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58BA4C6A-BCF3-C913-6A1A-452F2148A66C}"/>
              </a:ext>
            </a:extLst>
          </p:cNvPr>
          <p:cNvGrpSpPr/>
          <p:nvPr/>
        </p:nvGrpSpPr>
        <p:grpSpPr>
          <a:xfrm>
            <a:off x="7963174" y="2938272"/>
            <a:ext cx="2479730" cy="2574916"/>
            <a:chOff x="7963174" y="2938272"/>
            <a:chExt cx="2479730" cy="2574916"/>
          </a:xfrm>
        </p:grpSpPr>
        <p:sp>
          <p:nvSpPr>
            <p:cNvPr id="58" name="Flèche vers la droite 57">
              <a:extLst>
                <a:ext uri="{FF2B5EF4-FFF2-40B4-BE49-F238E27FC236}">
                  <a16:creationId xmlns:a16="http://schemas.microsoft.com/office/drawing/2014/main" id="{F36A0B82-B83B-FD4B-AB73-6E3261A8CDB0}"/>
                </a:ext>
              </a:extLst>
            </p:cNvPr>
            <p:cNvSpPr/>
            <p:nvPr/>
          </p:nvSpPr>
          <p:spPr>
            <a:xfrm>
              <a:off x="7963174" y="3394401"/>
              <a:ext cx="129690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DDFC69AA-0861-A2A3-44F5-BA9B3C507102}"/>
                </a:ext>
              </a:extLst>
            </p:cNvPr>
            <p:cNvSpPr txBox="1"/>
            <p:nvPr/>
          </p:nvSpPr>
          <p:spPr>
            <a:xfrm>
              <a:off x="8822826" y="4189981"/>
              <a:ext cx="1620078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Perform periodic stock audits 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9FF0D015-5569-F0DA-CE1F-978CD8A74751}"/>
                </a:ext>
              </a:extLst>
            </p:cNvPr>
            <p:cNvSpPr txBox="1"/>
            <p:nvPr/>
          </p:nvSpPr>
          <p:spPr>
            <a:xfrm>
              <a:off x="8851517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</a:t>
              </a:r>
            </a:p>
          </p:txBody>
        </p:sp>
        <p:pic>
          <p:nvPicPr>
            <p:cNvPr id="110" name="Image 109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056F8051-6EDE-B888-3939-583F5ACAF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64352" y="2938272"/>
              <a:ext cx="672405" cy="1154430"/>
            </a:xfrm>
            <a:prstGeom prst="rect">
              <a:avLst/>
            </a:prstGeom>
          </p:spPr>
        </p:pic>
        <p:pic>
          <p:nvPicPr>
            <p:cNvPr id="107" name="Image 106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98326A49-E523-BB58-5BEB-52B4B8A6E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52384" y="3501008"/>
              <a:ext cx="690880" cy="329738"/>
            </a:xfrm>
            <a:prstGeom prst="rect">
              <a:avLst/>
            </a:prstGeom>
          </p:spPr>
        </p:pic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1BCB4BF0-0D48-155B-CE40-F0A56F724D70}"/>
              </a:ext>
            </a:extLst>
          </p:cNvPr>
          <p:cNvGrpSpPr/>
          <p:nvPr/>
        </p:nvGrpSpPr>
        <p:grpSpPr>
          <a:xfrm>
            <a:off x="6632308" y="2938272"/>
            <a:ext cx="2114656" cy="2113483"/>
            <a:chOff x="6632308" y="2938272"/>
            <a:chExt cx="2114656" cy="2113483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2DE7BA99-39E7-C7CA-0FE2-6A34BEEC9DBE}"/>
                </a:ext>
              </a:extLst>
            </p:cNvPr>
            <p:cNvSpPr/>
            <p:nvPr/>
          </p:nvSpPr>
          <p:spPr>
            <a:xfrm>
              <a:off x="6632308" y="3394401"/>
              <a:ext cx="95772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74D71543-E827-509C-2A71-E962D4A82C49}"/>
                </a:ext>
              </a:extLst>
            </p:cNvPr>
            <p:cNvSpPr txBox="1"/>
            <p:nvPr/>
          </p:nvSpPr>
          <p:spPr>
            <a:xfrm>
              <a:off x="7126886" y="4189981"/>
              <a:ext cx="1620078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Set reorder points and par levels for each item in the inventory management system</a:t>
              </a:r>
            </a:p>
          </p:txBody>
        </p:sp>
        <p:pic>
          <p:nvPicPr>
            <p:cNvPr id="109" name="Image 108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EDE9F889-45A4-1D8E-EDAB-903A3123A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90028" y="2938272"/>
              <a:ext cx="672405" cy="1154430"/>
            </a:xfrm>
            <a:prstGeom prst="rect">
              <a:avLst/>
            </a:prstGeom>
          </p:spPr>
        </p:pic>
        <p:pic>
          <p:nvPicPr>
            <p:cNvPr id="99" name="Image 98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21F9FA41-04B5-A6A5-D698-E3E807732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46720" y="3535689"/>
              <a:ext cx="426811" cy="598415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6C4895BC-69DF-FFEF-076D-9A08057F9C65}"/>
              </a:ext>
            </a:extLst>
          </p:cNvPr>
          <p:cNvGrpSpPr/>
          <p:nvPr/>
        </p:nvGrpSpPr>
        <p:grpSpPr>
          <a:xfrm>
            <a:off x="4976124" y="2967920"/>
            <a:ext cx="2114656" cy="1776059"/>
            <a:chOff x="4976124" y="2967920"/>
            <a:chExt cx="2114656" cy="1776059"/>
          </a:xfrm>
        </p:grpSpPr>
        <p:sp>
          <p:nvSpPr>
            <p:cNvPr id="42" name="Flèche vers la droite 41">
              <a:extLst>
                <a:ext uri="{FF2B5EF4-FFF2-40B4-BE49-F238E27FC236}">
                  <a16:creationId xmlns:a16="http://schemas.microsoft.com/office/drawing/2014/main" id="{9A4FEBF7-E1F4-4F8A-69A9-327C574AE123}"/>
                </a:ext>
              </a:extLst>
            </p:cNvPr>
            <p:cNvSpPr/>
            <p:nvPr/>
          </p:nvSpPr>
          <p:spPr>
            <a:xfrm>
              <a:off x="4976124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C0B8D83-53AD-F17C-A661-E5891D26FEAB}"/>
                </a:ext>
              </a:extLst>
            </p:cNvPr>
            <p:cNvSpPr txBox="1"/>
            <p:nvPr/>
          </p:nvSpPr>
          <p:spPr>
            <a:xfrm>
              <a:off x="5470702" y="4189981"/>
              <a:ext cx="162007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Update the Inventory control system with this data</a:t>
              </a:r>
            </a:p>
          </p:txBody>
        </p:sp>
        <p:pic>
          <p:nvPicPr>
            <p:cNvPr id="102" name="Image 101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7F8118C8-C275-B267-50E4-006CA8167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7968" y="2967920"/>
              <a:ext cx="871474" cy="1121337"/>
            </a:xfrm>
            <a:prstGeom prst="rect">
              <a:avLst/>
            </a:prstGeom>
          </p:spPr>
        </p:pic>
        <p:pic>
          <p:nvPicPr>
            <p:cNvPr id="96" name="Image 95" descr="Une image contenant Graphique, symbole, cercle, logo&#10;&#10;Description générée automatiquement">
              <a:extLst>
                <a:ext uri="{FF2B5EF4-FFF2-40B4-BE49-F238E27FC236}">
                  <a16:creationId xmlns:a16="http://schemas.microsoft.com/office/drawing/2014/main" id="{C24ECA7A-3FEE-00BB-92BB-602B7703687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58712" y="3621024"/>
              <a:ext cx="531876" cy="531876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1B85EF4E-838A-DE3B-52F6-035B7670A299}"/>
              </a:ext>
            </a:extLst>
          </p:cNvPr>
          <p:cNvGrpSpPr/>
          <p:nvPr/>
        </p:nvGrpSpPr>
        <p:grpSpPr>
          <a:xfrm>
            <a:off x="3176579" y="2967920"/>
            <a:ext cx="2422728" cy="2545268"/>
            <a:chOff x="3071665" y="2967920"/>
            <a:chExt cx="2422728" cy="2545268"/>
          </a:xfrm>
        </p:grpSpPr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34949208-7D66-7509-B834-DB8DDA779563}"/>
                </a:ext>
              </a:extLst>
            </p:cNvPr>
            <p:cNvSpPr/>
            <p:nvPr/>
          </p:nvSpPr>
          <p:spPr>
            <a:xfrm>
              <a:off x="3071665" y="3394401"/>
              <a:ext cx="76297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028E93F-9594-8F02-9BFF-38A3F88EFD8B}"/>
                </a:ext>
              </a:extLst>
            </p:cNvPr>
            <p:cNvSpPr txBox="1"/>
            <p:nvPr/>
          </p:nvSpPr>
          <p:spPr>
            <a:xfrm>
              <a:off x="3566241" y="4189981"/>
              <a:ext cx="1880401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Capture and record the data with automatic data capture reader during stock receipts, movements, usage and returns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64803-0A4F-6621-D764-ECB1C1C870E7}"/>
                </a:ext>
              </a:extLst>
            </p:cNvPr>
            <p:cNvSpPr txBox="1"/>
            <p:nvPr/>
          </p:nvSpPr>
          <p:spPr>
            <a:xfrm>
              <a:off x="3509620" y="5266967"/>
              <a:ext cx="198477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GTIN/GLN/GIAI/GRAI/SSCC</a:t>
              </a:r>
            </a:p>
          </p:txBody>
        </p:sp>
        <p:pic>
          <p:nvPicPr>
            <p:cNvPr id="98" name="Image 97" descr="Une image contenant cercle, conception&#10;&#10;Description générée automatiquement">
              <a:extLst>
                <a:ext uri="{FF2B5EF4-FFF2-40B4-BE49-F238E27FC236}">
                  <a16:creationId xmlns:a16="http://schemas.microsoft.com/office/drawing/2014/main" id="{FF49CA6C-06E1-8FCC-05CB-6AB0300FB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34638" y="2967920"/>
              <a:ext cx="871474" cy="1121337"/>
            </a:xfrm>
            <a:prstGeom prst="rect">
              <a:avLst/>
            </a:prstGeom>
          </p:spPr>
        </p:pic>
        <p:pic>
          <p:nvPicPr>
            <p:cNvPr id="101" name="Image 100" descr="Une image contenant capture d’écran, Graphique, graphisme, Caractère coloré&#10;&#10;Description générée automatiquement">
              <a:extLst>
                <a:ext uri="{FF2B5EF4-FFF2-40B4-BE49-F238E27FC236}">
                  <a16:creationId xmlns:a16="http://schemas.microsoft.com/office/drawing/2014/main" id="{7F53476C-0279-F425-3D7A-AAA217DE6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flipH="1">
              <a:off x="4515104" y="3487134"/>
              <a:ext cx="593344" cy="616522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DE32D36A-3E8D-E1D1-2D1F-396CAB658442}"/>
              </a:ext>
            </a:extLst>
          </p:cNvPr>
          <p:cNvGrpSpPr/>
          <p:nvPr/>
        </p:nvGrpSpPr>
        <p:grpSpPr>
          <a:xfrm>
            <a:off x="1403797" y="3146328"/>
            <a:ext cx="2114656" cy="2366860"/>
            <a:chOff x="1403797" y="3146328"/>
            <a:chExt cx="2114656" cy="2366860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C61BC517-0206-537D-56FE-13FA7314299A}"/>
                </a:ext>
              </a:extLst>
            </p:cNvPr>
            <p:cNvSpPr/>
            <p:nvPr/>
          </p:nvSpPr>
          <p:spPr>
            <a:xfrm>
              <a:off x="1403797" y="3394401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E9706D6-92DD-FD5F-E9A1-314440D0BC8D}"/>
                </a:ext>
              </a:extLst>
            </p:cNvPr>
            <p:cNvSpPr txBox="1"/>
            <p:nvPr/>
          </p:nvSpPr>
          <p:spPr>
            <a:xfrm>
              <a:off x="1898375" y="4189981"/>
              <a:ext cx="1620078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Implement identification of locations within the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sterilisation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department (shelves, stores,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cabinets,etc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66BD58C-EF5F-DE07-EF0F-3CA5B56EE9A0}"/>
                </a:ext>
              </a:extLst>
            </p:cNvPr>
            <p:cNvSpPr txBox="1"/>
            <p:nvPr/>
          </p:nvSpPr>
          <p:spPr>
            <a:xfrm>
              <a:off x="1927066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16" name="Image 15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8299E9AA-9636-28DF-1CFD-628751959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218739" y="3146328"/>
              <a:ext cx="1003300" cy="911254"/>
            </a:xfrm>
            <a:prstGeom prst="rect">
              <a:avLst/>
            </a:prstGeom>
          </p:spPr>
        </p:pic>
        <p:pic>
          <p:nvPicPr>
            <p:cNvPr id="91" name="Image 90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89622BC-0B2E-AB7E-F3CC-F5534FFD6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31922" y="3608832"/>
              <a:ext cx="374643" cy="525272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CE07C0BF-D58A-5702-A776-A4B91C8E3AB1}"/>
              </a:ext>
            </a:extLst>
          </p:cNvPr>
          <p:cNvGrpSpPr/>
          <p:nvPr/>
        </p:nvGrpSpPr>
        <p:grpSpPr>
          <a:xfrm>
            <a:off x="237274" y="3146328"/>
            <a:ext cx="1610254" cy="2366860"/>
            <a:chOff x="237274" y="3146328"/>
            <a:chExt cx="1610254" cy="236686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D24BF1D-C8D2-7AAC-1A57-984162D8FC17}"/>
                </a:ext>
              </a:extLst>
            </p:cNvPr>
            <p:cNvSpPr txBox="1"/>
            <p:nvPr/>
          </p:nvSpPr>
          <p:spPr>
            <a:xfrm>
              <a:off x="273613" y="4189981"/>
              <a:ext cx="157391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Identification of each item (instruments, trays, kits, </a:t>
              </a:r>
              <a:r>
                <a:rPr kumimoji="0" lang="en-US" sz="1000" i="0" u="none" strike="noStrike" kern="1200" cap="none" spc="0" normalizeH="0" baseline="0" noProof="0" dirty="0" err="1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equipment,etc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2875731-E148-178D-8E2D-E583A906F13E}"/>
                </a:ext>
              </a:extLst>
            </p:cNvPr>
            <p:cNvSpPr txBox="1"/>
            <p:nvPr/>
          </p:nvSpPr>
          <p:spPr>
            <a:xfrm>
              <a:off x="237274" y="526696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GTIN/GIAI/GRAI</a:t>
              </a:r>
            </a:p>
          </p:txBody>
        </p:sp>
        <p:pic>
          <p:nvPicPr>
            <p:cNvPr id="8" name="Image 7" descr="Une image contenant symbole, cercle, logo, conception&#10;&#10;Description générée automatiquement">
              <a:extLst>
                <a:ext uri="{FF2B5EF4-FFF2-40B4-BE49-F238E27FC236}">
                  <a16:creationId xmlns:a16="http://schemas.microsoft.com/office/drawing/2014/main" id="{6A21A784-3B62-CA53-1E1C-93F49DF291D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8947" y="3146328"/>
              <a:ext cx="1003300" cy="911254"/>
            </a:xfrm>
            <a:prstGeom prst="rect">
              <a:avLst/>
            </a:prstGeom>
          </p:spPr>
        </p:pic>
        <p:pic>
          <p:nvPicPr>
            <p:cNvPr id="89" name="Image 8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1CE4B060-0FA5-57D4-7242-67985678C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9424" y="3791158"/>
              <a:ext cx="690880" cy="3297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74120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1391</Words>
  <Application>Microsoft Macintosh PowerPoint</Application>
  <PresentationFormat>Grand écran</PresentationFormat>
  <Paragraphs>143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Verdana</vt:lpstr>
      <vt:lpstr>Thème Office 2013 – 2022</vt:lpstr>
      <vt:lpstr>Definition of business process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59</cp:revision>
  <dcterms:created xsi:type="dcterms:W3CDTF">2023-01-10T11:12:26Z</dcterms:created>
  <dcterms:modified xsi:type="dcterms:W3CDTF">2024-06-05T15:17:31Z</dcterms:modified>
</cp:coreProperties>
</file>