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0" r:id="rId3"/>
    <p:sldId id="269" r:id="rId4"/>
    <p:sldId id="268" r:id="rId5"/>
    <p:sldId id="272" r:id="rId6"/>
    <p:sldId id="271" r:id="rId7"/>
    <p:sldId id="266" r:id="rId8"/>
    <p:sldId id="264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9A00"/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743"/>
    <p:restoredTop sz="96327"/>
  </p:normalViewPr>
  <p:slideViewPr>
    <p:cSldViewPr snapToGrid="0">
      <p:cViewPr varScale="1">
        <p:scale>
          <a:sx n="187" d="100"/>
          <a:sy n="187" d="100"/>
        </p:scale>
        <p:origin x="200" y="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10" Type="http://schemas.openxmlformats.org/officeDocument/2006/relationships/image" Target="../media/image9.png"/><Relationship Id="rId4" Type="http://schemas.openxmlformats.org/officeDocument/2006/relationships/image" Target="../media/image5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latin typeface="Verdana" panose="020B0604030504040204" pitchFamily="34" charset="0"/>
              </a:rPr>
              <a:t>The patient flow through the emergency department from arrival </a:t>
            </a:r>
            <a:r>
              <a:rPr lang="en-US" dirty="0"/>
              <a:t>to discharge.</a:t>
            </a:r>
            <a:endParaRPr lang="en-US" sz="2000" dirty="0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1 – </a:t>
            </a:r>
            <a:r>
              <a:rPr lang="es-ES" sz="2000" dirty="0" err="1">
                <a:latin typeface="Verdana" panose="020B0604030504040204" pitchFamily="34" charset="0"/>
              </a:rPr>
              <a:t>Treating</a:t>
            </a:r>
            <a:r>
              <a:rPr lang="es-ES" sz="2000" dirty="0">
                <a:latin typeface="Verdana" panose="020B0604030504040204" pitchFamily="34" charset="0"/>
              </a:rPr>
              <a:t> a </a:t>
            </a:r>
            <a:r>
              <a:rPr lang="es-ES" sz="2000" dirty="0" err="1">
                <a:latin typeface="Verdana" panose="020B0604030504040204" pitchFamily="34" charset="0"/>
              </a:rPr>
              <a:t>patient</a:t>
            </a:r>
            <a:r>
              <a:rPr lang="es-ES" sz="2000" dirty="0">
                <a:latin typeface="Verdana" panose="020B0604030504040204" pitchFamily="34" charset="0"/>
              </a:rPr>
              <a:t> in </a:t>
            </a:r>
            <a:r>
              <a:rPr lang="es-ES" sz="2000" dirty="0" err="1">
                <a:latin typeface="Verdana" panose="020B0604030504040204" pitchFamily="34" charset="0"/>
              </a:rPr>
              <a:t>an</a:t>
            </a:r>
            <a:r>
              <a:rPr lang="es-ES" sz="2000" dirty="0">
                <a:latin typeface="Verdana" panose="020B0604030504040204" pitchFamily="34" charset="0"/>
              </a:rPr>
              <a:t> </a:t>
            </a:r>
            <a:r>
              <a:rPr lang="es-ES" sz="2000" dirty="0" err="1">
                <a:latin typeface="Verdana" panose="020B0604030504040204" pitchFamily="34" charset="0"/>
              </a:rPr>
              <a:t>emergency</a:t>
            </a:r>
            <a:r>
              <a:rPr lang="es-ES" sz="2000" dirty="0">
                <a:latin typeface="Verdana" panose="020B0604030504040204" pitchFamily="34" charset="0"/>
              </a:rPr>
              <a:t> </a:t>
            </a:r>
            <a:endParaRPr lang="en-US" sz="20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Patient</a:t>
            </a:r>
            <a:r>
              <a:rPr lang="es-ES" dirty="0"/>
              <a:t> </a:t>
            </a:r>
            <a:r>
              <a:rPr lang="es-ES" dirty="0" err="1"/>
              <a:t>attending</a:t>
            </a:r>
            <a:r>
              <a:rPr lang="es-ES" dirty="0"/>
              <a:t> </a:t>
            </a:r>
            <a:r>
              <a:rPr lang="es-ES" dirty="0" err="1"/>
              <a:t>Emergency</a:t>
            </a:r>
            <a:r>
              <a:rPr lang="es-ES" dirty="0"/>
              <a:t> </a:t>
            </a:r>
            <a:r>
              <a:rPr lang="es-ES" dirty="0" err="1"/>
              <a:t>Department</a:t>
            </a:r>
            <a:r>
              <a:rPr lang="es-ES" dirty="0"/>
              <a:t> </a:t>
            </a:r>
            <a:endParaRPr lang="fr-FR" dirty="0"/>
          </a:p>
        </p:txBody>
      </p:sp>
      <p:grpSp>
        <p:nvGrpSpPr>
          <p:cNvPr id="115" name="Groupe 114">
            <a:extLst>
              <a:ext uri="{FF2B5EF4-FFF2-40B4-BE49-F238E27FC236}">
                <a16:creationId xmlns:a16="http://schemas.microsoft.com/office/drawing/2014/main" id="{BE98D8C9-6751-4C02-5FF8-E4F2A84FD94B}"/>
              </a:ext>
            </a:extLst>
          </p:cNvPr>
          <p:cNvGrpSpPr/>
          <p:nvPr/>
        </p:nvGrpSpPr>
        <p:grpSpPr>
          <a:xfrm>
            <a:off x="595035" y="1883835"/>
            <a:ext cx="1818125" cy="1899521"/>
            <a:chOff x="595035" y="1883835"/>
            <a:chExt cx="1818125" cy="1899521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595035" y="2795153"/>
              <a:ext cx="1818125" cy="988203"/>
              <a:chOff x="142858" y="2178740"/>
              <a:chExt cx="181812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arrives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via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self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referral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142858" y="2178740"/>
                <a:ext cx="181812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GTIN/GLN/GSRN(+SRIN)</a:t>
                </a:r>
              </a:p>
            </p:txBody>
          </p:sp>
        </p:grpSp>
        <p:pic>
          <p:nvPicPr>
            <p:cNvPr id="63" name="Image 62">
              <a:extLst>
                <a:ext uri="{FF2B5EF4-FFF2-40B4-BE49-F238E27FC236}">
                  <a16:creationId xmlns:a16="http://schemas.microsoft.com/office/drawing/2014/main" id="{48EB64C5-0257-7150-2535-DF16AC028E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8070" y="1883835"/>
              <a:ext cx="1403242" cy="7671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92199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Patient</a:t>
            </a:r>
            <a:r>
              <a:rPr lang="es-ES" dirty="0"/>
              <a:t> </a:t>
            </a:r>
            <a:r>
              <a:rPr lang="es-ES" dirty="0" err="1"/>
              <a:t>attending</a:t>
            </a:r>
            <a:r>
              <a:rPr lang="es-ES" dirty="0"/>
              <a:t> </a:t>
            </a:r>
            <a:r>
              <a:rPr lang="es-ES" dirty="0" err="1"/>
              <a:t>Emergency</a:t>
            </a:r>
            <a:r>
              <a:rPr lang="es-ES" dirty="0"/>
              <a:t> </a:t>
            </a:r>
            <a:r>
              <a:rPr lang="es-ES" dirty="0" err="1"/>
              <a:t>Department</a:t>
            </a:r>
            <a:r>
              <a:rPr lang="es-ES" dirty="0"/>
              <a:t> </a:t>
            </a:r>
            <a:endParaRPr lang="fr-FR" dirty="0"/>
          </a:p>
        </p:txBody>
      </p: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9D33AB9B-81BB-ECE7-CFB4-050739D5DE98}"/>
              </a:ext>
            </a:extLst>
          </p:cNvPr>
          <p:cNvGrpSpPr/>
          <p:nvPr/>
        </p:nvGrpSpPr>
        <p:grpSpPr>
          <a:xfrm>
            <a:off x="2059748" y="2209267"/>
            <a:ext cx="2159190" cy="1738815"/>
            <a:chOff x="2059748" y="2209267"/>
            <a:chExt cx="2159190" cy="1738815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2059748" y="2237701"/>
              <a:ext cx="844569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2509292" y="3086308"/>
              <a:ext cx="1709646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registration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takes</a:t>
              </a:r>
              <a:r>
                <a:rPr lang="es-ES" sz="1000" dirty="0">
                  <a:solidFill>
                    <a:schemeClr val="tx1"/>
                  </a:solidFill>
                </a:rPr>
                <a:t> place at </a:t>
              </a:r>
              <a:r>
                <a:rPr lang="es-ES" sz="1000" dirty="0" err="1">
                  <a:solidFill>
                    <a:schemeClr val="tx1"/>
                  </a:solidFill>
                </a:rPr>
                <a:t>Emergency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Department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history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ambulance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2671182" y="2805991"/>
              <a:ext cx="143180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GLN/GSRN(+SRIN)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8AD32747-C58B-B9FF-C043-6C5294E2A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61189" y="2209267"/>
              <a:ext cx="925840" cy="410841"/>
            </a:xfrm>
            <a:prstGeom prst="rect">
              <a:avLst/>
            </a:prstGeom>
          </p:spPr>
        </p:pic>
      </p:grpSp>
      <p:grpSp>
        <p:nvGrpSpPr>
          <p:cNvPr id="115" name="Groupe 114">
            <a:extLst>
              <a:ext uri="{FF2B5EF4-FFF2-40B4-BE49-F238E27FC236}">
                <a16:creationId xmlns:a16="http://schemas.microsoft.com/office/drawing/2014/main" id="{BE98D8C9-6751-4C02-5FF8-E4F2A84FD94B}"/>
              </a:ext>
            </a:extLst>
          </p:cNvPr>
          <p:cNvGrpSpPr/>
          <p:nvPr/>
        </p:nvGrpSpPr>
        <p:grpSpPr>
          <a:xfrm>
            <a:off x="595035" y="1883835"/>
            <a:ext cx="1818125" cy="1899521"/>
            <a:chOff x="595035" y="1883835"/>
            <a:chExt cx="1818125" cy="1899521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595035" y="2795153"/>
              <a:ext cx="1818125" cy="988203"/>
              <a:chOff x="142858" y="2178740"/>
              <a:chExt cx="181812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arrives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via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self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referral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142858" y="2178740"/>
                <a:ext cx="181812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GTIN/GLN/GSRN(+SRIN)</a:t>
                </a:r>
              </a:p>
            </p:txBody>
          </p:sp>
        </p:grpSp>
        <p:pic>
          <p:nvPicPr>
            <p:cNvPr id="63" name="Image 62">
              <a:extLst>
                <a:ext uri="{FF2B5EF4-FFF2-40B4-BE49-F238E27FC236}">
                  <a16:creationId xmlns:a16="http://schemas.microsoft.com/office/drawing/2014/main" id="{48EB64C5-0257-7150-2535-DF16AC028E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8070" y="1883835"/>
              <a:ext cx="1403242" cy="7671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09606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Patient</a:t>
            </a:r>
            <a:r>
              <a:rPr lang="es-ES" dirty="0"/>
              <a:t> </a:t>
            </a:r>
            <a:r>
              <a:rPr lang="es-ES" dirty="0" err="1"/>
              <a:t>attending</a:t>
            </a:r>
            <a:r>
              <a:rPr lang="es-ES" dirty="0"/>
              <a:t> </a:t>
            </a:r>
            <a:r>
              <a:rPr lang="es-ES" dirty="0" err="1"/>
              <a:t>Emergency</a:t>
            </a:r>
            <a:r>
              <a:rPr lang="es-ES" dirty="0"/>
              <a:t> </a:t>
            </a:r>
            <a:r>
              <a:rPr lang="es-ES" dirty="0" err="1"/>
              <a:t>Department</a:t>
            </a:r>
            <a:r>
              <a:rPr lang="es-ES" dirty="0"/>
              <a:t> </a:t>
            </a:r>
            <a:endParaRPr lang="fr-FR" dirty="0"/>
          </a:p>
        </p:txBody>
      </p: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F8CF35C5-BAA6-5CB8-3350-7659ABE84F20}"/>
              </a:ext>
            </a:extLst>
          </p:cNvPr>
          <p:cNvGrpSpPr/>
          <p:nvPr/>
        </p:nvGrpSpPr>
        <p:grpSpPr>
          <a:xfrm>
            <a:off x="3530421" y="1478468"/>
            <a:ext cx="2653490" cy="2161838"/>
            <a:chOff x="3530421" y="1478468"/>
            <a:chExt cx="2653490" cy="2161838"/>
          </a:xfrm>
        </p:grpSpPr>
        <p:sp>
          <p:nvSpPr>
            <p:cNvPr id="28" name="Flèche vers la droite 27">
              <a:extLst>
                <a:ext uri="{FF2B5EF4-FFF2-40B4-BE49-F238E27FC236}">
                  <a16:creationId xmlns:a16="http://schemas.microsoft.com/office/drawing/2014/main" id="{21D67B43-F511-8D96-F8EB-E58529BA8667}"/>
                </a:ext>
              </a:extLst>
            </p:cNvPr>
            <p:cNvSpPr/>
            <p:nvPr/>
          </p:nvSpPr>
          <p:spPr>
            <a:xfrm>
              <a:off x="3530421" y="2237701"/>
              <a:ext cx="130571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A134444D-84AD-2482-6F7E-0B6D5BFAA0F1}"/>
                </a:ext>
              </a:extLst>
            </p:cNvPr>
            <p:cNvSpPr txBox="1"/>
            <p:nvPr/>
          </p:nvSpPr>
          <p:spPr>
            <a:xfrm>
              <a:off x="4399635" y="3086308"/>
              <a:ext cx="1709646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Triaged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priority</a:t>
              </a:r>
              <a:r>
                <a:rPr lang="es-ES" sz="1000" dirty="0">
                  <a:solidFill>
                    <a:schemeClr val="tx1"/>
                  </a:solidFill>
                </a:rPr>
                <a:t> status </a:t>
              </a:r>
              <a:r>
                <a:rPr lang="es-ES" sz="1000" dirty="0" err="1">
                  <a:solidFill>
                    <a:schemeClr val="tx1"/>
                  </a:solidFill>
                </a:rPr>
                <a:t>documented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74B035C2-FE63-F088-7CAD-D3D910D28E19}"/>
                </a:ext>
              </a:extLst>
            </p:cNvPr>
            <p:cNvSpPr txBox="1"/>
            <p:nvPr/>
          </p:nvSpPr>
          <p:spPr>
            <a:xfrm>
              <a:off x="4561525" y="2805991"/>
              <a:ext cx="143180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GLN/GSRN(+SRIN)</a:t>
              </a:r>
            </a:p>
          </p:txBody>
        </p:sp>
        <p:pic>
          <p:nvPicPr>
            <p:cNvPr id="60" name="Image 59">
              <a:extLst>
                <a:ext uri="{FF2B5EF4-FFF2-40B4-BE49-F238E27FC236}">
                  <a16:creationId xmlns:a16="http://schemas.microsoft.com/office/drawing/2014/main" id="{FAD0FB58-A455-966F-D9B2-FD10EB39CB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96140" y="1839920"/>
              <a:ext cx="718904" cy="788701"/>
            </a:xfrm>
            <a:prstGeom prst="rect">
              <a:avLst/>
            </a:prstGeom>
          </p:spPr>
        </p:pic>
        <p:cxnSp>
          <p:nvCxnSpPr>
            <p:cNvPr id="65" name="Connecteur en angle 64">
              <a:extLst>
                <a:ext uri="{FF2B5EF4-FFF2-40B4-BE49-F238E27FC236}">
                  <a16:creationId xmlns:a16="http://schemas.microsoft.com/office/drawing/2014/main" id="{A5C12702-1090-8663-3A0E-10FE38044586}"/>
                </a:ext>
              </a:extLst>
            </p:cNvPr>
            <p:cNvCxnSpPr>
              <a:cxnSpLocks/>
              <a:stCxn id="60" idx="3"/>
              <a:endCxn id="68" idx="2"/>
            </p:cNvCxnSpPr>
            <p:nvPr/>
          </p:nvCxnSpPr>
          <p:spPr>
            <a:xfrm flipV="1">
              <a:off x="5615044" y="1587194"/>
              <a:ext cx="351415" cy="647077"/>
            </a:xfrm>
            <a:prstGeom prst="bentConnector3">
              <a:avLst>
                <a:gd name="adj1" fmla="val 50000"/>
              </a:avLst>
            </a:prstGeom>
            <a:ln w="41275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Groupe 76">
              <a:extLst>
                <a:ext uri="{FF2B5EF4-FFF2-40B4-BE49-F238E27FC236}">
                  <a16:creationId xmlns:a16="http://schemas.microsoft.com/office/drawing/2014/main" id="{8DA2A81A-231D-86F6-6048-B807BEFBEB01}"/>
                </a:ext>
              </a:extLst>
            </p:cNvPr>
            <p:cNvGrpSpPr/>
            <p:nvPr/>
          </p:nvGrpSpPr>
          <p:grpSpPr>
            <a:xfrm>
              <a:off x="5966459" y="1478468"/>
              <a:ext cx="217452" cy="755803"/>
              <a:chOff x="5374930" y="2650359"/>
              <a:chExt cx="272358" cy="946640"/>
            </a:xfrm>
          </p:grpSpPr>
          <p:sp>
            <p:nvSpPr>
              <p:cNvPr id="68" name="Ellipse 67">
                <a:extLst>
                  <a:ext uri="{FF2B5EF4-FFF2-40B4-BE49-F238E27FC236}">
                    <a16:creationId xmlns:a16="http://schemas.microsoft.com/office/drawing/2014/main" id="{4F5503CD-59BE-DC60-BDA4-F0D48568B39F}"/>
                  </a:ext>
                </a:extLst>
              </p:cNvPr>
              <p:cNvSpPr/>
              <p:nvPr/>
            </p:nvSpPr>
            <p:spPr>
              <a:xfrm>
                <a:off x="5374930" y="2650359"/>
                <a:ext cx="272358" cy="27235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0" name="Ellipse 69">
                <a:extLst>
                  <a:ext uri="{FF2B5EF4-FFF2-40B4-BE49-F238E27FC236}">
                    <a16:creationId xmlns:a16="http://schemas.microsoft.com/office/drawing/2014/main" id="{B3463C64-CA0F-99E9-0DB1-F59E6ED48FF4}"/>
                  </a:ext>
                </a:extLst>
              </p:cNvPr>
              <p:cNvSpPr/>
              <p:nvPr/>
            </p:nvSpPr>
            <p:spPr>
              <a:xfrm>
                <a:off x="5374930" y="2985789"/>
                <a:ext cx="272358" cy="272358"/>
              </a:xfrm>
              <a:prstGeom prst="ellipse">
                <a:avLst/>
              </a:prstGeom>
              <a:solidFill>
                <a:srgbClr val="FB9A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" name="Ellipse 75">
                <a:extLst>
                  <a:ext uri="{FF2B5EF4-FFF2-40B4-BE49-F238E27FC236}">
                    <a16:creationId xmlns:a16="http://schemas.microsoft.com/office/drawing/2014/main" id="{A9EF3B11-412B-14C3-54A9-C33E2F6E563E}"/>
                  </a:ext>
                </a:extLst>
              </p:cNvPr>
              <p:cNvSpPr/>
              <p:nvPr/>
            </p:nvSpPr>
            <p:spPr>
              <a:xfrm>
                <a:off x="5374930" y="3324641"/>
                <a:ext cx="272358" cy="27235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9D33AB9B-81BB-ECE7-CFB4-050739D5DE98}"/>
              </a:ext>
            </a:extLst>
          </p:cNvPr>
          <p:cNvGrpSpPr/>
          <p:nvPr/>
        </p:nvGrpSpPr>
        <p:grpSpPr>
          <a:xfrm>
            <a:off x="2059748" y="2209267"/>
            <a:ext cx="2159190" cy="1738815"/>
            <a:chOff x="2059748" y="2209267"/>
            <a:chExt cx="2159190" cy="1738815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C21AD586-12C1-4E39-495A-2AA1F1EFF481}"/>
                </a:ext>
              </a:extLst>
            </p:cNvPr>
            <p:cNvSpPr/>
            <p:nvPr/>
          </p:nvSpPr>
          <p:spPr>
            <a:xfrm>
              <a:off x="2059748" y="2237701"/>
              <a:ext cx="844569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DB7AF287-9FB9-A48E-4CA3-9235EF11156B}"/>
                </a:ext>
              </a:extLst>
            </p:cNvPr>
            <p:cNvSpPr txBox="1"/>
            <p:nvPr/>
          </p:nvSpPr>
          <p:spPr>
            <a:xfrm>
              <a:off x="2509292" y="3086308"/>
              <a:ext cx="1709646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registration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takes</a:t>
              </a:r>
              <a:r>
                <a:rPr lang="es-ES" sz="1000" dirty="0">
                  <a:solidFill>
                    <a:schemeClr val="tx1"/>
                  </a:solidFill>
                </a:rPr>
                <a:t> place at </a:t>
              </a:r>
              <a:r>
                <a:rPr lang="es-ES" sz="1000" dirty="0" err="1">
                  <a:solidFill>
                    <a:schemeClr val="tx1"/>
                  </a:solidFill>
                </a:rPr>
                <a:t>Emergency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Department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history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ambulance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74D18FBB-75B5-17C1-ED59-35FDB276E9EF}"/>
                </a:ext>
              </a:extLst>
            </p:cNvPr>
            <p:cNvSpPr txBox="1"/>
            <p:nvPr/>
          </p:nvSpPr>
          <p:spPr>
            <a:xfrm>
              <a:off x="2671182" y="2805991"/>
              <a:ext cx="143180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GLN/GSRN(+SRIN)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8AD32747-C58B-B9FF-C043-6C5294E2A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61189" y="2209267"/>
              <a:ext cx="925840" cy="410841"/>
            </a:xfrm>
            <a:prstGeom prst="rect">
              <a:avLst/>
            </a:prstGeom>
          </p:spPr>
        </p:pic>
      </p:grpSp>
      <p:grpSp>
        <p:nvGrpSpPr>
          <p:cNvPr id="115" name="Groupe 114">
            <a:extLst>
              <a:ext uri="{FF2B5EF4-FFF2-40B4-BE49-F238E27FC236}">
                <a16:creationId xmlns:a16="http://schemas.microsoft.com/office/drawing/2014/main" id="{BE98D8C9-6751-4C02-5FF8-E4F2A84FD94B}"/>
              </a:ext>
            </a:extLst>
          </p:cNvPr>
          <p:cNvGrpSpPr/>
          <p:nvPr/>
        </p:nvGrpSpPr>
        <p:grpSpPr>
          <a:xfrm>
            <a:off x="595035" y="1883835"/>
            <a:ext cx="1818125" cy="1899521"/>
            <a:chOff x="595035" y="1883835"/>
            <a:chExt cx="1818125" cy="1899521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76DE688A-917D-C67F-50FA-769C9F3522F7}"/>
                </a:ext>
              </a:extLst>
            </p:cNvPr>
            <p:cNvGrpSpPr/>
            <p:nvPr/>
          </p:nvGrpSpPr>
          <p:grpSpPr>
            <a:xfrm>
              <a:off x="595035" y="2795153"/>
              <a:ext cx="1818125" cy="988203"/>
              <a:chOff x="142858" y="2178740"/>
              <a:chExt cx="181812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F4BBB34-F3E9-D0AB-711A-3573FDD0A107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arrives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via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self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referral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2BF09CA-EA87-F946-00F9-4B2C1DC2C013}"/>
                  </a:ext>
                </a:extLst>
              </p:cNvPr>
              <p:cNvSpPr txBox="1"/>
              <p:nvPr/>
            </p:nvSpPr>
            <p:spPr>
              <a:xfrm>
                <a:off x="142858" y="2178740"/>
                <a:ext cx="181812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GTIN/GLN/GSRN(+SRIN)</a:t>
                </a:r>
              </a:p>
            </p:txBody>
          </p:sp>
        </p:grpSp>
        <p:pic>
          <p:nvPicPr>
            <p:cNvPr id="63" name="Image 62">
              <a:extLst>
                <a:ext uri="{FF2B5EF4-FFF2-40B4-BE49-F238E27FC236}">
                  <a16:creationId xmlns:a16="http://schemas.microsoft.com/office/drawing/2014/main" id="{48EB64C5-0257-7150-2535-DF16AC028E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8070" y="1883835"/>
              <a:ext cx="1403242" cy="7671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42868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D96775-2157-BDDB-64EE-69ACD7417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1CE1D656-B92B-D32D-DB8F-3E10BA8AC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Patient</a:t>
            </a:r>
            <a:r>
              <a:rPr lang="es-ES" dirty="0"/>
              <a:t> </a:t>
            </a:r>
            <a:r>
              <a:rPr lang="es-ES" dirty="0" err="1"/>
              <a:t>attending</a:t>
            </a:r>
            <a:r>
              <a:rPr lang="es-ES" dirty="0"/>
              <a:t> </a:t>
            </a:r>
            <a:r>
              <a:rPr lang="es-ES" dirty="0" err="1"/>
              <a:t>Emergency</a:t>
            </a:r>
            <a:r>
              <a:rPr lang="es-ES" dirty="0"/>
              <a:t> </a:t>
            </a:r>
            <a:r>
              <a:rPr lang="es-ES" dirty="0" err="1"/>
              <a:t>Department</a:t>
            </a:r>
            <a:r>
              <a:rPr lang="es-ES" dirty="0"/>
              <a:t> </a:t>
            </a:r>
            <a:endParaRPr lang="fr-FR" dirty="0"/>
          </a:p>
        </p:txBody>
      </p: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1AEDDD4E-BBDC-7227-E2F0-B6D529AA351E}"/>
              </a:ext>
            </a:extLst>
          </p:cNvPr>
          <p:cNvGrpSpPr/>
          <p:nvPr/>
        </p:nvGrpSpPr>
        <p:grpSpPr>
          <a:xfrm>
            <a:off x="5270043" y="1628368"/>
            <a:ext cx="4831043" cy="1858050"/>
            <a:chOff x="5270043" y="1628368"/>
            <a:chExt cx="4831043" cy="1858050"/>
          </a:xfrm>
        </p:grpSpPr>
        <p:pic>
          <p:nvPicPr>
            <p:cNvPr id="96" name="Image 95" descr="Une image contenant cercle, capture d’écran, dessin humoristique, Graphique&#10;&#10;Description générée automatiquement">
              <a:extLst>
                <a:ext uri="{FF2B5EF4-FFF2-40B4-BE49-F238E27FC236}">
                  <a16:creationId xmlns:a16="http://schemas.microsoft.com/office/drawing/2014/main" id="{6A587EDF-9930-6FB6-8655-2E55074781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10015" y="1815418"/>
              <a:ext cx="718258" cy="780963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8DF18D3E-4D5B-B868-C6AC-C7A2FFF9E1A5}"/>
                </a:ext>
              </a:extLst>
            </p:cNvPr>
            <p:cNvSpPr txBox="1"/>
            <p:nvPr/>
          </p:nvSpPr>
          <p:spPr>
            <a:xfrm>
              <a:off x="6284947" y="3086308"/>
              <a:ext cx="170964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Review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HC </a:t>
              </a:r>
              <a:r>
                <a:rPr lang="es-ES" sz="1000" dirty="0" err="1">
                  <a:solidFill>
                    <a:schemeClr val="tx1"/>
                  </a:solidFill>
                </a:rPr>
                <a:t>professional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9DF974AE-8A91-6D83-378F-E5C30DA467D0}"/>
                </a:ext>
              </a:extLst>
            </p:cNvPr>
            <p:cNvSpPr txBox="1"/>
            <p:nvPr/>
          </p:nvSpPr>
          <p:spPr>
            <a:xfrm>
              <a:off x="6076543" y="2805991"/>
              <a:ext cx="217239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GTIN/GLN/GSRN(+SRIN)/GIAI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24DFA45C-701E-1693-D5B9-CFE8F5A4B1DD}"/>
                </a:ext>
              </a:extLst>
            </p:cNvPr>
            <p:cNvSpPr txBox="1"/>
            <p:nvPr/>
          </p:nvSpPr>
          <p:spPr>
            <a:xfrm>
              <a:off x="8391440" y="1628368"/>
              <a:ext cx="1709646" cy="163121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Physical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Examination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Monitoring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condition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Diagnostic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tests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completed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Imaging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completed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>
                  <a:solidFill>
                    <a:schemeClr val="tx1"/>
                  </a:solidFill>
                </a:rPr>
                <a:t>Medicines </a:t>
              </a:r>
              <a:r>
                <a:rPr lang="es-ES" sz="1000" dirty="0" err="1">
                  <a:solidFill>
                    <a:schemeClr val="tx1"/>
                  </a:solidFill>
                </a:rPr>
                <a:t>administration</a:t>
              </a:r>
              <a:endParaRPr lang="es-ES" sz="1000" dirty="0">
                <a:solidFill>
                  <a:schemeClr val="tx1"/>
                </a:solidFill>
              </a:endParaRPr>
            </a:p>
            <a:p>
              <a:endParaRPr lang="es-ES" sz="1000" dirty="0" err="1">
                <a:solidFill>
                  <a:schemeClr val="tx1"/>
                </a:solidFill>
              </a:endParaRPr>
            </a:p>
          </p:txBody>
        </p:sp>
        <p:pic>
          <p:nvPicPr>
            <p:cNvPr id="34" name="Image 33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0E1D738E-9DF9-F1E7-9615-841D6AD87F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01860" y="2443976"/>
              <a:ext cx="535501" cy="255580"/>
            </a:xfrm>
            <a:prstGeom prst="rect">
              <a:avLst/>
            </a:prstGeom>
          </p:spPr>
        </p:pic>
        <p:sp>
          <p:nvSpPr>
            <p:cNvPr id="111" name="Flèche vers la droite 110">
              <a:extLst>
                <a:ext uri="{FF2B5EF4-FFF2-40B4-BE49-F238E27FC236}">
                  <a16:creationId xmlns:a16="http://schemas.microsoft.com/office/drawing/2014/main" id="{BBA05F71-6E22-41A8-1890-988B255FA81B}"/>
                </a:ext>
              </a:extLst>
            </p:cNvPr>
            <p:cNvSpPr/>
            <p:nvPr/>
          </p:nvSpPr>
          <p:spPr>
            <a:xfrm>
              <a:off x="5270043" y="2237701"/>
              <a:ext cx="136122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B78AA5C1-B055-1B73-0FA7-B8A8F8FECCF2}"/>
              </a:ext>
            </a:extLst>
          </p:cNvPr>
          <p:cNvGrpSpPr/>
          <p:nvPr/>
        </p:nvGrpSpPr>
        <p:grpSpPr>
          <a:xfrm>
            <a:off x="3530421" y="1478468"/>
            <a:ext cx="2653490" cy="2161838"/>
            <a:chOff x="3530421" y="1478468"/>
            <a:chExt cx="2653490" cy="2161838"/>
          </a:xfrm>
        </p:grpSpPr>
        <p:sp>
          <p:nvSpPr>
            <p:cNvPr id="28" name="Flèche vers la droite 27">
              <a:extLst>
                <a:ext uri="{FF2B5EF4-FFF2-40B4-BE49-F238E27FC236}">
                  <a16:creationId xmlns:a16="http://schemas.microsoft.com/office/drawing/2014/main" id="{F7BFEB92-3143-644D-6286-590F832D8B1A}"/>
                </a:ext>
              </a:extLst>
            </p:cNvPr>
            <p:cNvSpPr/>
            <p:nvPr/>
          </p:nvSpPr>
          <p:spPr>
            <a:xfrm>
              <a:off x="3530421" y="2237701"/>
              <a:ext cx="130571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464B71AD-6C76-812D-8A04-B15771A79695}"/>
                </a:ext>
              </a:extLst>
            </p:cNvPr>
            <p:cNvSpPr txBox="1"/>
            <p:nvPr/>
          </p:nvSpPr>
          <p:spPr>
            <a:xfrm>
              <a:off x="4399635" y="3086308"/>
              <a:ext cx="1709646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Triaged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priority</a:t>
              </a:r>
              <a:r>
                <a:rPr lang="es-ES" sz="1000" dirty="0">
                  <a:solidFill>
                    <a:schemeClr val="tx1"/>
                  </a:solidFill>
                </a:rPr>
                <a:t> status </a:t>
              </a:r>
              <a:r>
                <a:rPr lang="es-ES" sz="1000" dirty="0" err="1">
                  <a:solidFill>
                    <a:schemeClr val="tx1"/>
                  </a:solidFill>
                </a:rPr>
                <a:t>documented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11CF8878-AFD3-96CB-694E-EE58274F5B86}"/>
                </a:ext>
              </a:extLst>
            </p:cNvPr>
            <p:cNvSpPr txBox="1"/>
            <p:nvPr/>
          </p:nvSpPr>
          <p:spPr>
            <a:xfrm>
              <a:off x="4561525" y="2805991"/>
              <a:ext cx="143180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GLN/GSRN(+SRIN)</a:t>
              </a:r>
            </a:p>
          </p:txBody>
        </p:sp>
        <p:pic>
          <p:nvPicPr>
            <p:cNvPr id="60" name="Image 59">
              <a:extLst>
                <a:ext uri="{FF2B5EF4-FFF2-40B4-BE49-F238E27FC236}">
                  <a16:creationId xmlns:a16="http://schemas.microsoft.com/office/drawing/2014/main" id="{06339CF8-41D8-570D-8101-1FA4811B07A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896140" y="1839920"/>
              <a:ext cx="718904" cy="788701"/>
            </a:xfrm>
            <a:prstGeom prst="rect">
              <a:avLst/>
            </a:prstGeom>
          </p:spPr>
        </p:pic>
        <p:cxnSp>
          <p:nvCxnSpPr>
            <p:cNvPr id="65" name="Connecteur en angle 64">
              <a:extLst>
                <a:ext uri="{FF2B5EF4-FFF2-40B4-BE49-F238E27FC236}">
                  <a16:creationId xmlns:a16="http://schemas.microsoft.com/office/drawing/2014/main" id="{8E7F4A0F-3FA5-E095-6474-C18420D3B66A}"/>
                </a:ext>
              </a:extLst>
            </p:cNvPr>
            <p:cNvCxnSpPr>
              <a:cxnSpLocks/>
              <a:stCxn id="60" idx="3"/>
              <a:endCxn id="68" idx="2"/>
            </p:cNvCxnSpPr>
            <p:nvPr/>
          </p:nvCxnSpPr>
          <p:spPr>
            <a:xfrm flipV="1">
              <a:off x="5615044" y="1587194"/>
              <a:ext cx="351415" cy="647077"/>
            </a:xfrm>
            <a:prstGeom prst="bentConnector3">
              <a:avLst>
                <a:gd name="adj1" fmla="val 50000"/>
              </a:avLst>
            </a:prstGeom>
            <a:ln w="41275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Groupe 76">
              <a:extLst>
                <a:ext uri="{FF2B5EF4-FFF2-40B4-BE49-F238E27FC236}">
                  <a16:creationId xmlns:a16="http://schemas.microsoft.com/office/drawing/2014/main" id="{458734B0-5F47-1EEC-D5AB-2E3AF76DFA74}"/>
                </a:ext>
              </a:extLst>
            </p:cNvPr>
            <p:cNvGrpSpPr/>
            <p:nvPr/>
          </p:nvGrpSpPr>
          <p:grpSpPr>
            <a:xfrm>
              <a:off x="5966459" y="1478468"/>
              <a:ext cx="217452" cy="755803"/>
              <a:chOff x="5374930" y="2650359"/>
              <a:chExt cx="272358" cy="946640"/>
            </a:xfrm>
          </p:grpSpPr>
          <p:sp>
            <p:nvSpPr>
              <p:cNvPr id="68" name="Ellipse 67">
                <a:extLst>
                  <a:ext uri="{FF2B5EF4-FFF2-40B4-BE49-F238E27FC236}">
                    <a16:creationId xmlns:a16="http://schemas.microsoft.com/office/drawing/2014/main" id="{0FD0585B-FCE6-CF08-5CDF-64EA4C4E6AAB}"/>
                  </a:ext>
                </a:extLst>
              </p:cNvPr>
              <p:cNvSpPr/>
              <p:nvPr/>
            </p:nvSpPr>
            <p:spPr>
              <a:xfrm>
                <a:off x="5374930" y="2650359"/>
                <a:ext cx="272358" cy="27235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0" name="Ellipse 69">
                <a:extLst>
                  <a:ext uri="{FF2B5EF4-FFF2-40B4-BE49-F238E27FC236}">
                    <a16:creationId xmlns:a16="http://schemas.microsoft.com/office/drawing/2014/main" id="{D0C97B97-ADBF-AE98-B17B-746717C9A975}"/>
                  </a:ext>
                </a:extLst>
              </p:cNvPr>
              <p:cNvSpPr/>
              <p:nvPr/>
            </p:nvSpPr>
            <p:spPr>
              <a:xfrm>
                <a:off x="5374930" y="2985789"/>
                <a:ext cx="272358" cy="272358"/>
              </a:xfrm>
              <a:prstGeom prst="ellipse">
                <a:avLst/>
              </a:prstGeom>
              <a:solidFill>
                <a:srgbClr val="FB9A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" name="Ellipse 75">
                <a:extLst>
                  <a:ext uri="{FF2B5EF4-FFF2-40B4-BE49-F238E27FC236}">
                    <a16:creationId xmlns:a16="http://schemas.microsoft.com/office/drawing/2014/main" id="{6EF422BE-A313-18FA-A55C-208A0E43278E}"/>
                  </a:ext>
                </a:extLst>
              </p:cNvPr>
              <p:cNvSpPr/>
              <p:nvPr/>
            </p:nvSpPr>
            <p:spPr>
              <a:xfrm>
                <a:off x="5374930" y="3324641"/>
                <a:ext cx="272358" cy="27235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52D0D33C-ED2F-0AA6-658D-AB68DCF4FD9B}"/>
              </a:ext>
            </a:extLst>
          </p:cNvPr>
          <p:cNvGrpSpPr/>
          <p:nvPr/>
        </p:nvGrpSpPr>
        <p:grpSpPr>
          <a:xfrm>
            <a:off x="2059748" y="2209267"/>
            <a:ext cx="2159190" cy="1738815"/>
            <a:chOff x="2059748" y="2209267"/>
            <a:chExt cx="2159190" cy="1738815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0D7C100C-6CDF-4C70-F11E-509C887031B6}"/>
                </a:ext>
              </a:extLst>
            </p:cNvPr>
            <p:cNvSpPr/>
            <p:nvPr/>
          </p:nvSpPr>
          <p:spPr>
            <a:xfrm>
              <a:off x="2059748" y="2237701"/>
              <a:ext cx="844569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4F26F9F2-EC8A-799C-B661-87D5D0933AA4}"/>
                </a:ext>
              </a:extLst>
            </p:cNvPr>
            <p:cNvSpPr txBox="1"/>
            <p:nvPr/>
          </p:nvSpPr>
          <p:spPr>
            <a:xfrm>
              <a:off x="2509292" y="3086308"/>
              <a:ext cx="1709646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registration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takes</a:t>
              </a:r>
              <a:r>
                <a:rPr lang="es-ES" sz="1000" dirty="0">
                  <a:solidFill>
                    <a:schemeClr val="tx1"/>
                  </a:solidFill>
                </a:rPr>
                <a:t> place at </a:t>
              </a:r>
              <a:r>
                <a:rPr lang="es-ES" sz="1000" dirty="0" err="1">
                  <a:solidFill>
                    <a:schemeClr val="tx1"/>
                  </a:solidFill>
                </a:rPr>
                <a:t>Emergency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Department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history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ambulance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D7093B08-A4DF-D6B7-6CD8-7C9666E0707E}"/>
                </a:ext>
              </a:extLst>
            </p:cNvPr>
            <p:cNvSpPr txBox="1"/>
            <p:nvPr/>
          </p:nvSpPr>
          <p:spPr>
            <a:xfrm>
              <a:off x="2671182" y="2805991"/>
              <a:ext cx="143180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GLN/GSRN(+SRIN)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A9C9FE3F-91AB-21F7-44BF-C93AA8EB53B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61189" y="2209267"/>
              <a:ext cx="925840" cy="410841"/>
            </a:xfrm>
            <a:prstGeom prst="rect">
              <a:avLst/>
            </a:prstGeom>
          </p:spPr>
        </p:pic>
      </p:grpSp>
      <p:grpSp>
        <p:nvGrpSpPr>
          <p:cNvPr id="115" name="Groupe 114">
            <a:extLst>
              <a:ext uri="{FF2B5EF4-FFF2-40B4-BE49-F238E27FC236}">
                <a16:creationId xmlns:a16="http://schemas.microsoft.com/office/drawing/2014/main" id="{C94E4A6B-21A2-5F99-BF82-3996C7A72004}"/>
              </a:ext>
            </a:extLst>
          </p:cNvPr>
          <p:cNvGrpSpPr/>
          <p:nvPr/>
        </p:nvGrpSpPr>
        <p:grpSpPr>
          <a:xfrm>
            <a:off x="595035" y="1883835"/>
            <a:ext cx="1818125" cy="1899521"/>
            <a:chOff x="595035" y="1883835"/>
            <a:chExt cx="1818125" cy="1899521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A73BFDA8-11D6-E576-5578-8C92B79685F3}"/>
                </a:ext>
              </a:extLst>
            </p:cNvPr>
            <p:cNvGrpSpPr/>
            <p:nvPr/>
          </p:nvGrpSpPr>
          <p:grpSpPr>
            <a:xfrm>
              <a:off x="595035" y="2795153"/>
              <a:ext cx="1818125" cy="988203"/>
              <a:chOff x="142858" y="2178740"/>
              <a:chExt cx="181812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1B219E8A-EAC4-EF3A-AAF2-4FA01CF153E8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arrives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via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self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referral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2654FA4A-6940-0256-51EA-6275089EC848}"/>
                  </a:ext>
                </a:extLst>
              </p:cNvPr>
              <p:cNvSpPr txBox="1"/>
              <p:nvPr/>
            </p:nvSpPr>
            <p:spPr>
              <a:xfrm>
                <a:off x="142858" y="2178740"/>
                <a:ext cx="181812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GTIN/GLN/GSRN(+SRIN)</a:t>
                </a:r>
              </a:p>
            </p:txBody>
          </p:sp>
        </p:grpSp>
        <p:pic>
          <p:nvPicPr>
            <p:cNvPr id="63" name="Image 62">
              <a:extLst>
                <a:ext uri="{FF2B5EF4-FFF2-40B4-BE49-F238E27FC236}">
                  <a16:creationId xmlns:a16="http://schemas.microsoft.com/office/drawing/2014/main" id="{9DDB42AD-1C2C-163D-9BB5-03BA5E557F9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48070" y="1883835"/>
              <a:ext cx="1403242" cy="7671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9290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D96775-2157-BDDB-64EE-69ACD7417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1CE1D656-B92B-D32D-DB8F-3E10BA8AC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Patient</a:t>
            </a:r>
            <a:r>
              <a:rPr lang="es-ES" dirty="0"/>
              <a:t> </a:t>
            </a:r>
            <a:r>
              <a:rPr lang="es-ES" dirty="0" err="1"/>
              <a:t>attending</a:t>
            </a:r>
            <a:r>
              <a:rPr lang="es-ES" dirty="0"/>
              <a:t> </a:t>
            </a:r>
            <a:r>
              <a:rPr lang="es-ES" dirty="0" err="1"/>
              <a:t>Emergency</a:t>
            </a:r>
            <a:r>
              <a:rPr lang="es-ES" dirty="0"/>
              <a:t> </a:t>
            </a:r>
            <a:r>
              <a:rPr lang="es-ES" dirty="0" err="1"/>
              <a:t>Department</a:t>
            </a:r>
            <a:r>
              <a:rPr lang="es-ES" dirty="0"/>
              <a:t> </a:t>
            </a:r>
            <a:endParaRPr lang="fr-FR" dirty="0"/>
          </a:p>
        </p:txBody>
      </p:sp>
      <p:grpSp>
        <p:nvGrpSpPr>
          <p:cNvPr id="110" name="Groupe 109">
            <a:extLst>
              <a:ext uri="{FF2B5EF4-FFF2-40B4-BE49-F238E27FC236}">
                <a16:creationId xmlns:a16="http://schemas.microsoft.com/office/drawing/2014/main" id="{17834326-8D1D-126E-F629-DB0046A9D04F}"/>
              </a:ext>
            </a:extLst>
          </p:cNvPr>
          <p:cNvGrpSpPr/>
          <p:nvPr/>
        </p:nvGrpSpPr>
        <p:grpSpPr>
          <a:xfrm>
            <a:off x="10165846" y="1914794"/>
            <a:ext cx="1398596" cy="1105424"/>
            <a:chOff x="9523625" y="1914794"/>
            <a:chExt cx="1398596" cy="1105424"/>
          </a:xfrm>
        </p:grpSpPr>
        <p:sp>
          <p:nvSpPr>
            <p:cNvPr id="49" name="Flèche vers la droite 48">
              <a:extLst>
                <a:ext uri="{FF2B5EF4-FFF2-40B4-BE49-F238E27FC236}">
                  <a16:creationId xmlns:a16="http://schemas.microsoft.com/office/drawing/2014/main" id="{8C818694-22FD-1FB4-4366-60DAEAEDD98B}"/>
                </a:ext>
              </a:extLst>
            </p:cNvPr>
            <p:cNvSpPr/>
            <p:nvPr/>
          </p:nvSpPr>
          <p:spPr>
            <a:xfrm>
              <a:off x="9523625" y="2237701"/>
              <a:ext cx="57946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2C91A7B5-1DC4-8BFD-1828-61B6D9E888D3}"/>
                </a:ext>
              </a:extLst>
            </p:cNvPr>
            <p:cNvSpPr txBox="1"/>
            <p:nvPr/>
          </p:nvSpPr>
          <p:spPr>
            <a:xfrm>
              <a:off x="9950022" y="2620108"/>
              <a:ext cx="97219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Diagnosis &amp; </a:t>
              </a:r>
              <a:r>
                <a:rPr lang="es-ES" sz="1000" dirty="0" err="1">
                  <a:solidFill>
                    <a:schemeClr val="tx1"/>
                  </a:solidFill>
                </a:rPr>
                <a:t>treatment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pic>
          <p:nvPicPr>
            <p:cNvPr id="84" name="Image 83">
              <a:extLst>
                <a:ext uri="{FF2B5EF4-FFF2-40B4-BE49-F238E27FC236}">
                  <a16:creationId xmlns:a16="http://schemas.microsoft.com/office/drawing/2014/main" id="{EFE33368-BD23-1B27-E5A9-B1B6EFC27E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61175" y="1914794"/>
              <a:ext cx="486572" cy="675328"/>
            </a:xfrm>
            <a:prstGeom prst="rect">
              <a:avLst/>
            </a:prstGeom>
          </p:spPr>
        </p:pic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1AEDDD4E-BBDC-7227-E2F0-B6D529AA351E}"/>
              </a:ext>
            </a:extLst>
          </p:cNvPr>
          <p:cNvGrpSpPr/>
          <p:nvPr/>
        </p:nvGrpSpPr>
        <p:grpSpPr>
          <a:xfrm>
            <a:off x="5270043" y="1628368"/>
            <a:ext cx="4831043" cy="1858050"/>
            <a:chOff x="5270043" y="1628368"/>
            <a:chExt cx="4831043" cy="1858050"/>
          </a:xfrm>
        </p:grpSpPr>
        <p:pic>
          <p:nvPicPr>
            <p:cNvPr id="96" name="Image 95" descr="Une image contenant cercle, capture d’écran, dessin humoristique, Graphique&#10;&#10;Description générée automatiquement">
              <a:extLst>
                <a:ext uri="{FF2B5EF4-FFF2-40B4-BE49-F238E27FC236}">
                  <a16:creationId xmlns:a16="http://schemas.microsoft.com/office/drawing/2014/main" id="{6A587EDF-9930-6FB6-8655-2E55074781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10015" y="1815418"/>
              <a:ext cx="718258" cy="780963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8DF18D3E-4D5B-B868-C6AC-C7A2FFF9E1A5}"/>
                </a:ext>
              </a:extLst>
            </p:cNvPr>
            <p:cNvSpPr txBox="1"/>
            <p:nvPr/>
          </p:nvSpPr>
          <p:spPr>
            <a:xfrm>
              <a:off x="6284947" y="3086308"/>
              <a:ext cx="170964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Review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HC </a:t>
              </a:r>
              <a:r>
                <a:rPr lang="es-ES" sz="1000" dirty="0" err="1">
                  <a:solidFill>
                    <a:schemeClr val="tx1"/>
                  </a:solidFill>
                </a:rPr>
                <a:t>professional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9DF974AE-8A91-6D83-378F-E5C30DA467D0}"/>
                </a:ext>
              </a:extLst>
            </p:cNvPr>
            <p:cNvSpPr txBox="1"/>
            <p:nvPr/>
          </p:nvSpPr>
          <p:spPr>
            <a:xfrm>
              <a:off x="6076543" y="2805991"/>
              <a:ext cx="217239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GTIN/GLN/GSRN(+SRIN)/GIAI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24DFA45C-701E-1693-D5B9-CFE8F5A4B1DD}"/>
                </a:ext>
              </a:extLst>
            </p:cNvPr>
            <p:cNvSpPr txBox="1"/>
            <p:nvPr/>
          </p:nvSpPr>
          <p:spPr>
            <a:xfrm>
              <a:off x="8391440" y="1628368"/>
              <a:ext cx="1709646" cy="163121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Physical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Examination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Monitoring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condition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Diagnostic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tests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completed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Imaging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completed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>
                  <a:solidFill>
                    <a:schemeClr val="tx1"/>
                  </a:solidFill>
                </a:rPr>
                <a:t>Medicines </a:t>
              </a:r>
              <a:r>
                <a:rPr lang="es-ES" sz="1000" dirty="0" err="1">
                  <a:solidFill>
                    <a:schemeClr val="tx1"/>
                  </a:solidFill>
                </a:rPr>
                <a:t>administration</a:t>
              </a:r>
              <a:endParaRPr lang="es-ES" sz="1000" dirty="0">
                <a:solidFill>
                  <a:schemeClr val="tx1"/>
                </a:solidFill>
              </a:endParaRPr>
            </a:p>
            <a:p>
              <a:endParaRPr lang="es-ES" sz="1000" dirty="0" err="1">
                <a:solidFill>
                  <a:schemeClr val="tx1"/>
                </a:solidFill>
              </a:endParaRPr>
            </a:p>
          </p:txBody>
        </p:sp>
        <p:pic>
          <p:nvPicPr>
            <p:cNvPr id="34" name="Image 33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0E1D738E-9DF9-F1E7-9615-841D6AD87F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201860" y="2443976"/>
              <a:ext cx="535501" cy="255580"/>
            </a:xfrm>
            <a:prstGeom prst="rect">
              <a:avLst/>
            </a:prstGeom>
          </p:spPr>
        </p:pic>
        <p:sp>
          <p:nvSpPr>
            <p:cNvPr id="111" name="Flèche vers la droite 110">
              <a:extLst>
                <a:ext uri="{FF2B5EF4-FFF2-40B4-BE49-F238E27FC236}">
                  <a16:creationId xmlns:a16="http://schemas.microsoft.com/office/drawing/2014/main" id="{BBA05F71-6E22-41A8-1890-988B255FA81B}"/>
                </a:ext>
              </a:extLst>
            </p:cNvPr>
            <p:cNvSpPr/>
            <p:nvPr/>
          </p:nvSpPr>
          <p:spPr>
            <a:xfrm>
              <a:off x="5270043" y="2237701"/>
              <a:ext cx="136122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B78AA5C1-B055-1B73-0FA7-B8A8F8FECCF2}"/>
              </a:ext>
            </a:extLst>
          </p:cNvPr>
          <p:cNvGrpSpPr/>
          <p:nvPr/>
        </p:nvGrpSpPr>
        <p:grpSpPr>
          <a:xfrm>
            <a:off x="3530421" y="1478468"/>
            <a:ext cx="2653490" cy="2161838"/>
            <a:chOff x="3530421" y="1478468"/>
            <a:chExt cx="2653490" cy="2161838"/>
          </a:xfrm>
        </p:grpSpPr>
        <p:sp>
          <p:nvSpPr>
            <p:cNvPr id="28" name="Flèche vers la droite 27">
              <a:extLst>
                <a:ext uri="{FF2B5EF4-FFF2-40B4-BE49-F238E27FC236}">
                  <a16:creationId xmlns:a16="http://schemas.microsoft.com/office/drawing/2014/main" id="{F7BFEB92-3143-644D-6286-590F832D8B1A}"/>
                </a:ext>
              </a:extLst>
            </p:cNvPr>
            <p:cNvSpPr/>
            <p:nvPr/>
          </p:nvSpPr>
          <p:spPr>
            <a:xfrm>
              <a:off x="3530421" y="2237701"/>
              <a:ext cx="130571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464B71AD-6C76-812D-8A04-B15771A79695}"/>
                </a:ext>
              </a:extLst>
            </p:cNvPr>
            <p:cNvSpPr txBox="1"/>
            <p:nvPr/>
          </p:nvSpPr>
          <p:spPr>
            <a:xfrm>
              <a:off x="4399635" y="3086308"/>
              <a:ext cx="1709646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Triaged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priority</a:t>
              </a:r>
              <a:r>
                <a:rPr lang="es-ES" sz="1000" dirty="0">
                  <a:solidFill>
                    <a:schemeClr val="tx1"/>
                  </a:solidFill>
                </a:rPr>
                <a:t> status </a:t>
              </a:r>
              <a:r>
                <a:rPr lang="es-ES" sz="1000" dirty="0" err="1">
                  <a:solidFill>
                    <a:schemeClr val="tx1"/>
                  </a:solidFill>
                </a:rPr>
                <a:t>documented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11CF8878-AFD3-96CB-694E-EE58274F5B86}"/>
                </a:ext>
              </a:extLst>
            </p:cNvPr>
            <p:cNvSpPr txBox="1"/>
            <p:nvPr/>
          </p:nvSpPr>
          <p:spPr>
            <a:xfrm>
              <a:off x="4561525" y="2805991"/>
              <a:ext cx="143180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GLN/GSRN(+SRIN)</a:t>
              </a:r>
            </a:p>
          </p:txBody>
        </p:sp>
        <p:pic>
          <p:nvPicPr>
            <p:cNvPr id="60" name="Image 59">
              <a:extLst>
                <a:ext uri="{FF2B5EF4-FFF2-40B4-BE49-F238E27FC236}">
                  <a16:creationId xmlns:a16="http://schemas.microsoft.com/office/drawing/2014/main" id="{06339CF8-41D8-570D-8101-1FA4811B07A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896140" y="1839920"/>
              <a:ext cx="718904" cy="788701"/>
            </a:xfrm>
            <a:prstGeom prst="rect">
              <a:avLst/>
            </a:prstGeom>
          </p:spPr>
        </p:pic>
        <p:cxnSp>
          <p:nvCxnSpPr>
            <p:cNvPr id="65" name="Connecteur en angle 64">
              <a:extLst>
                <a:ext uri="{FF2B5EF4-FFF2-40B4-BE49-F238E27FC236}">
                  <a16:creationId xmlns:a16="http://schemas.microsoft.com/office/drawing/2014/main" id="{8E7F4A0F-3FA5-E095-6474-C18420D3B66A}"/>
                </a:ext>
              </a:extLst>
            </p:cNvPr>
            <p:cNvCxnSpPr>
              <a:cxnSpLocks/>
              <a:stCxn id="60" idx="3"/>
              <a:endCxn id="68" idx="2"/>
            </p:cNvCxnSpPr>
            <p:nvPr/>
          </p:nvCxnSpPr>
          <p:spPr>
            <a:xfrm flipV="1">
              <a:off x="5615044" y="1587194"/>
              <a:ext cx="351415" cy="647077"/>
            </a:xfrm>
            <a:prstGeom prst="bentConnector3">
              <a:avLst>
                <a:gd name="adj1" fmla="val 50000"/>
              </a:avLst>
            </a:prstGeom>
            <a:ln w="41275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Groupe 76">
              <a:extLst>
                <a:ext uri="{FF2B5EF4-FFF2-40B4-BE49-F238E27FC236}">
                  <a16:creationId xmlns:a16="http://schemas.microsoft.com/office/drawing/2014/main" id="{458734B0-5F47-1EEC-D5AB-2E3AF76DFA74}"/>
                </a:ext>
              </a:extLst>
            </p:cNvPr>
            <p:cNvGrpSpPr/>
            <p:nvPr/>
          </p:nvGrpSpPr>
          <p:grpSpPr>
            <a:xfrm>
              <a:off x="5966459" y="1478468"/>
              <a:ext cx="217452" cy="755803"/>
              <a:chOff x="5374930" y="2650359"/>
              <a:chExt cx="272358" cy="946640"/>
            </a:xfrm>
          </p:grpSpPr>
          <p:sp>
            <p:nvSpPr>
              <p:cNvPr id="68" name="Ellipse 67">
                <a:extLst>
                  <a:ext uri="{FF2B5EF4-FFF2-40B4-BE49-F238E27FC236}">
                    <a16:creationId xmlns:a16="http://schemas.microsoft.com/office/drawing/2014/main" id="{0FD0585B-FCE6-CF08-5CDF-64EA4C4E6AAB}"/>
                  </a:ext>
                </a:extLst>
              </p:cNvPr>
              <p:cNvSpPr/>
              <p:nvPr/>
            </p:nvSpPr>
            <p:spPr>
              <a:xfrm>
                <a:off x="5374930" y="2650359"/>
                <a:ext cx="272358" cy="27235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0" name="Ellipse 69">
                <a:extLst>
                  <a:ext uri="{FF2B5EF4-FFF2-40B4-BE49-F238E27FC236}">
                    <a16:creationId xmlns:a16="http://schemas.microsoft.com/office/drawing/2014/main" id="{D0C97B97-ADBF-AE98-B17B-746717C9A975}"/>
                  </a:ext>
                </a:extLst>
              </p:cNvPr>
              <p:cNvSpPr/>
              <p:nvPr/>
            </p:nvSpPr>
            <p:spPr>
              <a:xfrm>
                <a:off x="5374930" y="2985789"/>
                <a:ext cx="272358" cy="272358"/>
              </a:xfrm>
              <a:prstGeom prst="ellipse">
                <a:avLst/>
              </a:prstGeom>
              <a:solidFill>
                <a:srgbClr val="FB9A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" name="Ellipse 75">
                <a:extLst>
                  <a:ext uri="{FF2B5EF4-FFF2-40B4-BE49-F238E27FC236}">
                    <a16:creationId xmlns:a16="http://schemas.microsoft.com/office/drawing/2014/main" id="{6EF422BE-A313-18FA-A55C-208A0E43278E}"/>
                  </a:ext>
                </a:extLst>
              </p:cNvPr>
              <p:cNvSpPr/>
              <p:nvPr/>
            </p:nvSpPr>
            <p:spPr>
              <a:xfrm>
                <a:off x="5374930" y="3324641"/>
                <a:ext cx="272358" cy="27235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52D0D33C-ED2F-0AA6-658D-AB68DCF4FD9B}"/>
              </a:ext>
            </a:extLst>
          </p:cNvPr>
          <p:cNvGrpSpPr/>
          <p:nvPr/>
        </p:nvGrpSpPr>
        <p:grpSpPr>
          <a:xfrm>
            <a:off x="2059748" y="2209267"/>
            <a:ext cx="2159190" cy="1738815"/>
            <a:chOff x="2059748" y="2209267"/>
            <a:chExt cx="2159190" cy="1738815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0D7C100C-6CDF-4C70-F11E-509C887031B6}"/>
                </a:ext>
              </a:extLst>
            </p:cNvPr>
            <p:cNvSpPr/>
            <p:nvPr/>
          </p:nvSpPr>
          <p:spPr>
            <a:xfrm>
              <a:off x="2059748" y="2237701"/>
              <a:ext cx="844569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4F26F9F2-EC8A-799C-B661-87D5D0933AA4}"/>
                </a:ext>
              </a:extLst>
            </p:cNvPr>
            <p:cNvSpPr txBox="1"/>
            <p:nvPr/>
          </p:nvSpPr>
          <p:spPr>
            <a:xfrm>
              <a:off x="2509292" y="3086308"/>
              <a:ext cx="1709646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registration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takes</a:t>
              </a:r>
              <a:r>
                <a:rPr lang="es-ES" sz="1000" dirty="0">
                  <a:solidFill>
                    <a:schemeClr val="tx1"/>
                  </a:solidFill>
                </a:rPr>
                <a:t> place at </a:t>
              </a:r>
              <a:r>
                <a:rPr lang="es-ES" sz="1000" dirty="0" err="1">
                  <a:solidFill>
                    <a:schemeClr val="tx1"/>
                  </a:solidFill>
                </a:rPr>
                <a:t>Emergency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Department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history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ambulance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D7093B08-A4DF-D6B7-6CD8-7C9666E0707E}"/>
                </a:ext>
              </a:extLst>
            </p:cNvPr>
            <p:cNvSpPr txBox="1"/>
            <p:nvPr/>
          </p:nvSpPr>
          <p:spPr>
            <a:xfrm>
              <a:off x="2671182" y="2805991"/>
              <a:ext cx="143180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GLN/GSRN(+SRIN)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A9C9FE3F-91AB-21F7-44BF-C93AA8EB53B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961189" y="2209267"/>
              <a:ext cx="925840" cy="410841"/>
            </a:xfrm>
            <a:prstGeom prst="rect">
              <a:avLst/>
            </a:prstGeom>
          </p:spPr>
        </p:pic>
      </p:grpSp>
      <p:grpSp>
        <p:nvGrpSpPr>
          <p:cNvPr id="115" name="Groupe 114">
            <a:extLst>
              <a:ext uri="{FF2B5EF4-FFF2-40B4-BE49-F238E27FC236}">
                <a16:creationId xmlns:a16="http://schemas.microsoft.com/office/drawing/2014/main" id="{C94E4A6B-21A2-5F99-BF82-3996C7A72004}"/>
              </a:ext>
            </a:extLst>
          </p:cNvPr>
          <p:cNvGrpSpPr/>
          <p:nvPr/>
        </p:nvGrpSpPr>
        <p:grpSpPr>
          <a:xfrm>
            <a:off x="595035" y="1883835"/>
            <a:ext cx="1818125" cy="1899521"/>
            <a:chOff x="595035" y="1883835"/>
            <a:chExt cx="1818125" cy="1899521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A73BFDA8-11D6-E576-5578-8C92B79685F3}"/>
                </a:ext>
              </a:extLst>
            </p:cNvPr>
            <p:cNvGrpSpPr/>
            <p:nvPr/>
          </p:nvGrpSpPr>
          <p:grpSpPr>
            <a:xfrm>
              <a:off x="595035" y="2795153"/>
              <a:ext cx="1818125" cy="988203"/>
              <a:chOff x="142858" y="2178740"/>
              <a:chExt cx="181812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1B219E8A-EAC4-EF3A-AAF2-4FA01CF153E8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arrives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via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self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referral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2654FA4A-6940-0256-51EA-6275089EC848}"/>
                  </a:ext>
                </a:extLst>
              </p:cNvPr>
              <p:cNvSpPr txBox="1"/>
              <p:nvPr/>
            </p:nvSpPr>
            <p:spPr>
              <a:xfrm>
                <a:off x="142858" y="2178740"/>
                <a:ext cx="181812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GTIN/GLN/GSRN(+SRIN)</a:t>
                </a:r>
              </a:p>
            </p:txBody>
          </p:sp>
        </p:grpSp>
        <p:pic>
          <p:nvPicPr>
            <p:cNvPr id="63" name="Image 62">
              <a:extLst>
                <a:ext uri="{FF2B5EF4-FFF2-40B4-BE49-F238E27FC236}">
                  <a16:creationId xmlns:a16="http://schemas.microsoft.com/office/drawing/2014/main" id="{9DDB42AD-1C2C-163D-9BB5-03BA5E557F9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48070" y="1883835"/>
              <a:ext cx="1403242" cy="7671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0451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D96775-2157-BDDB-64EE-69ACD7417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1CE1D656-B92B-D32D-DB8F-3E10BA8AC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159" y="494262"/>
            <a:ext cx="10167187" cy="460970"/>
          </a:xfrm>
        </p:spPr>
        <p:txBody>
          <a:bodyPr/>
          <a:lstStyle/>
          <a:p>
            <a:r>
              <a:rPr lang="es-ES" dirty="0" err="1"/>
              <a:t>Patient</a:t>
            </a:r>
            <a:r>
              <a:rPr lang="es-ES" dirty="0"/>
              <a:t> </a:t>
            </a:r>
            <a:r>
              <a:rPr lang="es-ES" dirty="0" err="1"/>
              <a:t>attending</a:t>
            </a:r>
            <a:r>
              <a:rPr lang="es-ES" dirty="0"/>
              <a:t> </a:t>
            </a:r>
            <a:r>
              <a:rPr lang="es-ES" dirty="0" err="1"/>
              <a:t>Emergency</a:t>
            </a:r>
            <a:r>
              <a:rPr lang="es-ES" dirty="0"/>
              <a:t> </a:t>
            </a:r>
            <a:r>
              <a:rPr lang="es-ES" dirty="0" err="1"/>
              <a:t>Department</a:t>
            </a:r>
            <a:r>
              <a:rPr lang="es-ES" dirty="0"/>
              <a:t> </a:t>
            </a:r>
            <a:endParaRPr lang="fr-FR" dirty="0"/>
          </a:p>
        </p:txBody>
      </p:sp>
      <p:grpSp>
        <p:nvGrpSpPr>
          <p:cNvPr id="110" name="Groupe 109">
            <a:extLst>
              <a:ext uri="{FF2B5EF4-FFF2-40B4-BE49-F238E27FC236}">
                <a16:creationId xmlns:a16="http://schemas.microsoft.com/office/drawing/2014/main" id="{17834326-8D1D-126E-F629-DB0046A9D04F}"/>
              </a:ext>
            </a:extLst>
          </p:cNvPr>
          <p:cNvGrpSpPr/>
          <p:nvPr/>
        </p:nvGrpSpPr>
        <p:grpSpPr>
          <a:xfrm>
            <a:off x="10165846" y="1914794"/>
            <a:ext cx="1398596" cy="1105424"/>
            <a:chOff x="9523625" y="1914794"/>
            <a:chExt cx="1398596" cy="1105424"/>
          </a:xfrm>
        </p:grpSpPr>
        <p:sp>
          <p:nvSpPr>
            <p:cNvPr id="49" name="Flèche vers la droite 48">
              <a:extLst>
                <a:ext uri="{FF2B5EF4-FFF2-40B4-BE49-F238E27FC236}">
                  <a16:creationId xmlns:a16="http://schemas.microsoft.com/office/drawing/2014/main" id="{8C818694-22FD-1FB4-4366-60DAEAEDD98B}"/>
                </a:ext>
              </a:extLst>
            </p:cNvPr>
            <p:cNvSpPr/>
            <p:nvPr/>
          </p:nvSpPr>
          <p:spPr>
            <a:xfrm>
              <a:off x="9523625" y="2237701"/>
              <a:ext cx="57946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2C91A7B5-1DC4-8BFD-1828-61B6D9E888D3}"/>
                </a:ext>
              </a:extLst>
            </p:cNvPr>
            <p:cNvSpPr txBox="1"/>
            <p:nvPr/>
          </p:nvSpPr>
          <p:spPr>
            <a:xfrm>
              <a:off x="9950022" y="2620108"/>
              <a:ext cx="97219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Diagnosis &amp; </a:t>
              </a:r>
              <a:r>
                <a:rPr lang="es-ES" sz="1000" dirty="0" err="1">
                  <a:solidFill>
                    <a:schemeClr val="tx1"/>
                  </a:solidFill>
                </a:rPr>
                <a:t>treatment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pic>
          <p:nvPicPr>
            <p:cNvPr id="84" name="Image 83">
              <a:extLst>
                <a:ext uri="{FF2B5EF4-FFF2-40B4-BE49-F238E27FC236}">
                  <a16:creationId xmlns:a16="http://schemas.microsoft.com/office/drawing/2014/main" id="{EFE33368-BD23-1B27-E5A9-B1B6EFC27E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61175" y="1914794"/>
              <a:ext cx="486572" cy="675328"/>
            </a:xfrm>
            <a:prstGeom prst="rect">
              <a:avLst/>
            </a:prstGeom>
          </p:spPr>
        </p:pic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id="{1AEDDD4E-BBDC-7227-E2F0-B6D529AA351E}"/>
              </a:ext>
            </a:extLst>
          </p:cNvPr>
          <p:cNvGrpSpPr/>
          <p:nvPr/>
        </p:nvGrpSpPr>
        <p:grpSpPr>
          <a:xfrm>
            <a:off x="5270043" y="1628368"/>
            <a:ext cx="4831043" cy="1858050"/>
            <a:chOff x="5270043" y="1628368"/>
            <a:chExt cx="4831043" cy="1858050"/>
          </a:xfrm>
        </p:grpSpPr>
        <p:pic>
          <p:nvPicPr>
            <p:cNvPr id="96" name="Image 95" descr="Une image contenant cercle, capture d’écran, dessin humoristique, Graphique&#10;&#10;Description générée automatiquement">
              <a:extLst>
                <a:ext uri="{FF2B5EF4-FFF2-40B4-BE49-F238E27FC236}">
                  <a16:creationId xmlns:a16="http://schemas.microsoft.com/office/drawing/2014/main" id="{6A587EDF-9930-6FB6-8655-2E55074781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10015" y="1815418"/>
              <a:ext cx="718258" cy="780963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8DF18D3E-4D5B-B868-C6AC-C7A2FFF9E1A5}"/>
                </a:ext>
              </a:extLst>
            </p:cNvPr>
            <p:cNvSpPr txBox="1"/>
            <p:nvPr/>
          </p:nvSpPr>
          <p:spPr>
            <a:xfrm>
              <a:off x="6284947" y="3086308"/>
              <a:ext cx="1709646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Review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by</a:t>
              </a:r>
              <a:r>
                <a:rPr lang="es-ES" sz="1000" dirty="0">
                  <a:solidFill>
                    <a:schemeClr val="tx1"/>
                  </a:solidFill>
                </a:rPr>
                <a:t> HC </a:t>
              </a:r>
              <a:r>
                <a:rPr lang="es-ES" sz="1000" dirty="0" err="1">
                  <a:solidFill>
                    <a:schemeClr val="tx1"/>
                  </a:solidFill>
                </a:rPr>
                <a:t>professional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9DF974AE-8A91-6D83-378F-E5C30DA467D0}"/>
                </a:ext>
              </a:extLst>
            </p:cNvPr>
            <p:cNvSpPr txBox="1"/>
            <p:nvPr/>
          </p:nvSpPr>
          <p:spPr>
            <a:xfrm>
              <a:off x="6076543" y="2805991"/>
              <a:ext cx="2172390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GTIN/GLN/GSRN(+SRIN)/GIAI</a:t>
              </a: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24DFA45C-701E-1693-D5B9-CFE8F5A4B1DD}"/>
                </a:ext>
              </a:extLst>
            </p:cNvPr>
            <p:cNvSpPr txBox="1"/>
            <p:nvPr/>
          </p:nvSpPr>
          <p:spPr>
            <a:xfrm>
              <a:off x="8391440" y="1628368"/>
              <a:ext cx="1709646" cy="163121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Physical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Examination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Monitoring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condition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Diagnostic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tests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completed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 err="1">
                  <a:solidFill>
                    <a:schemeClr val="tx1"/>
                  </a:solidFill>
                </a:rPr>
                <a:t>Imaging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completed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s-ES" sz="1000" dirty="0">
                  <a:solidFill>
                    <a:schemeClr val="tx1"/>
                  </a:solidFill>
                </a:rPr>
                <a:t>Medicines </a:t>
              </a:r>
              <a:r>
                <a:rPr lang="es-ES" sz="1000" dirty="0" err="1">
                  <a:solidFill>
                    <a:schemeClr val="tx1"/>
                  </a:solidFill>
                </a:rPr>
                <a:t>administration</a:t>
              </a:r>
              <a:endParaRPr lang="es-ES" sz="1000" dirty="0">
                <a:solidFill>
                  <a:schemeClr val="tx1"/>
                </a:solidFill>
              </a:endParaRPr>
            </a:p>
            <a:p>
              <a:endParaRPr lang="es-ES" sz="1000" dirty="0" err="1">
                <a:solidFill>
                  <a:schemeClr val="tx1"/>
                </a:solidFill>
              </a:endParaRPr>
            </a:p>
          </p:txBody>
        </p:sp>
        <p:pic>
          <p:nvPicPr>
            <p:cNvPr id="34" name="Image 33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0E1D738E-9DF9-F1E7-9615-841D6AD87F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201860" y="2443976"/>
              <a:ext cx="535501" cy="255580"/>
            </a:xfrm>
            <a:prstGeom prst="rect">
              <a:avLst/>
            </a:prstGeom>
          </p:spPr>
        </p:pic>
        <p:sp>
          <p:nvSpPr>
            <p:cNvPr id="111" name="Flèche vers la droite 110">
              <a:extLst>
                <a:ext uri="{FF2B5EF4-FFF2-40B4-BE49-F238E27FC236}">
                  <a16:creationId xmlns:a16="http://schemas.microsoft.com/office/drawing/2014/main" id="{BBA05F71-6E22-41A8-1890-988B255FA81B}"/>
                </a:ext>
              </a:extLst>
            </p:cNvPr>
            <p:cNvSpPr/>
            <p:nvPr/>
          </p:nvSpPr>
          <p:spPr>
            <a:xfrm>
              <a:off x="5270043" y="2237701"/>
              <a:ext cx="136122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B78AA5C1-B055-1B73-0FA7-B8A8F8FECCF2}"/>
              </a:ext>
            </a:extLst>
          </p:cNvPr>
          <p:cNvGrpSpPr/>
          <p:nvPr/>
        </p:nvGrpSpPr>
        <p:grpSpPr>
          <a:xfrm>
            <a:off x="3530421" y="1478468"/>
            <a:ext cx="2653490" cy="2161838"/>
            <a:chOff x="3530421" y="1478468"/>
            <a:chExt cx="2653490" cy="2161838"/>
          </a:xfrm>
        </p:grpSpPr>
        <p:sp>
          <p:nvSpPr>
            <p:cNvPr id="28" name="Flèche vers la droite 27">
              <a:extLst>
                <a:ext uri="{FF2B5EF4-FFF2-40B4-BE49-F238E27FC236}">
                  <a16:creationId xmlns:a16="http://schemas.microsoft.com/office/drawing/2014/main" id="{F7BFEB92-3143-644D-6286-590F832D8B1A}"/>
                </a:ext>
              </a:extLst>
            </p:cNvPr>
            <p:cNvSpPr/>
            <p:nvPr/>
          </p:nvSpPr>
          <p:spPr>
            <a:xfrm>
              <a:off x="3530421" y="2237701"/>
              <a:ext cx="130571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464B71AD-6C76-812D-8A04-B15771A79695}"/>
                </a:ext>
              </a:extLst>
            </p:cNvPr>
            <p:cNvSpPr txBox="1"/>
            <p:nvPr/>
          </p:nvSpPr>
          <p:spPr>
            <a:xfrm>
              <a:off x="4399635" y="3086308"/>
              <a:ext cx="1709646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Triaged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priority</a:t>
              </a:r>
              <a:r>
                <a:rPr lang="es-ES" sz="1000" dirty="0">
                  <a:solidFill>
                    <a:schemeClr val="tx1"/>
                  </a:solidFill>
                </a:rPr>
                <a:t> status </a:t>
              </a:r>
              <a:r>
                <a:rPr lang="es-ES" sz="1000" dirty="0" err="1">
                  <a:solidFill>
                    <a:schemeClr val="tx1"/>
                  </a:solidFill>
                </a:rPr>
                <a:t>documented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11CF8878-AFD3-96CB-694E-EE58274F5B86}"/>
                </a:ext>
              </a:extLst>
            </p:cNvPr>
            <p:cNvSpPr txBox="1"/>
            <p:nvPr/>
          </p:nvSpPr>
          <p:spPr>
            <a:xfrm>
              <a:off x="4561525" y="2805991"/>
              <a:ext cx="143180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GLN/GSRN(+SRIN)</a:t>
              </a:r>
            </a:p>
          </p:txBody>
        </p:sp>
        <p:pic>
          <p:nvPicPr>
            <p:cNvPr id="60" name="Image 59">
              <a:extLst>
                <a:ext uri="{FF2B5EF4-FFF2-40B4-BE49-F238E27FC236}">
                  <a16:creationId xmlns:a16="http://schemas.microsoft.com/office/drawing/2014/main" id="{06339CF8-41D8-570D-8101-1FA4811B07A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896140" y="1839920"/>
              <a:ext cx="718904" cy="788701"/>
            </a:xfrm>
            <a:prstGeom prst="rect">
              <a:avLst/>
            </a:prstGeom>
          </p:spPr>
        </p:pic>
        <p:cxnSp>
          <p:nvCxnSpPr>
            <p:cNvPr id="65" name="Connecteur en angle 64">
              <a:extLst>
                <a:ext uri="{FF2B5EF4-FFF2-40B4-BE49-F238E27FC236}">
                  <a16:creationId xmlns:a16="http://schemas.microsoft.com/office/drawing/2014/main" id="{8E7F4A0F-3FA5-E095-6474-C18420D3B66A}"/>
                </a:ext>
              </a:extLst>
            </p:cNvPr>
            <p:cNvCxnSpPr>
              <a:cxnSpLocks/>
              <a:stCxn id="60" idx="3"/>
              <a:endCxn id="68" idx="2"/>
            </p:cNvCxnSpPr>
            <p:nvPr/>
          </p:nvCxnSpPr>
          <p:spPr>
            <a:xfrm flipV="1">
              <a:off x="5615044" y="1587194"/>
              <a:ext cx="351415" cy="647077"/>
            </a:xfrm>
            <a:prstGeom prst="bentConnector3">
              <a:avLst>
                <a:gd name="adj1" fmla="val 50000"/>
              </a:avLst>
            </a:prstGeom>
            <a:ln w="41275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Groupe 76">
              <a:extLst>
                <a:ext uri="{FF2B5EF4-FFF2-40B4-BE49-F238E27FC236}">
                  <a16:creationId xmlns:a16="http://schemas.microsoft.com/office/drawing/2014/main" id="{458734B0-5F47-1EEC-D5AB-2E3AF76DFA74}"/>
                </a:ext>
              </a:extLst>
            </p:cNvPr>
            <p:cNvGrpSpPr/>
            <p:nvPr/>
          </p:nvGrpSpPr>
          <p:grpSpPr>
            <a:xfrm>
              <a:off x="5966459" y="1478468"/>
              <a:ext cx="217452" cy="755803"/>
              <a:chOff x="5374930" y="2650359"/>
              <a:chExt cx="272358" cy="946640"/>
            </a:xfrm>
          </p:grpSpPr>
          <p:sp>
            <p:nvSpPr>
              <p:cNvPr id="68" name="Ellipse 67">
                <a:extLst>
                  <a:ext uri="{FF2B5EF4-FFF2-40B4-BE49-F238E27FC236}">
                    <a16:creationId xmlns:a16="http://schemas.microsoft.com/office/drawing/2014/main" id="{0FD0585B-FCE6-CF08-5CDF-64EA4C4E6AAB}"/>
                  </a:ext>
                </a:extLst>
              </p:cNvPr>
              <p:cNvSpPr/>
              <p:nvPr/>
            </p:nvSpPr>
            <p:spPr>
              <a:xfrm>
                <a:off x="5374930" y="2650359"/>
                <a:ext cx="272358" cy="27235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0" name="Ellipse 69">
                <a:extLst>
                  <a:ext uri="{FF2B5EF4-FFF2-40B4-BE49-F238E27FC236}">
                    <a16:creationId xmlns:a16="http://schemas.microsoft.com/office/drawing/2014/main" id="{D0C97B97-ADBF-AE98-B17B-746717C9A975}"/>
                  </a:ext>
                </a:extLst>
              </p:cNvPr>
              <p:cNvSpPr/>
              <p:nvPr/>
            </p:nvSpPr>
            <p:spPr>
              <a:xfrm>
                <a:off x="5374930" y="2985789"/>
                <a:ext cx="272358" cy="272358"/>
              </a:xfrm>
              <a:prstGeom prst="ellipse">
                <a:avLst/>
              </a:prstGeom>
              <a:solidFill>
                <a:srgbClr val="FB9A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" name="Ellipse 75">
                <a:extLst>
                  <a:ext uri="{FF2B5EF4-FFF2-40B4-BE49-F238E27FC236}">
                    <a16:creationId xmlns:a16="http://schemas.microsoft.com/office/drawing/2014/main" id="{6EF422BE-A313-18FA-A55C-208A0E43278E}"/>
                  </a:ext>
                </a:extLst>
              </p:cNvPr>
              <p:cNvSpPr/>
              <p:nvPr/>
            </p:nvSpPr>
            <p:spPr>
              <a:xfrm>
                <a:off x="5374930" y="3324641"/>
                <a:ext cx="272358" cy="272358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52D0D33C-ED2F-0AA6-658D-AB68DCF4FD9B}"/>
              </a:ext>
            </a:extLst>
          </p:cNvPr>
          <p:cNvGrpSpPr/>
          <p:nvPr/>
        </p:nvGrpSpPr>
        <p:grpSpPr>
          <a:xfrm>
            <a:off x="2059748" y="2209267"/>
            <a:ext cx="2159190" cy="1738815"/>
            <a:chOff x="2059748" y="2209267"/>
            <a:chExt cx="2159190" cy="1738815"/>
          </a:xfrm>
        </p:grpSpPr>
        <p:sp>
          <p:nvSpPr>
            <p:cNvPr id="21" name="Flèche vers la droite 20">
              <a:extLst>
                <a:ext uri="{FF2B5EF4-FFF2-40B4-BE49-F238E27FC236}">
                  <a16:creationId xmlns:a16="http://schemas.microsoft.com/office/drawing/2014/main" id="{0D7C100C-6CDF-4C70-F11E-509C887031B6}"/>
                </a:ext>
              </a:extLst>
            </p:cNvPr>
            <p:cNvSpPr/>
            <p:nvPr/>
          </p:nvSpPr>
          <p:spPr>
            <a:xfrm>
              <a:off x="2059748" y="2237701"/>
              <a:ext cx="844569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4F26F9F2-EC8A-799C-B661-87D5D0933AA4}"/>
                </a:ext>
              </a:extLst>
            </p:cNvPr>
            <p:cNvSpPr txBox="1"/>
            <p:nvPr/>
          </p:nvSpPr>
          <p:spPr>
            <a:xfrm>
              <a:off x="2509292" y="3086308"/>
              <a:ext cx="1709646" cy="86177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s-ES" sz="1000" dirty="0" err="1">
                  <a:solidFill>
                    <a:schemeClr val="tx1"/>
                  </a:solidFill>
                </a:rPr>
                <a:t>Patient’s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registration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takes</a:t>
              </a:r>
              <a:r>
                <a:rPr lang="es-ES" sz="1000" dirty="0">
                  <a:solidFill>
                    <a:schemeClr val="tx1"/>
                  </a:solidFill>
                </a:rPr>
                <a:t> place at </a:t>
              </a:r>
              <a:r>
                <a:rPr lang="es-ES" sz="1000" dirty="0" err="1">
                  <a:solidFill>
                    <a:schemeClr val="tx1"/>
                  </a:solidFill>
                </a:rPr>
                <a:t>Emergency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Department</a:t>
              </a:r>
              <a:r>
                <a:rPr lang="es-ES" sz="1000" dirty="0">
                  <a:solidFill>
                    <a:schemeClr val="tx1"/>
                  </a:solidFill>
                </a:rPr>
                <a:t> and </a:t>
              </a:r>
              <a:r>
                <a:rPr lang="es-ES" sz="1000" dirty="0" err="1">
                  <a:solidFill>
                    <a:schemeClr val="tx1"/>
                  </a:solidFill>
                </a:rPr>
                <a:t>history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of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ambulance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  <a:r>
                <a:rPr lang="es-ES" sz="1000" dirty="0" err="1">
                  <a:solidFill>
                    <a:schemeClr val="tx1"/>
                  </a:solidFill>
                </a:rPr>
                <a:t>taken</a:t>
              </a:r>
              <a:r>
                <a:rPr lang="es-ES" sz="1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D7093B08-A4DF-D6B7-6CD8-7C9666E0707E}"/>
                </a:ext>
              </a:extLst>
            </p:cNvPr>
            <p:cNvSpPr txBox="1"/>
            <p:nvPr/>
          </p:nvSpPr>
          <p:spPr>
            <a:xfrm>
              <a:off x="2671182" y="2805991"/>
              <a:ext cx="1431803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GLN/GSRN(+SRIN)</a:t>
              </a:r>
            </a:p>
          </p:txBody>
        </p:sp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A9C9FE3F-91AB-21F7-44BF-C93AA8EB53B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961189" y="2209267"/>
              <a:ext cx="925840" cy="410841"/>
            </a:xfrm>
            <a:prstGeom prst="rect">
              <a:avLst/>
            </a:prstGeom>
          </p:spPr>
        </p:pic>
      </p:grpSp>
      <p:grpSp>
        <p:nvGrpSpPr>
          <p:cNvPr id="115" name="Groupe 114">
            <a:extLst>
              <a:ext uri="{FF2B5EF4-FFF2-40B4-BE49-F238E27FC236}">
                <a16:creationId xmlns:a16="http://schemas.microsoft.com/office/drawing/2014/main" id="{C94E4A6B-21A2-5F99-BF82-3996C7A72004}"/>
              </a:ext>
            </a:extLst>
          </p:cNvPr>
          <p:cNvGrpSpPr/>
          <p:nvPr/>
        </p:nvGrpSpPr>
        <p:grpSpPr>
          <a:xfrm>
            <a:off x="595035" y="1883835"/>
            <a:ext cx="1818125" cy="1899521"/>
            <a:chOff x="595035" y="1883835"/>
            <a:chExt cx="1818125" cy="1899521"/>
          </a:xfrm>
        </p:grpSpPr>
        <p:grpSp>
          <p:nvGrpSpPr>
            <p:cNvPr id="149" name="Groupe 148">
              <a:extLst>
                <a:ext uri="{FF2B5EF4-FFF2-40B4-BE49-F238E27FC236}">
                  <a16:creationId xmlns:a16="http://schemas.microsoft.com/office/drawing/2014/main" id="{A73BFDA8-11D6-E576-5578-8C92B79685F3}"/>
                </a:ext>
              </a:extLst>
            </p:cNvPr>
            <p:cNvGrpSpPr/>
            <p:nvPr/>
          </p:nvGrpSpPr>
          <p:grpSpPr>
            <a:xfrm>
              <a:off x="595035" y="2795153"/>
              <a:ext cx="1818125" cy="988203"/>
              <a:chOff x="142858" y="2178740"/>
              <a:chExt cx="1818125" cy="988203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1B219E8A-EAC4-EF3A-AAF2-4FA01CF153E8}"/>
                  </a:ext>
                </a:extLst>
              </p:cNvPr>
              <p:cNvSpPr txBox="1"/>
              <p:nvPr/>
            </p:nvSpPr>
            <p:spPr>
              <a:xfrm>
                <a:off x="295893" y="2459057"/>
                <a:ext cx="1378065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Patient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arrives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via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ambulance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self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referral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2654FA4A-6940-0256-51EA-6275089EC848}"/>
                  </a:ext>
                </a:extLst>
              </p:cNvPr>
              <p:cNvSpPr txBox="1"/>
              <p:nvPr/>
            </p:nvSpPr>
            <p:spPr>
              <a:xfrm>
                <a:off x="142858" y="2178740"/>
                <a:ext cx="1818125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GTIN/GLN/GSRN(+SRIN)</a:t>
                </a:r>
              </a:p>
            </p:txBody>
          </p:sp>
        </p:grpSp>
        <p:pic>
          <p:nvPicPr>
            <p:cNvPr id="63" name="Image 62">
              <a:extLst>
                <a:ext uri="{FF2B5EF4-FFF2-40B4-BE49-F238E27FC236}">
                  <a16:creationId xmlns:a16="http://schemas.microsoft.com/office/drawing/2014/main" id="{9DDB42AD-1C2C-163D-9BB5-03BA5E557F9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48070" y="1883835"/>
              <a:ext cx="1403242" cy="767193"/>
            </a:xfrm>
            <a:prstGeom prst="rect">
              <a:avLst/>
            </a:prstGeom>
          </p:spPr>
        </p:pic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3D477898-B938-2524-CCE2-612331B17580}"/>
              </a:ext>
            </a:extLst>
          </p:cNvPr>
          <p:cNvGrpSpPr/>
          <p:nvPr/>
        </p:nvGrpSpPr>
        <p:grpSpPr>
          <a:xfrm>
            <a:off x="5897674" y="3791887"/>
            <a:ext cx="5620273" cy="2865663"/>
            <a:chOff x="5207686" y="3791887"/>
            <a:chExt cx="5620273" cy="2865663"/>
          </a:xfrm>
        </p:grpSpPr>
        <p:grpSp>
          <p:nvGrpSpPr>
            <p:cNvPr id="108" name="Groupe 107">
              <a:extLst>
                <a:ext uri="{FF2B5EF4-FFF2-40B4-BE49-F238E27FC236}">
                  <a16:creationId xmlns:a16="http://schemas.microsoft.com/office/drawing/2014/main" id="{1A67BCA7-4AB6-774A-5329-460EE4556E13}"/>
                </a:ext>
              </a:extLst>
            </p:cNvPr>
            <p:cNvGrpSpPr/>
            <p:nvPr/>
          </p:nvGrpSpPr>
          <p:grpSpPr>
            <a:xfrm>
              <a:off x="7437410" y="3791888"/>
              <a:ext cx="2967048" cy="2665608"/>
              <a:chOff x="7437410" y="3791888"/>
              <a:chExt cx="2967048" cy="2665608"/>
            </a:xfrm>
          </p:grpSpPr>
          <p:sp>
            <p:nvSpPr>
              <p:cNvPr id="86" name="ZoneTexte 85">
                <a:extLst>
                  <a:ext uri="{FF2B5EF4-FFF2-40B4-BE49-F238E27FC236}">
                    <a16:creationId xmlns:a16="http://schemas.microsoft.com/office/drawing/2014/main" id="{7451DBED-08CC-A791-728A-008BD8EBD4D1}"/>
                  </a:ext>
                </a:extLst>
              </p:cNvPr>
              <p:cNvSpPr txBox="1"/>
              <p:nvPr/>
            </p:nvSpPr>
            <p:spPr>
              <a:xfrm>
                <a:off x="7464280" y="6057386"/>
                <a:ext cx="1378064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Admitted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further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treatment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91" name="ZoneTexte 90">
                <a:extLst>
                  <a:ext uri="{FF2B5EF4-FFF2-40B4-BE49-F238E27FC236}">
                    <a16:creationId xmlns:a16="http://schemas.microsoft.com/office/drawing/2014/main" id="{6DE8DD74-458F-43FC-E2C1-0F22E14EEEA9}"/>
                  </a:ext>
                </a:extLst>
              </p:cNvPr>
              <p:cNvSpPr txBox="1"/>
              <p:nvPr/>
            </p:nvSpPr>
            <p:spPr>
              <a:xfrm>
                <a:off x="7437410" y="5801095"/>
                <a:ext cx="143180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GLN/GSRN(+SRIN)</a:t>
                </a:r>
              </a:p>
            </p:txBody>
          </p:sp>
          <p:pic>
            <p:nvPicPr>
              <p:cNvPr id="103" name="Image 102" descr="Une image contenant charrette à bras, capture d’écran, conception&#10;&#10;Description générée automatiquement">
                <a:extLst>
                  <a:ext uri="{FF2B5EF4-FFF2-40B4-BE49-F238E27FC236}">
                    <a16:creationId xmlns:a16="http://schemas.microsoft.com/office/drawing/2014/main" id="{477CE8C4-69B1-6D00-5824-1AC96DA88D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720823" y="4946395"/>
                <a:ext cx="841610" cy="723966"/>
              </a:xfrm>
              <a:prstGeom prst="rect">
                <a:avLst/>
              </a:prstGeom>
            </p:spPr>
          </p:pic>
          <p:sp>
            <p:nvSpPr>
              <p:cNvPr id="106" name="Flèche à angle droit 105">
                <a:extLst>
                  <a:ext uri="{FF2B5EF4-FFF2-40B4-BE49-F238E27FC236}">
                    <a16:creationId xmlns:a16="http://schemas.microsoft.com/office/drawing/2014/main" id="{C5EBE78F-6CEC-872C-91E9-B816E9A58799}"/>
                  </a:ext>
                </a:extLst>
              </p:cNvPr>
              <p:cNvSpPr/>
              <p:nvPr/>
            </p:nvSpPr>
            <p:spPr>
              <a:xfrm rot="10800000">
                <a:off x="7913340" y="3791888"/>
                <a:ext cx="2491118" cy="1060152"/>
              </a:xfrm>
              <a:prstGeom prst="bentUpArrow">
                <a:avLst>
                  <a:gd name="adj1" fmla="val 21824"/>
                  <a:gd name="adj2" fmla="val 22420"/>
                  <a:gd name="adj3" fmla="val 22367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grpSp>
          <p:nvGrpSpPr>
            <p:cNvPr id="109" name="Groupe 108">
              <a:extLst>
                <a:ext uri="{FF2B5EF4-FFF2-40B4-BE49-F238E27FC236}">
                  <a16:creationId xmlns:a16="http://schemas.microsoft.com/office/drawing/2014/main" id="{E636B7E0-637E-B29A-2E6F-7D3FE9974C8D}"/>
                </a:ext>
              </a:extLst>
            </p:cNvPr>
            <p:cNvGrpSpPr/>
            <p:nvPr/>
          </p:nvGrpSpPr>
          <p:grpSpPr>
            <a:xfrm>
              <a:off x="9962427" y="3791887"/>
              <a:ext cx="865532" cy="2249632"/>
              <a:chOff x="9962427" y="3791887"/>
              <a:chExt cx="865532" cy="2249632"/>
            </a:xfrm>
          </p:grpSpPr>
          <p:sp>
            <p:nvSpPr>
              <p:cNvPr id="50" name="ZoneTexte 49">
                <a:extLst>
                  <a:ext uri="{FF2B5EF4-FFF2-40B4-BE49-F238E27FC236}">
                    <a16:creationId xmlns:a16="http://schemas.microsoft.com/office/drawing/2014/main" id="{48D1EF75-475D-A58C-F621-C06371CAB73D}"/>
                  </a:ext>
                </a:extLst>
              </p:cNvPr>
              <p:cNvSpPr txBox="1"/>
              <p:nvPr/>
            </p:nvSpPr>
            <p:spPr>
              <a:xfrm>
                <a:off x="9962427" y="5795298"/>
                <a:ext cx="824265" cy="246221"/>
              </a:xfrm>
              <a:prstGeom prst="rect">
                <a:avLst/>
              </a:prstGeom>
              <a:solidFill>
                <a:schemeClr val="accent3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Discharge</a:t>
                </a:r>
                <a:endParaRPr lang="es-E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Flèche vers la droite 44">
                <a:extLst>
                  <a:ext uri="{FF2B5EF4-FFF2-40B4-BE49-F238E27FC236}">
                    <a16:creationId xmlns:a16="http://schemas.microsoft.com/office/drawing/2014/main" id="{FCB8C03B-EDBF-53CE-A147-BE22D7A32391}"/>
                  </a:ext>
                </a:extLst>
              </p:cNvPr>
              <p:cNvSpPr/>
              <p:nvPr/>
            </p:nvSpPr>
            <p:spPr>
              <a:xfrm rot="5400000">
                <a:off x="9857789" y="4108074"/>
                <a:ext cx="109334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pic>
            <p:nvPicPr>
              <p:cNvPr id="94" name="Image 93">
                <a:extLst>
                  <a:ext uri="{FF2B5EF4-FFF2-40B4-BE49-F238E27FC236}">
                    <a16:creationId xmlns:a16="http://schemas.microsoft.com/office/drawing/2014/main" id="{CD206866-D7F4-238D-AA4B-D660DBB6D0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144074" y="5199747"/>
                <a:ext cx="460970" cy="505725"/>
              </a:xfrm>
              <a:prstGeom prst="rect">
                <a:avLst/>
              </a:prstGeom>
            </p:spPr>
          </p:pic>
          <p:pic>
            <p:nvPicPr>
              <p:cNvPr id="30" name="Image 29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B1FF0549-1C97-0A61-2AE9-A809EA39A7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382129" y="5369984"/>
                <a:ext cx="445830" cy="319577"/>
              </a:xfrm>
              <a:prstGeom prst="rect">
                <a:avLst/>
              </a:prstGeom>
            </p:spPr>
          </p:pic>
        </p:grpSp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9B450189-3E30-62B4-95E0-1E558DBCBA0B}"/>
                </a:ext>
              </a:extLst>
            </p:cNvPr>
            <p:cNvGrpSpPr/>
            <p:nvPr/>
          </p:nvGrpSpPr>
          <p:grpSpPr>
            <a:xfrm>
              <a:off x="5207686" y="3795551"/>
              <a:ext cx="5196774" cy="2861999"/>
              <a:chOff x="5207686" y="3795551"/>
              <a:chExt cx="5196774" cy="2861999"/>
            </a:xfrm>
          </p:grpSpPr>
          <p:sp>
            <p:nvSpPr>
              <p:cNvPr id="5" name="Flèche vers la droite 4">
                <a:extLst>
                  <a:ext uri="{FF2B5EF4-FFF2-40B4-BE49-F238E27FC236}">
                    <a16:creationId xmlns:a16="http://schemas.microsoft.com/office/drawing/2014/main" id="{260DB542-4252-6D1A-E432-4B72423B1E4B}"/>
                  </a:ext>
                </a:extLst>
              </p:cNvPr>
              <p:cNvSpPr/>
              <p:nvPr/>
            </p:nvSpPr>
            <p:spPr>
              <a:xfrm rot="10800000">
                <a:off x="5342270" y="5129963"/>
                <a:ext cx="1378065" cy="460970"/>
              </a:xfrm>
              <a:prstGeom prst="rightArrow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87" name="ZoneTexte 86">
                <a:extLst>
                  <a:ext uri="{FF2B5EF4-FFF2-40B4-BE49-F238E27FC236}">
                    <a16:creationId xmlns:a16="http://schemas.microsoft.com/office/drawing/2014/main" id="{750FCA4A-F783-C06B-2ECB-690B1F03F83A}"/>
                  </a:ext>
                </a:extLst>
              </p:cNvPr>
              <p:cNvSpPr txBox="1"/>
              <p:nvPr/>
            </p:nvSpPr>
            <p:spPr>
              <a:xfrm>
                <a:off x="5207686" y="6103552"/>
                <a:ext cx="1647231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000" dirty="0" err="1">
                    <a:solidFill>
                      <a:schemeClr val="tx1"/>
                    </a:solidFill>
                  </a:rPr>
                  <a:t>Transferred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to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another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hospital 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for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further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  <a:r>
                  <a:rPr lang="es-ES" sz="1000" dirty="0" err="1">
                    <a:solidFill>
                      <a:schemeClr val="tx1"/>
                    </a:solidFill>
                  </a:rPr>
                  <a:t>treatment</a:t>
                </a:r>
                <a:r>
                  <a:rPr lang="es-ES" sz="10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8" name="Flèche à angle droit 87">
                <a:extLst>
                  <a:ext uri="{FF2B5EF4-FFF2-40B4-BE49-F238E27FC236}">
                    <a16:creationId xmlns:a16="http://schemas.microsoft.com/office/drawing/2014/main" id="{C6071771-262C-5DAA-C1D4-34E8E11AC121}"/>
                  </a:ext>
                </a:extLst>
              </p:cNvPr>
              <p:cNvSpPr/>
              <p:nvPr/>
            </p:nvSpPr>
            <p:spPr>
              <a:xfrm rot="10800000">
                <a:off x="5795100" y="3795551"/>
                <a:ext cx="4609360" cy="1060152"/>
              </a:xfrm>
              <a:prstGeom prst="bentUpArrow">
                <a:avLst>
                  <a:gd name="adj1" fmla="val 21824"/>
                  <a:gd name="adj2" fmla="val 22420"/>
                  <a:gd name="adj3" fmla="val 22367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90" name="ZoneTexte 89">
                <a:extLst>
                  <a:ext uri="{FF2B5EF4-FFF2-40B4-BE49-F238E27FC236}">
                    <a16:creationId xmlns:a16="http://schemas.microsoft.com/office/drawing/2014/main" id="{818F9110-5448-2081-839F-442DE5E52B8E}"/>
                  </a:ext>
                </a:extLst>
              </p:cNvPr>
              <p:cNvSpPr txBox="1"/>
              <p:nvPr/>
            </p:nvSpPr>
            <p:spPr>
              <a:xfrm>
                <a:off x="5317824" y="5795698"/>
                <a:ext cx="1431803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GLN/GSRN(+SRIN)</a:t>
                </a:r>
              </a:p>
            </p:txBody>
          </p:sp>
          <p:pic>
            <p:nvPicPr>
              <p:cNvPr id="10" name="Image 9" descr="Une image contenant capture d’écran, dessin humoristique, conception&#10;&#10;Description générée automatiquement">
                <a:extLst>
                  <a:ext uri="{FF2B5EF4-FFF2-40B4-BE49-F238E27FC236}">
                    <a16:creationId xmlns:a16="http://schemas.microsoft.com/office/drawing/2014/main" id="{97981221-0815-1E8C-7B96-E41C4E9657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758286" y="5104402"/>
                <a:ext cx="675428" cy="571195"/>
              </a:xfrm>
              <a:prstGeom prst="rect">
                <a:avLst/>
              </a:prstGeom>
            </p:spPr>
          </p:pic>
        </p:grpSp>
      </p:grpSp>
      <p:cxnSp>
        <p:nvCxnSpPr>
          <p:cNvPr id="8" name="Connecteur en angle 7">
            <a:extLst>
              <a:ext uri="{FF2B5EF4-FFF2-40B4-BE49-F238E27FC236}">
                <a16:creationId xmlns:a16="http://schemas.microsoft.com/office/drawing/2014/main" id="{8CB3063D-187B-DB30-4A26-0C1311AD4167}"/>
              </a:ext>
            </a:extLst>
          </p:cNvPr>
          <p:cNvCxnSpPr>
            <a:stCxn id="46" idx="2"/>
            <a:endCxn id="88" idx="3"/>
          </p:cNvCxnSpPr>
          <p:nvPr/>
        </p:nvCxnSpPr>
        <p:spPr>
          <a:xfrm rot="5400000">
            <a:off x="9576890" y="2294097"/>
            <a:ext cx="775333" cy="2227574"/>
          </a:xfrm>
          <a:prstGeom prst="bentConnector3">
            <a:avLst>
              <a:gd name="adj1" fmla="val 50000"/>
            </a:avLst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809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numCol="1" spcCol="180000">
            <a:noAutofit/>
          </a:bodyPr>
          <a:lstStyle/>
          <a:p>
            <a:pPr marL="457200" marR="0" lvl="0" indent="-4572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Positive patient identification supported by patient wristband resulting in reduction of errors  </a:t>
            </a:r>
          </a:p>
          <a:p>
            <a:pPr marL="457200" marR="0" lvl="0" indent="-4572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Visibility of patient location and severity of illness </a:t>
            </a:r>
          </a:p>
          <a:p>
            <a:pPr marL="457200" marR="0" lvl="0" indent="-4572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Visibility of available locations to admit patients to manage ambulance release </a:t>
            </a:r>
          </a:p>
          <a:p>
            <a:pPr marL="457200" marR="0" lvl="0" indent="-4572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Accurate data capture from medical devices, medicines and consumables captured at point of care ensuring accurate records to accompany the patient throughout the pathway </a:t>
            </a:r>
          </a:p>
          <a:p>
            <a:pPr marL="457200" marR="0" lvl="0" indent="-4572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Less time spent looking for equipment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4B7363-3F48-20E6-FC24-E84E26B5FF61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457200" marR="0" lvl="0" indent="-4572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Assurance of adequate stock levels for unplanned demand and automated replenishment</a:t>
            </a:r>
          </a:p>
          <a:p>
            <a:pPr marL="457200" marR="0" lvl="0" indent="-4572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600" dirty="0" err="1"/>
              <a:t>Visibility</a:t>
            </a:r>
            <a:r>
              <a:rPr lang="fr-FR" sz="1600" dirty="0"/>
              <a:t> of locations </a:t>
            </a:r>
            <a:r>
              <a:rPr lang="fr-FR" sz="1600" dirty="0" err="1"/>
              <a:t>that</a:t>
            </a:r>
            <a:r>
              <a:rPr lang="fr-FR" sz="1600" dirty="0"/>
              <a:t> </a:t>
            </a:r>
            <a:r>
              <a:rPr lang="fr-FR" sz="1600" dirty="0" err="1"/>
              <a:t>require</a:t>
            </a:r>
            <a:r>
              <a:rPr lang="fr-FR" sz="1600" dirty="0"/>
              <a:t> </a:t>
            </a:r>
            <a:r>
              <a:rPr lang="fr-FR" sz="1600" dirty="0" err="1"/>
              <a:t>cleaning</a:t>
            </a:r>
            <a:r>
              <a:rPr lang="fr-FR" sz="1600" dirty="0"/>
              <a:t> for re use </a:t>
            </a:r>
          </a:p>
          <a:p>
            <a:pPr marL="457200" marR="0" lvl="0" indent="-4572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600" dirty="0"/>
              <a:t>Reduction in time </a:t>
            </a:r>
            <a:r>
              <a:rPr lang="fr-FR" sz="1600" dirty="0" err="1"/>
              <a:t>spent</a:t>
            </a:r>
            <a:r>
              <a:rPr lang="fr-FR" sz="1600" dirty="0"/>
              <a:t> </a:t>
            </a:r>
            <a:r>
              <a:rPr lang="fr-FR" sz="1600" dirty="0" err="1"/>
              <a:t>completing</a:t>
            </a:r>
            <a:r>
              <a:rPr lang="fr-FR" sz="1600" dirty="0"/>
              <a:t> </a:t>
            </a:r>
            <a:r>
              <a:rPr lang="fr-FR" sz="1600" dirty="0" err="1"/>
              <a:t>manual</a:t>
            </a:r>
            <a:r>
              <a:rPr lang="fr-FR" sz="1600" dirty="0"/>
              <a:t> stock checks </a:t>
            </a:r>
          </a:p>
          <a:p>
            <a:pPr marL="457200" marR="0" lvl="0" indent="-4572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600" dirty="0" err="1"/>
              <a:t>Less</a:t>
            </a:r>
            <a:r>
              <a:rPr lang="fr-FR" sz="1600" dirty="0"/>
              <a:t> time tracing </a:t>
            </a:r>
            <a:r>
              <a:rPr lang="fr-FR" sz="1600" dirty="0" err="1"/>
              <a:t>equipment</a:t>
            </a:r>
            <a:r>
              <a:rPr lang="fr-FR" sz="1600" dirty="0"/>
              <a:t> </a:t>
            </a:r>
            <a:r>
              <a:rPr lang="fr-FR" sz="1600" dirty="0" err="1"/>
              <a:t>that</a:t>
            </a:r>
            <a:r>
              <a:rPr lang="fr-FR" sz="1600" dirty="0"/>
              <a:t> </a:t>
            </a:r>
            <a:r>
              <a:rPr lang="fr-FR" sz="1600" dirty="0" err="1"/>
              <a:t>requires</a:t>
            </a:r>
            <a:r>
              <a:rPr lang="fr-FR" sz="1600" dirty="0"/>
              <a:t> maintenance to </a:t>
            </a:r>
            <a:r>
              <a:rPr lang="fr-FR" sz="1600" dirty="0" err="1"/>
              <a:t>be</a:t>
            </a:r>
            <a:r>
              <a:rPr lang="fr-FR" sz="1600" dirty="0"/>
              <a:t> </a:t>
            </a:r>
            <a:r>
              <a:rPr lang="fr-FR" sz="1600" dirty="0" err="1"/>
              <a:t>carried</a:t>
            </a:r>
            <a:r>
              <a:rPr lang="fr-FR" sz="1600"/>
              <a:t> out </a:t>
            </a:r>
            <a:endParaRPr lang="fr-FR" sz="1600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26E7BD-2878-1EE4-F137-6350D43DDDC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Non </a:t>
            </a:r>
            <a:r>
              <a:rPr lang="fr-FR" dirty="0" err="1"/>
              <a:t>clinical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GS1</Template>
  <TotalTime>635</TotalTime>
  <Words>483</Words>
  <Application>Microsoft Macintosh PowerPoint</Application>
  <PresentationFormat>Grand écran</PresentationFormat>
  <Paragraphs>79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Verdana</vt:lpstr>
      <vt:lpstr>Thème Office 2013 – 2022</vt:lpstr>
      <vt:lpstr>Definition of business process</vt:lpstr>
      <vt:lpstr>Patient attending Emergency Department </vt:lpstr>
      <vt:lpstr>Patient attending Emergency Department </vt:lpstr>
      <vt:lpstr>Patient attending Emergency Department </vt:lpstr>
      <vt:lpstr>Patient attending Emergency Department </vt:lpstr>
      <vt:lpstr>Patient attending Emergency Department </vt:lpstr>
      <vt:lpstr>Patient attending Emergency Department 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66</cp:revision>
  <dcterms:created xsi:type="dcterms:W3CDTF">2023-01-10T11:12:26Z</dcterms:created>
  <dcterms:modified xsi:type="dcterms:W3CDTF">2025-02-03T08:20:09Z</dcterms:modified>
</cp:coreProperties>
</file>