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03"/>
    <p:restoredTop sz="96327"/>
  </p:normalViewPr>
  <p:slideViewPr>
    <p:cSldViewPr snapToGrid="0">
      <p:cViewPr varScale="1">
        <p:scale>
          <a:sx n="119" d="100"/>
          <a:sy n="119" d="100"/>
        </p:scale>
        <p:origin x="10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ea typeface="ＭＳ Ｐゴシック"/>
              </a:rPr>
              <a:t>Visibility of available beds and where patients are located so they can be </a:t>
            </a:r>
            <a:r>
              <a:rPr lang="en-US" sz="2000" dirty="0" err="1">
                <a:ea typeface="ＭＳ Ｐゴシック"/>
              </a:rPr>
              <a:t>prioritised</a:t>
            </a:r>
            <a:r>
              <a:rPr lang="en-US" sz="2000" dirty="0">
                <a:ea typeface="ＭＳ Ｐゴシック"/>
              </a:rPr>
              <a:t> based on need.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</a:t>
            </a:r>
            <a:r>
              <a:rPr lang="en-US" dirty="0">
                <a:latin typeface="+mn-lt"/>
              </a:rPr>
              <a:t>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Bed management </a:t>
            </a: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Clinicians can find their patients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Review of patients can be done based on need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Reduced time calling ward staff to find if they have available beds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Bed capacity management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Workforce resource management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15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3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377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0D690D92-0D12-9F82-EF06-1874C27CD2B4}"/>
              </a:ext>
            </a:extLst>
          </p:cNvPr>
          <p:cNvGrpSpPr/>
          <p:nvPr/>
        </p:nvGrpSpPr>
        <p:grpSpPr>
          <a:xfrm>
            <a:off x="3757288" y="2349004"/>
            <a:ext cx="2231843" cy="2508487"/>
            <a:chOff x="3757288" y="2349004"/>
            <a:chExt cx="2231843" cy="2508487"/>
          </a:xfrm>
        </p:grpSpPr>
        <p:pic>
          <p:nvPicPr>
            <p:cNvPr id="36" name="Image 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078E3EC-14C9-6404-2E2E-91B4ACB7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2574" y="2349004"/>
              <a:ext cx="904106" cy="659348"/>
            </a:xfrm>
            <a:prstGeom prst="rect">
              <a:avLst/>
            </a:prstGeom>
          </p:spPr>
        </p:pic>
        <p:pic>
          <p:nvPicPr>
            <p:cNvPr id="29" name="Image 28" descr="Une image contenant capture d’écran, Rectangle, ligne, charrette à bras&#10;&#10;Description générée automatiquement">
              <a:extLst>
                <a:ext uri="{FF2B5EF4-FFF2-40B4-BE49-F238E27FC236}">
                  <a16:creationId xmlns:a16="http://schemas.microsoft.com/office/drawing/2014/main" id="{42978C89-B0C1-F770-BC34-C704B0D0D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3904" y="2592320"/>
              <a:ext cx="323072" cy="291744"/>
            </a:xfrm>
            <a:prstGeom prst="rect">
              <a:avLst/>
            </a:prstGeom>
          </p:spPr>
        </p:pic>
        <p:pic>
          <p:nvPicPr>
            <p:cNvPr id="32" name="Image 3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F29B960-9B92-4CAA-287F-5FB54DF62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47563" y="2656836"/>
              <a:ext cx="219142" cy="240418"/>
            </a:xfrm>
            <a:prstGeom prst="rect">
              <a:avLst/>
            </a:prstGeom>
          </p:spPr>
        </p:pic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021BB7B7-E0C1-6FD4-288F-5D99FBD6CC90}"/>
                </a:ext>
              </a:extLst>
            </p:cNvPr>
            <p:cNvGrpSpPr/>
            <p:nvPr/>
          </p:nvGrpSpPr>
          <p:grpSpPr>
            <a:xfrm>
              <a:off x="3757288" y="2448095"/>
              <a:ext cx="2231843" cy="2409396"/>
              <a:chOff x="3757288" y="2448095"/>
              <a:chExt cx="2231843" cy="2409396"/>
            </a:xfrm>
          </p:grpSpPr>
          <p:sp>
            <p:nvSpPr>
              <p:cNvPr id="12" name="Flèche vers la droite 11">
                <a:extLst>
                  <a:ext uri="{FF2B5EF4-FFF2-40B4-BE49-F238E27FC236}">
                    <a16:creationId xmlns:a16="http://schemas.microsoft.com/office/drawing/2014/main" id="{15876706-0DB3-1511-16BB-711144D0C5E8}"/>
                  </a:ext>
                </a:extLst>
              </p:cNvPr>
              <p:cNvSpPr/>
              <p:nvPr/>
            </p:nvSpPr>
            <p:spPr>
              <a:xfrm>
                <a:off x="3757288" y="2452557"/>
                <a:ext cx="1086127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D03069E-52DA-965E-0A8E-64CE3634B19D}"/>
                  </a:ext>
                </a:extLst>
              </p:cNvPr>
              <p:cNvSpPr txBox="1"/>
              <p:nvPr/>
            </p:nvSpPr>
            <p:spPr>
              <a:xfrm>
                <a:off x="4677478" y="3995717"/>
                <a:ext cx="1311653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Patient admitted and scanned into location on EHR / bed management system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4DF7D3D1-E542-0112-BD52-4FF0E77BDE84}"/>
                  </a:ext>
                </a:extLst>
              </p:cNvPr>
              <p:cNvSpPr txBox="1"/>
              <p:nvPr/>
            </p:nvSpPr>
            <p:spPr>
              <a:xfrm>
                <a:off x="4848189" y="2448095"/>
                <a:ext cx="509870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453C2958-5FAA-4CBB-BAD4-1585511626B6}"/>
                  </a:ext>
                </a:extLst>
              </p:cNvPr>
              <p:cNvSpPr txBox="1"/>
              <p:nvPr/>
            </p:nvSpPr>
            <p:spPr>
              <a:xfrm>
                <a:off x="4733689" y="3428999"/>
                <a:ext cx="1164670" cy="400110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fr-FR" sz="1000" dirty="0"/>
                  <a:t>GLN/GSRN (+SRIN)/GIAI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1410BC20-CA04-E1EA-4546-2E9ED74D0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96026" y="2725764"/>
                <a:ext cx="381721" cy="381721"/>
              </a:xfrm>
              <a:prstGeom prst="rect">
                <a:avLst/>
              </a:prstGeom>
            </p:spPr>
          </p:pic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736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DADDB97B-546C-D108-997D-B2E2385CC29A}"/>
              </a:ext>
            </a:extLst>
          </p:cNvPr>
          <p:cNvGrpSpPr/>
          <p:nvPr/>
        </p:nvGrpSpPr>
        <p:grpSpPr>
          <a:xfrm>
            <a:off x="5294869" y="2349004"/>
            <a:ext cx="2167537" cy="2816264"/>
            <a:chOff x="5294869" y="2349004"/>
            <a:chExt cx="2167537" cy="2816264"/>
          </a:xfrm>
        </p:grpSpPr>
        <p:sp>
          <p:nvSpPr>
            <p:cNvPr id="26" name="Flèche vers la droite 25">
              <a:extLst>
                <a:ext uri="{FF2B5EF4-FFF2-40B4-BE49-F238E27FC236}">
                  <a16:creationId xmlns:a16="http://schemas.microsoft.com/office/drawing/2014/main" id="{6B52C14F-F1A6-082A-D874-5147DD87DED3}"/>
                </a:ext>
              </a:extLst>
            </p:cNvPr>
            <p:cNvSpPr/>
            <p:nvPr/>
          </p:nvSpPr>
          <p:spPr>
            <a:xfrm>
              <a:off x="5294869" y="2452557"/>
              <a:ext cx="100971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262B95E-A2D0-B4E2-B754-CFD3A6E17B0B}"/>
                </a:ext>
              </a:extLst>
            </p:cNvPr>
            <p:cNvSpPr txBox="1"/>
            <p:nvPr/>
          </p:nvSpPr>
          <p:spPr>
            <a:xfrm>
              <a:off x="6072439" y="3995717"/>
              <a:ext cx="1389967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transferred to another department / ward and  scanned into location on EHR / bed management system </a:t>
              </a: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CAEBE63-43BD-0861-3BA7-580AB2B3AE40}"/>
                </a:ext>
              </a:extLst>
            </p:cNvPr>
            <p:cNvGrpSpPr/>
            <p:nvPr/>
          </p:nvGrpSpPr>
          <p:grpSpPr>
            <a:xfrm>
              <a:off x="6315850" y="2349004"/>
              <a:ext cx="1020996" cy="762928"/>
              <a:chOff x="7827027" y="2223337"/>
              <a:chExt cx="1372931" cy="1025908"/>
            </a:xfrm>
          </p:grpSpPr>
          <p:pic>
            <p:nvPicPr>
              <p:cNvPr id="47" name="Image 46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AE46116D-AB99-AAC3-87E8-4391C2EF6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827027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48" name="Image 4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B80C096B-FE1D-D398-BFD4-0E96C6CC40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74271" y="2550523"/>
                <a:ext cx="434435" cy="392308"/>
              </a:xfrm>
              <a:prstGeom prst="rect">
                <a:avLst/>
              </a:prstGeom>
            </p:spPr>
          </p:pic>
          <p:pic>
            <p:nvPicPr>
              <p:cNvPr id="49" name="Image 48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58BCADE2-3BF8-C285-73BE-099E1A2A0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68206" y="2637278"/>
                <a:ext cx="294680" cy="323290"/>
              </a:xfrm>
              <a:prstGeom prst="rect">
                <a:avLst/>
              </a:prstGeom>
            </p:spPr>
          </p:pic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B1988C6A-C555-9103-508B-CC9708C77C20}"/>
                  </a:ext>
                </a:extLst>
              </p:cNvPr>
              <p:cNvSpPr txBox="1"/>
              <p:nvPr/>
            </p:nvSpPr>
            <p:spPr>
              <a:xfrm>
                <a:off x="7834577" y="2356585"/>
                <a:ext cx="685622" cy="33109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pic>
            <p:nvPicPr>
              <p:cNvPr id="54" name="Image 53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E3B624A-9267-7C8A-9AA8-F711D2A0B4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81908" y="2731195"/>
                <a:ext cx="518050" cy="518050"/>
              </a:xfrm>
              <a:prstGeom prst="rect">
                <a:avLst/>
              </a:prstGeom>
            </p:spPr>
          </p:pic>
        </p:grp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C0CFF23-DE2E-A625-3090-5A547EE632CD}"/>
                </a:ext>
              </a:extLst>
            </p:cNvPr>
            <p:cNvSpPr txBox="1"/>
            <p:nvPr/>
          </p:nvSpPr>
          <p:spPr>
            <a:xfrm>
              <a:off x="6199554" y="3443485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0D690D92-0D12-9F82-EF06-1874C27CD2B4}"/>
              </a:ext>
            </a:extLst>
          </p:cNvPr>
          <p:cNvGrpSpPr/>
          <p:nvPr/>
        </p:nvGrpSpPr>
        <p:grpSpPr>
          <a:xfrm>
            <a:off x="3757288" y="2349004"/>
            <a:ext cx="2231843" cy="2508487"/>
            <a:chOff x="3757288" y="2349004"/>
            <a:chExt cx="2231843" cy="2508487"/>
          </a:xfrm>
        </p:grpSpPr>
        <p:pic>
          <p:nvPicPr>
            <p:cNvPr id="36" name="Image 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078E3EC-14C9-6404-2E2E-91B4ACB7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2574" y="2349004"/>
              <a:ext cx="904106" cy="659348"/>
            </a:xfrm>
            <a:prstGeom prst="rect">
              <a:avLst/>
            </a:prstGeom>
          </p:spPr>
        </p:pic>
        <p:pic>
          <p:nvPicPr>
            <p:cNvPr id="29" name="Image 28" descr="Une image contenant capture d’écran, Rectangle, ligne, charrette à bras&#10;&#10;Description générée automatiquement">
              <a:extLst>
                <a:ext uri="{FF2B5EF4-FFF2-40B4-BE49-F238E27FC236}">
                  <a16:creationId xmlns:a16="http://schemas.microsoft.com/office/drawing/2014/main" id="{42978C89-B0C1-F770-BC34-C704B0D0D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3904" y="2592320"/>
              <a:ext cx="323072" cy="291744"/>
            </a:xfrm>
            <a:prstGeom prst="rect">
              <a:avLst/>
            </a:prstGeom>
          </p:spPr>
        </p:pic>
        <p:pic>
          <p:nvPicPr>
            <p:cNvPr id="32" name="Image 3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F29B960-9B92-4CAA-287F-5FB54DF62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47563" y="2656836"/>
              <a:ext cx="219142" cy="240418"/>
            </a:xfrm>
            <a:prstGeom prst="rect">
              <a:avLst/>
            </a:prstGeom>
          </p:spPr>
        </p:pic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021BB7B7-E0C1-6FD4-288F-5D99FBD6CC90}"/>
                </a:ext>
              </a:extLst>
            </p:cNvPr>
            <p:cNvGrpSpPr/>
            <p:nvPr/>
          </p:nvGrpSpPr>
          <p:grpSpPr>
            <a:xfrm>
              <a:off x="3757288" y="2448095"/>
              <a:ext cx="2231843" cy="2409396"/>
              <a:chOff x="3757288" y="2448095"/>
              <a:chExt cx="2231843" cy="2409396"/>
            </a:xfrm>
          </p:grpSpPr>
          <p:sp>
            <p:nvSpPr>
              <p:cNvPr id="12" name="Flèche vers la droite 11">
                <a:extLst>
                  <a:ext uri="{FF2B5EF4-FFF2-40B4-BE49-F238E27FC236}">
                    <a16:creationId xmlns:a16="http://schemas.microsoft.com/office/drawing/2014/main" id="{15876706-0DB3-1511-16BB-711144D0C5E8}"/>
                  </a:ext>
                </a:extLst>
              </p:cNvPr>
              <p:cNvSpPr/>
              <p:nvPr/>
            </p:nvSpPr>
            <p:spPr>
              <a:xfrm>
                <a:off x="3757288" y="2452557"/>
                <a:ext cx="1086127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D03069E-52DA-965E-0A8E-64CE3634B19D}"/>
                  </a:ext>
                </a:extLst>
              </p:cNvPr>
              <p:cNvSpPr txBox="1"/>
              <p:nvPr/>
            </p:nvSpPr>
            <p:spPr>
              <a:xfrm>
                <a:off x="4677478" y="3995717"/>
                <a:ext cx="1311653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Patient admitted and scanned into location on EHR / bed management system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4DF7D3D1-E542-0112-BD52-4FF0E77BDE84}"/>
                  </a:ext>
                </a:extLst>
              </p:cNvPr>
              <p:cNvSpPr txBox="1"/>
              <p:nvPr/>
            </p:nvSpPr>
            <p:spPr>
              <a:xfrm>
                <a:off x="4848189" y="2448095"/>
                <a:ext cx="509870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453C2958-5FAA-4CBB-BAD4-1585511626B6}"/>
                  </a:ext>
                </a:extLst>
              </p:cNvPr>
              <p:cNvSpPr txBox="1"/>
              <p:nvPr/>
            </p:nvSpPr>
            <p:spPr>
              <a:xfrm>
                <a:off x="4733689" y="3428999"/>
                <a:ext cx="1164670" cy="400110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fr-FR" sz="1000" dirty="0"/>
                  <a:t>GLN/GSRN (+SRIN)/GIAI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1410BC20-CA04-E1EA-4546-2E9ED74D0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96026" y="2725764"/>
                <a:ext cx="381721" cy="381721"/>
              </a:xfrm>
              <a:prstGeom prst="rect">
                <a:avLst/>
              </a:prstGeom>
            </p:spPr>
          </p:pic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829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3CCCA37C-15A1-C766-4218-A0ED36D6D91D}"/>
              </a:ext>
            </a:extLst>
          </p:cNvPr>
          <p:cNvGrpSpPr/>
          <p:nvPr/>
        </p:nvGrpSpPr>
        <p:grpSpPr>
          <a:xfrm>
            <a:off x="6760734" y="2328976"/>
            <a:ext cx="2174947" cy="2066851"/>
            <a:chOff x="6760734" y="2328976"/>
            <a:chExt cx="2174947" cy="2066851"/>
          </a:xfrm>
        </p:grpSpPr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973BF67F-01F3-02B5-1E54-C22837547EDB}"/>
                </a:ext>
              </a:extLst>
            </p:cNvPr>
            <p:cNvSpPr/>
            <p:nvPr/>
          </p:nvSpPr>
          <p:spPr>
            <a:xfrm>
              <a:off x="6760734" y="2452557"/>
              <a:ext cx="101670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08FB87A-F278-6CD7-7E72-6406EB2DF4C3}"/>
                </a:ext>
              </a:extLst>
            </p:cNvPr>
            <p:cNvSpPr txBox="1"/>
            <p:nvPr/>
          </p:nvSpPr>
          <p:spPr>
            <a:xfrm>
              <a:off x="7545714" y="3995717"/>
              <a:ext cx="13899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discharged home</a:t>
              </a:r>
            </a:p>
          </p:txBody>
        </p:sp>
        <p:grpSp>
          <p:nvGrpSpPr>
            <p:cNvPr id="53" name="Groupe 52">
              <a:extLst>
                <a:ext uri="{FF2B5EF4-FFF2-40B4-BE49-F238E27FC236}">
                  <a16:creationId xmlns:a16="http://schemas.microsoft.com/office/drawing/2014/main" id="{B8128A85-F6EC-B521-4718-42085D86C564}"/>
                </a:ext>
              </a:extLst>
            </p:cNvPr>
            <p:cNvGrpSpPr/>
            <p:nvPr/>
          </p:nvGrpSpPr>
          <p:grpSpPr>
            <a:xfrm>
              <a:off x="7789124" y="2328976"/>
              <a:ext cx="1103443" cy="704828"/>
              <a:chOff x="8774159" y="2223337"/>
              <a:chExt cx="1483796" cy="947780"/>
            </a:xfrm>
          </p:grpSpPr>
          <p:pic>
            <p:nvPicPr>
              <p:cNvPr id="60" name="Image 5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206A253F-2BC9-F1C0-1414-6AD84E41FB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774159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66" name="Image 65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7BE970A5-8077-E0F9-3746-5E6293A960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4166" y="2418522"/>
                <a:ext cx="632232" cy="570925"/>
              </a:xfrm>
              <a:prstGeom prst="rect">
                <a:avLst/>
              </a:prstGeom>
            </p:spPr>
          </p:pic>
          <p:pic>
            <p:nvPicPr>
              <p:cNvPr id="68" name="Image 6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C67DD35B-C84B-976C-AFB5-BD351DB1C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21862" y="2786838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F8D16E1B-9755-55D2-63FE-987135FD3762}"/>
                </a:ext>
              </a:extLst>
            </p:cNvPr>
            <p:cNvSpPr txBox="1"/>
            <p:nvPr/>
          </p:nvSpPr>
          <p:spPr>
            <a:xfrm>
              <a:off x="7651819" y="3431980"/>
              <a:ext cx="116467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</a:t>
              </a:r>
              <a:r>
                <a:rPr lang="en-US" sz="1000" dirty="0"/>
                <a:t>GIAI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DADDB97B-546C-D108-997D-B2E2385CC29A}"/>
              </a:ext>
            </a:extLst>
          </p:cNvPr>
          <p:cNvGrpSpPr/>
          <p:nvPr/>
        </p:nvGrpSpPr>
        <p:grpSpPr>
          <a:xfrm>
            <a:off x="5294869" y="2349004"/>
            <a:ext cx="2167537" cy="2816264"/>
            <a:chOff x="5294869" y="2349004"/>
            <a:chExt cx="2167537" cy="2816264"/>
          </a:xfrm>
        </p:grpSpPr>
        <p:sp>
          <p:nvSpPr>
            <p:cNvPr id="26" name="Flèche vers la droite 25">
              <a:extLst>
                <a:ext uri="{FF2B5EF4-FFF2-40B4-BE49-F238E27FC236}">
                  <a16:creationId xmlns:a16="http://schemas.microsoft.com/office/drawing/2014/main" id="{6B52C14F-F1A6-082A-D874-5147DD87DED3}"/>
                </a:ext>
              </a:extLst>
            </p:cNvPr>
            <p:cNvSpPr/>
            <p:nvPr/>
          </p:nvSpPr>
          <p:spPr>
            <a:xfrm>
              <a:off x="5294869" y="2452557"/>
              <a:ext cx="100971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262B95E-A2D0-B4E2-B754-CFD3A6E17B0B}"/>
                </a:ext>
              </a:extLst>
            </p:cNvPr>
            <p:cNvSpPr txBox="1"/>
            <p:nvPr/>
          </p:nvSpPr>
          <p:spPr>
            <a:xfrm>
              <a:off x="6072439" y="3995717"/>
              <a:ext cx="1389967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transferred to another department / ward and  scanned into location on EHR / bed management system </a:t>
              </a: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CAEBE63-43BD-0861-3BA7-580AB2B3AE40}"/>
                </a:ext>
              </a:extLst>
            </p:cNvPr>
            <p:cNvGrpSpPr/>
            <p:nvPr/>
          </p:nvGrpSpPr>
          <p:grpSpPr>
            <a:xfrm>
              <a:off x="6315850" y="2349004"/>
              <a:ext cx="1020996" cy="762928"/>
              <a:chOff x="7827027" y="2223337"/>
              <a:chExt cx="1372931" cy="1025908"/>
            </a:xfrm>
          </p:grpSpPr>
          <p:pic>
            <p:nvPicPr>
              <p:cNvPr id="47" name="Image 46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AE46116D-AB99-AAC3-87E8-4391C2EF6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827027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48" name="Image 4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B80C096B-FE1D-D398-BFD4-0E96C6CC40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74271" y="2550523"/>
                <a:ext cx="434435" cy="392308"/>
              </a:xfrm>
              <a:prstGeom prst="rect">
                <a:avLst/>
              </a:prstGeom>
            </p:spPr>
          </p:pic>
          <p:pic>
            <p:nvPicPr>
              <p:cNvPr id="49" name="Image 48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58BCADE2-3BF8-C285-73BE-099E1A2A0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68206" y="2637278"/>
                <a:ext cx="294680" cy="323290"/>
              </a:xfrm>
              <a:prstGeom prst="rect">
                <a:avLst/>
              </a:prstGeom>
            </p:spPr>
          </p:pic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B1988C6A-C555-9103-508B-CC9708C77C20}"/>
                  </a:ext>
                </a:extLst>
              </p:cNvPr>
              <p:cNvSpPr txBox="1"/>
              <p:nvPr/>
            </p:nvSpPr>
            <p:spPr>
              <a:xfrm>
                <a:off x="7834577" y="2356585"/>
                <a:ext cx="685622" cy="33109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pic>
            <p:nvPicPr>
              <p:cNvPr id="54" name="Image 53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E3B624A-9267-7C8A-9AA8-F711D2A0B4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681908" y="2731195"/>
                <a:ext cx="518050" cy="518050"/>
              </a:xfrm>
              <a:prstGeom prst="rect">
                <a:avLst/>
              </a:prstGeom>
            </p:spPr>
          </p:pic>
        </p:grp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C0CFF23-DE2E-A625-3090-5A547EE632CD}"/>
                </a:ext>
              </a:extLst>
            </p:cNvPr>
            <p:cNvSpPr txBox="1"/>
            <p:nvPr/>
          </p:nvSpPr>
          <p:spPr>
            <a:xfrm>
              <a:off x="6199554" y="3443485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0D690D92-0D12-9F82-EF06-1874C27CD2B4}"/>
              </a:ext>
            </a:extLst>
          </p:cNvPr>
          <p:cNvGrpSpPr/>
          <p:nvPr/>
        </p:nvGrpSpPr>
        <p:grpSpPr>
          <a:xfrm>
            <a:off x="3757288" y="2349004"/>
            <a:ext cx="2231843" cy="2508487"/>
            <a:chOff x="3757288" y="2349004"/>
            <a:chExt cx="2231843" cy="2508487"/>
          </a:xfrm>
        </p:grpSpPr>
        <p:pic>
          <p:nvPicPr>
            <p:cNvPr id="36" name="Image 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078E3EC-14C9-6404-2E2E-91B4ACB7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2574" y="2349004"/>
              <a:ext cx="904106" cy="659348"/>
            </a:xfrm>
            <a:prstGeom prst="rect">
              <a:avLst/>
            </a:prstGeom>
          </p:spPr>
        </p:pic>
        <p:pic>
          <p:nvPicPr>
            <p:cNvPr id="29" name="Image 28" descr="Une image contenant capture d’écran, Rectangle, ligne, charrette à bras&#10;&#10;Description générée automatiquement">
              <a:extLst>
                <a:ext uri="{FF2B5EF4-FFF2-40B4-BE49-F238E27FC236}">
                  <a16:creationId xmlns:a16="http://schemas.microsoft.com/office/drawing/2014/main" id="{42978C89-B0C1-F770-BC34-C704B0D0D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3904" y="2592320"/>
              <a:ext cx="323072" cy="291744"/>
            </a:xfrm>
            <a:prstGeom prst="rect">
              <a:avLst/>
            </a:prstGeom>
          </p:spPr>
        </p:pic>
        <p:pic>
          <p:nvPicPr>
            <p:cNvPr id="32" name="Image 3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F29B960-9B92-4CAA-287F-5FB54DF62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47563" y="2656836"/>
              <a:ext cx="219142" cy="240418"/>
            </a:xfrm>
            <a:prstGeom prst="rect">
              <a:avLst/>
            </a:prstGeom>
          </p:spPr>
        </p:pic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021BB7B7-E0C1-6FD4-288F-5D99FBD6CC90}"/>
                </a:ext>
              </a:extLst>
            </p:cNvPr>
            <p:cNvGrpSpPr/>
            <p:nvPr/>
          </p:nvGrpSpPr>
          <p:grpSpPr>
            <a:xfrm>
              <a:off x="3757288" y="2448095"/>
              <a:ext cx="2231843" cy="2409396"/>
              <a:chOff x="3757288" y="2448095"/>
              <a:chExt cx="2231843" cy="2409396"/>
            </a:xfrm>
          </p:grpSpPr>
          <p:sp>
            <p:nvSpPr>
              <p:cNvPr id="12" name="Flèche vers la droite 11">
                <a:extLst>
                  <a:ext uri="{FF2B5EF4-FFF2-40B4-BE49-F238E27FC236}">
                    <a16:creationId xmlns:a16="http://schemas.microsoft.com/office/drawing/2014/main" id="{15876706-0DB3-1511-16BB-711144D0C5E8}"/>
                  </a:ext>
                </a:extLst>
              </p:cNvPr>
              <p:cNvSpPr/>
              <p:nvPr/>
            </p:nvSpPr>
            <p:spPr>
              <a:xfrm>
                <a:off x="3757288" y="2452557"/>
                <a:ext cx="1086127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D03069E-52DA-965E-0A8E-64CE3634B19D}"/>
                  </a:ext>
                </a:extLst>
              </p:cNvPr>
              <p:cNvSpPr txBox="1"/>
              <p:nvPr/>
            </p:nvSpPr>
            <p:spPr>
              <a:xfrm>
                <a:off x="4677478" y="3995717"/>
                <a:ext cx="1311653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Patient admitted and scanned into location on EHR / bed management system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4DF7D3D1-E542-0112-BD52-4FF0E77BDE84}"/>
                  </a:ext>
                </a:extLst>
              </p:cNvPr>
              <p:cNvSpPr txBox="1"/>
              <p:nvPr/>
            </p:nvSpPr>
            <p:spPr>
              <a:xfrm>
                <a:off x="4848189" y="2448095"/>
                <a:ext cx="509870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453C2958-5FAA-4CBB-BAD4-1585511626B6}"/>
                  </a:ext>
                </a:extLst>
              </p:cNvPr>
              <p:cNvSpPr txBox="1"/>
              <p:nvPr/>
            </p:nvSpPr>
            <p:spPr>
              <a:xfrm>
                <a:off x="4733689" y="3428999"/>
                <a:ext cx="1164670" cy="400110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fr-FR" sz="1000" dirty="0"/>
                  <a:t>GLN/GSRN (+SRIN)/GIAI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1410BC20-CA04-E1EA-4546-2E9ED74D0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96026" y="2725764"/>
                <a:ext cx="381721" cy="381721"/>
              </a:xfrm>
              <a:prstGeom prst="rect">
                <a:avLst/>
              </a:prstGeom>
            </p:spPr>
          </p:pic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20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2" name="Groupe 91">
            <a:extLst>
              <a:ext uri="{FF2B5EF4-FFF2-40B4-BE49-F238E27FC236}">
                <a16:creationId xmlns:a16="http://schemas.microsoft.com/office/drawing/2014/main" id="{815886DC-4D0B-7CDB-0198-CCB5BA64838A}"/>
              </a:ext>
            </a:extLst>
          </p:cNvPr>
          <p:cNvGrpSpPr/>
          <p:nvPr/>
        </p:nvGrpSpPr>
        <p:grpSpPr>
          <a:xfrm>
            <a:off x="7870671" y="2311596"/>
            <a:ext cx="2538285" cy="1930342"/>
            <a:chOff x="7870671" y="2311596"/>
            <a:chExt cx="2538285" cy="193034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7DB51FA8-D814-DA56-A05F-6DBF1DE4C4C3}"/>
                </a:ext>
              </a:extLst>
            </p:cNvPr>
            <p:cNvSpPr/>
            <p:nvPr/>
          </p:nvSpPr>
          <p:spPr>
            <a:xfrm>
              <a:off x="7870671" y="2452557"/>
              <a:ext cx="150861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0699BBEA-C6EF-F70A-563E-CF5F625B846C}"/>
                </a:ext>
              </a:extLst>
            </p:cNvPr>
            <p:cNvSpPr txBox="1"/>
            <p:nvPr/>
          </p:nvSpPr>
          <p:spPr>
            <a:xfrm>
              <a:off x="9018989" y="3995717"/>
              <a:ext cx="1389967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cleaned</a:t>
              </a:r>
            </a:p>
          </p:txBody>
        </p:sp>
        <p:grpSp>
          <p:nvGrpSpPr>
            <p:cNvPr id="58" name="Groupe 57">
              <a:extLst>
                <a:ext uri="{FF2B5EF4-FFF2-40B4-BE49-F238E27FC236}">
                  <a16:creationId xmlns:a16="http://schemas.microsoft.com/office/drawing/2014/main" id="{FCEB15CF-185C-1661-CD71-B7FFB8770868}"/>
                </a:ext>
              </a:extLst>
            </p:cNvPr>
            <p:cNvGrpSpPr/>
            <p:nvPr/>
          </p:nvGrpSpPr>
          <p:grpSpPr>
            <a:xfrm>
              <a:off x="9398831" y="2311596"/>
              <a:ext cx="923101" cy="655145"/>
              <a:chOff x="10597721" y="2223083"/>
              <a:chExt cx="1241292" cy="880972"/>
            </a:xfrm>
          </p:grpSpPr>
          <p:pic>
            <p:nvPicPr>
              <p:cNvPr id="38" name="Image 3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C5EF1B49-FF82-EEB9-C97C-A7772703A0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597721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51" name="Image 50" descr="Une image contenant Graphique, logo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129CACED-E9EB-CF6C-AA2D-EAEDC57545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12511" y="2234570"/>
                <a:ext cx="726502" cy="631905"/>
              </a:xfrm>
              <a:prstGeom prst="rect">
                <a:avLst/>
              </a:prstGeom>
            </p:spPr>
          </p:pic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B016F481-58A1-554A-5C7B-043DBBCA99A9}"/>
                </a:ext>
              </a:extLst>
            </p:cNvPr>
            <p:cNvSpPr txBox="1"/>
            <p:nvPr/>
          </p:nvSpPr>
          <p:spPr>
            <a:xfrm>
              <a:off x="9161661" y="3431980"/>
              <a:ext cx="116027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 /GIAI </a:t>
              </a: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3CCCA37C-15A1-C766-4218-A0ED36D6D91D}"/>
              </a:ext>
            </a:extLst>
          </p:cNvPr>
          <p:cNvGrpSpPr/>
          <p:nvPr/>
        </p:nvGrpSpPr>
        <p:grpSpPr>
          <a:xfrm>
            <a:off x="6760734" y="2328976"/>
            <a:ext cx="2174947" cy="2066851"/>
            <a:chOff x="6760734" y="2328976"/>
            <a:chExt cx="2174947" cy="2066851"/>
          </a:xfrm>
        </p:grpSpPr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973BF67F-01F3-02B5-1E54-C22837547EDB}"/>
                </a:ext>
              </a:extLst>
            </p:cNvPr>
            <p:cNvSpPr/>
            <p:nvPr/>
          </p:nvSpPr>
          <p:spPr>
            <a:xfrm>
              <a:off x="6760734" y="2452557"/>
              <a:ext cx="101670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08FB87A-F278-6CD7-7E72-6406EB2DF4C3}"/>
                </a:ext>
              </a:extLst>
            </p:cNvPr>
            <p:cNvSpPr txBox="1"/>
            <p:nvPr/>
          </p:nvSpPr>
          <p:spPr>
            <a:xfrm>
              <a:off x="7545714" y="3995717"/>
              <a:ext cx="13899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discharged home</a:t>
              </a:r>
            </a:p>
          </p:txBody>
        </p:sp>
        <p:grpSp>
          <p:nvGrpSpPr>
            <p:cNvPr id="53" name="Groupe 52">
              <a:extLst>
                <a:ext uri="{FF2B5EF4-FFF2-40B4-BE49-F238E27FC236}">
                  <a16:creationId xmlns:a16="http://schemas.microsoft.com/office/drawing/2014/main" id="{B8128A85-F6EC-B521-4718-42085D86C564}"/>
                </a:ext>
              </a:extLst>
            </p:cNvPr>
            <p:cNvGrpSpPr/>
            <p:nvPr/>
          </p:nvGrpSpPr>
          <p:grpSpPr>
            <a:xfrm>
              <a:off x="7789124" y="2328976"/>
              <a:ext cx="1103443" cy="704828"/>
              <a:chOff x="8774159" y="2223337"/>
              <a:chExt cx="1483796" cy="947780"/>
            </a:xfrm>
          </p:grpSpPr>
          <p:pic>
            <p:nvPicPr>
              <p:cNvPr id="60" name="Image 5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206A253F-2BC9-F1C0-1414-6AD84E41FB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74159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66" name="Image 65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7BE970A5-8077-E0F9-3746-5E6293A960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024166" y="2418522"/>
                <a:ext cx="632232" cy="570925"/>
              </a:xfrm>
              <a:prstGeom prst="rect">
                <a:avLst/>
              </a:prstGeom>
            </p:spPr>
          </p:pic>
          <p:pic>
            <p:nvPicPr>
              <p:cNvPr id="68" name="Image 6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C67DD35B-C84B-976C-AFB5-BD351DB1C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21862" y="2786838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F8D16E1B-9755-55D2-63FE-987135FD3762}"/>
                </a:ext>
              </a:extLst>
            </p:cNvPr>
            <p:cNvSpPr txBox="1"/>
            <p:nvPr/>
          </p:nvSpPr>
          <p:spPr>
            <a:xfrm>
              <a:off x="7651819" y="3431980"/>
              <a:ext cx="116467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</a:t>
              </a:r>
              <a:r>
                <a:rPr lang="en-US" sz="1000" dirty="0"/>
                <a:t>GIAI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DADDB97B-546C-D108-997D-B2E2385CC29A}"/>
              </a:ext>
            </a:extLst>
          </p:cNvPr>
          <p:cNvGrpSpPr/>
          <p:nvPr/>
        </p:nvGrpSpPr>
        <p:grpSpPr>
          <a:xfrm>
            <a:off x="5294869" y="2349004"/>
            <a:ext cx="2167537" cy="2816264"/>
            <a:chOff x="5294869" y="2349004"/>
            <a:chExt cx="2167537" cy="2816264"/>
          </a:xfrm>
        </p:grpSpPr>
        <p:sp>
          <p:nvSpPr>
            <p:cNvPr id="26" name="Flèche vers la droite 25">
              <a:extLst>
                <a:ext uri="{FF2B5EF4-FFF2-40B4-BE49-F238E27FC236}">
                  <a16:creationId xmlns:a16="http://schemas.microsoft.com/office/drawing/2014/main" id="{6B52C14F-F1A6-082A-D874-5147DD87DED3}"/>
                </a:ext>
              </a:extLst>
            </p:cNvPr>
            <p:cNvSpPr/>
            <p:nvPr/>
          </p:nvSpPr>
          <p:spPr>
            <a:xfrm>
              <a:off x="5294869" y="2452557"/>
              <a:ext cx="100971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262B95E-A2D0-B4E2-B754-CFD3A6E17B0B}"/>
                </a:ext>
              </a:extLst>
            </p:cNvPr>
            <p:cNvSpPr txBox="1"/>
            <p:nvPr/>
          </p:nvSpPr>
          <p:spPr>
            <a:xfrm>
              <a:off x="6072439" y="3995717"/>
              <a:ext cx="1389967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transferred to another department / ward and  scanned into location on EHR / bed management system </a:t>
              </a: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CAEBE63-43BD-0861-3BA7-580AB2B3AE40}"/>
                </a:ext>
              </a:extLst>
            </p:cNvPr>
            <p:cNvGrpSpPr/>
            <p:nvPr/>
          </p:nvGrpSpPr>
          <p:grpSpPr>
            <a:xfrm>
              <a:off x="6315850" y="2349004"/>
              <a:ext cx="1020996" cy="762928"/>
              <a:chOff x="7827027" y="2223337"/>
              <a:chExt cx="1372931" cy="1025908"/>
            </a:xfrm>
          </p:grpSpPr>
          <p:pic>
            <p:nvPicPr>
              <p:cNvPr id="47" name="Image 46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AE46116D-AB99-AAC3-87E8-4391C2EF6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7027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48" name="Image 4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B80C096B-FE1D-D398-BFD4-0E96C6CC40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474271" y="2550523"/>
                <a:ext cx="434435" cy="392308"/>
              </a:xfrm>
              <a:prstGeom prst="rect">
                <a:avLst/>
              </a:prstGeom>
            </p:spPr>
          </p:pic>
          <p:pic>
            <p:nvPicPr>
              <p:cNvPr id="49" name="Image 48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58BCADE2-3BF8-C285-73BE-099E1A2A0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68206" y="2637278"/>
                <a:ext cx="294680" cy="323290"/>
              </a:xfrm>
              <a:prstGeom prst="rect">
                <a:avLst/>
              </a:prstGeom>
            </p:spPr>
          </p:pic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B1988C6A-C555-9103-508B-CC9708C77C20}"/>
                  </a:ext>
                </a:extLst>
              </p:cNvPr>
              <p:cNvSpPr txBox="1"/>
              <p:nvPr/>
            </p:nvSpPr>
            <p:spPr>
              <a:xfrm>
                <a:off x="7834577" y="2356585"/>
                <a:ext cx="685622" cy="33109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pic>
            <p:nvPicPr>
              <p:cNvPr id="54" name="Image 53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E3B624A-9267-7C8A-9AA8-F711D2A0B4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81908" y="2731195"/>
                <a:ext cx="518050" cy="518050"/>
              </a:xfrm>
              <a:prstGeom prst="rect">
                <a:avLst/>
              </a:prstGeom>
            </p:spPr>
          </p:pic>
        </p:grp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C0CFF23-DE2E-A625-3090-5A547EE632CD}"/>
                </a:ext>
              </a:extLst>
            </p:cNvPr>
            <p:cNvSpPr txBox="1"/>
            <p:nvPr/>
          </p:nvSpPr>
          <p:spPr>
            <a:xfrm>
              <a:off x="6199554" y="3443485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0D690D92-0D12-9F82-EF06-1874C27CD2B4}"/>
              </a:ext>
            </a:extLst>
          </p:cNvPr>
          <p:cNvGrpSpPr/>
          <p:nvPr/>
        </p:nvGrpSpPr>
        <p:grpSpPr>
          <a:xfrm>
            <a:off x="3757288" y="2349004"/>
            <a:ext cx="2231843" cy="2508487"/>
            <a:chOff x="3757288" y="2349004"/>
            <a:chExt cx="2231843" cy="2508487"/>
          </a:xfrm>
        </p:grpSpPr>
        <p:pic>
          <p:nvPicPr>
            <p:cNvPr id="36" name="Image 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078E3EC-14C9-6404-2E2E-91B4ACB7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42574" y="2349004"/>
              <a:ext cx="904106" cy="659348"/>
            </a:xfrm>
            <a:prstGeom prst="rect">
              <a:avLst/>
            </a:prstGeom>
          </p:spPr>
        </p:pic>
        <p:pic>
          <p:nvPicPr>
            <p:cNvPr id="29" name="Image 28" descr="Une image contenant capture d’écran, Rectangle, ligne, charrette à bras&#10;&#10;Description générée automatiquement">
              <a:extLst>
                <a:ext uri="{FF2B5EF4-FFF2-40B4-BE49-F238E27FC236}">
                  <a16:creationId xmlns:a16="http://schemas.microsoft.com/office/drawing/2014/main" id="{42978C89-B0C1-F770-BC34-C704B0D0D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904" y="2592320"/>
              <a:ext cx="323072" cy="291744"/>
            </a:xfrm>
            <a:prstGeom prst="rect">
              <a:avLst/>
            </a:prstGeom>
          </p:spPr>
        </p:pic>
        <p:pic>
          <p:nvPicPr>
            <p:cNvPr id="32" name="Image 3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F29B960-9B92-4CAA-287F-5FB54DF62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47563" y="2656836"/>
              <a:ext cx="219142" cy="240418"/>
            </a:xfrm>
            <a:prstGeom prst="rect">
              <a:avLst/>
            </a:prstGeom>
          </p:spPr>
        </p:pic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021BB7B7-E0C1-6FD4-288F-5D99FBD6CC90}"/>
                </a:ext>
              </a:extLst>
            </p:cNvPr>
            <p:cNvGrpSpPr/>
            <p:nvPr/>
          </p:nvGrpSpPr>
          <p:grpSpPr>
            <a:xfrm>
              <a:off x="3757288" y="2448095"/>
              <a:ext cx="2231843" cy="2409396"/>
              <a:chOff x="3757288" y="2448095"/>
              <a:chExt cx="2231843" cy="2409396"/>
            </a:xfrm>
          </p:grpSpPr>
          <p:sp>
            <p:nvSpPr>
              <p:cNvPr id="12" name="Flèche vers la droite 11">
                <a:extLst>
                  <a:ext uri="{FF2B5EF4-FFF2-40B4-BE49-F238E27FC236}">
                    <a16:creationId xmlns:a16="http://schemas.microsoft.com/office/drawing/2014/main" id="{15876706-0DB3-1511-16BB-711144D0C5E8}"/>
                  </a:ext>
                </a:extLst>
              </p:cNvPr>
              <p:cNvSpPr/>
              <p:nvPr/>
            </p:nvSpPr>
            <p:spPr>
              <a:xfrm>
                <a:off x="3757288" y="2452557"/>
                <a:ext cx="1086127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D03069E-52DA-965E-0A8E-64CE3634B19D}"/>
                  </a:ext>
                </a:extLst>
              </p:cNvPr>
              <p:cNvSpPr txBox="1"/>
              <p:nvPr/>
            </p:nvSpPr>
            <p:spPr>
              <a:xfrm>
                <a:off x="4677478" y="3995717"/>
                <a:ext cx="1311653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Patient admitted and scanned into location on EHR / bed management system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4DF7D3D1-E542-0112-BD52-4FF0E77BDE84}"/>
                  </a:ext>
                </a:extLst>
              </p:cNvPr>
              <p:cNvSpPr txBox="1"/>
              <p:nvPr/>
            </p:nvSpPr>
            <p:spPr>
              <a:xfrm>
                <a:off x="4848189" y="2448095"/>
                <a:ext cx="509870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453C2958-5FAA-4CBB-BAD4-1585511626B6}"/>
                  </a:ext>
                </a:extLst>
              </p:cNvPr>
              <p:cNvSpPr txBox="1"/>
              <p:nvPr/>
            </p:nvSpPr>
            <p:spPr>
              <a:xfrm>
                <a:off x="4733689" y="3428999"/>
                <a:ext cx="1164670" cy="400110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fr-FR" sz="1000" dirty="0"/>
                  <a:t>GLN/GSRN (+SRIN)/GIAI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1410BC20-CA04-E1EA-4546-2E9ED74D0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96026" y="2725764"/>
                <a:ext cx="381721" cy="381721"/>
              </a:xfrm>
              <a:prstGeom prst="rect">
                <a:avLst/>
              </a:prstGeom>
            </p:spPr>
          </p:pic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0093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EDB016EA-BA07-A246-6345-9B74C31EC745}"/>
              </a:ext>
            </a:extLst>
          </p:cNvPr>
          <p:cNvGrpSpPr/>
          <p:nvPr/>
        </p:nvGrpSpPr>
        <p:grpSpPr>
          <a:xfrm>
            <a:off x="9760751" y="2328976"/>
            <a:ext cx="2121480" cy="2220739"/>
            <a:chOff x="9760751" y="2328976"/>
            <a:chExt cx="2121480" cy="2220739"/>
          </a:xfrm>
        </p:grpSpPr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694921AF-ECC7-4605-BB1E-4EDC908E0817}"/>
                </a:ext>
              </a:extLst>
            </p:cNvPr>
            <p:cNvSpPr txBox="1"/>
            <p:nvPr/>
          </p:nvSpPr>
          <p:spPr>
            <a:xfrm>
              <a:off x="10492264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available in bed management system</a:t>
              </a:r>
            </a:p>
          </p:txBody>
        </p:sp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2A45AB30-81D8-C261-80D0-749D74090D31}"/>
                </a:ext>
              </a:extLst>
            </p:cNvPr>
            <p:cNvGrpSpPr/>
            <p:nvPr/>
          </p:nvGrpSpPr>
          <p:grpSpPr>
            <a:xfrm>
              <a:off x="10735674" y="2328976"/>
              <a:ext cx="904107" cy="659349"/>
              <a:chOff x="10735674" y="2466289"/>
              <a:chExt cx="904107" cy="659349"/>
            </a:xfrm>
          </p:grpSpPr>
          <p:pic>
            <p:nvPicPr>
              <p:cNvPr id="85" name="Image 84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B443440B-EC6A-1B20-65E8-082136D2CD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735674" y="2466289"/>
                <a:ext cx="904107" cy="659349"/>
              </a:xfrm>
              <a:prstGeom prst="rect">
                <a:avLst/>
              </a:prstGeom>
            </p:spPr>
          </p:pic>
          <p:pic>
            <p:nvPicPr>
              <p:cNvPr id="86" name="Image 85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E7F6018A-D8F6-42B0-25E6-D69BE1ACFF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62375" y="2611441"/>
                <a:ext cx="470167" cy="424575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993ED18C-24A0-970C-FF29-2572A5648833}"/>
                </a:ext>
              </a:extLst>
            </p:cNvPr>
            <p:cNvSpPr txBox="1"/>
            <p:nvPr/>
          </p:nvSpPr>
          <p:spPr>
            <a:xfrm>
              <a:off x="10598369" y="3431980"/>
              <a:ext cx="120817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 /GIAI </a:t>
              </a:r>
            </a:p>
          </p:txBody>
        </p:sp>
        <p:sp>
          <p:nvSpPr>
            <p:cNvPr id="89" name="Flèche vers la droite 88">
              <a:extLst>
                <a:ext uri="{FF2B5EF4-FFF2-40B4-BE49-F238E27FC236}">
                  <a16:creationId xmlns:a16="http://schemas.microsoft.com/office/drawing/2014/main" id="{AF5BD481-594D-EFC7-2F35-E04BD147CF6B}"/>
                </a:ext>
              </a:extLst>
            </p:cNvPr>
            <p:cNvSpPr/>
            <p:nvPr/>
          </p:nvSpPr>
          <p:spPr>
            <a:xfrm>
              <a:off x="9760751" y="2452557"/>
              <a:ext cx="9533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17" name="Flèche vers la droite 16">
            <a:extLst>
              <a:ext uri="{FF2B5EF4-FFF2-40B4-BE49-F238E27FC236}">
                <a16:creationId xmlns:a16="http://schemas.microsoft.com/office/drawing/2014/main" id="{09AE8B52-E869-DC62-52DA-8975515BB223}"/>
              </a:ext>
            </a:extLst>
          </p:cNvPr>
          <p:cNvSpPr/>
          <p:nvPr/>
        </p:nvSpPr>
        <p:spPr>
          <a:xfrm>
            <a:off x="946640" y="2452557"/>
            <a:ext cx="119849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2" name="Groupe 91">
            <a:extLst>
              <a:ext uri="{FF2B5EF4-FFF2-40B4-BE49-F238E27FC236}">
                <a16:creationId xmlns:a16="http://schemas.microsoft.com/office/drawing/2014/main" id="{815886DC-4D0B-7CDB-0198-CCB5BA64838A}"/>
              </a:ext>
            </a:extLst>
          </p:cNvPr>
          <p:cNvGrpSpPr/>
          <p:nvPr/>
        </p:nvGrpSpPr>
        <p:grpSpPr>
          <a:xfrm>
            <a:off x="7870671" y="2311596"/>
            <a:ext cx="2538285" cy="1930342"/>
            <a:chOff x="7870671" y="2311596"/>
            <a:chExt cx="2538285" cy="193034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7DB51FA8-D814-DA56-A05F-6DBF1DE4C4C3}"/>
                </a:ext>
              </a:extLst>
            </p:cNvPr>
            <p:cNvSpPr/>
            <p:nvPr/>
          </p:nvSpPr>
          <p:spPr>
            <a:xfrm>
              <a:off x="7870671" y="2452557"/>
              <a:ext cx="150861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0699BBEA-C6EF-F70A-563E-CF5F625B846C}"/>
                </a:ext>
              </a:extLst>
            </p:cNvPr>
            <p:cNvSpPr txBox="1"/>
            <p:nvPr/>
          </p:nvSpPr>
          <p:spPr>
            <a:xfrm>
              <a:off x="9018989" y="3995717"/>
              <a:ext cx="1389967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cleaned</a:t>
              </a:r>
            </a:p>
          </p:txBody>
        </p:sp>
        <p:grpSp>
          <p:nvGrpSpPr>
            <p:cNvPr id="58" name="Groupe 57">
              <a:extLst>
                <a:ext uri="{FF2B5EF4-FFF2-40B4-BE49-F238E27FC236}">
                  <a16:creationId xmlns:a16="http://schemas.microsoft.com/office/drawing/2014/main" id="{FCEB15CF-185C-1661-CD71-B7FFB8770868}"/>
                </a:ext>
              </a:extLst>
            </p:cNvPr>
            <p:cNvGrpSpPr/>
            <p:nvPr/>
          </p:nvGrpSpPr>
          <p:grpSpPr>
            <a:xfrm>
              <a:off x="9398831" y="2311596"/>
              <a:ext cx="923101" cy="655145"/>
              <a:chOff x="10597721" y="2223083"/>
              <a:chExt cx="1241292" cy="880972"/>
            </a:xfrm>
          </p:grpSpPr>
          <p:pic>
            <p:nvPicPr>
              <p:cNvPr id="38" name="Image 3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C5EF1B49-FF82-EEB9-C97C-A7772703A0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97721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51" name="Image 50" descr="Une image contenant Graphique, logo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129CACED-E9EB-CF6C-AA2D-EAEDC57545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12511" y="2234570"/>
                <a:ext cx="726502" cy="631905"/>
              </a:xfrm>
              <a:prstGeom prst="rect">
                <a:avLst/>
              </a:prstGeom>
            </p:spPr>
          </p:pic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B016F481-58A1-554A-5C7B-043DBBCA99A9}"/>
                </a:ext>
              </a:extLst>
            </p:cNvPr>
            <p:cNvSpPr txBox="1"/>
            <p:nvPr/>
          </p:nvSpPr>
          <p:spPr>
            <a:xfrm>
              <a:off x="9161661" y="3431980"/>
              <a:ext cx="116027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 /GIAI </a:t>
              </a: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3CCCA37C-15A1-C766-4218-A0ED36D6D91D}"/>
              </a:ext>
            </a:extLst>
          </p:cNvPr>
          <p:cNvGrpSpPr/>
          <p:nvPr/>
        </p:nvGrpSpPr>
        <p:grpSpPr>
          <a:xfrm>
            <a:off x="6760734" y="2328976"/>
            <a:ext cx="2174947" cy="2066851"/>
            <a:chOff x="6760734" y="2328976"/>
            <a:chExt cx="2174947" cy="2066851"/>
          </a:xfrm>
        </p:grpSpPr>
        <p:sp>
          <p:nvSpPr>
            <p:cNvPr id="43" name="Flèche vers la droite 42">
              <a:extLst>
                <a:ext uri="{FF2B5EF4-FFF2-40B4-BE49-F238E27FC236}">
                  <a16:creationId xmlns:a16="http://schemas.microsoft.com/office/drawing/2014/main" id="{973BF67F-01F3-02B5-1E54-C22837547EDB}"/>
                </a:ext>
              </a:extLst>
            </p:cNvPr>
            <p:cNvSpPr/>
            <p:nvPr/>
          </p:nvSpPr>
          <p:spPr>
            <a:xfrm>
              <a:off x="6760734" y="2452557"/>
              <a:ext cx="101670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08FB87A-F278-6CD7-7E72-6406EB2DF4C3}"/>
                </a:ext>
              </a:extLst>
            </p:cNvPr>
            <p:cNvSpPr txBox="1"/>
            <p:nvPr/>
          </p:nvSpPr>
          <p:spPr>
            <a:xfrm>
              <a:off x="7545714" y="3995717"/>
              <a:ext cx="13899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discharged home</a:t>
              </a:r>
            </a:p>
          </p:txBody>
        </p:sp>
        <p:grpSp>
          <p:nvGrpSpPr>
            <p:cNvPr id="53" name="Groupe 52">
              <a:extLst>
                <a:ext uri="{FF2B5EF4-FFF2-40B4-BE49-F238E27FC236}">
                  <a16:creationId xmlns:a16="http://schemas.microsoft.com/office/drawing/2014/main" id="{B8128A85-F6EC-B521-4718-42085D86C564}"/>
                </a:ext>
              </a:extLst>
            </p:cNvPr>
            <p:cNvGrpSpPr/>
            <p:nvPr/>
          </p:nvGrpSpPr>
          <p:grpSpPr>
            <a:xfrm>
              <a:off x="7789124" y="2328976"/>
              <a:ext cx="1103443" cy="704828"/>
              <a:chOff x="8774159" y="2223337"/>
              <a:chExt cx="1483796" cy="947780"/>
            </a:xfrm>
          </p:grpSpPr>
          <p:pic>
            <p:nvPicPr>
              <p:cNvPr id="60" name="Image 5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206A253F-2BC9-F1C0-1414-6AD84E41FB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774159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66" name="Image 65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7BE970A5-8077-E0F9-3746-5E6293A960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4166" y="2418522"/>
                <a:ext cx="632232" cy="570925"/>
              </a:xfrm>
              <a:prstGeom prst="rect">
                <a:avLst/>
              </a:prstGeom>
            </p:spPr>
          </p:pic>
          <p:pic>
            <p:nvPicPr>
              <p:cNvPr id="68" name="Image 6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C67DD35B-C84B-976C-AFB5-BD351DB1C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21862" y="2786838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F8D16E1B-9755-55D2-63FE-987135FD3762}"/>
                </a:ext>
              </a:extLst>
            </p:cNvPr>
            <p:cNvSpPr txBox="1"/>
            <p:nvPr/>
          </p:nvSpPr>
          <p:spPr>
            <a:xfrm>
              <a:off x="7651819" y="3431980"/>
              <a:ext cx="116467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</a:t>
              </a:r>
              <a:r>
                <a:rPr lang="en-US" sz="1000" dirty="0"/>
                <a:t>GIAI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DADDB97B-546C-D108-997D-B2E2385CC29A}"/>
              </a:ext>
            </a:extLst>
          </p:cNvPr>
          <p:cNvGrpSpPr/>
          <p:nvPr/>
        </p:nvGrpSpPr>
        <p:grpSpPr>
          <a:xfrm>
            <a:off x="5294869" y="2349004"/>
            <a:ext cx="2167537" cy="2816264"/>
            <a:chOff x="5294869" y="2349004"/>
            <a:chExt cx="2167537" cy="2816264"/>
          </a:xfrm>
        </p:grpSpPr>
        <p:sp>
          <p:nvSpPr>
            <p:cNvPr id="26" name="Flèche vers la droite 25">
              <a:extLst>
                <a:ext uri="{FF2B5EF4-FFF2-40B4-BE49-F238E27FC236}">
                  <a16:creationId xmlns:a16="http://schemas.microsoft.com/office/drawing/2014/main" id="{6B52C14F-F1A6-082A-D874-5147DD87DED3}"/>
                </a:ext>
              </a:extLst>
            </p:cNvPr>
            <p:cNvSpPr/>
            <p:nvPr/>
          </p:nvSpPr>
          <p:spPr>
            <a:xfrm>
              <a:off x="5294869" y="2452557"/>
              <a:ext cx="100971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262B95E-A2D0-B4E2-B754-CFD3A6E17B0B}"/>
                </a:ext>
              </a:extLst>
            </p:cNvPr>
            <p:cNvSpPr txBox="1"/>
            <p:nvPr/>
          </p:nvSpPr>
          <p:spPr>
            <a:xfrm>
              <a:off x="6072439" y="3995717"/>
              <a:ext cx="1389967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transferred to another department / ward and  scanned into location on EHR / bed management system </a:t>
              </a: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CAEBE63-43BD-0861-3BA7-580AB2B3AE40}"/>
                </a:ext>
              </a:extLst>
            </p:cNvPr>
            <p:cNvGrpSpPr/>
            <p:nvPr/>
          </p:nvGrpSpPr>
          <p:grpSpPr>
            <a:xfrm>
              <a:off x="6315850" y="2349004"/>
              <a:ext cx="1020996" cy="762928"/>
              <a:chOff x="7827027" y="2223337"/>
              <a:chExt cx="1372931" cy="1025908"/>
            </a:xfrm>
          </p:grpSpPr>
          <p:pic>
            <p:nvPicPr>
              <p:cNvPr id="47" name="Image 46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AE46116D-AB99-AAC3-87E8-4391C2EF6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827027" y="2223337"/>
                <a:ext cx="1215750" cy="886624"/>
              </a:xfrm>
              <a:prstGeom prst="rect">
                <a:avLst/>
              </a:prstGeom>
            </p:spPr>
          </p:pic>
          <p:pic>
            <p:nvPicPr>
              <p:cNvPr id="48" name="Image 47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B80C096B-FE1D-D398-BFD4-0E96C6CC40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74271" y="2550523"/>
                <a:ext cx="434435" cy="392308"/>
              </a:xfrm>
              <a:prstGeom prst="rect">
                <a:avLst/>
              </a:prstGeom>
            </p:spPr>
          </p:pic>
          <p:pic>
            <p:nvPicPr>
              <p:cNvPr id="49" name="Image 48" descr="Une image contenant cercle&#10;&#10;Description générée automatiquement">
                <a:extLst>
                  <a:ext uri="{FF2B5EF4-FFF2-40B4-BE49-F238E27FC236}">
                    <a16:creationId xmlns:a16="http://schemas.microsoft.com/office/drawing/2014/main" id="{58BCADE2-3BF8-C285-73BE-099E1A2A0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68206" y="2637278"/>
                <a:ext cx="294680" cy="323290"/>
              </a:xfrm>
              <a:prstGeom prst="rect">
                <a:avLst/>
              </a:prstGeom>
            </p:spPr>
          </p:pic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B1988C6A-C555-9103-508B-CC9708C77C20}"/>
                  </a:ext>
                </a:extLst>
              </p:cNvPr>
              <p:cNvSpPr txBox="1"/>
              <p:nvPr/>
            </p:nvSpPr>
            <p:spPr>
              <a:xfrm>
                <a:off x="7834577" y="2356585"/>
                <a:ext cx="685622" cy="33109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pic>
            <p:nvPicPr>
              <p:cNvPr id="54" name="Image 53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E3B624A-9267-7C8A-9AA8-F711D2A0B4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81908" y="2731195"/>
                <a:ext cx="518050" cy="518050"/>
              </a:xfrm>
              <a:prstGeom prst="rect">
                <a:avLst/>
              </a:prstGeom>
            </p:spPr>
          </p:pic>
        </p:grp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C0CFF23-DE2E-A625-3090-5A547EE632CD}"/>
                </a:ext>
              </a:extLst>
            </p:cNvPr>
            <p:cNvSpPr txBox="1"/>
            <p:nvPr/>
          </p:nvSpPr>
          <p:spPr>
            <a:xfrm>
              <a:off x="6199554" y="3443485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0D690D92-0D12-9F82-EF06-1874C27CD2B4}"/>
              </a:ext>
            </a:extLst>
          </p:cNvPr>
          <p:cNvGrpSpPr/>
          <p:nvPr/>
        </p:nvGrpSpPr>
        <p:grpSpPr>
          <a:xfrm>
            <a:off x="3757288" y="2349004"/>
            <a:ext cx="2231843" cy="2508487"/>
            <a:chOff x="3757288" y="2349004"/>
            <a:chExt cx="2231843" cy="2508487"/>
          </a:xfrm>
        </p:grpSpPr>
        <p:pic>
          <p:nvPicPr>
            <p:cNvPr id="36" name="Image 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078E3EC-14C9-6404-2E2E-91B4ACB7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2574" y="2349004"/>
              <a:ext cx="904106" cy="659348"/>
            </a:xfrm>
            <a:prstGeom prst="rect">
              <a:avLst/>
            </a:prstGeom>
          </p:spPr>
        </p:pic>
        <p:pic>
          <p:nvPicPr>
            <p:cNvPr id="29" name="Image 28" descr="Une image contenant capture d’écran, Rectangle, ligne, charrette à bras&#10;&#10;Description générée automatiquement">
              <a:extLst>
                <a:ext uri="{FF2B5EF4-FFF2-40B4-BE49-F238E27FC236}">
                  <a16:creationId xmlns:a16="http://schemas.microsoft.com/office/drawing/2014/main" id="{42978C89-B0C1-F770-BC34-C704B0D0D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3904" y="2592320"/>
              <a:ext cx="323072" cy="291744"/>
            </a:xfrm>
            <a:prstGeom prst="rect">
              <a:avLst/>
            </a:prstGeom>
          </p:spPr>
        </p:pic>
        <p:pic>
          <p:nvPicPr>
            <p:cNvPr id="32" name="Image 31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F29B960-9B92-4CAA-287F-5FB54DF62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47563" y="2656836"/>
              <a:ext cx="219142" cy="240418"/>
            </a:xfrm>
            <a:prstGeom prst="rect">
              <a:avLst/>
            </a:prstGeom>
          </p:spPr>
        </p:pic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021BB7B7-E0C1-6FD4-288F-5D99FBD6CC90}"/>
                </a:ext>
              </a:extLst>
            </p:cNvPr>
            <p:cNvGrpSpPr/>
            <p:nvPr/>
          </p:nvGrpSpPr>
          <p:grpSpPr>
            <a:xfrm>
              <a:off x="3757288" y="2448095"/>
              <a:ext cx="2231843" cy="2409396"/>
              <a:chOff x="3757288" y="2448095"/>
              <a:chExt cx="2231843" cy="2409396"/>
            </a:xfrm>
          </p:grpSpPr>
          <p:sp>
            <p:nvSpPr>
              <p:cNvPr id="12" name="Flèche vers la droite 11">
                <a:extLst>
                  <a:ext uri="{FF2B5EF4-FFF2-40B4-BE49-F238E27FC236}">
                    <a16:creationId xmlns:a16="http://schemas.microsoft.com/office/drawing/2014/main" id="{15876706-0DB3-1511-16BB-711144D0C5E8}"/>
                  </a:ext>
                </a:extLst>
              </p:cNvPr>
              <p:cNvSpPr/>
              <p:nvPr/>
            </p:nvSpPr>
            <p:spPr>
              <a:xfrm>
                <a:off x="3757288" y="2452557"/>
                <a:ext cx="1086127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CD03069E-52DA-965E-0A8E-64CE3634B19D}"/>
                  </a:ext>
                </a:extLst>
              </p:cNvPr>
              <p:cNvSpPr txBox="1"/>
              <p:nvPr/>
            </p:nvSpPr>
            <p:spPr>
              <a:xfrm>
                <a:off x="4677478" y="3995717"/>
                <a:ext cx="1311653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Patient admitted and scanned into location on EHR / bed management system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4DF7D3D1-E542-0112-BD52-4FF0E77BDE84}"/>
                  </a:ext>
                </a:extLst>
              </p:cNvPr>
              <p:cNvSpPr txBox="1"/>
              <p:nvPr/>
            </p:nvSpPr>
            <p:spPr>
              <a:xfrm>
                <a:off x="4848189" y="2448095"/>
                <a:ext cx="509870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tx2"/>
                    </a:solidFill>
                  </a:rPr>
                  <a:t>EHR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453C2958-5FAA-4CBB-BAD4-1585511626B6}"/>
                  </a:ext>
                </a:extLst>
              </p:cNvPr>
              <p:cNvSpPr txBox="1"/>
              <p:nvPr/>
            </p:nvSpPr>
            <p:spPr>
              <a:xfrm>
                <a:off x="4733689" y="3428999"/>
                <a:ext cx="1164670" cy="400110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fr-FR" sz="1000" dirty="0"/>
                  <a:t>GLN/GSRN (+SRIN)/GIAI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1410BC20-CA04-E1EA-4546-2E9ED74D0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96026" y="2725764"/>
                <a:ext cx="381721" cy="381721"/>
              </a:xfrm>
              <a:prstGeom prst="rect">
                <a:avLst/>
              </a:prstGeom>
            </p:spPr>
          </p:pic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0DFCECCC-28E2-51A0-46F8-F02ABD94334C}"/>
              </a:ext>
            </a:extLst>
          </p:cNvPr>
          <p:cNvGrpSpPr/>
          <p:nvPr/>
        </p:nvGrpSpPr>
        <p:grpSpPr>
          <a:xfrm>
            <a:off x="257653" y="2019489"/>
            <a:ext cx="1389967" cy="2991891"/>
            <a:chOff x="257653" y="2019489"/>
            <a:chExt cx="1389967" cy="299189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257653" y="3995717"/>
              <a:ext cx="1389967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bed locations identified by location / bed space on a EHR / bed management system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57D33D9-F85F-9FDF-61F2-9EDAD50EFDE9}"/>
                </a:ext>
              </a:extLst>
            </p:cNvPr>
            <p:cNvGrpSpPr/>
            <p:nvPr/>
          </p:nvGrpSpPr>
          <p:grpSpPr>
            <a:xfrm>
              <a:off x="637496" y="2019489"/>
              <a:ext cx="725496" cy="947253"/>
              <a:chOff x="464848" y="1830286"/>
              <a:chExt cx="975573" cy="1273769"/>
            </a:xfrm>
          </p:grpSpPr>
          <p:pic>
            <p:nvPicPr>
              <p:cNvPr id="5" name="Image 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83AEE268-4C88-C52D-5D79-D33DE60B5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848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3" name="Image 2" descr="Une image contenant symbole, logo, Graphique, cercle&#10;&#10;Description générée automatiquement">
                <a:extLst>
                  <a:ext uri="{FF2B5EF4-FFF2-40B4-BE49-F238E27FC236}">
                    <a16:creationId xmlns:a16="http://schemas.microsoft.com/office/drawing/2014/main" id="{14D77AF9-3E5D-3CD8-7895-6D1000085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7171" y="1830286"/>
                <a:ext cx="310925" cy="47518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6DE2EB4D-C2A2-1911-63BB-2EDBC541313D}"/>
                </a:ext>
              </a:extLst>
            </p:cNvPr>
            <p:cNvSpPr txBox="1"/>
            <p:nvPr/>
          </p:nvSpPr>
          <p:spPr>
            <a:xfrm>
              <a:off x="385460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27E0DFE-D896-42FC-DDA6-E90D845A70D8}"/>
              </a:ext>
            </a:extLst>
          </p:cNvPr>
          <p:cNvGrpSpPr/>
          <p:nvPr/>
        </p:nvGrpSpPr>
        <p:grpSpPr>
          <a:xfrm>
            <a:off x="2492380" y="2311596"/>
            <a:ext cx="2101790" cy="2238119"/>
            <a:chOff x="2492380" y="2311596"/>
            <a:chExt cx="2101790" cy="2238119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9BFD65D2-9CCD-0589-897E-E8876B33E893}"/>
                </a:ext>
              </a:extLst>
            </p:cNvPr>
            <p:cNvSpPr/>
            <p:nvPr/>
          </p:nvSpPr>
          <p:spPr>
            <a:xfrm>
              <a:off x="2492380" y="2448095"/>
              <a:ext cx="10799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9555182-5F46-D9DE-BE95-901169C6B45B}"/>
                </a:ext>
              </a:extLst>
            </p:cNvPr>
            <p:cNvSpPr txBox="1"/>
            <p:nvPr/>
          </p:nvSpPr>
          <p:spPr>
            <a:xfrm>
              <a:off x="3204203" y="3995717"/>
              <a:ext cx="1389967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Available bed identified and patient admitted </a:t>
              </a:r>
            </a:p>
          </p:txBody>
        </p: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F4DCEAE7-9095-519F-5E7E-F4B15EDCD9DF}"/>
                </a:ext>
              </a:extLst>
            </p:cNvPr>
            <p:cNvGrpSpPr/>
            <p:nvPr/>
          </p:nvGrpSpPr>
          <p:grpSpPr>
            <a:xfrm>
              <a:off x="3584045" y="2311596"/>
              <a:ext cx="919228" cy="655145"/>
              <a:chOff x="3528096" y="2223083"/>
              <a:chExt cx="1236084" cy="880972"/>
            </a:xfrm>
          </p:grpSpPr>
          <p:pic>
            <p:nvPicPr>
              <p:cNvPr id="15" name="Image 14" descr="Une image contenant capture d’écran, Rectangle, ligne, charrette à bras&#10;&#10;Description générée automatiquement">
                <a:extLst>
                  <a:ext uri="{FF2B5EF4-FFF2-40B4-BE49-F238E27FC236}">
                    <a16:creationId xmlns:a16="http://schemas.microsoft.com/office/drawing/2014/main" id="{99D74346-B5F8-D502-94F2-901D5633C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96" y="2223083"/>
                <a:ext cx="975573" cy="880972"/>
              </a:xfrm>
              <a:prstGeom prst="rect">
                <a:avLst/>
              </a:prstGeom>
            </p:spPr>
          </p:pic>
          <p:pic>
            <p:nvPicPr>
              <p:cNvPr id="24" name="Image 23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6424CC65-DD11-C31F-8454-6F8AE51D4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8087" y="2292092"/>
                <a:ext cx="536093" cy="384279"/>
              </a:xfrm>
              <a:prstGeom prst="rect">
                <a:avLst/>
              </a:prstGeom>
            </p:spPr>
          </p:pic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AC01035-D930-6997-8F72-6365D94ABEA4}"/>
                </a:ext>
              </a:extLst>
            </p:cNvPr>
            <p:cNvSpPr txBox="1"/>
            <p:nvPr/>
          </p:nvSpPr>
          <p:spPr>
            <a:xfrm>
              <a:off x="3306252" y="3432190"/>
              <a:ext cx="116467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000" dirty="0"/>
                <a:t>GLN/GSRN (+SRIN)/GIAI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D5491E79-E68B-10D2-A1E0-D7742DD06DE2}"/>
              </a:ext>
            </a:extLst>
          </p:cNvPr>
          <p:cNvGrpSpPr/>
          <p:nvPr/>
        </p:nvGrpSpPr>
        <p:grpSpPr>
          <a:xfrm>
            <a:off x="1730928" y="2243576"/>
            <a:ext cx="1389967" cy="2159945"/>
            <a:chOff x="1730928" y="2243576"/>
            <a:chExt cx="1389967" cy="2159945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E247F5C-B8DF-0F0A-F294-9CCDEECE9548}"/>
                </a:ext>
              </a:extLst>
            </p:cNvPr>
            <p:cNvSpPr txBox="1"/>
            <p:nvPr/>
          </p:nvSpPr>
          <p:spPr>
            <a:xfrm>
              <a:off x="1730928" y="3995717"/>
              <a:ext cx="1389967" cy="40780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Bed required for patient admission</a:t>
              </a:r>
              <a:r>
                <a:rPr lang="en-US" sz="1050" dirty="0"/>
                <a:t> </a:t>
              </a:r>
            </a:p>
          </p:txBody>
        </p:sp>
        <p:pic>
          <p:nvPicPr>
            <p:cNvPr id="11" name="Image 10" descr="Une image contenant chaise, roue, conception&#10;&#10;Description générée automatiquement">
              <a:extLst>
                <a:ext uri="{FF2B5EF4-FFF2-40B4-BE49-F238E27FC236}">
                  <a16:creationId xmlns:a16="http://schemas.microsoft.com/office/drawing/2014/main" id="{D9FD7F40-52FF-0644-C241-0D89F299A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155921" y="2243576"/>
              <a:ext cx="604292" cy="790228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2AC2AA35-6801-A931-FC1E-924198B7EAEF}"/>
                </a:ext>
              </a:extLst>
            </p:cNvPr>
            <p:cNvSpPr txBox="1"/>
            <p:nvPr/>
          </p:nvSpPr>
          <p:spPr>
            <a:xfrm>
              <a:off x="2123548" y="3431980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GLN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2782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668</Words>
  <Application>Microsoft Macintosh PowerPoint</Application>
  <PresentationFormat>Grand écran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80</cp:revision>
  <dcterms:created xsi:type="dcterms:W3CDTF">2023-01-10T11:12:26Z</dcterms:created>
  <dcterms:modified xsi:type="dcterms:W3CDTF">2024-06-05T15:09:58Z</dcterms:modified>
</cp:coreProperties>
</file>