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4" r:id="rId3"/>
    <p:sldId id="275" r:id="rId4"/>
    <p:sldId id="273" r:id="rId5"/>
    <p:sldId id="272" r:id="rId6"/>
    <p:sldId id="271" r:id="rId7"/>
    <p:sldId id="270" r:id="rId8"/>
    <p:sldId id="269" r:id="rId9"/>
    <p:sldId id="268" r:id="rId10"/>
    <p:sldId id="267" r:id="rId11"/>
    <p:sldId id="266" r:id="rId12"/>
    <p:sldId id="265" r:id="rId13"/>
    <p:sldId id="26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A00"/>
    <a:srgbClr val="FF6D00"/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10"/>
    <p:restoredTop sz="96327"/>
  </p:normalViewPr>
  <p:slideViewPr>
    <p:cSldViewPr snapToGrid="0">
      <p:cViewPr varScale="1">
        <p:scale>
          <a:sx n="187" d="100"/>
          <a:sy n="187" d="100"/>
        </p:scale>
        <p:origin x="20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dirty="0">
                <a:latin typeface="Verdana" panose="020B0604030504040204" pitchFamily="34" charset="0"/>
              </a:rPr>
              <a:t>The imaging process enables healthcare professionals to have views of the patient to </a:t>
            </a:r>
            <a:r>
              <a:rPr lang="en-US" dirty="0"/>
              <a:t>aid diagnosis and treatment.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1 – </a:t>
            </a:r>
            <a:r>
              <a:rPr lang="en-US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The process of a patient undergoing imaging</a:t>
            </a:r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4559109" y="505844"/>
            <a:ext cx="4188675" cy="6047931"/>
            <a:chOff x="4559109" y="505844"/>
            <a:chExt cx="4188675" cy="6047931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679006" cy="1227130"/>
              <a:chOff x="2786921" y="2983500"/>
              <a:chExt cx="2679006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3989240" y="3964409"/>
                <a:ext cx="147668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rgbClr val="FB9A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5" y="3835938"/>
            <a:ext cx="1598559" cy="2041574"/>
            <a:chOff x="322425" y="3835938"/>
            <a:chExt cx="1598559" cy="2041574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20415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22425" y="5323514"/>
              <a:ext cx="1598559" cy="55399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Emergency Department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BE6E2C93-3D7E-B265-4463-C50BC96CEAAE}"/>
              </a:ext>
            </a:extLst>
          </p:cNvPr>
          <p:cNvGrpSpPr/>
          <p:nvPr/>
        </p:nvGrpSpPr>
        <p:grpSpPr>
          <a:xfrm>
            <a:off x="6640786" y="3283854"/>
            <a:ext cx="1875835" cy="1288603"/>
            <a:chOff x="6640786" y="3283854"/>
            <a:chExt cx="1875835" cy="1288603"/>
          </a:xfrm>
        </p:grpSpPr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84E1A90B-DA81-4B51-4457-8F0587A18D17}"/>
                </a:ext>
              </a:extLst>
            </p:cNvPr>
            <p:cNvSpPr txBox="1"/>
            <p:nvPr/>
          </p:nvSpPr>
          <p:spPr>
            <a:xfrm>
              <a:off x="7402212" y="4076887"/>
              <a:ext cx="35298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CT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D48C625C-5F4A-7367-AF33-24473BDC55A5}"/>
                </a:ext>
              </a:extLst>
            </p:cNvPr>
            <p:cNvSpPr txBox="1"/>
            <p:nvPr/>
          </p:nvSpPr>
          <p:spPr>
            <a:xfrm>
              <a:off x="6640786" y="4326236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0" name="Image 99" descr="Une image contenant croquis, conception, illustration&#10;&#10;Description générée automatiquement">
              <a:extLst>
                <a:ext uri="{FF2B5EF4-FFF2-40B4-BE49-F238E27FC236}">
                  <a16:creationId xmlns:a16="http://schemas.microsoft.com/office/drawing/2014/main" id="{5B927F76-5CA9-8F23-2E37-CE896CE6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859925" y="3283854"/>
              <a:ext cx="1169286" cy="7558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908845" cy="1172992"/>
            <a:chOff x="6607776" y="625114"/>
            <a:chExt cx="1908845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640786" y="1551885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A1850112-3301-CA19-31B1-46F445BDB345}"/>
              </a:ext>
            </a:extLst>
          </p:cNvPr>
          <p:cNvGrpSpPr/>
          <p:nvPr/>
        </p:nvGrpSpPr>
        <p:grpSpPr>
          <a:xfrm>
            <a:off x="6640786" y="1921205"/>
            <a:ext cx="1875835" cy="1247170"/>
            <a:chOff x="6640786" y="1921205"/>
            <a:chExt cx="1875835" cy="1247170"/>
          </a:xfrm>
        </p:grpSpPr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70FBB452-48CC-4557-5A88-5DC2898EBC63}"/>
                </a:ext>
              </a:extLst>
            </p:cNvPr>
            <p:cNvSpPr txBox="1"/>
            <p:nvPr/>
          </p:nvSpPr>
          <p:spPr>
            <a:xfrm>
              <a:off x="7314047" y="2672805"/>
              <a:ext cx="52931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XRAY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268A6DDB-D394-C96C-074C-480AE34A7FAE}"/>
                </a:ext>
              </a:extLst>
            </p:cNvPr>
            <p:cNvSpPr txBox="1"/>
            <p:nvPr/>
          </p:nvSpPr>
          <p:spPr>
            <a:xfrm>
              <a:off x="6640786" y="2922154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6" name="Image 105" descr="Une image contenant capture d’écran, lampe, conception&#10;&#10;Description générée automatiquement">
              <a:extLst>
                <a:ext uri="{FF2B5EF4-FFF2-40B4-BE49-F238E27FC236}">
                  <a16:creationId xmlns:a16="http://schemas.microsoft.com/office/drawing/2014/main" id="{08F2943D-F45F-D3FD-E33D-DF227FA73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137441" y="1921205"/>
              <a:ext cx="808319" cy="712678"/>
            </a:xfrm>
            <a:prstGeom prst="rect">
              <a:avLst/>
            </a:prstGeom>
          </p:spPr>
        </p:pic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EEEE509C-50B4-9E02-30C9-11D7111C6724}"/>
              </a:ext>
            </a:extLst>
          </p:cNvPr>
          <p:cNvGrpSpPr/>
          <p:nvPr/>
        </p:nvGrpSpPr>
        <p:grpSpPr>
          <a:xfrm>
            <a:off x="3763585" y="1182040"/>
            <a:ext cx="2877408" cy="1117134"/>
            <a:chOff x="3763585" y="1182040"/>
            <a:chExt cx="2877408" cy="1117134"/>
          </a:xfrm>
        </p:grpSpPr>
        <p:grpSp>
          <p:nvGrpSpPr>
            <p:cNvPr id="134" name="Groupe 133">
              <a:extLst>
                <a:ext uri="{FF2B5EF4-FFF2-40B4-BE49-F238E27FC236}">
                  <a16:creationId xmlns:a16="http://schemas.microsoft.com/office/drawing/2014/main" id="{B4B90140-717D-3DD8-71AB-DB7A1DAFF987}"/>
                </a:ext>
              </a:extLst>
            </p:cNvPr>
            <p:cNvGrpSpPr/>
            <p:nvPr/>
          </p:nvGrpSpPr>
          <p:grpSpPr>
            <a:xfrm>
              <a:off x="3779819" y="1188610"/>
              <a:ext cx="2861174" cy="788164"/>
              <a:chOff x="2710782" y="998926"/>
              <a:chExt cx="2861174" cy="788164"/>
            </a:xfrm>
          </p:grpSpPr>
          <p:sp>
            <p:nvSpPr>
              <p:cNvPr id="86" name="Flèche vers la droite 85">
                <a:extLst>
                  <a:ext uri="{FF2B5EF4-FFF2-40B4-BE49-F238E27FC236}">
                    <a16:creationId xmlns:a16="http://schemas.microsoft.com/office/drawing/2014/main" id="{515D82B2-12A4-5C4F-6AA9-A36B26688999}"/>
                  </a:ext>
                </a:extLst>
              </p:cNvPr>
              <p:cNvSpPr/>
              <p:nvPr/>
            </p:nvSpPr>
            <p:spPr>
              <a:xfrm rot="19800000">
                <a:off x="4244033" y="998926"/>
                <a:ext cx="132792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9" name="ZoneTexte 108">
                <a:extLst>
                  <a:ext uri="{FF2B5EF4-FFF2-40B4-BE49-F238E27FC236}">
                    <a16:creationId xmlns:a16="http://schemas.microsoft.com/office/drawing/2014/main" id="{42C4D141-766B-033D-1AE7-8F92ADD30B36}"/>
                  </a:ext>
                </a:extLst>
              </p:cNvPr>
              <p:cNvSpPr txBox="1"/>
              <p:nvPr/>
            </p:nvSpPr>
            <p:spPr>
              <a:xfrm>
                <a:off x="2710782" y="1079204"/>
                <a:ext cx="1438488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MRI checklist implantable  (GTIN) MRI safe/not safe </a:t>
                </a:r>
              </a:p>
            </p:txBody>
          </p:sp>
          <p:pic>
            <p:nvPicPr>
              <p:cNvPr id="111" name="Image 110" descr="Une image contenant logo, capture d’écran, symbole, Bleu électrique&#10;&#10;Description générée automatiquement">
                <a:extLst>
                  <a:ext uri="{FF2B5EF4-FFF2-40B4-BE49-F238E27FC236}">
                    <a16:creationId xmlns:a16="http://schemas.microsoft.com/office/drawing/2014/main" id="{CFA07627-BD46-F6C4-004E-25C6E389D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120616" y="1038222"/>
                <a:ext cx="472421" cy="716243"/>
              </a:xfrm>
              <a:prstGeom prst="rect">
                <a:avLst/>
              </a:prstGeom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314398-55A0-CBFA-5C4B-CDABD7F07037}"/>
                </a:ext>
              </a:extLst>
            </p:cNvPr>
            <p:cNvSpPr/>
            <p:nvPr/>
          </p:nvSpPr>
          <p:spPr>
            <a:xfrm>
              <a:off x="3783904" y="1182040"/>
              <a:ext cx="2175206" cy="1117134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9E1A801E-6706-17E3-E233-79BE5FB97AE7}"/>
                </a:ext>
              </a:extLst>
            </p:cNvPr>
            <p:cNvSpPr txBox="1"/>
            <p:nvPr/>
          </p:nvSpPr>
          <p:spPr>
            <a:xfrm>
              <a:off x="3763585" y="2052953"/>
              <a:ext cx="2195599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Procurement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6391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4559109" y="505844"/>
            <a:ext cx="4188675" cy="6047931"/>
            <a:chOff x="4559109" y="505844"/>
            <a:chExt cx="4188675" cy="6047931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679006" cy="1227130"/>
              <a:chOff x="2786921" y="2983500"/>
              <a:chExt cx="2679006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3989240" y="3964409"/>
                <a:ext cx="147668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rgbClr val="FB9A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5" y="3835938"/>
            <a:ext cx="1598559" cy="2041574"/>
            <a:chOff x="322425" y="3835938"/>
            <a:chExt cx="1598559" cy="2041574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20415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22425" y="5323514"/>
              <a:ext cx="1598559" cy="55399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Emergency Department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BE6E2C93-3D7E-B265-4463-C50BC96CEAAE}"/>
              </a:ext>
            </a:extLst>
          </p:cNvPr>
          <p:cNvGrpSpPr/>
          <p:nvPr/>
        </p:nvGrpSpPr>
        <p:grpSpPr>
          <a:xfrm>
            <a:off x="6640786" y="3283854"/>
            <a:ext cx="1875835" cy="1288603"/>
            <a:chOff x="6640786" y="3283854"/>
            <a:chExt cx="1875835" cy="1288603"/>
          </a:xfrm>
        </p:grpSpPr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84E1A90B-DA81-4B51-4457-8F0587A18D17}"/>
                </a:ext>
              </a:extLst>
            </p:cNvPr>
            <p:cNvSpPr txBox="1"/>
            <p:nvPr/>
          </p:nvSpPr>
          <p:spPr>
            <a:xfrm>
              <a:off x="7402212" y="4076887"/>
              <a:ext cx="35298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CT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D48C625C-5F4A-7367-AF33-24473BDC55A5}"/>
                </a:ext>
              </a:extLst>
            </p:cNvPr>
            <p:cNvSpPr txBox="1"/>
            <p:nvPr/>
          </p:nvSpPr>
          <p:spPr>
            <a:xfrm>
              <a:off x="6640786" y="4326236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0" name="Image 99" descr="Une image contenant croquis, conception, illustration&#10;&#10;Description générée automatiquement">
              <a:extLst>
                <a:ext uri="{FF2B5EF4-FFF2-40B4-BE49-F238E27FC236}">
                  <a16:creationId xmlns:a16="http://schemas.microsoft.com/office/drawing/2014/main" id="{5B927F76-5CA9-8F23-2E37-CE896CE6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859925" y="3283854"/>
              <a:ext cx="1169286" cy="7558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908845" cy="1172992"/>
            <a:chOff x="6607776" y="625114"/>
            <a:chExt cx="1908845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640786" y="1551885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21695541-3E73-E4FB-D707-D2A49C69E1A8}"/>
              </a:ext>
            </a:extLst>
          </p:cNvPr>
          <p:cNvGrpSpPr/>
          <p:nvPr/>
        </p:nvGrpSpPr>
        <p:grpSpPr>
          <a:xfrm>
            <a:off x="6640786" y="4787436"/>
            <a:ext cx="1875835" cy="1191322"/>
            <a:chOff x="6640786" y="4787436"/>
            <a:chExt cx="1875835" cy="1191322"/>
          </a:xfrm>
        </p:grpSpPr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B4FA3C6E-BEFA-B20D-4BFA-D038CFCF4718}"/>
                </a:ext>
              </a:extLst>
            </p:cNvPr>
            <p:cNvSpPr txBox="1"/>
            <p:nvPr/>
          </p:nvSpPr>
          <p:spPr>
            <a:xfrm>
              <a:off x="7035126" y="5483188"/>
              <a:ext cx="1087157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ULTRASOUND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448F8244-D438-42D7-DC4D-15D917FBFC23}"/>
                </a:ext>
              </a:extLst>
            </p:cNvPr>
            <p:cNvSpPr txBox="1"/>
            <p:nvPr/>
          </p:nvSpPr>
          <p:spPr>
            <a:xfrm>
              <a:off x="6640786" y="5732537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4" name="Image 103" descr="Une image contenant capture d’écran, clipart, dessin humoristique, illustration&#10;&#10;Description générée automatiquement">
              <a:extLst>
                <a:ext uri="{FF2B5EF4-FFF2-40B4-BE49-F238E27FC236}">
                  <a16:creationId xmlns:a16="http://schemas.microsoft.com/office/drawing/2014/main" id="{BAD8FA39-E43E-37B6-62E2-0C3390AF3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100304" y="4787436"/>
              <a:ext cx="799064" cy="638634"/>
            </a:xfrm>
            <a:prstGeom prst="rect">
              <a:avLst/>
            </a:prstGeom>
          </p:spPr>
        </p:pic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A1850112-3301-CA19-31B1-46F445BDB345}"/>
              </a:ext>
            </a:extLst>
          </p:cNvPr>
          <p:cNvGrpSpPr/>
          <p:nvPr/>
        </p:nvGrpSpPr>
        <p:grpSpPr>
          <a:xfrm>
            <a:off x="6640786" y="1921205"/>
            <a:ext cx="1875835" cy="1247170"/>
            <a:chOff x="6640786" y="1921205"/>
            <a:chExt cx="1875835" cy="1247170"/>
          </a:xfrm>
        </p:grpSpPr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70FBB452-48CC-4557-5A88-5DC2898EBC63}"/>
                </a:ext>
              </a:extLst>
            </p:cNvPr>
            <p:cNvSpPr txBox="1"/>
            <p:nvPr/>
          </p:nvSpPr>
          <p:spPr>
            <a:xfrm>
              <a:off x="7314047" y="2672805"/>
              <a:ext cx="52931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XRAY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268A6DDB-D394-C96C-074C-480AE34A7FAE}"/>
                </a:ext>
              </a:extLst>
            </p:cNvPr>
            <p:cNvSpPr txBox="1"/>
            <p:nvPr/>
          </p:nvSpPr>
          <p:spPr>
            <a:xfrm>
              <a:off x="6640786" y="2922154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6" name="Image 105" descr="Une image contenant capture d’écran, lampe, conception&#10;&#10;Description générée automatiquement">
              <a:extLst>
                <a:ext uri="{FF2B5EF4-FFF2-40B4-BE49-F238E27FC236}">
                  <a16:creationId xmlns:a16="http://schemas.microsoft.com/office/drawing/2014/main" id="{08F2943D-F45F-D3FD-E33D-DF227FA73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137441" y="1921205"/>
              <a:ext cx="808319" cy="712678"/>
            </a:xfrm>
            <a:prstGeom prst="rect">
              <a:avLst/>
            </a:prstGeom>
          </p:spPr>
        </p:pic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EEEE509C-50B4-9E02-30C9-11D7111C6724}"/>
              </a:ext>
            </a:extLst>
          </p:cNvPr>
          <p:cNvGrpSpPr/>
          <p:nvPr/>
        </p:nvGrpSpPr>
        <p:grpSpPr>
          <a:xfrm>
            <a:off x="3763585" y="1182040"/>
            <a:ext cx="2877408" cy="1117134"/>
            <a:chOff x="3763585" y="1182040"/>
            <a:chExt cx="2877408" cy="1117134"/>
          </a:xfrm>
        </p:grpSpPr>
        <p:grpSp>
          <p:nvGrpSpPr>
            <p:cNvPr id="134" name="Groupe 133">
              <a:extLst>
                <a:ext uri="{FF2B5EF4-FFF2-40B4-BE49-F238E27FC236}">
                  <a16:creationId xmlns:a16="http://schemas.microsoft.com/office/drawing/2014/main" id="{B4B90140-717D-3DD8-71AB-DB7A1DAFF987}"/>
                </a:ext>
              </a:extLst>
            </p:cNvPr>
            <p:cNvGrpSpPr/>
            <p:nvPr/>
          </p:nvGrpSpPr>
          <p:grpSpPr>
            <a:xfrm>
              <a:off x="3779819" y="1188610"/>
              <a:ext cx="2861174" cy="788164"/>
              <a:chOff x="2710782" y="998926"/>
              <a:chExt cx="2861174" cy="788164"/>
            </a:xfrm>
          </p:grpSpPr>
          <p:sp>
            <p:nvSpPr>
              <p:cNvPr id="86" name="Flèche vers la droite 85">
                <a:extLst>
                  <a:ext uri="{FF2B5EF4-FFF2-40B4-BE49-F238E27FC236}">
                    <a16:creationId xmlns:a16="http://schemas.microsoft.com/office/drawing/2014/main" id="{515D82B2-12A4-5C4F-6AA9-A36B26688999}"/>
                  </a:ext>
                </a:extLst>
              </p:cNvPr>
              <p:cNvSpPr/>
              <p:nvPr/>
            </p:nvSpPr>
            <p:spPr>
              <a:xfrm rot="19800000">
                <a:off x="4244033" y="998926"/>
                <a:ext cx="132792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9" name="ZoneTexte 108">
                <a:extLst>
                  <a:ext uri="{FF2B5EF4-FFF2-40B4-BE49-F238E27FC236}">
                    <a16:creationId xmlns:a16="http://schemas.microsoft.com/office/drawing/2014/main" id="{42C4D141-766B-033D-1AE7-8F92ADD30B36}"/>
                  </a:ext>
                </a:extLst>
              </p:cNvPr>
              <p:cNvSpPr txBox="1"/>
              <p:nvPr/>
            </p:nvSpPr>
            <p:spPr>
              <a:xfrm>
                <a:off x="2710782" y="1079204"/>
                <a:ext cx="1438488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MRI checklist implantable  (GTIN) MRI safe/not safe </a:t>
                </a:r>
              </a:p>
            </p:txBody>
          </p:sp>
          <p:pic>
            <p:nvPicPr>
              <p:cNvPr id="111" name="Image 110" descr="Une image contenant logo, capture d’écran, symbole, Bleu électrique&#10;&#10;Description générée automatiquement">
                <a:extLst>
                  <a:ext uri="{FF2B5EF4-FFF2-40B4-BE49-F238E27FC236}">
                    <a16:creationId xmlns:a16="http://schemas.microsoft.com/office/drawing/2014/main" id="{CFA07627-BD46-F6C4-004E-25C6E389D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20616" y="1038222"/>
                <a:ext cx="472421" cy="716243"/>
              </a:xfrm>
              <a:prstGeom prst="rect">
                <a:avLst/>
              </a:prstGeom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314398-55A0-CBFA-5C4B-CDABD7F07037}"/>
                </a:ext>
              </a:extLst>
            </p:cNvPr>
            <p:cNvSpPr/>
            <p:nvPr/>
          </p:nvSpPr>
          <p:spPr>
            <a:xfrm>
              <a:off x="3783904" y="1182040"/>
              <a:ext cx="2175206" cy="1117134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9E1A801E-6706-17E3-E233-79BE5FB97AE7}"/>
                </a:ext>
              </a:extLst>
            </p:cNvPr>
            <p:cNvSpPr txBox="1"/>
            <p:nvPr/>
          </p:nvSpPr>
          <p:spPr>
            <a:xfrm>
              <a:off x="3763585" y="2052953"/>
              <a:ext cx="2195599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Procurement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940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(Xray/MRI/CT/US)</a:t>
            </a:r>
            <a:endParaRPr lang="fr-FR" dirty="0"/>
          </a:p>
        </p:txBody>
      </p: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70A41511-5607-E77A-888F-0B4FE0DA81D0}"/>
              </a:ext>
            </a:extLst>
          </p:cNvPr>
          <p:cNvGrpSpPr/>
          <p:nvPr/>
        </p:nvGrpSpPr>
        <p:grpSpPr>
          <a:xfrm>
            <a:off x="8767352" y="2856003"/>
            <a:ext cx="2124588" cy="2148420"/>
            <a:chOff x="8767352" y="2856003"/>
            <a:chExt cx="2124588" cy="2148420"/>
          </a:xfrm>
        </p:grpSpPr>
        <p:sp>
          <p:nvSpPr>
            <p:cNvPr id="118" name="Flèche vers la droite 117">
              <a:extLst>
                <a:ext uri="{FF2B5EF4-FFF2-40B4-BE49-F238E27FC236}">
                  <a16:creationId xmlns:a16="http://schemas.microsoft.com/office/drawing/2014/main" id="{A31F28BA-28D0-DCA3-CBDF-4B9953E9A98E}"/>
                </a:ext>
              </a:extLst>
            </p:cNvPr>
            <p:cNvSpPr/>
            <p:nvPr/>
          </p:nvSpPr>
          <p:spPr>
            <a:xfrm>
              <a:off x="8767352" y="3217243"/>
              <a:ext cx="679431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38778484-2402-6219-71A4-1A23803D277F}"/>
                </a:ext>
              </a:extLst>
            </p:cNvPr>
            <p:cNvSpPr txBox="1"/>
            <p:nvPr/>
          </p:nvSpPr>
          <p:spPr>
            <a:xfrm>
              <a:off x="9208047" y="4296537"/>
              <a:ext cx="1683893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All imaging reported by radiologists and a report generated to aid diagnosis by doctor </a:t>
              </a:r>
            </a:p>
          </p:txBody>
        </p:sp>
        <p:sp>
          <p:nvSpPr>
            <p:cNvPr id="124" name="ZoneTexte 123">
              <a:extLst>
                <a:ext uri="{FF2B5EF4-FFF2-40B4-BE49-F238E27FC236}">
                  <a16:creationId xmlns:a16="http://schemas.microsoft.com/office/drawing/2014/main" id="{C7B0AF42-A612-6EE5-92EB-928CE7DD77CB}"/>
                </a:ext>
              </a:extLst>
            </p:cNvPr>
            <p:cNvSpPr txBox="1"/>
            <p:nvPr/>
          </p:nvSpPr>
          <p:spPr>
            <a:xfrm>
              <a:off x="9576145" y="3964409"/>
              <a:ext cx="94769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GSRN/GDTI</a:t>
              </a:r>
            </a:p>
          </p:txBody>
        </p:sp>
        <p:pic>
          <p:nvPicPr>
            <p:cNvPr id="126" name="Image 125" descr="Une image contenant cercle, capture d’écran, dessin humoristique, Graphique&#10;&#10;Description générée automatiquement">
              <a:extLst>
                <a:ext uri="{FF2B5EF4-FFF2-40B4-BE49-F238E27FC236}">
                  <a16:creationId xmlns:a16="http://schemas.microsoft.com/office/drawing/2014/main" id="{672FF0D4-8C70-A8DE-0F1B-A184DDC2F5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77490" y="2856003"/>
              <a:ext cx="745004" cy="810043"/>
            </a:xfrm>
            <a:prstGeom prst="rect">
              <a:avLst/>
            </a:prstGeom>
          </p:spPr>
        </p:pic>
      </p:grp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4559109" y="505844"/>
            <a:ext cx="4188675" cy="6047931"/>
            <a:chOff x="4559109" y="505844"/>
            <a:chExt cx="4188675" cy="6047931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679006" cy="1227130"/>
              <a:chOff x="2786921" y="2983500"/>
              <a:chExt cx="2679006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3989240" y="3964409"/>
                <a:ext cx="147668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rgbClr val="FB9A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5" y="3835938"/>
            <a:ext cx="1598559" cy="2041574"/>
            <a:chOff x="322425" y="3835938"/>
            <a:chExt cx="1598559" cy="2041574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20415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22425" y="5323514"/>
              <a:ext cx="1598559" cy="55399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Emergency Department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29" name="Groupe 128">
            <a:extLst>
              <a:ext uri="{FF2B5EF4-FFF2-40B4-BE49-F238E27FC236}">
                <a16:creationId xmlns:a16="http://schemas.microsoft.com/office/drawing/2014/main" id="{BE6E2C93-3D7E-B265-4463-C50BC96CEAAE}"/>
              </a:ext>
            </a:extLst>
          </p:cNvPr>
          <p:cNvGrpSpPr/>
          <p:nvPr/>
        </p:nvGrpSpPr>
        <p:grpSpPr>
          <a:xfrm>
            <a:off x="6640786" y="3283854"/>
            <a:ext cx="1875835" cy="1288603"/>
            <a:chOff x="6640786" y="3283854"/>
            <a:chExt cx="1875835" cy="1288603"/>
          </a:xfrm>
        </p:grpSpPr>
        <p:sp>
          <p:nvSpPr>
            <p:cNvPr id="89" name="ZoneTexte 88">
              <a:extLst>
                <a:ext uri="{FF2B5EF4-FFF2-40B4-BE49-F238E27FC236}">
                  <a16:creationId xmlns:a16="http://schemas.microsoft.com/office/drawing/2014/main" id="{84E1A90B-DA81-4B51-4457-8F0587A18D17}"/>
                </a:ext>
              </a:extLst>
            </p:cNvPr>
            <p:cNvSpPr txBox="1"/>
            <p:nvPr/>
          </p:nvSpPr>
          <p:spPr>
            <a:xfrm>
              <a:off x="7402212" y="4076887"/>
              <a:ext cx="35298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CT</a:t>
              </a:r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D48C625C-5F4A-7367-AF33-24473BDC55A5}"/>
                </a:ext>
              </a:extLst>
            </p:cNvPr>
            <p:cNvSpPr txBox="1"/>
            <p:nvPr/>
          </p:nvSpPr>
          <p:spPr>
            <a:xfrm>
              <a:off x="6640786" y="4326236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0" name="Image 99" descr="Une image contenant croquis, conception, illustration&#10;&#10;Description générée automatiquement">
              <a:extLst>
                <a:ext uri="{FF2B5EF4-FFF2-40B4-BE49-F238E27FC236}">
                  <a16:creationId xmlns:a16="http://schemas.microsoft.com/office/drawing/2014/main" id="{5B927F76-5CA9-8F23-2E37-CE896CE6F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859925" y="3283854"/>
              <a:ext cx="1169286" cy="7558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908845" cy="1172992"/>
            <a:chOff x="6607776" y="625114"/>
            <a:chExt cx="1908845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640786" y="1551885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21695541-3E73-E4FB-D707-D2A49C69E1A8}"/>
              </a:ext>
            </a:extLst>
          </p:cNvPr>
          <p:cNvGrpSpPr/>
          <p:nvPr/>
        </p:nvGrpSpPr>
        <p:grpSpPr>
          <a:xfrm>
            <a:off x="6640786" y="4787436"/>
            <a:ext cx="1875835" cy="1191322"/>
            <a:chOff x="6640786" y="4787436"/>
            <a:chExt cx="1875835" cy="1191322"/>
          </a:xfrm>
        </p:grpSpPr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B4FA3C6E-BEFA-B20D-4BFA-D038CFCF4718}"/>
                </a:ext>
              </a:extLst>
            </p:cNvPr>
            <p:cNvSpPr txBox="1"/>
            <p:nvPr/>
          </p:nvSpPr>
          <p:spPr>
            <a:xfrm>
              <a:off x="7035126" y="5483188"/>
              <a:ext cx="1087157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ULTRASOUND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448F8244-D438-42D7-DC4D-15D917FBFC23}"/>
                </a:ext>
              </a:extLst>
            </p:cNvPr>
            <p:cNvSpPr txBox="1"/>
            <p:nvPr/>
          </p:nvSpPr>
          <p:spPr>
            <a:xfrm>
              <a:off x="6640786" y="5732537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4" name="Image 103" descr="Une image contenant capture d’écran, clipart, dessin humoristique, illustration&#10;&#10;Description générée automatiquement">
              <a:extLst>
                <a:ext uri="{FF2B5EF4-FFF2-40B4-BE49-F238E27FC236}">
                  <a16:creationId xmlns:a16="http://schemas.microsoft.com/office/drawing/2014/main" id="{BAD8FA39-E43E-37B6-62E2-0C3390AF3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100304" y="4787436"/>
              <a:ext cx="799064" cy="638634"/>
            </a:xfrm>
            <a:prstGeom prst="rect">
              <a:avLst/>
            </a:prstGeom>
          </p:spPr>
        </p:pic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A1850112-3301-CA19-31B1-46F445BDB345}"/>
              </a:ext>
            </a:extLst>
          </p:cNvPr>
          <p:cNvGrpSpPr/>
          <p:nvPr/>
        </p:nvGrpSpPr>
        <p:grpSpPr>
          <a:xfrm>
            <a:off x="6640786" y="1921205"/>
            <a:ext cx="1875835" cy="1247170"/>
            <a:chOff x="6640786" y="1921205"/>
            <a:chExt cx="1875835" cy="1247170"/>
          </a:xfrm>
        </p:grpSpPr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70FBB452-48CC-4557-5A88-5DC2898EBC63}"/>
                </a:ext>
              </a:extLst>
            </p:cNvPr>
            <p:cNvSpPr txBox="1"/>
            <p:nvPr/>
          </p:nvSpPr>
          <p:spPr>
            <a:xfrm>
              <a:off x="7314047" y="2672805"/>
              <a:ext cx="52931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XRAY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268A6DDB-D394-C96C-074C-480AE34A7FAE}"/>
                </a:ext>
              </a:extLst>
            </p:cNvPr>
            <p:cNvSpPr txBox="1"/>
            <p:nvPr/>
          </p:nvSpPr>
          <p:spPr>
            <a:xfrm>
              <a:off x="6640786" y="2922154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6" name="Image 105" descr="Une image contenant capture d’écran, lampe, conception&#10;&#10;Description générée automatiquement">
              <a:extLst>
                <a:ext uri="{FF2B5EF4-FFF2-40B4-BE49-F238E27FC236}">
                  <a16:creationId xmlns:a16="http://schemas.microsoft.com/office/drawing/2014/main" id="{08F2943D-F45F-D3FD-E33D-DF227FA73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137441" y="1921205"/>
              <a:ext cx="808319" cy="712678"/>
            </a:xfrm>
            <a:prstGeom prst="rect">
              <a:avLst/>
            </a:prstGeom>
          </p:spPr>
        </p:pic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EEEE509C-50B4-9E02-30C9-11D7111C6724}"/>
              </a:ext>
            </a:extLst>
          </p:cNvPr>
          <p:cNvGrpSpPr/>
          <p:nvPr/>
        </p:nvGrpSpPr>
        <p:grpSpPr>
          <a:xfrm>
            <a:off x="3763585" y="1182040"/>
            <a:ext cx="2877408" cy="1117134"/>
            <a:chOff x="3763585" y="1182040"/>
            <a:chExt cx="2877408" cy="1117134"/>
          </a:xfrm>
        </p:grpSpPr>
        <p:grpSp>
          <p:nvGrpSpPr>
            <p:cNvPr id="134" name="Groupe 133">
              <a:extLst>
                <a:ext uri="{FF2B5EF4-FFF2-40B4-BE49-F238E27FC236}">
                  <a16:creationId xmlns:a16="http://schemas.microsoft.com/office/drawing/2014/main" id="{B4B90140-717D-3DD8-71AB-DB7A1DAFF987}"/>
                </a:ext>
              </a:extLst>
            </p:cNvPr>
            <p:cNvGrpSpPr/>
            <p:nvPr/>
          </p:nvGrpSpPr>
          <p:grpSpPr>
            <a:xfrm>
              <a:off x="3779819" y="1188610"/>
              <a:ext cx="2861174" cy="788164"/>
              <a:chOff x="2710782" y="998926"/>
              <a:chExt cx="2861174" cy="788164"/>
            </a:xfrm>
          </p:grpSpPr>
          <p:sp>
            <p:nvSpPr>
              <p:cNvPr id="86" name="Flèche vers la droite 85">
                <a:extLst>
                  <a:ext uri="{FF2B5EF4-FFF2-40B4-BE49-F238E27FC236}">
                    <a16:creationId xmlns:a16="http://schemas.microsoft.com/office/drawing/2014/main" id="{515D82B2-12A4-5C4F-6AA9-A36B26688999}"/>
                  </a:ext>
                </a:extLst>
              </p:cNvPr>
              <p:cNvSpPr/>
              <p:nvPr/>
            </p:nvSpPr>
            <p:spPr>
              <a:xfrm rot="19800000">
                <a:off x="4244033" y="998926"/>
                <a:ext cx="132792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9" name="ZoneTexte 108">
                <a:extLst>
                  <a:ext uri="{FF2B5EF4-FFF2-40B4-BE49-F238E27FC236}">
                    <a16:creationId xmlns:a16="http://schemas.microsoft.com/office/drawing/2014/main" id="{42C4D141-766B-033D-1AE7-8F92ADD30B36}"/>
                  </a:ext>
                </a:extLst>
              </p:cNvPr>
              <p:cNvSpPr txBox="1"/>
              <p:nvPr/>
            </p:nvSpPr>
            <p:spPr>
              <a:xfrm>
                <a:off x="2710782" y="1079204"/>
                <a:ext cx="1438488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MRI checklist implantable  (GTIN) MRI safe/not safe </a:t>
                </a:r>
              </a:p>
            </p:txBody>
          </p:sp>
          <p:pic>
            <p:nvPicPr>
              <p:cNvPr id="111" name="Image 110" descr="Une image contenant logo, capture d’écran, symbole, Bleu électrique&#10;&#10;Description générée automatiquement">
                <a:extLst>
                  <a:ext uri="{FF2B5EF4-FFF2-40B4-BE49-F238E27FC236}">
                    <a16:creationId xmlns:a16="http://schemas.microsoft.com/office/drawing/2014/main" id="{CFA07627-BD46-F6C4-004E-25C6E389D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120616" y="1038222"/>
                <a:ext cx="472421" cy="716243"/>
              </a:xfrm>
              <a:prstGeom prst="rect">
                <a:avLst/>
              </a:prstGeom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314398-55A0-CBFA-5C4B-CDABD7F07037}"/>
                </a:ext>
              </a:extLst>
            </p:cNvPr>
            <p:cNvSpPr/>
            <p:nvPr/>
          </p:nvSpPr>
          <p:spPr>
            <a:xfrm>
              <a:off x="3783904" y="1182040"/>
              <a:ext cx="2175206" cy="1117134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9E1A801E-6706-17E3-E233-79BE5FB97AE7}"/>
                </a:ext>
              </a:extLst>
            </p:cNvPr>
            <p:cNvSpPr txBox="1"/>
            <p:nvPr/>
          </p:nvSpPr>
          <p:spPr>
            <a:xfrm>
              <a:off x="3763585" y="2052953"/>
              <a:ext cx="2195599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Procurement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5865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wrap="square" numCol="1" spcCol="180000">
            <a:noAutofit/>
          </a:bodyPr>
          <a:lstStyle/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Enhanced patient safety:</a:t>
            </a:r>
          </a:p>
          <a:p>
            <a:pPr marL="800100" lvl="1" indent="-342900" defTabSz="60952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Reduces the risk of administering incorrect treatments or procedures</a:t>
            </a:r>
            <a:endParaRPr lang="en-US" sz="1600" strike="sngStrike" dirty="0"/>
          </a:p>
          <a:p>
            <a:pPr marL="800100" lvl="1" indent="-342900" defTabSz="60952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Ensures that the correct patient receives the appropriate imaging </a:t>
            </a:r>
            <a:r>
              <a:rPr lang="en-US" sz="1600" dirty="0" err="1"/>
              <a:t>minimising</a:t>
            </a:r>
            <a:r>
              <a:rPr lang="en-US" sz="1600" dirty="0"/>
              <a:t> potential radiation exposure</a:t>
            </a:r>
            <a:endParaRPr lang="en-US" sz="1600" strike="sngStrike" dirty="0"/>
          </a:p>
          <a:p>
            <a:pPr marL="342900" marR="0" lvl="0" indent="-342900" algn="l" defTabSz="6095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/>
              <a:t>Prevents inaccurate data / images in medical records, which can result in misdiagnoses or inappropriate treatments</a:t>
            </a:r>
            <a:endParaRPr lang="en-US" sz="1600" strike="sngStrike" dirty="0"/>
          </a:p>
          <a:p>
            <a:pPr marL="342900" indent="-342900" defTabSz="609525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 err="1"/>
              <a:t>Minimises</a:t>
            </a:r>
            <a:r>
              <a:rPr lang="en-US" sz="1600" dirty="0"/>
              <a:t> the occurrence of repeat imaging due to identification errors, saving time and resources</a:t>
            </a:r>
          </a:p>
          <a:p>
            <a:pPr marL="342900" indent="-342900" defTabSz="609525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Time savings for radiology department staff </a:t>
            </a:r>
            <a:r>
              <a:rPr lang="en-US" sz="1600"/>
              <a:t>for MRI</a:t>
            </a:r>
            <a:endParaRPr lang="en-US" sz="1600" dirty="0"/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(Xray/MRI/CT/US)</a:t>
            </a:r>
            <a:endParaRPr lang="fr-FR" dirty="0"/>
          </a:p>
        </p:txBody>
      </p: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79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(Xray/MRI/CT/US)</a:t>
            </a:r>
            <a:endParaRPr lang="fr-FR" dirty="0"/>
          </a:p>
        </p:txBody>
      </p: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5" y="3835938"/>
            <a:ext cx="1598559" cy="2041574"/>
            <a:chOff x="322425" y="3835938"/>
            <a:chExt cx="1598559" cy="2041574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20415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22425" y="5323514"/>
              <a:ext cx="1598559" cy="55399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Emergency Department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662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(Xray/MRI/CT/US)</a:t>
            </a:r>
            <a:endParaRPr lang="fr-FR" dirty="0"/>
          </a:p>
        </p:txBody>
      </p: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rgbClr val="FB9A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5" y="3835938"/>
            <a:ext cx="1598559" cy="2041574"/>
            <a:chOff x="322425" y="3835938"/>
            <a:chExt cx="1598559" cy="2041574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20415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22425" y="5323514"/>
              <a:ext cx="1598559" cy="55399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Emergency Department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72125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(Xray/MRI/CT/US)</a:t>
            </a:r>
            <a:endParaRPr lang="fr-FR" dirty="0"/>
          </a:p>
        </p:txBody>
      </p: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679006" cy="1227130"/>
              <a:chOff x="2786921" y="2983500"/>
              <a:chExt cx="2679006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3989240" y="3964409"/>
                <a:ext cx="147668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rgbClr val="FB9A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5" y="3835938"/>
            <a:ext cx="1598559" cy="2041574"/>
            <a:chOff x="322425" y="3835938"/>
            <a:chExt cx="1598559" cy="2041574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20415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22425" y="5323514"/>
              <a:ext cx="1598559" cy="55399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Emergency Department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8955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4559109" y="505844"/>
            <a:ext cx="4188675" cy="6047931"/>
            <a:chOff x="4559109" y="505844"/>
            <a:chExt cx="4188675" cy="6047931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679006" cy="1227130"/>
              <a:chOff x="2786921" y="2983500"/>
              <a:chExt cx="2679006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3989240" y="3964409"/>
                <a:ext cx="147668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rgbClr val="FB9A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5" y="3835938"/>
            <a:ext cx="1598559" cy="2041574"/>
            <a:chOff x="322425" y="3835938"/>
            <a:chExt cx="1598559" cy="2041574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20415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22425" y="5323514"/>
              <a:ext cx="1598559" cy="55399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Emergency Department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56985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4559109" y="505844"/>
            <a:ext cx="4188675" cy="6047931"/>
            <a:chOff x="4559109" y="505844"/>
            <a:chExt cx="4188675" cy="6047931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679006" cy="1227130"/>
              <a:chOff x="2786921" y="2983500"/>
              <a:chExt cx="2679006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3989240" y="3964409"/>
                <a:ext cx="147668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rgbClr val="FB9A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5" y="3835938"/>
            <a:ext cx="1598559" cy="2041574"/>
            <a:chOff x="322425" y="3835938"/>
            <a:chExt cx="1598559" cy="2041574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20415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22425" y="5323514"/>
              <a:ext cx="1598559" cy="55399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Emergency Department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908845" cy="1172992"/>
            <a:chOff x="6607776" y="625114"/>
            <a:chExt cx="1908845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640786" y="1551885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052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4559109" y="505844"/>
            <a:ext cx="4188675" cy="6047931"/>
            <a:chOff x="4559109" y="505844"/>
            <a:chExt cx="4188675" cy="6047931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679006" cy="1227130"/>
              <a:chOff x="2786921" y="2983500"/>
              <a:chExt cx="2679006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3989240" y="3964409"/>
                <a:ext cx="147668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rgbClr val="FB9A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5" y="3835938"/>
            <a:ext cx="1598559" cy="2041574"/>
            <a:chOff x="322425" y="3835938"/>
            <a:chExt cx="1598559" cy="2041574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20415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22425" y="5323514"/>
              <a:ext cx="1598559" cy="55399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Emergency Department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908845" cy="1172992"/>
            <a:chOff x="6607776" y="625114"/>
            <a:chExt cx="1908845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640786" y="1551885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EEEE509C-50B4-9E02-30C9-11D7111C6724}"/>
              </a:ext>
            </a:extLst>
          </p:cNvPr>
          <p:cNvGrpSpPr/>
          <p:nvPr/>
        </p:nvGrpSpPr>
        <p:grpSpPr>
          <a:xfrm>
            <a:off x="3763585" y="1182040"/>
            <a:ext cx="2877408" cy="1117134"/>
            <a:chOff x="3763585" y="1182040"/>
            <a:chExt cx="2877408" cy="1117134"/>
          </a:xfrm>
        </p:grpSpPr>
        <p:grpSp>
          <p:nvGrpSpPr>
            <p:cNvPr id="134" name="Groupe 133">
              <a:extLst>
                <a:ext uri="{FF2B5EF4-FFF2-40B4-BE49-F238E27FC236}">
                  <a16:creationId xmlns:a16="http://schemas.microsoft.com/office/drawing/2014/main" id="{B4B90140-717D-3DD8-71AB-DB7A1DAFF987}"/>
                </a:ext>
              </a:extLst>
            </p:cNvPr>
            <p:cNvGrpSpPr/>
            <p:nvPr/>
          </p:nvGrpSpPr>
          <p:grpSpPr>
            <a:xfrm>
              <a:off x="3779819" y="1188610"/>
              <a:ext cx="2861174" cy="788164"/>
              <a:chOff x="2710782" y="998926"/>
              <a:chExt cx="2861174" cy="788164"/>
            </a:xfrm>
          </p:grpSpPr>
          <p:sp>
            <p:nvSpPr>
              <p:cNvPr id="86" name="Flèche vers la droite 85">
                <a:extLst>
                  <a:ext uri="{FF2B5EF4-FFF2-40B4-BE49-F238E27FC236}">
                    <a16:creationId xmlns:a16="http://schemas.microsoft.com/office/drawing/2014/main" id="{515D82B2-12A4-5C4F-6AA9-A36B26688999}"/>
                  </a:ext>
                </a:extLst>
              </p:cNvPr>
              <p:cNvSpPr/>
              <p:nvPr/>
            </p:nvSpPr>
            <p:spPr>
              <a:xfrm rot="19800000">
                <a:off x="4244033" y="998926"/>
                <a:ext cx="132792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9" name="ZoneTexte 108">
                <a:extLst>
                  <a:ext uri="{FF2B5EF4-FFF2-40B4-BE49-F238E27FC236}">
                    <a16:creationId xmlns:a16="http://schemas.microsoft.com/office/drawing/2014/main" id="{42C4D141-766B-033D-1AE7-8F92ADD30B36}"/>
                  </a:ext>
                </a:extLst>
              </p:cNvPr>
              <p:cNvSpPr txBox="1"/>
              <p:nvPr/>
            </p:nvSpPr>
            <p:spPr>
              <a:xfrm>
                <a:off x="2710782" y="1079204"/>
                <a:ext cx="1438488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MRI checklist implantable  (GTIN) MRI safe/not safe </a:t>
                </a:r>
              </a:p>
            </p:txBody>
          </p:sp>
          <p:pic>
            <p:nvPicPr>
              <p:cNvPr id="111" name="Image 110" descr="Une image contenant logo, capture d’écran, symbole, Bleu électrique&#10;&#10;Description générée automatiquement">
                <a:extLst>
                  <a:ext uri="{FF2B5EF4-FFF2-40B4-BE49-F238E27FC236}">
                    <a16:creationId xmlns:a16="http://schemas.microsoft.com/office/drawing/2014/main" id="{CFA07627-BD46-F6C4-004E-25C6E389D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120616" y="1038222"/>
                <a:ext cx="472421" cy="716243"/>
              </a:xfrm>
              <a:prstGeom prst="rect">
                <a:avLst/>
              </a:prstGeom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314398-55A0-CBFA-5C4B-CDABD7F07037}"/>
                </a:ext>
              </a:extLst>
            </p:cNvPr>
            <p:cNvSpPr/>
            <p:nvPr/>
          </p:nvSpPr>
          <p:spPr>
            <a:xfrm>
              <a:off x="3783904" y="1182040"/>
              <a:ext cx="2175206" cy="1117134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9E1A801E-6706-17E3-E233-79BE5FB97AE7}"/>
                </a:ext>
              </a:extLst>
            </p:cNvPr>
            <p:cNvSpPr txBox="1"/>
            <p:nvPr/>
          </p:nvSpPr>
          <p:spPr>
            <a:xfrm>
              <a:off x="3763585" y="2052953"/>
              <a:ext cx="2195599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Procurement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3447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0D11818D-D332-46EC-732F-22EB8377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670" y="505844"/>
            <a:ext cx="10167187" cy="460970"/>
          </a:xfrm>
        </p:spPr>
        <p:txBody>
          <a:bodyPr/>
          <a:lstStyle/>
          <a:p>
            <a:r>
              <a:rPr lang="en-US" dirty="0"/>
              <a:t>Imaging (Xray/MRI/CT/US)</a:t>
            </a:r>
            <a:endParaRPr lang="fr-FR" dirty="0"/>
          </a:p>
        </p:txBody>
      </p:sp>
      <p:grpSp>
        <p:nvGrpSpPr>
          <p:cNvPr id="132" name="Groupe 131">
            <a:extLst>
              <a:ext uri="{FF2B5EF4-FFF2-40B4-BE49-F238E27FC236}">
                <a16:creationId xmlns:a16="http://schemas.microsoft.com/office/drawing/2014/main" id="{7EDC8C31-6F1C-3990-CF2E-57EDC1FC43C1}"/>
              </a:ext>
            </a:extLst>
          </p:cNvPr>
          <p:cNvGrpSpPr/>
          <p:nvPr/>
        </p:nvGrpSpPr>
        <p:grpSpPr>
          <a:xfrm>
            <a:off x="4559109" y="505844"/>
            <a:ext cx="4188675" cy="6047931"/>
            <a:chOff x="4559109" y="505844"/>
            <a:chExt cx="4188675" cy="6047931"/>
          </a:xfrm>
        </p:grpSpPr>
        <p:sp>
          <p:nvSpPr>
            <p:cNvPr id="112" name="Flèche vers la droite 111">
              <a:extLst>
                <a:ext uri="{FF2B5EF4-FFF2-40B4-BE49-F238E27FC236}">
                  <a16:creationId xmlns:a16="http://schemas.microsoft.com/office/drawing/2014/main" id="{81D97EAE-3C8C-B9A5-1E9E-E0DD0E64B28C}"/>
                </a:ext>
              </a:extLst>
            </p:cNvPr>
            <p:cNvSpPr/>
            <p:nvPr/>
          </p:nvSpPr>
          <p:spPr>
            <a:xfrm>
              <a:off x="4559109" y="3221556"/>
              <a:ext cx="1774538" cy="46097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7BE6B2F-863D-EAE0-A6AA-BAD0B50CCA8E}"/>
                </a:ext>
              </a:extLst>
            </p:cNvPr>
            <p:cNvSpPr/>
            <p:nvPr/>
          </p:nvSpPr>
          <p:spPr>
            <a:xfrm>
              <a:off x="6358885" y="505844"/>
              <a:ext cx="2388897" cy="6046367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3678643E-9B34-94CB-AFD5-EBFD50B9B9BD}"/>
                </a:ext>
              </a:extLst>
            </p:cNvPr>
            <p:cNvSpPr txBox="1"/>
            <p:nvPr/>
          </p:nvSpPr>
          <p:spPr>
            <a:xfrm>
              <a:off x="6358885" y="6307554"/>
              <a:ext cx="2388899" cy="24622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Imaging</a:t>
              </a:r>
            </a:p>
          </p:txBody>
        </p:sp>
      </p:grpSp>
      <p:grpSp>
        <p:nvGrpSpPr>
          <p:cNvPr id="142" name="Groupe 141">
            <a:extLst>
              <a:ext uri="{FF2B5EF4-FFF2-40B4-BE49-F238E27FC236}">
                <a16:creationId xmlns:a16="http://schemas.microsoft.com/office/drawing/2014/main" id="{8816D422-CED4-97F0-0444-B4A84B0314C7}"/>
              </a:ext>
            </a:extLst>
          </p:cNvPr>
          <p:cNvGrpSpPr/>
          <p:nvPr/>
        </p:nvGrpSpPr>
        <p:grpSpPr>
          <a:xfrm>
            <a:off x="2786921" y="2983500"/>
            <a:ext cx="2935542" cy="2020923"/>
            <a:chOff x="2786921" y="2983500"/>
            <a:chExt cx="2935542" cy="2020923"/>
          </a:xfrm>
        </p:grpSpPr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301413B4-A9A0-C44C-0E35-DCF82B7506D4}"/>
                </a:ext>
              </a:extLst>
            </p:cNvPr>
            <p:cNvSpPr txBox="1"/>
            <p:nvPr/>
          </p:nvSpPr>
          <p:spPr>
            <a:xfrm>
              <a:off x="3690847" y="4296537"/>
              <a:ext cx="2031616" cy="707886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Positive patient identification takes place when patient arrives in department  </a:t>
              </a:r>
            </a:p>
          </p:txBody>
        </p:sp>
        <p:grpSp>
          <p:nvGrpSpPr>
            <p:cNvPr id="133" name="Groupe 132">
              <a:extLst>
                <a:ext uri="{FF2B5EF4-FFF2-40B4-BE49-F238E27FC236}">
                  <a16:creationId xmlns:a16="http://schemas.microsoft.com/office/drawing/2014/main" id="{05931C8C-1B5C-696E-19EA-7D4C8FB62751}"/>
                </a:ext>
              </a:extLst>
            </p:cNvPr>
            <p:cNvGrpSpPr/>
            <p:nvPr/>
          </p:nvGrpSpPr>
          <p:grpSpPr>
            <a:xfrm>
              <a:off x="2786921" y="2983500"/>
              <a:ext cx="2679006" cy="1227130"/>
              <a:chOff x="2786921" y="2983500"/>
              <a:chExt cx="2679006" cy="1227130"/>
            </a:xfrm>
          </p:grpSpPr>
          <p:sp>
            <p:nvSpPr>
              <p:cNvPr id="31" name="ZoneTexte 30">
                <a:extLst>
                  <a:ext uri="{FF2B5EF4-FFF2-40B4-BE49-F238E27FC236}">
                    <a16:creationId xmlns:a16="http://schemas.microsoft.com/office/drawing/2014/main" id="{DBD1A620-350D-5557-9E1F-2F9E62B8C049}"/>
                  </a:ext>
                </a:extLst>
              </p:cNvPr>
              <p:cNvSpPr txBox="1"/>
              <p:nvPr/>
            </p:nvSpPr>
            <p:spPr>
              <a:xfrm>
                <a:off x="3989240" y="3964409"/>
                <a:ext cx="1476687" cy="246221"/>
              </a:xfrm>
              <a:prstGeom prst="rect">
                <a:avLst/>
              </a:prstGeom>
              <a:solidFill>
                <a:schemeClr val="accent4"/>
              </a:solidFill>
              <a:effectLst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kumimoji="0" lang="en-US" sz="1000" i="0" u="none" strike="noStrike" kern="1200" cap="none" spc="0" normalizeH="0" baseline="0" noProof="0" dirty="0">
                    <a:solidFill>
                      <a:prstClr val="black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GLN/GSRN (+SRIN)</a:t>
                </a:r>
              </a:p>
            </p:txBody>
          </p:sp>
          <p:pic>
            <p:nvPicPr>
              <p:cNvPr id="34" name="Image 33" descr="Une image contenant capture d’écran, Graphique, conception&#10;&#10;Description générée automatiquement">
                <a:extLst>
                  <a:ext uri="{FF2B5EF4-FFF2-40B4-BE49-F238E27FC236}">
                    <a16:creationId xmlns:a16="http://schemas.microsoft.com/office/drawing/2014/main" id="{A36EB254-B1F2-9CEE-3675-774EDA28A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9800000">
                <a:off x="4253675" y="2983500"/>
                <a:ext cx="1046216" cy="464258"/>
              </a:xfrm>
              <a:prstGeom prst="rect">
                <a:avLst/>
              </a:prstGeom>
            </p:spPr>
          </p:pic>
          <p:pic>
            <p:nvPicPr>
              <p:cNvPr id="37" name="Image 36" descr="Une image contenant Graphique, Caractère coloré, symbole, graphisme&#10;&#10;Description générée automatiquement">
                <a:extLst>
                  <a:ext uri="{FF2B5EF4-FFF2-40B4-BE49-F238E27FC236}">
                    <a16:creationId xmlns:a16="http://schemas.microsoft.com/office/drawing/2014/main" id="{1862DA9F-EE70-8D85-28BD-8034BFB31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1522" y="3261025"/>
                <a:ext cx="594351" cy="426039"/>
              </a:xfrm>
              <a:prstGeom prst="rect">
                <a:avLst/>
              </a:prstGeom>
            </p:spPr>
          </p:pic>
          <p:sp>
            <p:nvSpPr>
              <p:cNvPr id="42" name="Flèche vers la droite 41">
                <a:extLst>
                  <a:ext uri="{FF2B5EF4-FFF2-40B4-BE49-F238E27FC236}">
                    <a16:creationId xmlns:a16="http://schemas.microsoft.com/office/drawing/2014/main" id="{A21CB445-AD40-6B5D-64A4-34845FEC521A}"/>
                  </a:ext>
                </a:extLst>
              </p:cNvPr>
              <p:cNvSpPr/>
              <p:nvPr/>
            </p:nvSpPr>
            <p:spPr>
              <a:xfrm>
                <a:off x="2786921" y="3226094"/>
                <a:ext cx="130571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p:grpSp>
      </p:grpSp>
      <p:grpSp>
        <p:nvGrpSpPr>
          <p:cNvPr id="141" name="Groupe 140">
            <a:extLst>
              <a:ext uri="{FF2B5EF4-FFF2-40B4-BE49-F238E27FC236}">
                <a16:creationId xmlns:a16="http://schemas.microsoft.com/office/drawing/2014/main" id="{95DDA805-C7CD-05AB-61EB-A2EE5F491D58}"/>
              </a:ext>
            </a:extLst>
          </p:cNvPr>
          <p:cNvGrpSpPr/>
          <p:nvPr/>
        </p:nvGrpSpPr>
        <p:grpSpPr>
          <a:xfrm>
            <a:off x="901852" y="2001521"/>
            <a:ext cx="2691683" cy="2353858"/>
            <a:chOff x="901852" y="2001521"/>
            <a:chExt cx="2691683" cy="2353858"/>
          </a:xfrm>
        </p:grpSpPr>
        <p:sp>
          <p:nvSpPr>
            <p:cNvPr id="11" name="Flèche vers la droite 10">
              <a:extLst>
                <a:ext uri="{FF2B5EF4-FFF2-40B4-BE49-F238E27FC236}">
                  <a16:creationId xmlns:a16="http://schemas.microsoft.com/office/drawing/2014/main" id="{E6D46D49-F596-29F8-DE5E-EE8C907AB8A6}"/>
                </a:ext>
              </a:extLst>
            </p:cNvPr>
            <p:cNvSpPr/>
            <p:nvPr/>
          </p:nvSpPr>
          <p:spPr>
            <a:xfrm rot="2700000">
              <a:off x="929645" y="2564451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8" name="Flèche vers la droite 17">
              <a:extLst>
                <a:ext uri="{FF2B5EF4-FFF2-40B4-BE49-F238E27FC236}">
                  <a16:creationId xmlns:a16="http://schemas.microsoft.com/office/drawing/2014/main" id="{9AA57933-368F-BE3B-B26C-B5DDFE258F48}"/>
                </a:ext>
              </a:extLst>
            </p:cNvPr>
            <p:cNvSpPr/>
            <p:nvPr/>
          </p:nvSpPr>
          <p:spPr>
            <a:xfrm rot="18900000">
              <a:off x="901852" y="3894409"/>
              <a:ext cx="1586830" cy="46097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20D5D1DD-432F-F2EF-A314-FD20CACCF364}"/>
                </a:ext>
              </a:extLst>
            </p:cNvPr>
            <p:cNvGrpSpPr/>
            <p:nvPr/>
          </p:nvGrpSpPr>
          <p:grpSpPr>
            <a:xfrm>
              <a:off x="2064398" y="2466861"/>
              <a:ext cx="1529137" cy="1735357"/>
              <a:chOff x="2847413" y="2466861"/>
              <a:chExt cx="1529137" cy="1735357"/>
            </a:xfrm>
          </p:grpSpPr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AB349AA0-607B-8FEA-1C09-05AB25006410}"/>
                  </a:ext>
                </a:extLst>
              </p:cNvPr>
              <p:cNvSpPr txBox="1"/>
              <p:nvPr/>
            </p:nvSpPr>
            <p:spPr>
              <a:xfrm>
                <a:off x="2847413" y="3955997"/>
                <a:ext cx="1199367" cy="246221"/>
              </a:xfrm>
              <a:prstGeom prst="rect">
                <a:avLst/>
              </a:prstGeom>
              <a:noFill/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/>
                  <a:t>Patient referral </a:t>
                </a:r>
              </a:p>
            </p:txBody>
          </p:sp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165DE3EF-BCBE-26E7-80ED-1AEDCAB0B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8779" y="2828313"/>
                <a:ext cx="718904" cy="788701"/>
              </a:xfrm>
              <a:prstGeom prst="rect">
                <a:avLst/>
              </a:prstGeom>
            </p:spPr>
          </p:pic>
          <p:cxnSp>
            <p:nvCxnSpPr>
              <p:cNvPr id="51" name="Connecteur en angle 50">
                <a:extLst>
                  <a:ext uri="{FF2B5EF4-FFF2-40B4-BE49-F238E27FC236}">
                    <a16:creationId xmlns:a16="http://schemas.microsoft.com/office/drawing/2014/main" id="{2E03F52D-757D-EC38-1FA4-84D03405AD31}"/>
                  </a:ext>
                </a:extLst>
              </p:cNvPr>
              <p:cNvCxnSpPr>
                <a:cxnSpLocks/>
                <a:stCxn id="48" idx="3"/>
                <a:endCxn id="56" idx="2"/>
              </p:cNvCxnSpPr>
              <p:nvPr/>
            </p:nvCxnSpPr>
            <p:spPr>
              <a:xfrm flipV="1">
                <a:off x="3807683" y="2575587"/>
                <a:ext cx="351415" cy="647077"/>
              </a:xfrm>
              <a:prstGeom prst="bentConnector3">
                <a:avLst>
                  <a:gd name="adj1" fmla="val 50000"/>
                </a:avLst>
              </a:prstGeom>
              <a:ln w="41275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Groupe 51">
                <a:extLst>
                  <a:ext uri="{FF2B5EF4-FFF2-40B4-BE49-F238E27FC236}">
                    <a16:creationId xmlns:a16="http://schemas.microsoft.com/office/drawing/2014/main" id="{D6FF533E-54ED-61E3-7A24-6B6FCDDCF9EC}"/>
                  </a:ext>
                </a:extLst>
              </p:cNvPr>
              <p:cNvGrpSpPr/>
              <p:nvPr/>
            </p:nvGrpSpPr>
            <p:grpSpPr>
              <a:xfrm>
                <a:off x="4159098" y="2466861"/>
                <a:ext cx="217452" cy="755803"/>
                <a:chOff x="5374930" y="2650359"/>
                <a:chExt cx="272358" cy="946640"/>
              </a:xfrm>
            </p:grpSpPr>
            <p:sp>
              <p:nvSpPr>
                <p:cNvPr id="56" name="Ellipse 55">
                  <a:extLst>
                    <a:ext uri="{FF2B5EF4-FFF2-40B4-BE49-F238E27FC236}">
                      <a16:creationId xmlns:a16="http://schemas.microsoft.com/office/drawing/2014/main" id="{9E645543-5448-BC03-5202-8A8F07443B04}"/>
                    </a:ext>
                  </a:extLst>
                </p:cNvPr>
                <p:cNvSpPr/>
                <p:nvPr/>
              </p:nvSpPr>
              <p:spPr>
                <a:xfrm>
                  <a:off x="5374930" y="2650359"/>
                  <a:ext cx="272358" cy="27235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Ellipse 56">
                  <a:extLst>
                    <a:ext uri="{FF2B5EF4-FFF2-40B4-BE49-F238E27FC236}">
                      <a16:creationId xmlns:a16="http://schemas.microsoft.com/office/drawing/2014/main" id="{A34A0DBE-5CD0-BF65-7AB8-2DCDAAF848AE}"/>
                    </a:ext>
                  </a:extLst>
                </p:cNvPr>
                <p:cNvSpPr/>
                <p:nvPr/>
              </p:nvSpPr>
              <p:spPr>
                <a:xfrm>
                  <a:off x="5374930" y="2985789"/>
                  <a:ext cx="272358" cy="272358"/>
                </a:xfrm>
                <a:prstGeom prst="ellipse">
                  <a:avLst/>
                </a:prstGeom>
                <a:solidFill>
                  <a:srgbClr val="FB9A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" name="Ellipse 57">
                  <a:extLst>
                    <a:ext uri="{FF2B5EF4-FFF2-40B4-BE49-F238E27FC236}">
                      <a16:creationId xmlns:a16="http://schemas.microsoft.com/office/drawing/2014/main" id="{913AB3B5-ACCA-8E5A-9940-7746D01B4B8C}"/>
                    </a:ext>
                  </a:extLst>
                </p:cNvPr>
                <p:cNvSpPr/>
                <p:nvPr/>
              </p:nvSpPr>
              <p:spPr>
                <a:xfrm>
                  <a:off x="5374930" y="3324641"/>
                  <a:ext cx="272358" cy="272358"/>
                </a:xfrm>
                <a:prstGeom prst="ellipse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</p:grpSp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636E4EA9-BBF9-5FAF-EDAC-342878325D5A}"/>
              </a:ext>
            </a:extLst>
          </p:cNvPr>
          <p:cNvGrpSpPr/>
          <p:nvPr/>
        </p:nvGrpSpPr>
        <p:grpSpPr>
          <a:xfrm>
            <a:off x="323548" y="1674996"/>
            <a:ext cx="1573320" cy="1358997"/>
            <a:chOff x="323548" y="1674996"/>
            <a:chExt cx="1573320" cy="1358997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B01C256F-59B4-52BD-B40C-0E921424A4D9}"/>
                </a:ext>
              </a:extLst>
            </p:cNvPr>
            <p:cNvSpPr txBox="1"/>
            <p:nvPr/>
          </p:nvSpPr>
          <p:spPr>
            <a:xfrm>
              <a:off x="323548" y="2633883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Elective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5" name="Image 14" descr="Une image contenant capture d’écran, symbole, Rectangle, Bleu électrique&#10;&#10;Description générée automatiquement">
              <a:extLst>
                <a:ext uri="{FF2B5EF4-FFF2-40B4-BE49-F238E27FC236}">
                  <a16:creationId xmlns:a16="http://schemas.microsoft.com/office/drawing/2014/main" id="{671348D5-2F05-D8D7-3AE0-B54EEE56D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7146" y="1674996"/>
              <a:ext cx="570536" cy="791865"/>
            </a:xfrm>
            <a:prstGeom prst="rect">
              <a:avLst/>
            </a:prstGeom>
          </p:spPr>
        </p:pic>
      </p:grpSp>
      <p:grpSp>
        <p:nvGrpSpPr>
          <p:cNvPr id="139" name="Groupe 138">
            <a:extLst>
              <a:ext uri="{FF2B5EF4-FFF2-40B4-BE49-F238E27FC236}">
                <a16:creationId xmlns:a16="http://schemas.microsoft.com/office/drawing/2014/main" id="{B55DE995-5D16-13BA-BE57-C821075F43BC}"/>
              </a:ext>
            </a:extLst>
          </p:cNvPr>
          <p:cNvGrpSpPr/>
          <p:nvPr/>
        </p:nvGrpSpPr>
        <p:grpSpPr>
          <a:xfrm>
            <a:off x="322425" y="3835938"/>
            <a:ext cx="1598559" cy="2041574"/>
            <a:chOff x="322425" y="3835938"/>
            <a:chExt cx="1598559" cy="2041574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085EBD1-BCC2-1D90-E6D9-69BFD590E3DB}"/>
                </a:ext>
              </a:extLst>
            </p:cNvPr>
            <p:cNvSpPr/>
            <p:nvPr/>
          </p:nvSpPr>
          <p:spPr>
            <a:xfrm>
              <a:off x="336322" y="3835938"/>
              <a:ext cx="1573320" cy="20415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D0A94F5C-70BF-3063-78C1-B4EA1814AC35}"/>
                </a:ext>
              </a:extLst>
            </p:cNvPr>
            <p:cNvSpPr txBox="1"/>
            <p:nvPr/>
          </p:nvSpPr>
          <p:spPr>
            <a:xfrm>
              <a:off x="322425" y="5323514"/>
              <a:ext cx="1598559" cy="553998"/>
            </a:xfrm>
            <a:prstGeom prst="rect">
              <a:avLst/>
            </a:prstGeom>
            <a:solidFill>
              <a:schemeClr val="accent1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Linked to Emergency Department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792C8807-11FD-5BCA-F20E-D52D7F15ED81}"/>
                </a:ext>
              </a:extLst>
            </p:cNvPr>
            <p:cNvSpPr txBox="1"/>
            <p:nvPr/>
          </p:nvSpPr>
          <p:spPr>
            <a:xfrm>
              <a:off x="322426" y="4932395"/>
              <a:ext cx="1573320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Emergency </a:t>
              </a:r>
              <a:br>
                <a:rPr lang="en-US" sz="1000" dirty="0"/>
              </a:br>
              <a:r>
                <a:rPr lang="en-US" sz="1000" dirty="0"/>
                <a:t>access</a:t>
              </a:r>
            </a:p>
          </p:txBody>
        </p:sp>
        <p:pic>
          <p:nvPicPr>
            <p:cNvPr id="19" name="Image 18" descr="Une image contenant symbole, capture d’écran, Graphique, conception&#10;&#10;Description générée automatiquement">
              <a:extLst>
                <a:ext uri="{FF2B5EF4-FFF2-40B4-BE49-F238E27FC236}">
                  <a16:creationId xmlns:a16="http://schemas.microsoft.com/office/drawing/2014/main" id="{A974D3EF-3B53-A8C3-025A-821DBB23A0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248" y="3992150"/>
              <a:ext cx="1059919" cy="888371"/>
            </a:xfrm>
            <a:prstGeom prst="rect">
              <a:avLst/>
            </a:prstGeom>
          </p:spPr>
        </p:pic>
      </p:grpSp>
      <p:grpSp>
        <p:nvGrpSpPr>
          <p:cNvPr id="131" name="Groupe 130">
            <a:extLst>
              <a:ext uri="{FF2B5EF4-FFF2-40B4-BE49-F238E27FC236}">
                <a16:creationId xmlns:a16="http://schemas.microsoft.com/office/drawing/2014/main" id="{4125080F-D8AD-D3F2-4E3F-1D60BAB1BF0B}"/>
              </a:ext>
            </a:extLst>
          </p:cNvPr>
          <p:cNvGrpSpPr/>
          <p:nvPr/>
        </p:nvGrpSpPr>
        <p:grpSpPr>
          <a:xfrm>
            <a:off x="6607776" y="625114"/>
            <a:ext cx="1908845" cy="1172992"/>
            <a:chOff x="6607776" y="625114"/>
            <a:chExt cx="1908845" cy="1172992"/>
          </a:xfrm>
        </p:grpSpPr>
        <p:sp>
          <p:nvSpPr>
            <p:cNvPr id="83" name="ZoneTexte 82">
              <a:extLst>
                <a:ext uri="{FF2B5EF4-FFF2-40B4-BE49-F238E27FC236}">
                  <a16:creationId xmlns:a16="http://schemas.microsoft.com/office/drawing/2014/main" id="{CCCC53F1-9EAA-9339-A988-150F06AC0C09}"/>
                </a:ext>
              </a:extLst>
            </p:cNvPr>
            <p:cNvSpPr txBox="1"/>
            <p:nvPr/>
          </p:nvSpPr>
          <p:spPr>
            <a:xfrm>
              <a:off x="7360534" y="1302536"/>
              <a:ext cx="436338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MRI</a:t>
              </a:r>
            </a:p>
          </p:txBody>
        </p:sp>
        <p:sp>
          <p:nvSpPr>
            <p:cNvPr id="84" name="ZoneTexte 83">
              <a:extLst>
                <a:ext uri="{FF2B5EF4-FFF2-40B4-BE49-F238E27FC236}">
                  <a16:creationId xmlns:a16="http://schemas.microsoft.com/office/drawing/2014/main" id="{D83A026A-2AC8-A58E-1D01-2CA1E0C425B6}"/>
                </a:ext>
              </a:extLst>
            </p:cNvPr>
            <p:cNvSpPr txBox="1"/>
            <p:nvPr/>
          </p:nvSpPr>
          <p:spPr>
            <a:xfrm>
              <a:off x="6640786" y="1551885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2" name="Image 101" descr="Une image contenant croquis, dessin humoristique, clipart, conception&#10;&#10;Description générée automatiquement">
              <a:extLst>
                <a:ext uri="{FF2B5EF4-FFF2-40B4-BE49-F238E27FC236}">
                  <a16:creationId xmlns:a16="http://schemas.microsoft.com/office/drawing/2014/main" id="{14D9D39D-278A-CCA6-3C7A-D7E146E53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607776" y="625114"/>
              <a:ext cx="1588871" cy="697252"/>
            </a:xfrm>
            <a:prstGeom prst="rect">
              <a:avLst/>
            </a:prstGeom>
          </p:spPr>
        </p:pic>
      </p:grpSp>
      <p:grpSp>
        <p:nvGrpSpPr>
          <p:cNvPr id="130" name="Groupe 129">
            <a:extLst>
              <a:ext uri="{FF2B5EF4-FFF2-40B4-BE49-F238E27FC236}">
                <a16:creationId xmlns:a16="http://schemas.microsoft.com/office/drawing/2014/main" id="{A1850112-3301-CA19-31B1-46F445BDB345}"/>
              </a:ext>
            </a:extLst>
          </p:cNvPr>
          <p:cNvGrpSpPr/>
          <p:nvPr/>
        </p:nvGrpSpPr>
        <p:grpSpPr>
          <a:xfrm>
            <a:off x="6640786" y="1921205"/>
            <a:ext cx="1875835" cy="1247170"/>
            <a:chOff x="6640786" y="1921205"/>
            <a:chExt cx="1875835" cy="1247170"/>
          </a:xfrm>
        </p:grpSpPr>
        <p:sp>
          <p:nvSpPr>
            <p:cNvPr id="87" name="ZoneTexte 86">
              <a:extLst>
                <a:ext uri="{FF2B5EF4-FFF2-40B4-BE49-F238E27FC236}">
                  <a16:creationId xmlns:a16="http://schemas.microsoft.com/office/drawing/2014/main" id="{70FBB452-48CC-4557-5A88-5DC2898EBC63}"/>
                </a:ext>
              </a:extLst>
            </p:cNvPr>
            <p:cNvSpPr txBox="1"/>
            <p:nvPr/>
          </p:nvSpPr>
          <p:spPr>
            <a:xfrm>
              <a:off x="7314047" y="2672805"/>
              <a:ext cx="529312" cy="246221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/>
                <a:t>XRAY</a:t>
              </a:r>
            </a:p>
          </p:txBody>
        </p:sp>
        <p:sp>
          <p:nvSpPr>
            <p:cNvPr id="88" name="ZoneTexte 87">
              <a:extLst>
                <a:ext uri="{FF2B5EF4-FFF2-40B4-BE49-F238E27FC236}">
                  <a16:creationId xmlns:a16="http://schemas.microsoft.com/office/drawing/2014/main" id="{268A6DDB-D394-C96C-074C-480AE34A7FAE}"/>
                </a:ext>
              </a:extLst>
            </p:cNvPr>
            <p:cNvSpPr txBox="1"/>
            <p:nvPr/>
          </p:nvSpPr>
          <p:spPr>
            <a:xfrm>
              <a:off x="6640786" y="2922154"/>
              <a:ext cx="1875835" cy="246221"/>
            </a:xfrm>
            <a:prstGeom prst="rect">
              <a:avLst/>
            </a:prstGeom>
            <a:solidFill>
              <a:schemeClr val="accent4"/>
            </a:solidFill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kumimoji="0" lang="en-US" sz="1000" i="0" u="none" strike="noStrike" kern="1200" cap="none" spc="0" normalizeH="0" baseline="0" noProof="0" dirty="0">
                  <a:solidFill>
                    <a:prstClr val="black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GLN/GSRN (+SRIN)/ GIAI</a:t>
              </a:r>
            </a:p>
          </p:txBody>
        </p:sp>
        <p:pic>
          <p:nvPicPr>
            <p:cNvPr id="106" name="Image 105" descr="Une image contenant capture d’écran, lampe, conception&#10;&#10;Description générée automatiquement">
              <a:extLst>
                <a:ext uri="{FF2B5EF4-FFF2-40B4-BE49-F238E27FC236}">
                  <a16:creationId xmlns:a16="http://schemas.microsoft.com/office/drawing/2014/main" id="{08F2943D-F45F-D3FD-E33D-DF227FA73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137441" y="1921205"/>
              <a:ext cx="808319" cy="712678"/>
            </a:xfrm>
            <a:prstGeom prst="rect">
              <a:avLst/>
            </a:prstGeom>
          </p:spPr>
        </p:pic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EEEE509C-50B4-9E02-30C9-11D7111C6724}"/>
              </a:ext>
            </a:extLst>
          </p:cNvPr>
          <p:cNvGrpSpPr/>
          <p:nvPr/>
        </p:nvGrpSpPr>
        <p:grpSpPr>
          <a:xfrm>
            <a:off x="3763585" y="1182040"/>
            <a:ext cx="2877408" cy="1117134"/>
            <a:chOff x="3763585" y="1182040"/>
            <a:chExt cx="2877408" cy="1117134"/>
          </a:xfrm>
        </p:grpSpPr>
        <p:grpSp>
          <p:nvGrpSpPr>
            <p:cNvPr id="134" name="Groupe 133">
              <a:extLst>
                <a:ext uri="{FF2B5EF4-FFF2-40B4-BE49-F238E27FC236}">
                  <a16:creationId xmlns:a16="http://schemas.microsoft.com/office/drawing/2014/main" id="{B4B90140-717D-3DD8-71AB-DB7A1DAFF987}"/>
                </a:ext>
              </a:extLst>
            </p:cNvPr>
            <p:cNvGrpSpPr/>
            <p:nvPr/>
          </p:nvGrpSpPr>
          <p:grpSpPr>
            <a:xfrm>
              <a:off x="3779819" y="1188610"/>
              <a:ext cx="2861174" cy="788164"/>
              <a:chOff x="2710782" y="998926"/>
              <a:chExt cx="2861174" cy="788164"/>
            </a:xfrm>
          </p:grpSpPr>
          <p:sp>
            <p:nvSpPr>
              <p:cNvPr id="86" name="Flèche vers la droite 85">
                <a:extLst>
                  <a:ext uri="{FF2B5EF4-FFF2-40B4-BE49-F238E27FC236}">
                    <a16:creationId xmlns:a16="http://schemas.microsoft.com/office/drawing/2014/main" id="{515D82B2-12A4-5C4F-6AA9-A36B26688999}"/>
                  </a:ext>
                </a:extLst>
              </p:cNvPr>
              <p:cNvSpPr/>
              <p:nvPr/>
            </p:nvSpPr>
            <p:spPr>
              <a:xfrm rot="19800000">
                <a:off x="4244033" y="998926"/>
                <a:ext cx="1327923" cy="460970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  <p:sp>
            <p:nvSpPr>
              <p:cNvPr id="109" name="ZoneTexte 108">
                <a:extLst>
                  <a:ext uri="{FF2B5EF4-FFF2-40B4-BE49-F238E27FC236}">
                    <a16:creationId xmlns:a16="http://schemas.microsoft.com/office/drawing/2014/main" id="{42C4D141-766B-033D-1AE7-8F92ADD30B36}"/>
                  </a:ext>
                </a:extLst>
              </p:cNvPr>
              <p:cNvSpPr txBox="1"/>
              <p:nvPr/>
            </p:nvSpPr>
            <p:spPr>
              <a:xfrm>
                <a:off x="2710782" y="1079204"/>
                <a:ext cx="1438488" cy="707886"/>
              </a:xfrm>
              <a:prstGeom prst="rect">
                <a:avLst/>
              </a:prstGeom>
              <a:noFill/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dirty="0"/>
                  <a:t>MRI checklist implantable  (GTIN) MRI safe/not safe </a:t>
                </a:r>
              </a:p>
            </p:txBody>
          </p:sp>
          <p:pic>
            <p:nvPicPr>
              <p:cNvPr id="111" name="Image 110" descr="Une image contenant logo, capture d’écran, symbole, Bleu électrique&#10;&#10;Description générée automatiquement">
                <a:extLst>
                  <a:ext uri="{FF2B5EF4-FFF2-40B4-BE49-F238E27FC236}">
                    <a16:creationId xmlns:a16="http://schemas.microsoft.com/office/drawing/2014/main" id="{CFA07627-BD46-F6C4-004E-25C6E389D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20616" y="1038222"/>
                <a:ext cx="472421" cy="716243"/>
              </a:xfrm>
              <a:prstGeom prst="rect">
                <a:avLst/>
              </a:prstGeom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314398-55A0-CBFA-5C4B-CDABD7F07037}"/>
                </a:ext>
              </a:extLst>
            </p:cNvPr>
            <p:cNvSpPr/>
            <p:nvPr/>
          </p:nvSpPr>
          <p:spPr>
            <a:xfrm>
              <a:off x="3783904" y="1182040"/>
              <a:ext cx="2175206" cy="1117134"/>
            </a:xfrm>
            <a:prstGeom prst="rect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9E1A801E-6706-17E3-E233-79BE5FB97AE7}"/>
                </a:ext>
              </a:extLst>
            </p:cNvPr>
            <p:cNvSpPr txBox="1"/>
            <p:nvPr/>
          </p:nvSpPr>
          <p:spPr>
            <a:xfrm>
              <a:off x="3763585" y="2052953"/>
              <a:ext cx="2195599" cy="246221"/>
            </a:xfrm>
            <a:prstGeom prst="rect">
              <a:avLst/>
            </a:prstGeom>
            <a:solidFill>
              <a:schemeClr val="accent3"/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kumimoji="0" lang="en-US" sz="1000" b="1" i="0" u="none" strike="noStrike" kern="1200" cap="none" spc="0" normalizeH="0" baseline="0" noProof="0" dirty="0"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Procurement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1940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GS1</Template>
  <TotalTime>1761</TotalTime>
  <Words>663</Words>
  <Application>Microsoft Macintosh PowerPoint</Application>
  <PresentationFormat>Grand écran</PresentationFormat>
  <Paragraphs>127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Verdana</vt:lpstr>
      <vt:lpstr>Thème Office 2013 – 2022</vt:lpstr>
      <vt:lpstr>Definition of business process</vt:lpstr>
      <vt:lpstr>Imaging (Xray/MRI/CT/US)</vt:lpstr>
      <vt:lpstr>Imaging (Xray/MRI/CT/US)</vt:lpstr>
      <vt:lpstr>Imaging (Xray/MRI/CT/US)</vt:lpstr>
      <vt:lpstr>Imaging (Xray/MRI/CT/US)</vt:lpstr>
      <vt:lpstr>Imaging (Xray/MRI/CT/US)</vt:lpstr>
      <vt:lpstr>Imaging (Xray/MRI/CT/US)</vt:lpstr>
      <vt:lpstr>Imaging (Xray/MRI/CT/US)</vt:lpstr>
      <vt:lpstr>Imaging (Xray/MRI/CT/US)</vt:lpstr>
      <vt:lpstr>Imaging (Xray/MRI/CT/US)</vt:lpstr>
      <vt:lpstr>Imaging (Xray/MRI/CT/US)</vt:lpstr>
      <vt:lpstr>Imaging (Xray/MRI/CT/US)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66</cp:revision>
  <dcterms:created xsi:type="dcterms:W3CDTF">2023-01-10T11:12:26Z</dcterms:created>
  <dcterms:modified xsi:type="dcterms:W3CDTF">2025-02-03T08:17:04Z</dcterms:modified>
</cp:coreProperties>
</file>