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8" r:id="rId3"/>
    <p:sldId id="267" r:id="rId4"/>
    <p:sldId id="266" r:id="rId5"/>
    <p:sldId id="265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/>
    <p:restoredTop sz="96327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b="0" i="0" u="none" strike="noStrike" dirty="0">
                <a:effectLst/>
                <a:latin typeface="+mn-lt"/>
              </a:rPr>
              <a:t>Healthcare providers must </a:t>
            </a:r>
            <a:r>
              <a:rPr lang="fr-BE" b="0" i="0" u="none" strike="noStrike" dirty="0" err="1">
                <a:effectLst/>
                <a:latin typeface="+mn-lt"/>
              </a:rPr>
              <a:t>ensure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that</a:t>
            </a:r>
            <a:r>
              <a:rPr lang="fr-BE" b="0" i="0" u="none" strike="noStrike" dirty="0">
                <a:effectLst/>
                <a:latin typeface="+mn-lt"/>
              </a:rPr>
              <a:t> GS1 standards are </a:t>
            </a:r>
            <a:r>
              <a:rPr lang="fr-BE" b="0" i="0" u="none" strike="noStrike" dirty="0" err="1">
                <a:effectLst/>
                <a:latin typeface="+mn-lt"/>
              </a:rPr>
              <a:t>embedded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into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any</a:t>
            </a:r>
            <a:r>
              <a:rPr lang="fr-BE" b="0" i="0" u="none" strike="noStrike" dirty="0">
                <a:effectLst/>
                <a:latin typeface="+mn-lt"/>
              </a:rPr>
              <a:t> system </a:t>
            </a:r>
            <a:r>
              <a:rPr lang="fr-BE" b="0" i="0" u="none" strike="noStrike" dirty="0" err="1">
                <a:effectLst/>
                <a:latin typeface="+mn-lt"/>
              </a:rPr>
              <a:t>procured</a:t>
            </a:r>
            <a:r>
              <a:rPr lang="fr-BE" b="0" i="0" u="none" strike="noStrike" dirty="0">
                <a:effectLst/>
                <a:latin typeface="+mn-lt"/>
              </a:rPr>
              <a:t>. A simple </a:t>
            </a:r>
            <a:r>
              <a:rPr lang="fr-BE" b="0" i="0" u="none" strike="noStrike" dirty="0" err="1">
                <a:effectLst/>
                <a:latin typeface="+mn-lt"/>
              </a:rPr>
              <a:t>way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is</a:t>
            </a:r>
            <a:r>
              <a:rPr lang="fr-BE" b="0" i="0" u="none" strike="noStrike" dirty="0">
                <a:effectLst/>
                <a:latin typeface="+mn-lt"/>
              </a:rPr>
              <a:t> to </a:t>
            </a:r>
            <a:r>
              <a:rPr lang="fr-BE" b="0" i="0" u="none" strike="noStrike" dirty="0" err="1">
                <a:effectLst/>
                <a:latin typeface="+mn-lt"/>
              </a:rPr>
              <a:t>include</a:t>
            </a:r>
            <a:r>
              <a:rPr lang="fr-BE" b="0" i="0" u="none" strike="noStrike" dirty="0">
                <a:effectLst/>
                <a:latin typeface="+mn-lt"/>
              </a:rPr>
              <a:t> GS1 standard </a:t>
            </a:r>
            <a:r>
              <a:rPr lang="fr-BE" b="0" i="0" u="none" strike="noStrike" dirty="0" err="1">
                <a:effectLst/>
                <a:latin typeface="+mn-lt"/>
              </a:rPr>
              <a:t>requirements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using</a:t>
            </a:r>
            <a:r>
              <a:rPr lang="fr-BE" b="0" i="0" u="none" strike="noStrike" dirty="0">
                <a:effectLst/>
                <a:latin typeface="+mn-lt"/>
              </a:rPr>
              <a:t> GSRN, GTIN &amp; GLN  </a:t>
            </a:r>
            <a:r>
              <a:rPr lang="fr-BE" b="0" i="0" u="none" strike="noStrike" dirty="0" err="1">
                <a:effectLst/>
                <a:latin typeface="+mn-lt"/>
              </a:rPr>
              <a:t>into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any</a:t>
            </a:r>
            <a:r>
              <a:rPr lang="fr-BE" b="0" i="0" u="none" strike="noStrike" dirty="0">
                <a:effectLst/>
                <a:latin typeface="+mn-lt"/>
              </a:rPr>
              <a:t> tender </a:t>
            </a:r>
            <a:r>
              <a:rPr lang="fr-BE" b="0" i="0" u="none" strike="noStrike" dirty="0" err="1">
                <a:effectLst/>
                <a:latin typeface="+mn-lt"/>
              </a:rPr>
              <a:t>specification</a:t>
            </a:r>
            <a:r>
              <a:rPr lang="fr-BE" b="0" i="0" u="none" strike="noStrike" dirty="0">
                <a:effectLst/>
                <a:latin typeface="+mn-lt"/>
              </a:rPr>
              <a:t> of </a:t>
            </a:r>
            <a:r>
              <a:rPr lang="fr-BE" b="0" i="0" u="none" strike="noStrike" dirty="0" err="1">
                <a:effectLst/>
                <a:latin typeface="+mn-lt"/>
              </a:rPr>
              <a:t>clinical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systems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including</a:t>
            </a:r>
            <a:r>
              <a:rPr lang="fr-BE" b="0" i="0" u="none" strike="noStrike" dirty="0">
                <a:effectLst/>
                <a:latin typeface="+mn-lt"/>
              </a:rPr>
              <a:t> the </a:t>
            </a:r>
            <a:r>
              <a:rPr lang="fr-BE" b="0" i="0" u="none" strike="noStrike" dirty="0" err="1">
                <a:effectLst/>
                <a:latin typeface="+mn-lt"/>
              </a:rPr>
              <a:t>Electronic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Health</a:t>
            </a:r>
            <a:r>
              <a:rPr lang="fr-BE" b="0" i="0" u="none" strike="noStrike" dirty="0">
                <a:effectLst/>
                <a:latin typeface="+mn-lt"/>
              </a:rPr>
              <a:t> Record </a:t>
            </a:r>
            <a:r>
              <a:rPr lang="fr-BE" b="0" i="0" u="none" strike="noStrike" dirty="0" err="1">
                <a:effectLst/>
                <a:latin typeface="+mn-lt"/>
              </a:rPr>
              <a:t>systems</a:t>
            </a:r>
            <a:r>
              <a:rPr lang="fr-BE" b="0" i="0" u="none" strike="noStrike" dirty="0">
                <a:effectLst/>
                <a:latin typeface="+mn-lt"/>
              </a:rPr>
              <a:t>. This </a:t>
            </a:r>
            <a:r>
              <a:rPr lang="fr-BE" b="0" i="0" u="none" strike="noStrike" dirty="0" err="1">
                <a:effectLst/>
                <a:latin typeface="+mn-lt"/>
              </a:rPr>
              <a:t>is</a:t>
            </a:r>
            <a:r>
              <a:rPr lang="fr-BE" b="0" i="0" u="none" strike="noStrike" dirty="0">
                <a:effectLst/>
                <a:latin typeface="+mn-lt"/>
              </a:rPr>
              <a:t> to </a:t>
            </a:r>
            <a:r>
              <a:rPr lang="fr-BE" b="0" i="0" u="none" strike="noStrike" dirty="0" err="1">
                <a:effectLst/>
                <a:latin typeface="+mn-lt"/>
              </a:rPr>
              <a:t>eliminate</a:t>
            </a:r>
            <a:r>
              <a:rPr lang="fr-BE" b="0" i="0" u="none" strike="noStrike" dirty="0">
                <a:effectLst/>
                <a:latin typeface="+mn-lt"/>
              </a:rPr>
              <a:t> the </a:t>
            </a:r>
            <a:r>
              <a:rPr lang="fr-BE" b="0" i="0" u="none" strike="noStrike" dirty="0" err="1">
                <a:effectLst/>
                <a:latin typeface="+mn-lt"/>
              </a:rPr>
              <a:t>risk</a:t>
            </a:r>
            <a:r>
              <a:rPr lang="fr-BE" b="0" i="0" u="none" strike="noStrike" dirty="0">
                <a:effectLst/>
                <a:latin typeface="+mn-lt"/>
              </a:rPr>
              <a:t> of </a:t>
            </a:r>
            <a:r>
              <a:rPr lang="fr-BE" b="0" i="0" u="none" strike="noStrike" dirty="0" err="1">
                <a:effectLst/>
                <a:latin typeface="+mn-lt"/>
              </a:rPr>
              <a:t>proprietary</a:t>
            </a:r>
            <a:r>
              <a:rPr lang="fr-BE" b="0" i="0" u="none" strike="noStrike" dirty="0">
                <a:effectLst/>
                <a:latin typeface="+mn-lt"/>
              </a:rPr>
              <a:t> codes </a:t>
            </a:r>
            <a:r>
              <a:rPr lang="fr-BE" b="0" i="0" u="none" strike="noStrike" dirty="0" err="1">
                <a:effectLst/>
                <a:latin typeface="+mn-lt"/>
              </a:rPr>
              <a:t>being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utilised</a:t>
            </a:r>
            <a:r>
              <a:rPr lang="fr-BE" b="0" i="0" u="none" strike="noStrike" dirty="0">
                <a:effectLst/>
                <a:latin typeface="+mn-lt"/>
              </a:rPr>
              <a:t> and to enable </a:t>
            </a:r>
            <a:r>
              <a:rPr lang="fr-BE" b="0" i="0" u="none" strike="noStrike" dirty="0" err="1">
                <a:effectLst/>
                <a:latin typeface="+mn-lt"/>
              </a:rPr>
              <a:t>interoperability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with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other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existing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clinical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systems</a:t>
            </a:r>
            <a:r>
              <a:rPr lang="fr-BE" b="0" i="0" u="none" strike="noStrike" dirty="0">
                <a:effectLst/>
                <a:latin typeface="+mn-lt"/>
              </a:rPr>
              <a:t>. It </a:t>
            </a:r>
            <a:r>
              <a:rPr lang="fr-BE" b="0" i="0" u="none" strike="noStrike" dirty="0" err="1">
                <a:effectLst/>
                <a:latin typeface="+mn-lt"/>
              </a:rPr>
              <a:t>is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recommended</a:t>
            </a:r>
            <a:r>
              <a:rPr lang="fr-BE" b="0" i="0" u="none" strike="noStrike" dirty="0">
                <a:effectLst/>
                <a:latin typeface="+mn-lt"/>
              </a:rPr>
              <a:t> to </a:t>
            </a:r>
            <a:r>
              <a:rPr lang="fr-BE" b="0" i="0" u="none" strike="noStrike" dirty="0" err="1">
                <a:effectLst/>
                <a:latin typeface="+mn-lt"/>
              </a:rPr>
              <a:t>demonstrate</a:t>
            </a:r>
            <a:r>
              <a:rPr lang="fr-BE" b="0" i="0" u="none" strike="noStrike" dirty="0">
                <a:effectLst/>
                <a:latin typeface="+mn-lt"/>
              </a:rPr>
              <a:t> the </a:t>
            </a:r>
            <a:r>
              <a:rPr lang="fr-BE" b="0" i="0" u="none" strike="noStrike" dirty="0" err="1">
                <a:effectLst/>
                <a:latin typeface="+mn-lt"/>
              </a:rPr>
              <a:t>clinical</a:t>
            </a:r>
            <a:r>
              <a:rPr lang="fr-BE" b="0" i="0" u="none" strike="noStrike" dirty="0">
                <a:effectLst/>
                <a:latin typeface="+mn-lt"/>
              </a:rPr>
              <a:t> process flows </a:t>
            </a:r>
            <a:r>
              <a:rPr lang="fr-BE" b="0" i="0" u="none" strike="noStrike" dirty="0" err="1">
                <a:effectLst/>
                <a:latin typeface="+mn-lt"/>
              </a:rPr>
              <a:t>where</a:t>
            </a:r>
            <a:r>
              <a:rPr lang="fr-BE" b="0" i="0" u="none" strike="noStrike" dirty="0">
                <a:effectLst/>
                <a:latin typeface="+mn-lt"/>
              </a:rPr>
              <a:t> GS1 standards </a:t>
            </a:r>
            <a:r>
              <a:rPr lang="fr-BE" b="0" i="0" u="none" strike="noStrike" dirty="0" err="1">
                <a:effectLst/>
                <a:latin typeface="+mn-lt"/>
              </a:rPr>
              <a:t>would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be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required</a:t>
            </a:r>
            <a:r>
              <a:rPr lang="fr-BE" b="0" i="0" u="none" strike="noStrike" dirty="0">
                <a:effectLst/>
                <a:latin typeface="+mn-lt"/>
              </a:rPr>
              <a:t> and </a:t>
            </a:r>
            <a:r>
              <a:rPr lang="fr-BE" b="0" i="0" u="none" strike="noStrike" dirty="0" err="1">
                <a:effectLst/>
                <a:latin typeface="+mn-lt"/>
              </a:rPr>
              <a:t>see</a:t>
            </a:r>
            <a:r>
              <a:rPr lang="fr-BE" b="0" i="0" u="none" strike="noStrike" dirty="0">
                <a:effectLst/>
                <a:latin typeface="+mn-lt"/>
              </a:rPr>
              <a:t> the </a:t>
            </a:r>
            <a:r>
              <a:rPr lang="fr-BE" b="0" i="0" u="none" strike="noStrike" dirty="0" err="1">
                <a:effectLst/>
                <a:latin typeface="+mn-lt"/>
              </a:rPr>
              <a:t>systems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ability</a:t>
            </a:r>
            <a:r>
              <a:rPr lang="fr-BE" b="0" i="0" u="none" strike="noStrike" dirty="0">
                <a:effectLst/>
                <a:latin typeface="+mn-lt"/>
              </a:rPr>
              <a:t> to do </a:t>
            </a:r>
            <a:r>
              <a:rPr lang="fr-BE" b="0" i="0" u="none" strike="noStrike" dirty="0" err="1">
                <a:effectLst/>
                <a:latin typeface="+mn-lt"/>
              </a:rPr>
              <a:t>this</a:t>
            </a:r>
            <a:r>
              <a:rPr lang="fr-BE" b="0" i="0" u="none" strike="noStrike" dirty="0">
                <a:effectLst/>
                <a:latin typeface="+mn-lt"/>
              </a:rPr>
              <a:t>.</a:t>
            </a:r>
            <a:endParaRPr lang="en-US" sz="2000" dirty="0">
              <a:latin typeface="+mn-lt"/>
              <a:ea typeface="+mn-lt"/>
              <a:cs typeface="+mn-lt"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</a:t>
            </a:r>
            <a:r>
              <a:rPr lang="en-US" dirty="0">
                <a:latin typeface="+mn-lt"/>
              </a:rPr>
              <a:t>– </a:t>
            </a:r>
            <a:r>
              <a:rPr lang="fr-BE" b="0" i="0" u="none" strike="noStrike" dirty="0" err="1">
                <a:effectLst/>
                <a:latin typeface="+mn-lt"/>
              </a:rPr>
              <a:t>Procuring</a:t>
            </a:r>
            <a:r>
              <a:rPr lang="fr-BE" b="0" i="0" u="none" strike="noStrike" dirty="0">
                <a:effectLst/>
                <a:latin typeface="+mn-lt"/>
              </a:rPr>
              <a:t> for open standards inclusion in </a:t>
            </a:r>
            <a:r>
              <a:rPr lang="fr-BE" b="0" i="0" u="none" strike="noStrike" dirty="0" err="1">
                <a:effectLst/>
                <a:latin typeface="+mn-lt"/>
              </a:rPr>
              <a:t>clinical</a:t>
            </a:r>
            <a:r>
              <a:rPr lang="fr-BE" b="0" i="0" u="none" strike="noStrike" dirty="0">
                <a:effectLst/>
                <a:latin typeface="+mn-lt"/>
              </a:rPr>
              <a:t> </a:t>
            </a:r>
            <a:r>
              <a:rPr lang="fr-BE" b="0" i="0" u="none" strike="noStrike" dirty="0" err="1">
                <a:effectLst/>
                <a:latin typeface="+mn-lt"/>
              </a:rPr>
              <a:t>systems</a:t>
            </a:r>
            <a:r>
              <a:rPr lang="fr-BE" b="0" i="0" u="none" strike="noStrike" dirty="0">
                <a:effectLst/>
                <a:latin typeface="+mn-lt"/>
              </a:rPr>
              <a:t> (EHR)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the standards fit in the process map </a:t>
            </a:r>
            <a:endParaRPr lang="fr-FR" dirty="0"/>
          </a:p>
        </p:txBody>
      </p:sp>
      <p:sp>
        <p:nvSpPr>
          <p:cNvPr id="2" name="ZoneTexte 217">
            <a:extLst>
              <a:ext uri="{FF2B5EF4-FFF2-40B4-BE49-F238E27FC236}">
                <a16:creationId xmlns:a16="http://schemas.microsoft.com/office/drawing/2014/main" id="{6BE71180-F69A-0AC1-F4C3-C61D41136FF4}"/>
              </a:ext>
            </a:extLst>
          </p:cNvPr>
          <p:cNvSpPr txBox="1"/>
          <p:nvPr/>
        </p:nvSpPr>
        <p:spPr>
          <a:xfrm>
            <a:off x="9619048" y="5700946"/>
            <a:ext cx="2471352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Record</a:t>
            </a:r>
          </a:p>
        </p:txBody>
      </p:sp>
      <p:sp>
        <p:nvSpPr>
          <p:cNvPr id="4" name="ZoneTexte 258">
            <a:extLst>
              <a:ext uri="{FF2B5EF4-FFF2-40B4-BE49-F238E27FC236}">
                <a16:creationId xmlns:a16="http://schemas.microsoft.com/office/drawing/2014/main" id="{0A3F544A-9331-D0BA-CCC5-49257AF28A9D}"/>
              </a:ext>
            </a:extLst>
          </p:cNvPr>
          <p:cNvSpPr txBox="1"/>
          <p:nvPr/>
        </p:nvSpPr>
        <p:spPr>
          <a:xfrm>
            <a:off x="9042399" y="5688564"/>
            <a:ext cx="595268" cy="246221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EHR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8D0260A3-C273-CA6C-6C86-188CFD0D1612}"/>
              </a:ext>
            </a:extLst>
          </p:cNvPr>
          <p:cNvGrpSpPr/>
          <p:nvPr/>
        </p:nvGrpSpPr>
        <p:grpSpPr>
          <a:xfrm>
            <a:off x="431366" y="2157876"/>
            <a:ext cx="2524550" cy="2918949"/>
            <a:chOff x="431366" y="1674991"/>
            <a:chExt cx="2524550" cy="2918949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C462A5E6-F06A-8268-51CF-E052FDFBAEDC}"/>
                </a:ext>
              </a:extLst>
            </p:cNvPr>
            <p:cNvGrpSpPr/>
            <p:nvPr/>
          </p:nvGrpSpPr>
          <p:grpSpPr>
            <a:xfrm>
              <a:off x="1173093" y="1674991"/>
              <a:ext cx="1108776" cy="1363390"/>
              <a:chOff x="936788" y="1674991"/>
              <a:chExt cx="1108776" cy="1363390"/>
            </a:xfrm>
          </p:grpSpPr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5E21304E-24F7-31F1-A333-76333FE540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36788" y="1674991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7E3FD1C2-8E11-A3C6-7E72-432B8B765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8844" y="2211055"/>
                <a:ext cx="884665" cy="827326"/>
              </a:xfrm>
              <a:prstGeom prst="rect">
                <a:avLst/>
              </a:prstGeom>
            </p:spPr>
          </p:pic>
        </p:grp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3FC55F50-EC6B-B771-740F-271EE9247FDC}"/>
                </a:ext>
              </a:extLst>
            </p:cNvPr>
            <p:cNvSpPr txBox="1"/>
            <p:nvPr/>
          </p:nvSpPr>
          <p:spPr>
            <a:xfrm>
              <a:off x="431366" y="3180740"/>
              <a:ext cx="2524550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Assess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"</a:t>
              </a:r>
              <a:r>
                <a:rPr lang="fr-BE" sz="1000" b="1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</a:t>
              </a:r>
              <a:r>
                <a:rPr lang="fr-BE" sz="1000" b="1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" for the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healthcare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provider and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would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connect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the EHR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retrieve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parse GS1 standards.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220A264B-ED3D-D3A4-76AF-B8E147738CFE}"/>
                </a:ext>
              </a:extLst>
            </p:cNvPr>
            <p:cNvSpPr txBox="1"/>
            <p:nvPr/>
          </p:nvSpPr>
          <p:spPr>
            <a:xfrm>
              <a:off x="733057" y="4347719"/>
              <a:ext cx="195877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74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the standards fit in the process map </a:t>
            </a:r>
            <a:endParaRPr lang="fr-FR" dirty="0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160C39E-AA72-A395-0813-0C61B3D41A05}"/>
              </a:ext>
            </a:extLst>
          </p:cNvPr>
          <p:cNvGrpSpPr/>
          <p:nvPr/>
        </p:nvGrpSpPr>
        <p:grpSpPr>
          <a:xfrm>
            <a:off x="1786631" y="2157876"/>
            <a:ext cx="4065386" cy="1905859"/>
            <a:chOff x="1786631" y="2157876"/>
            <a:chExt cx="4065386" cy="1905859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CB33756B-275A-79A3-26A8-09B8873D8AF6}"/>
                </a:ext>
              </a:extLst>
            </p:cNvPr>
            <p:cNvSpPr/>
            <p:nvPr/>
          </p:nvSpPr>
          <p:spPr>
            <a:xfrm>
              <a:off x="1786631" y="2345502"/>
              <a:ext cx="20670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5A8A62BF-F80C-E290-3B4D-663DC6A02A90}"/>
                </a:ext>
              </a:extLst>
            </p:cNvPr>
            <p:cNvSpPr txBox="1"/>
            <p:nvPr/>
          </p:nvSpPr>
          <p:spPr>
            <a:xfrm>
              <a:off x="3297650" y="3663625"/>
              <a:ext cx="25543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Identify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gap​ in the short, medium and long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term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258BF989-59C8-C22B-6714-9D5E5863E18B}"/>
                </a:ext>
              </a:extLst>
            </p:cNvPr>
            <p:cNvGrpSpPr/>
            <p:nvPr/>
          </p:nvGrpSpPr>
          <p:grpSpPr>
            <a:xfrm>
              <a:off x="3939614" y="2157876"/>
              <a:ext cx="1356569" cy="1022384"/>
              <a:chOff x="3939614" y="2157876"/>
              <a:chExt cx="1356569" cy="1022384"/>
            </a:xfrm>
          </p:grpSpPr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55611337-28DB-5982-A300-5FB5910D56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939614" y="2157876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57" name="Image 56">
                <a:extLst>
                  <a:ext uri="{FF2B5EF4-FFF2-40B4-BE49-F238E27FC236}">
                    <a16:creationId xmlns:a16="http://schemas.microsoft.com/office/drawing/2014/main" id="{5E90A0AF-7764-CFA1-2EBE-3B94A3F9A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8317" y="2520650"/>
                <a:ext cx="431032" cy="659610"/>
              </a:xfrm>
              <a:prstGeom prst="rect">
                <a:avLst/>
              </a:prstGeom>
            </p:spPr>
          </p:pic>
          <p:pic>
            <p:nvPicPr>
              <p:cNvPr id="61" name="Image 60">
                <a:extLst>
                  <a:ext uri="{FF2B5EF4-FFF2-40B4-BE49-F238E27FC236}">
                    <a16:creationId xmlns:a16="http://schemas.microsoft.com/office/drawing/2014/main" id="{7963E8DB-D53C-EEFC-F8FF-78ABDEC96D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5691" y="2518658"/>
                <a:ext cx="480492" cy="650792"/>
              </a:xfrm>
              <a:prstGeom prst="rect">
                <a:avLst/>
              </a:prstGeom>
            </p:spPr>
          </p:pic>
        </p:grpSp>
      </p:grpSp>
      <p:sp>
        <p:nvSpPr>
          <p:cNvPr id="2" name="ZoneTexte 217">
            <a:extLst>
              <a:ext uri="{FF2B5EF4-FFF2-40B4-BE49-F238E27FC236}">
                <a16:creationId xmlns:a16="http://schemas.microsoft.com/office/drawing/2014/main" id="{2162E9FB-DCE5-6A99-599A-038C40DD571D}"/>
              </a:ext>
            </a:extLst>
          </p:cNvPr>
          <p:cNvSpPr txBox="1"/>
          <p:nvPr/>
        </p:nvSpPr>
        <p:spPr>
          <a:xfrm>
            <a:off x="9619048" y="5700946"/>
            <a:ext cx="2471352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Record</a:t>
            </a:r>
          </a:p>
        </p:txBody>
      </p:sp>
      <p:sp>
        <p:nvSpPr>
          <p:cNvPr id="4" name="ZoneTexte 258">
            <a:extLst>
              <a:ext uri="{FF2B5EF4-FFF2-40B4-BE49-F238E27FC236}">
                <a16:creationId xmlns:a16="http://schemas.microsoft.com/office/drawing/2014/main" id="{0285ABCE-79D7-4B44-C51C-DFB873CC622E}"/>
              </a:ext>
            </a:extLst>
          </p:cNvPr>
          <p:cNvSpPr txBox="1"/>
          <p:nvPr/>
        </p:nvSpPr>
        <p:spPr>
          <a:xfrm>
            <a:off x="9042399" y="5688564"/>
            <a:ext cx="595268" cy="246221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EHR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93EC6EB-4C93-0F1F-CDB4-EF88A9C2737F}"/>
              </a:ext>
            </a:extLst>
          </p:cNvPr>
          <p:cNvGrpSpPr/>
          <p:nvPr/>
        </p:nvGrpSpPr>
        <p:grpSpPr>
          <a:xfrm>
            <a:off x="431366" y="2157876"/>
            <a:ext cx="2524550" cy="2918949"/>
            <a:chOff x="431366" y="1674991"/>
            <a:chExt cx="2524550" cy="2918949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3B3C582A-C53B-C0D0-281B-B14BD52FDBB1}"/>
                </a:ext>
              </a:extLst>
            </p:cNvPr>
            <p:cNvGrpSpPr/>
            <p:nvPr/>
          </p:nvGrpSpPr>
          <p:grpSpPr>
            <a:xfrm>
              <a:off x="1173093" y="1674991"/>
              <a:ext cx="1108776" cy="1363390"/>
              <a:chOff x="936788" y="1674991"/>
              <a:chExt cx="1108776" cy="1363390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3AA5A1BC-D696-2B89-9530-0C9C11C997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36788" y="1674991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852D987F-58D8-543D-08EB-FB7A2A3DE7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48844" y="2211055"/>
                <a:ext cx="884665" cy="827326"/>
              </a:xfrm>
              <a:prstGeom prst="rect">
                <a:avLst/>
              </a:prstGeom>
            </p:spPr>
          </p:pic>
        </p:grp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D82D005C-B0A7-9D9D-BE52-E02B79C80235}"/>
                </a:ext>
              </a:extLst>
            </p:cNvPr>
            <p:cNvSpPr txBox="1"/>
            <p:nvPr/>
          </p:nvSpPr>
          <p:spPr>
            <a:xfrm>
              <a:off x="431366" y="3180740"/>
              <a:ext cx="2524550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Assess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"</a:t>
              </a:r>
              <a:r>
                <a:rPr lang="fr-BE" sz="1000" b="1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</a:t>
              </a:r>
              <a:r>
                <a:rPr lang="fr-BE" sz="1000" b="1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" for the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healthcare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provider and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would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connect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the EHR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retrieve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parse GS1 standards.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E64CFA2-EEF7-83B8-9FD1-C5405EAD71FF}"/>
                </a:ext>
              </a:extLst>
            </p:cNvPr>
            <p:cNvSpPr txBox="1"/>
            <p:nvPr/>
          </p:nvSpPr>
          <p:spPr>
            <a:xfrm>
              <a:off x="733057" y="4347719"/>
              <a:ext cx="195877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907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e 52">
            <a:extLst>
              <a:ext uri="{FF2B5EF4-FFF2-40B4-BE49-F238E27FC236}">
                <a16:creationId xmlns:a16="http://schemas.microsoft.com/office/drawing/2014/main" id="{ECDEF4BF-9310-39EC-47B7-18FF1AA0B2DF}"/>
              </a:ext>
            </a:extLst>
          </p:cNvPr>
          <p:cNvGrpSpPr/>
          <p:nvPr/>
        </p:nvGrpSpPr>
        <p:grpSpPr>
          <a:xfrm>
            <a:off x="4284919" y="2006556"/>
            <a:ext cx="4463199" cy="2057179"/>
            <a:chOff x="4284919" y="1523671"/>
            <a:chExt cx="4463199" cy="2057179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2A1D072-F8A5-4741-CFD3-9A33449E68E3}"/>
                </a:ext>
              </a:extLst>
            </p:cNvPr>
            <p:cNvGrpSpPr/>
            <p:nvPr/>
          </p:nvGrpSpPr>
          <p:grpSpPr>
            <a:xfrm>
              <a:off x="6741282" y="1523671"/>
              <a:ext cx="1344385" cy="1237608"/>
              <a:chOff x="5734891" y="1523671"/>
              <a:chExt cx="1344385" cy="1237608"/>
            </a:xfrm>
          </p:grpSpPr>
          <p:pic>
            <p:nvPicPr>
              <p:cNvPr id="15" name="Image 14">
                <a:extLst>
                  <a:ext uri="{FF2B5EF4-FFF2-40B4-BE49-F238E27FC236}">
                    <a16:creationId xmlns:a16="http://schemas.microsoft.com/office/drawing/2014/main" id="{C2B90863-75C0-DDF6-337A-BAC987B09A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34891" y="1523671"/>
                <a:ext cx="730250" cy="1111250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035D5217-03A4-0481-2BCD-DD3D15F44B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6191" y="2211055"/>
                <a:ext cx="903085" cy="550224"/>
              </a:xfrm>
              <a:prstGeom prst="rect">
                <a:avLst/>
              </a:prstGeom>
            </p:spPr>
          </p:pic>
        </p:grpSp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A6B31340-047B-EC61-CED5-9274B368B261}"/>
                </a:ext>
              </a:extLst>
            </p:cNvPr>
            <p:cNvSpPr/>
            <p:nvPr/>
          </p:nvSpPr>
          <p:spPr>
            <a:xfrm>
              <a:off x="4284919" y="1862617"/>
              <a:ext cx="237797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FF74D2C8-A6C0-D43D-D707-521F816172B5}"/>
                </a:ext>
              </a:extLst>
            </p:cNvPr>
            <p:cNvSpPr txBox="1"/>
            <p:nvPr/>
          </p:nvSpPr>
          <p:spPr>
            <a:xfrm>
              <a:off x="6193752" y="3180740"/>
              <a:ext cx="255436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Draft business cases for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those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elements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require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investment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the standards fit in the process map </a:t>
            </a:r>
            <a:endParaRPr lang="fr-FR" dirty="0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160C39E-AA72-A395-0813-0C61B3D41A05}"/>
              </a:ext>
            </a:extLst>
          </p:cNvPr>
          <p:cNvGrpSpPr/>
          <p:nvPr/>
        </p:nvGrpSpPr>
        <p:grpSpPr>
          <a:xfrm>
            <a:off x="1786631" y="2157876"/>
            <a:ext cx="4065386" cy="1905859"/>
            <a:chOff x="1786631" y="2157876"/>
            <a:chExt cx="4065386" cy="1905859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CB33756B-275A-79A3-26A8-09B8873D8AF6}"/>
                </a:ext>
              </a:extLst>
            </p:cNvPr>
            <p:cNvSpPr/>
            <p:nvPr/>
          </p:nvSpPr>
          <p:spPr>
            <a:xfrm>
              <a:off x="1786631" y="2345502"/>
              <a:ext cx="20670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5A8A62BF-F80C-E290-3B4D-663DC6A02A90}"/>
                </a:ext>
              </a:extLst>
            </p:cNvPr>
            <p:cNvSpPr txBox="1"/>
            <p:nvPr/>
          </p:nvSpPr>
          <p:spPr>
            <a:xfrm>
              <a:off x="3297650" y="3663625"/>
              <a:ext cx="25543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Identify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gap​ in the short, medium and long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term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258BF989-59C8-C22B-6714-9D5E5863E18B}"/>
                </a:ext>
              </a:extLst>
            </p:cNvPr>
            <p:cNvGrpSpPr/>
            <p:nvPr/>
          </p:nvGrpSpPr>
          <p:grpSpPr>
            <a:xfrm>
              <a:off x="3939614" y="2157876"/>
              <a:ext cx="1356569" cy="1022384"/>
              <a:chOff x="3939614" y="2157876"/>
              <a:chExt cx="1356569" cy="1022384"/>
            </a:xfrm>
          </p:grpSpPr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55611337-28DB-5982-A300-5FB5910D56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9614" y="2157876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57" name="Image 56">
                <a:extLst>
                  <a:ext uri="{FF2B5EF4-FFF2-40B4-BE49-F238E27FC236}">
                    <a16:creationId xmlns:a16="http://schemas.microsoft.com/office/drawing/2014/main" id="{5E90A0AF-7764-CFA1-2EBE-3B94A3F9A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48317" y="2520650"/>
                <a:ext cx="431032" cy="659610"/>
              </a:xfrm>
              <a:prstGeom prst="rect">
                <a:avLst/>
              </a:prstGeom>
            </p:spPr>
          </p:pic>
          <p:pic>
            <p:nvPicPr>
              <p:cNvPr id="61" name="Image 60">
                <a:extLst>
                  <a:ext uri="{FF2B5EF4-FFF2-40B4-BE49-F238E27FC236}">
                    <a16:creationId xmlns:a16="http://schemas.microsoft.com/office/drawing/2014/main" id="{7963E8DB-D53C-EEFC-F8FF-78ABDEC96D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15691" y="2518658"/>
                <a:ext cx="480492" cy="650792"/>
              </a:xfrm>
              <a:prstGeom prst="rect">
                <a:avLst/>
              </a:prstGeom>
            </p:spPr>
          </p:pic>
        </p:grpSp>
      </p:grpSp>
      <p:sp>
        <p:nvSpPr>
          <p:cNvPr id="2" name="ZoneTexte 217">
            <a:extLst>
              <a:ext uri="{FF2B5EF4-FFF2-40B4-BE49-F238E27FC236}">
                <a16:creationId xmlns:a16="http://schemas.microsoft.com/office/drawing/2014/main" id="{B5D0ACB2-76F8-232C-E3D6-C5EA35E5CB17}"/>
              </a:ext>
            </a:extLst>
          </p:cNvPr>
          <p:cNvSpPr txBox="1"/>
          <p:nvPr/>
        </p:nvSpPr>
        <p:spPr>
          <a:xfrm>
            <a:off x="9619048" y="5700946"/>
            <a:ext cx="2471352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Record</a:t>
            </a:r>
          </a:p>
        </p:txBody>
      </p:sp>
      <p:sp>
        <p:nvSpPr>
          <p:cNvPr id="4" name="ZoneTexte 258">
            <a:extLst>
              <a:ext uri="{FF2B5EF4-FFF2-40B4-BE49-F238E27FC236}">
                <a16:creationId xmlns:a16="http://schemas.microsoft.com/office/drawing/2014/main" id="{3424B66D-843E-EBEE-F197-26E73DAA51CC}"/>
              </a:ext>
            </a:extLst>
          </p:cNvPr>
          <p:cNvSpPr txBox="1"/>
          <p:nvPr/>
        </p:nvSpPr>
        <p:spPr>
          <a:xfrm>
            <a:off x="9042399" y="5688564"/>
            <a:ext cx="595268" cy="246221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EHR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573AF5F-FD5D-236C-EFBD-C7402A7751E9}"/>
              </a:ext>
            </a:extLst>
          </p:cNvPr>
          <p:cNvGrpSpPr/>
          <p:nvPr/>
        </p:nvGrpSpPr>
        <p:grpSpPr>
          <a:xfrm>
            <a:off x="431366" y="2157876"/>
            <a:ext cx="2524550" cy="2918949"/>
            <a:chOff x="431366" y="1674991"/>
            <a:chExt cx="2524550" cy="2918949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389F93D1-59C8-05C4-9998-D43F6DA88ECE}"/>
                </a:ext>
              </a:extLst>
            </p:cNvPr>
            <p:cNvGrpSpPr/>
            <p:nvPr/>
          </p:nvGrpSpPr>
          <p:grpSpPr>
            <a:xfrm>
              <a:off x="1173093" y="1674991"/>
              <a:ext cx="1108776" cy="1363390"/>
              <a:chOff x="936788" y="1674991"/>
              <a:chExt cx="1108776" cy="1363390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831A3B83-FF28-46CF-1375-ADC90D4035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6788" y="1674991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68210BDC-8C0A-03D2-3C15-AEA571C6D6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8844" y="2211055"/>
                <a:ext cx="884665" cy="827326"/>
              </a:xfrm>
              <a:prstGeom prst="rect">
                <a:avLst/>
              </a:prstGeom>
            </p:spPr>
          </p:pic>
        </p:grp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A51E7BF1-7F98-41ED-3A3D-19DC10DD7F63}"/>
                </a:ext>
              </a:extLst>
            </p:cNvPr>
            <p:cNvSpPr txBox="1"/>
            <p:nvPr/>
          </p:nvSpPr>
          <p:spPr>
            <a:xfrm>
              <a:off x="431366" y="3180740"/>
              <a:ext cx="2524550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Assess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"</a:t>
              </a:r>
              <a:r>
                <a:rPr lang="fr-BE" sz="1000" b="1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</a:t>
              </a:r>
              <a:r>
                <a:rPr lang="fr-BE" sz="1000" b="1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" for the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healthcare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provider and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would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connect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the EHR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retrieve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parse GS1 standards.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3ADAC0E7-2248-A1F7-78A2-FCDB0790EDE2}"/>
                </a:ext>
              </a:extLst>
            </p:cNvPr>
            <p:cNvSpPr txBox="1"/>
            <p:nvPr/>
          </p:nvSpPr>
          <p:spPr>
            <a:xfrm>
              <a:off x="733057" y="4347719"/>
              <a:ext cx="195877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793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204CD383-39FE-47BF-D498-7375CBF0B501}"/>
              </a:ext>
            </a:extLst>
          </p:cNvPr>
          <p:cNvGrpSpPr/>
          <p:nvPr/>
        </p:nvGrpSpPr>
        <p:grpSpPr>
          <a:xfrm>
            <a:off x="7295670" y="1963033"/>
            <a:ext cx="4299805" cy="3113792"/>
            <a:chOff x="7295670" y="1963033"/>
            <a:chExt cx="4299805" cy="311379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7295670" y="2345502"/>
              <a:ext cx="2172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0163CEB6-6AC0-DBD0-8ADA-3155D9A49D30}"/>
                </a:ext>
              </a:extLst>
            </p:cNvPr>
            <p:cNvSpPr txBox="1"/>
            <p:nvPr/>
          </p:nvSpPr>
          <p:spPr>
            <a:xfrm>
              <a:off x="9041108" y="3663625"/>
              <a:ext cx="2554367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Design the "</a:t>
              </a:r>
              <a:r>
                <a:rPr lang="fr-BE" sz="1000" b="1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 Be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" for the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healthcare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provider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enabling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EHR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print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scan and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decode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GS1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barcodes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at point of care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based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on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interoperability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with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other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​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E101421C-1076-54FD-6722-DA4E39FEDC39}"/>
                </a:ext>
              </a:extLst>
            </p:cNvPr>
            <p:cNvSpPr txBox="1"/>
            <p:nvPr/>
          </p:nvSpPr>
          <p:spPr>
            <a:xfrm>
              <a:off x="9363347" y="4830604"/>
              <a:ext cx="191767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65BF9552-0874-F2B5-CCC5-F4726DDF7862}"/>
                </a:ext>
              </a:extLst>
            </p:cNvPr>
            <p:cNvGrpSpPr/>
            <p:nvPr/>
          </p:nvGrpSpPr>
          <p:grpSpPr>
            <a:xfrm>
              <a:off x="9586637" y="1963033"/>
              <a:ext cx="1284638" cy="1384265"/>
              <a:chOff x="9586637" y="1963033"/>
              <a:chExt cx="1284638" cy="1384265"/>
            </a:xfrm>
          </p:grpSpPr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8755808C-25AF-2A44-530D-ECBB2FE68E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586637" y="2157876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588F295D-B9A8-0AF5-22E9-3A84D7B46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41025" y="1963033"/>
                <a:ext cx="730250" cy="1111250"/>
              </a:xfrm>
              <a:prstGeom prst="rect">
                <a:avLst/>
              </a:prstGeom>
            </p:spPr>
          </p:pic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98AB8D46-FBB8-A9AA-AA96-C11405573E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82851" y="2740199"/>
                <a:ext cx="607099" cy="607099"/>
              </a:xfrm>
              <a:prstGeom prst="rect">
                <a:avLst/>
              </a:prstGeom>
            </p:spPr>
          </p:pic>
        </p:grp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ECDEF4BF-9310-39EC-47B7-18FF1AA0B2DF}"/>
              </a:ext>
            </a:extLst>
          </p:cNvPr>
          <p:cNvGrpSpPr/>
          <p:nvPr/>
        </p:nvGrpSpPr>
        <p:grpSpPr>
          <a:xfrm>
            <a:off x="4284919" y="2006556"/>
            <a:ext cx="4463199" cy="2057179"/>
            <a:chOff x="4284919" y="1523671"/>
            <a:chExt cx="4463199" cy="2057179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2A1D072-F8A5-4741-CFD3-9A33449E68E3}"/>
                </a:ext>
              </a:extLst>
            </p:cNvPr>
            <p:cNvGrpSpPr/>
            <p:nvPr/>
          </p:nvGrpSpPr>
          <p:grpSpPr>
            <a:xfrm>
              <a:off x="6741282" y="1523671"/>
              <a:ext cx="1344385" cy="1237608"/>
              <a:chOff x="5734891" y="1523671"/>
              <a:chExt cx="1344385" cy="1237608"/>
            </a:xfrm>
          </p:grpSpPr>
          <p:pic>
            <p:nvPicPr>
              <p:cNvPr id="15" name="Image 14">
                <a:extLst>
                  <a:ext uri="{FF2B5EF4-FFF2-40B4-BE49-F238E27FC236}">
                    <a16:creationId xmlns:a16="http://schemas.microsoft.com/office/drawing/2014/main" id="{C2B90863-75C0-DDF6-337A-BAC987B09A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4891" y="1523671"/>
                <a:ext cx="730250" cy="1111250"/>
              </a:xfrm>
              <a:prstGeom prst="rect">
                <a:avLst/>
              </a:prstGeom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035D5217-03A4-0481-2BCD-DD3D15F44B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76191" y="2211055"/>
                <a:ext cx="903085" cy="550224"/>
              </a:xfrm>
              <a:prstGeom prst="rect">
                <a:avLst/>
              </a:prstGeom>
            </p:spPr>
          </p:pic>
        </p:grpSp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A6B31340-047B-EC61-CED5-9274B368B261}"/>
                </a:ext>
              </a:extLst>
            </p:cNvPr>
            <p:cNvSpPr/>
            <p:nvPr/>
          </p:nvSpPr>
          <p:spPr>
            <a:xfrm>
              <a:off x="4284919" y="1862617"/>
              <a:ext cx="237797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FF74D2C8-A6C0-D43D-D707-521F816172B5}"/>
                </a:ext>
              </a:extLst>
            </p:cNvPr>
            <p:cNvSpPr txBox="1"/>
            <p:nvPr/>
          </p:nvSpPr>
          <p:spPr>
            <a:xfrm>
              <a:off x="6193752" y="3180740"/>
              <a:ext cx="255436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Draft business cases for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those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elements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require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investment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the standards fit in the process map </a:t>
            </a:r>
            <a:endParaRPr lang="fr-FR" dirty="0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160C39E-AA72-A395-0813-0C61B3D41A05}"/>
              </a:ext>
            </a:extLst>
          </p:cNvPr>
          <p:cNvGrpSpPr/>
          <p:nvPr/>
        </p:nvGrpSpPr>
        <p:grpSpPr>
          <a:xfrm>
            <a:off x="1786631" y="2157876"/>
            <a:ext cx="4065386" cy="1905859"/>
            <a:chOff x="1786631" y="2157876"/>
            <a:chExt cx="4065386" cy="1905859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CB33756B-275A-79A3-26A8-09B8873D8AF6}"/>
                </a:ext>
              </a:extLst>
            </p:cNvPr>
            <p:cNvSpPr/>
            <p:nvPr/>
          </p:nvSpPr>
          <p:spPr>
            <a:xfrm>
              <a:off x="1786631" y="2345502"/>
              <a:ext cx="206708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5A8A62BF-F80C-E290-3B4D-663DC6A02A90}"/>
                </a:ext>
              </a:extLst>
            </p:cNvPr>
            <p:cNvSpPr txBox="1"/>
            <p:nvPr/>
          </p:nvSpPr>
          <p:spPr>
            <a:xfrm>
              <a:off x="3297650" y="3663625"/>
              <a:ext cx="2554367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Identify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gap​ in the short, medium and long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term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258BF989-59C8-C22B-6714-9D5E5863E18B}"/>
                </a:ext>
              </a:extLst>
            </p:cNvPr>
            <p:cNvGrpSpPr/>
            <p:nvPr/>
          </p:nvGrpSpPr>
          <p:grpSpPr>
            <a:xfrm>
              <a:off x="3939614" y="2157876"/>
              <a:ext cx="1356569" cy="1022384"/>
              <a:chOff x="3939614" y="2157876"/>
              <a:chExt cx="1356569" cy="1022384"/>
            </a:xfrm>
          </p:grpSpPr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55611337-28DB-5982-A300-5FB5910D56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939614" y="2157876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57" name="Image 56">
                <a:extLst>
                  <a:ext uri="{FF2B5EF4-FFF2-40B4-BE49-F238E27FC236}">
                    <a16:creationId xmlns:a16="http://schemas.microsoft.com/office/drawing/2014/main" id="{5E90A0AF-7764-CFA1-2EBE-3B94A3F9A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48317" y="2520650"/>
                <a:ext cx="431032" cy="659610"/>
              </a:xfrm>
              <a:prstGeom prst="rect">
                <a:avLst/>
              </a:prstGeom>
            </p:spPr>
          </p:pic>
          <p:pic>
            <p:nvPicPr>
              <p:cNvPr id="61" name="Image 60">
                <a:extLst>
                  <a:ext uri="{FF2B5EF4-FFF2-40B4-BE49-F238E27FC236}">
                    <a16:creationId xmlns:a16="http://schemas.microsoft.com/office/drawing/2014/main" id="{7963E8DB-D53C-EEFC-F8FF-78ABDEC96D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5691" y="2518658"/>
                <a:ext cx="480492" cy="650792"/>
              </a:xfrm>
              <a:prstGeom prst="rect">
                <a:avLst/>
              </a:prstGeom>
            </p:spPr>
          </p:pic>
        </p:grp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4EB2D5F4-BDE7-4899-3731-18159917ED73}"/>
              </a:ext>
            </a:extLst>
          </p:cNvPr>
          <p:cNvGrpSpPr/>
          <p:nvPr/>
        </p:nvGrpSpPr>
        <p:grpSpPr>
          <a:xfrm>
            <a:off x="431366" y="2157876"/>
            <a:ext cx="2524550" cy="2918949"/>
            <a:chOff x="431366" y="1674991"/>
            <a:chExt cx="2524550" cy="2918949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CCDF95C7-F7BD-DC69-26A7-1A30E78DF2EB}"/>
                </a:ext>
              </a:extLst>
            </p:cNvPr>
            <p:cNvGrpSpPr/>
            <p:nvPr/>
          </p:nvGrpSpPr>
          <p:grpSpPr>
            <a:xfrm>
              <a:off x="1173093" y="1674991"/>
              <a:ext cx="1108776" cy="1363390"/>
              <a:chOff x="936788" y="1674991"/>
              <a:chExt cx="1108776" cy="1363390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65701C2C-FE91-FB7A-6CC3-EA707F518B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36788" y="1674991"/>
                <a:ext cx="1108776" cy="808610"/>
              </a:xfrm>
              <a:prstGeom prst="rect">
                <a:avLst/>
              </a:prstGeom>
            </p:spPr>
          </p:pic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88930BF1-0EB5-2E49-564D-65191CCD5F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8844" y="2211055"/>
                <a:ext cx="884665" cy="827326"/>
              </a:xfrm>
              <a:prstGeom prst="rect">
                <a:avLst/>
              </a:prstGeom>
            </p:spPr>
          </p:pic>
        </p:grp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5F6F155-0599-9006-817F-B1D114EB4A63}"/>
                </a:ext>
              </a:extLst>
            </p:cNvPr>
            <p:cNvSpPr txBox="1"/>
            <p:nvPr/>
          </p:nvSpPr>
          <p:spPr>
            <a:xfrm>
              <a:off x="431366" y="3180740"/>
              <a:ext cx="2524550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Assess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the "</a:t>
              </a:r>
              <a:r>
                <a:rPr lang="fr-BE" sz="1000" b="1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as </a:t>
              </a:r>
              <a:r>
                <a:rPr lang="fr-BE" sz="1000" b="1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" for the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healthcare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provider and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what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systems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would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need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connect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to the EHR to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retrieve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hold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and parse GS1 standards.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E72724F5-E389-A913-7F4C-317BF23E783B}"/>
                </a:ext>
              </a:extLst>
            </p:cNvPr>
            <p:cNvSpPr txBox="1"/>
            <p:nvPr/>
          </p:nvSpPr>
          <p:spPr>
            <a:xfrm>
              <a:off x="733057" y="4347719"/>
              <a:ext cx="195877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  <p:sp>
        <p:nvSpPr>
          <p:cNvPr id="2" name="ZoneTexte 217">
            <a:extLst>
              <a:ext uri="{FF2B5EF4-FFF2-40B4-BE49-F238E27FC236}">
                <a16:creationId xmlns:a16="http://schemas.microsoft.com/office/drawing/2014/main" id="{7D200215-A902-EC35-6BC2-CB4F18BDE038}"/>
              </a:ext>
            </a:extLst>
          </p:cNvPr>
          <p:cNvSpPr txBox="1"/>
          <p:nvPr/>
        </p:nvSpPr>
        <p:spPr>
          <a:xfrm>
            <a:off x="9619048" y="5700946"/>
            <a:ext cx="2471352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BE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Record</a:t>
            </a:r>
          </a:p>
        </p:txBody>
      </p:sp>
      <p:sp>
        <p:nvSpPr>
          <p:cNvPr id="8" name="ZoneTexte 258">
            <a:extLst>
              <a:ext uri="{FF2B5EF4-FFF2-40B4-BE49-F238E27FC236}">
                <a16:creationId xmlns:a16="http://schemas.microsoft.com/office/drawing/2014/main" id="{D8B6FA94-E3A8-B484-F1B2-66EC987C876D}"/>
              </a:ext>
            </a:extLst>
          </p:cNvPr>
          <p:cNvSpPr txBox="1"/>
          <p:nvPr/>
        </p:nvSpPr>
        <p:spPr>
          <a:xfrm>
            <a:off x="9042399" y="5688564"/>
            <a:ext cx="595268" cy="246221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EHR</a:t>
            </a:r>
          </a:p>
        </p:txBody>
      </p: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Single source of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 support is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 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Improved patient safety and experience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Less</a:t>
            </a:r>
            <a:r>
              <a:rPr lang="fr-FR" dirty="0"/>
              <a:t> administrative </a:t>
            </a:r>
            <a:r>
              <a:rPr lang="fr-FR" dirty="0" err="1"/>
              <a:t>burden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Reduced</a:t>
            </a:r>
            <a:r>
              <a:rPr lang="fr-FR" dirty="0"/>
              <a:t> </a:t>
            </a:r>
            <a:r>
              <a:rPr lang="fr-FR" dirty="0" err="1"/>
              <a:t>litigation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operations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418</Words>
  <Application>Microsoft Macintosh PowerPoint</Application>
  <PresentationFormat>Grand écran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Verdana</vt:lpstr>
      <vt:lpstr>Thème Office 2013 – 2022</vt:lpstr>
      <vt:lpstr>Definition of business process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56</cp:revision>
  <dcterms:created xsi:type="dcterms:W3CDTF">2023-01-10T11:12:26Z</dcterms:created>
  <dcterms:modified xsi:type="dcterms:W3CDTF">2024-06-05T15:12:14Z</dcterms:modified>
</cp:coreProperties>
</file>