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3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86" d="100"/>
          <a:sy n="186" d="100"/>
        </p:scale>
        <p:origin x="2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2.png"/><Relationship Id="rId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.png"/><Relationship Id="rId5" Type="http://schemas.openxmlformats.org/officeDocument/2006/relationships/image" Target="../media/image10.png"/><Relationship Id="rId10" Type="http://schemas.openxmlformats.org/officeDocument/2006/relationships/image" Target="../media/image3.png"/><Relationship Id="rId4" Type="http://schemas.openxmlformats.org/officeDocument/2006/relationships/image" Target="../media/image9.pn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12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3.png"/><Relationship Id="rId5" Type="http://schemas.openxmlformats.org/officeDocument/2006/relationships/image" Target="../media/image11.png"/><Relationship Id="rId10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</a:rPr>
              <a:t>The process in hospitals refers to a comprehensive system designed to track and manage the lifecycle of all textiles used within the healthcare facility.</a:t>
            </a:r>
            <a:endParaRPr lang="en-US" sz="2000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s-ES" sz="2000" dirty="0" err="1">
                <a:latin typeface="Verdana" panose="020B0604030504040204" pitchFamily="34" charset="0"/>
              </a:rPr>
              <a:t>Traceability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of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laundry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F5FCA709-E90A-C039-D919-F0CD750E7080}"/>
              </a:ext>
            </a:extLst>
          </p:cNvPr>
          <p:cNvGrpSpPr/>
          <p:nvPr/>
        </p:nvGrpSpPr>
        <p:grpSpPr>
          <a:xfrm>
            <a:off x="9068275" y="1559456"/>
            <a:ext cx="2611143" cy="1862210"/>
            <a:chOff x="9068275" y="1559456"/>
            <a:chExt cx="2611143" cy="1862210"/>
          </a:xfrm>
        </p:grpSpPr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8F6673AB-77DB-4E75-3285-CF41885DF063}"/>
                </a:ext>
              </a:extLst>
            </p:cNvPr>
            <p:cNvGrpSpPr/>
            <p:nvPr/>
          </p:nvGrpSpPr>
          <p:grpSpPr>
            <a:xfrm>
              <a:off x="9068275" y="1559456"/>
              <a:ext cx="2611143" cy="1862210"/>
              <a:chOff x="7367591" y="1686961"/>
              <a:chExt cx="2611143" cy="1862210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6732784F-59FB-E165-F9E5-FB37E218F19F}"/>
                  </a:ext>
                </a:extLst>
              </p:cNvPr>
              <p:cNvGrpSpPr/>
              <p:nvPr/>
            </p:nvGrpSpPr>
            <p:grpSpPr>
              <a:xfrm>
                <a:off x="7367591" y="1992678"/>
                <a:ext cx="2611143" cy="1556493"/>
                <a:chOff x="3499725" y="1610450"/>
                <a:chExt cx="2611143" cy="1556493"/>
              </a:xfrm>
            </p:grpSpPr>
            <p:sp>
              <p:nvSpPr>
                <p:cNvPr id="49" name="Flèche vers la droite 48">
                  <a:extLst>
                    <a:ext uri="{FF2B5EF4-FFF2-40B4-BE49-F238E27FC236}">
                      <a16:creationId xmlns:a16="http://schemas.microsoft.com/office/drawing/2014/main" id="{BBD10535-7E6C-C345-1673-55B43F7363F8}"/>
                    </a:ext>
                  </a:extLst>
                </p:cNvPr>
                <p:cNvSpPr/>
                <p:nvPr/>
              </p:nvSpPr>
              <p:spPr>
                <a:xfrm>
                  <a:off x="3499725" y="1610450"/>
                  <a:ext cx="1129016" cy="460970"/>
                </a:xfrm>
                <a:prstGeom prst="rightArrow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50" name="ZoneTexte 49">
                  <a:extLst>
                    <a:ext uri="{FF2B5EF4-FFF2-40B4-BE49-F238E27FC236}">
                      <a16:creationId xmlns:a16="http://schemas.microsoft.com/office/drawing/2014/main" id="{6395D72D-FF6E-A39D-769D-15055A7230CB}"/>
                    </a:ext>
                  </a:extLst>
                </p:cNvPr>
                <p:cNvSpPr txBox="1"/>
                <p:nvPr/>
              </p:nvSpPr>
              <p:spPr>
                <a:xfrm>
                  <a:off x="4401222" y="2459057"/>
                  <a:ext cx="1709646" cy="707886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s-ES" sz="1000" dirty="0" err="1">
                      <a:solidFill>
                        <a:schemeClr val="tx1"/>
                      </a:solidFill>
                    </a:rPr>
                    <a:t>Dirty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textiles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undergo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cleaning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and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sterilisation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processes</a:t>
                  </a:r>
                  <a:endParaRPr lang="es-ES" sz="10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s-ES" sz="1000" dirty="0" err="1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27FC3700-B82E-0F52-7B8C-E001F1F377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8545223" y="1686961"/>
                <a:ext cx="1051222" cy="960076"/>
              </a:xfrm>
              <a:prstGeom prst="rect">
                <a:avLst/>
              </a:prstGeom>
            </p:spPr>
          </p:pic>
        </p:grpSp>
        <p:pic>
          <p:nvPicPr>
            <p:cNvPr id="5" name="Image 4" descr="Une image contenant carré, Rectangle, symbole&#10;&#10;Le contenu généré par l’IA peut être incorrect.">
              <a:extLst>
                <a:ext uri="{FF2B5EF4-FFF2-40B4-BE49-F238E27FC236}">
                  <a16:creationId xmlns:a16="http://schemas.microsoft.com/office/drawing/2014/main" id="{C8B1A93D-44B5-8C48-9EAE-B65DC432D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24595" y="1605236"/>
              <a:ext cx="152499" cy="152499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8570092E-A5FC-938D-D8D9-2A623F5D9900}"/>
              </a:ext>
            </a:extLst>
          </p:cNvPr>
          <p:cNvGrpSpPr/>
          <p:nvPr/>
        </p:nvGrpSpPr>
        <p:grpSpPr>
          <a:xfrm>
            <a:off x="6107509" y="3914108"/>
            <a:ext cx="4509940" cy="2079724"/>
            <a:chOff x="7827860" y="3853563"/>
            <a:chExt cx="4509940" cy="2079724"/>
          </a:xfrm>
        </p:grpSpPr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B410B6FD-684F-ABA3-38C9-F0DD32229A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8243894" y="4565521"/>
              <a:ext cx="923385" cy="568707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EC05C8C-582F-619A-7ACC-EB8C7A54252C}"/>
                </a:ext>
              </a:extLst>
            </p:cNvPr>
            <p:cNvSpPr/>
            <p:nvPr/>
          </p:nvSpPr>
          <p:spPr>
            <a:xfrm>
              <a:off x="7827860" y="3872365"/>
              <a:ext cx="1771933" cy="2060922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3C791B5E-3590-3610-8DB1-7B667ED9E031}"/>
                </a:ext>
              </a:extLst>
            </p:cNvPr>
            <p:cNvSpPr txBox="1"/>
            <p:nvPr/>
          </p:nvSpPr>
          <p:spPr>
            <a:xfrm>
              <a:off x="7827860" y="3853563"/>
              <a:ext cx="1786878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PROCUREMENT </a:t>
              </a:r>
            </a:p>
          </p:txBody>
        </p:sp>
        <p:grpSp>
          <p:nvGrpSpPr>
            <p:cNvPr id="73" name="Groupe 72">
              <a:extLst>
                <a:ext uri="{FF2B5EF4-FFF2-40B4-BE49-F238E27FC236}">
                  <a16:creationId xmlns:a16="http://schemas.microsoft.com/office/drawing/2014/main" id="{01F8A511-CE94-ADD2-1D68-E4F61C757C23}"/>
                </a:ext>
              </a:extLst>
            </p:cNvPr>
            <p:cNvGrpSpPr/>
            <p:nvPr/>
          </p:nvGrpSpPr>
          <p:grpSpPr>
            <a:xfrm>
              <a:off x="7850764" y="4335036"/>
              <a:ext cx="4487036" cy="1377376"/>
              <a:chOff x="4401222" y="1481791"/>
              <a:chExt cx="4487036" cy="1377376"/>
            </a:xfrm>
          </p:grpSpPr>
          <p:sp>
            <p:nvSpPr>
              <p:cNvPr id="74" name="Flèche vers la droite 73">
                <a:extLst>
                  <a:ext uri="{FF2B5EF4-FFF2-40B4-BE49-F238E27FC236}">
                    <a16:creationId xmlns:a16="http://schemas.microsoft.com/office/drawing/2014/main" id="{B6F9D4F7-3752-5389-BBB3-C9F224554BCE}"/>
                  </a:ext>
                </a:extLst>
              </p:cNvPr>
              <p:cNvSpPr/>
              <p:nvPr/>
            </p:nvSpPr>
            <p:spPr>
              <a:xfrm rot="10800000">
                <a:off x="5658319" y="1481791"/>
                <a:ext cx="322993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75" name="ZoneTexte 74">
                <a:extLst>
                  <a:ext uri="{FF2B5EF4-FFF2-40B4-BE49-F238E27FC236}">
                    <a16:creationId xmlns:a16="http://schemas.microsoft.com/office/drawing/2014/main" id="{2AB901D8-2A3C-A45E-D75B-34A3728DA21C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Reordering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new textiles</a:t>
                </a:r>
              </a:p>
            </p:txBody>
          </p:sp>
        </p:grp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674B4B01-EA25-3C97-C200-3D45548B65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8243894" y="4455518"/>
              <a:ext cx="923385" cy="568707"/>
            </a:xfrm>
            <a:prstGeom prst="rect">
              <a:avLst/>
            </a:prstGeom>
          </p:spPr>
        </p:pic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8FC1374F-F8E2-49F5-61C3-AAECE1DB8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8243894" y="4283638"/>
              <a:ext cx="923385" cy="568707"/>
            </a:xfrm>
            <a:prstGeom prst="rect">
              <a:avLst/>
            </a:prstGeom>
          </p:spPr>
        </p:pic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22C7F352-A952-9DB0-92C0-146A3738CC3C}"/>
              </a:ext>
            </a:extLst>
          </p:cNvPr>
          <p:cNvGrpSpPr/>
          <p:nvPr/>
        </p:nvGrpSpPr>
        <p:grpSpPr>
          <a:xfrm>
            <a:off x="7857173" y="4922500"/>
            <a:ext cx="2531731" cy="1660675"/>
            <a:chOff x="10185088" y="3897848"/>
            <a:chExt cx="2531731" cy="1660675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7D7653F1-EC37-AB21-DBFE-00474655F8B6}"/>
                </a:ext>
              </a:extLst>
            </p:cNvPr>
            <p:cNvGrpSpPr/>
            <p:nvPr/>
          </p:nvGrpSpPr>
          <p:grpSpPr>
            <a:xfrm>
              <a:off x="10185088" y="3897848"/>
              <a:ext cx="2531731" cy="1660675"/>
              <a:chOff x="4401222" y="1044603"/>
              <a:chExt cx="2531731" cy="1660675"/>
            </a:xfrm>
          </p:grpSpPr>
          <p:sp>
            <p:nvSpPr>
              <p:cNvPr id="71" name="Flèche vers la droite 70">
                <a:extLst>
                  <a:ext uri="{FF2B5EF4-FFF2-40B4-BE49-F238E27FC236}">
                    <a16:creationId xmlns:a16="http://schemas.microsoft.com/office/drawing/2014/main" id="{C93FD91A-8D13-8DB2-260D-038F3903175C}"/>
                  </a:ext>
                </a:extLst>
              </p:cNvPr>
              <p:cNvSpPr/>
              <p:nvPr/>
            </p:nvSpPr>
            <p:spPr>
              <a:xfrm rot="8100000">
                <a:off x="5384860" y="1044603"/>
                <a:ext cx="154809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4EF9DCDD-2E09-4974-7B1C-FCAC8269DF2A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Disposal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</a:p>
            </p:txBody>
          </p:sp>
        </p:grp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3696303B-0544-BB79-1649-581B38E0B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638643" y="4802044"/>
              <a:ext cx="813313" cy="415829"/>
            </a:xfrm>
            <a:prstGeom prst="rect">
              <a:avLst/>
            </a:prstGeom>
          </p:spPr>
        </p:pic>
        <p:pic>
          <p:nvPicPr>
            <p:cNvPr id="10" name="Image 9" descr="Une image contenant symbole, Symétrie, Caractère coloré, Graphique&#10;&#10;Description générée automatiquement">
              <a:extLst>
                <a:ext uri="{FF2B5EF4-FFF2-40B4-BE49-F238E27FC236}">
                  <a16:creationId xmlns:a16="http://schemas.microsoft.com/office/drawing/2014/main" id="{57E9DD50-EBE3-77F8-E16C-70A208FEE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217516" y="4809957"/>
              <a:ext cx="392802" cy="392802"/>
            </a:xfrm>
            <a:prstGeom prst="rect">
              <a:avLst/>
            </a:prstGeom>
          </p:spPr>
        </p:pic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2A0F38F-8D2D-D4F1-857C-CB0C0E616367}"/>
              </a:ext>
            </a:extLst>
          </p:cNvPr>
          <p:cNvGrpSpPr/>
          <p:nvPr/>
        </p:nvGrpSpPr>
        <p:grpSpPr>
          <a:xfrm>
            <a:off x="9876134" y="3300090"/>
            <a:ext cx="1959198" cy="2895440"/>
            <a:chOff x="10083279" y="807619"/>
            <a:chExt cx="1959198" cy="2895440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4954DAB0-0CBF-1E32-72AC-55B4DC31568F}"/>
                </a:ext>
              </a:extLst>
            </p:cNvPr>
            <p:cNvGrpSpPr/>
            <p:nvPr/>
          </p:nvGrpSpPr>
          <p:grpSpPr>
            <a:xfrm>
              <a:off x="10083279" y="807619"/>
              <a:ext cx="1959198" cy="2895440"/>
              <a:chOff x="4299413" y="425391"/>
              <a:chExt cx="1959198" cy="2895440"/>
            </a:xfrm>
          </p:grpSpPr>
          <p:sp>
            <p:nvSpPr>
              <p:cNvPr id="55" name="Flèche vers la droite 54">
                <a:extLst>
                  <a:ext uri="{FF2B5EF4-FFF2-40B4-BE49-F238E27FC236}">
                    <a16:creationId xmlns:a16="http://schemas.microsoft.com/office/drawing/2014/main" id="{9EEE598B-D741-3F47-2101-A914FBA51D0B}"/>
                  </a:ext>
                </a:extLst>
              </p:cNvPr>
              <p:cNvSpPr/>
              <p:nvPr/>
            </p:nvSpPr>
            <p:spPr>
              <a:xfrm rot="5400000">
                <a:off x="4793740" y="672380"/>
                <a:ext cx="95494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id="{448301F1-D60E-51E0-BD30-E6AEF38A8FA3}"/>
                  </a:ext>
                </a:extLst>
              </p:cNvPr>
              <p:cNvSpPr txBox="1"/>
              <p:nvPr/>
            </p:nvSpPr>
            <p:spPr>
              <a:xfrm>
                <a:off x="4299413" y="2459057"/>
                <a:ext cx="1959198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Continuous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monitoring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support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maintenance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schedules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lifecycle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management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</a:t>
                </a: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249DB2AD-A9CB-2FC5-6DE7-E1E8290C8F40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B3325639-4807-D6A7-ACBD-BD00674B4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656222" y="1896455"/>
              <a:ext cx="813313" cy="415829"/>
            </a:xfrm>
            <a:prstGeom prst="rect">
              <a:avLst/>
            </a:prstGeom>
          </p:spPr>
        </p:pic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184205" y="1786520"/>
              <a:ext cx="535501" cy="255580"/>
            </a:xfrm>
            <a:prstGeom prst="rect">
              <a:avLst/>
            </a:prstGeom>
          </p:spPr>
        </p:pic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5663"/>
            <a:ext cx="2294056" cy="1846003"/>
            <a:chOff x="5642387" y="1703168"/>
            <a:chExt cx="2294056" cy="1846003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6549603" y="1703168"/>
              <a:ext cx="1064033" cy="801082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6586"/>
            <a:ext cx="2608023" cy="1778968"/>
            <a:chOff x="3418608" y="1924091"/>
            <a:chExt cx="2608023" cy="1778968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4585623" y="1924091"/>
              <a:ext cx="1100724" cy="794967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F0633A95-D446-1311-8E29-DAE199C5C17A}"/>
              </a:ext>
            </a:extLst>
          </p:cNvPr>
          <p:cNvGrpSpPr/>
          <p:nvPr/>
        </p:nvGrpSpPr>
        <p:grpSpPr>
          <a:xfrm>
            <a:off x="3002719" y="1352534"/>
            <a:ext cx="2651212" cy="3761903"/>
            <a:chOff x="3002719" y="1352534"/>
            <a:chExt cx="2651212" cy="3761903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3002719" y="1865173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15" name="Image 14" descr="Une image contenant capture d’écran, Bleu électrique, bleu, Rectangle&#10;&#10;Le contenu généré par l’IA peut être incorrect.">
              <a:extLst>
                <a:ext uri="{FF2B5EF4-FFF2-40B4-BE49-F238E27FC236}">
                  <a16:creationId xmlns:a16="http://schemas.microsoft.com/office/drawing/2014/main" id="{47B40AFB-BF66-55AE-8861-5A7379B2F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453343" y="1352534"/>
              <a:ext cx="739579" cy="960075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655160"/>
            <a:ext cx="2196335" cy="2074283"/>
            <a:chOff x="-378182" y="1782665"/>
            <a:chExt cx="2196335" cy="2074283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rcRect/>
            <a:stretch/>
          </p:blipFill>
          <p:spPr>
            <a:xfrm>
              <a:off x="579642" y="1782665"/>
              <a:ext cx="813312" cy="544246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168067" y="1488695"/>
            <a:ext cx="1627369" cy="1922133"/>
            <a:chOff x="168067" y="4528962"/>
            <a:chExt cx="1627369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168067" y="5462892"/>
              <a:ext cx="1627369" cy="988203"/>
              <a:chOff x="171240" y="2178740"/>
              <a:chExt cx="1627369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71240" y="2178740"/>
                <a:ext cx="162736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GLN/SSCC/GTIN/RFID</a:t>
                </a:r>
              </a:p>
            </p:txBody>
          </p:sp>
        </p:grp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rcRect/>
            <a:stretch/>
          </p:blipFill>
          <p:spPr>
            <a:xfrm>
              <a:off x="556672" y="4528962"/>
              <a:ext cx="813312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lvl="0" indent="-342900" defTabSz="609525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Enables precise tracking of stock levels including wash cycles, rotation schedules, and identification of lost items.</a:t>
            </a:r>
            <a:r>
              <a:rPr lang="en-US" dirty="0"/>
              <a:t> This ensures that new textiles are procured with greater efficiency and cost-effectiveness, </a:t>
            </a:r>
            <a:r>
              <a:rPr lang="en-US" dirty="0" err="1"/>
              <a:t>optimising</a:t>
            </a:r>
            <a:r>
              <a:rPr lang="en-US" dirty="0"/>
              <a:t> resource management for the healthcare facility</a:t>
            </a:r>
            <a:endParaRPr lang="en-US" sz="2000" strike="sngStrike" dirty="0">
              <a:solidFill>
                <a:srgbClr val="FF0000"/>
              </a:solidFill>
            </a:endParaRP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Facilitates automated stock control and seamless ordering processes across the healthcare provider ensuring availability of necessary textiles</a:t>
            </a:r>
            <a:endParaRPr lang="en-US" sz="2000" dirty="0">
              <a:solidFill>
                <a:srgbClr val="FF0000"/>
              </a:solidFill>
            </a:endParaRP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Ensures specific handling and processing requirements due to the varying levels of contamination and the need for infection control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Ensures accountability and streamlines logistics by tracking the flow of textiles to and from laundry services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 clinical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168067" y="1488695"/>
            <a:ext cx="1627369" cy="1922133"/>
            <a:chOff x="168067" y="4528962"/>
            <a:chExt cx="1627369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168067" y="5462892"/>
              <a:ext cx="1627369" cy="988203"/>
              <a:chOff x="171240" y="2178740"/>
              <a:chExt cx="1627369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71240" y="2178740"/>
                <a:ext cx="162736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GLN/SSCC/GTIN/RFID</a:t>
                </a:r>
              </a:p>
            </p:txBody>
          </p:sp>
        </p:grp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556672" y="4528962"/>
              <a:ext cx="813312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735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655160"/>
            <a:ext cx="2196335" cy="2074283"/>
            <a:chOff x="-378182" y="1782665"/>
            <a:chExt cx="2196335" cy="2074283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579642" y="1782665"/>
              <a:ext cx="813312" cy="544246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168067" y="1488695"/>
            <a:ext cx="1627369" cy="1922133"/>
            <a:chOff x="168067" y="4528962"/>
            <a:chExt cx="1627369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168067" y="5462892"/>
              <a:ext cx="1627369" cy="988203"/>
              <a:chOff x="171240" y="2178740"/>
              <a:chExt cx="1627369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71240" y="2178740"/>
                <a:ext cx="162736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GLN/SSCC/GTIN/RFID</a:t>
                </a:r>
              </a:p>
            </p:txBody>
          </p:sp>
        </p:grp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556672" y="4528962"/>
              <a:ext cx="813312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027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F0633A95-D446-1311-8E29-DAE199C5C17A}"/>
              </a:ext>
            </a:extLst>
          </p:cNvPr>
          <p:cNvGrpSpPr/>
          <p:nvPr/>
        </p:nvGrpSpPr>
        <p:grpSpPr>
          <a:xfrm>
            <a:off x="3002719" y="1352534"/>
            <a:ext cx="2651212" cy="3761903"/>
            <a:chOff x="3002719" y="1352534"/>
            <a:chExt cx="2651212" cy="3761903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3002719" y="1865173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15" name="Image 14" descr="Une image contenant capture d’écran, Bleu électrique, bleu, Rectangle&#10;&#10;Le contenu généré par l’IA peut être incorrect.">
              <a:extLst>
                <a:ext uri="{FF2B5EF4-FFF2-40B4-BE49-F238E27FC236}">
                  <a16:creationId xmlns:a16="http://schemas.microsoft.com/office/drawing/2014/main" id="{47B40AFB-BF66-55AE-8861-5A7379B2F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53343" y="1352534"/>
              <a:ext cx="739579" cy="960075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655160"/>
            <a:ext cx="2196335" cy="2074283"/>
            <a:chOff x="-378182" y="1782665"/>
            <a:chExt cx="2196335" cy="2074283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579642" y="1782665"/>
              <a:ext cx="813312" cy="544246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168067" y="1488695"/>
            <a:ext cx="1627369" cy="1922133"/>
            <a:chOff x="168067" y="4528962"/>
            <a:chExt cx="1627369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168067" y="5462892"/>
              <a:ext cx="1627369" cy="988203"/>
              <a:chOff x="171240" y="2178740"/>
              <a:chExt cx="1627369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71240" y="2178740"/>
                <a:ext cx="162736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GLN/SSCC/GTIN/RFID</a:t>
                </a:r>
              </a:p>
            </p:txBody>
          </p:sp>
        </p:grp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556672" y="4528962"/>
              <a:ext cx="813312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896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6586"/>
            <a:ext cx="2608023" cy="1778968"/>
            <a:chOff x="3418608" y="1924091"/>
            <a:chExt cx="2608023" cy="1778968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4585623" y="1924091"/>
              <a:ext cx="1100724" cy="794967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F0633A95-D446-1311-8E29-DAE199C5C17A}"/>
              </a:ext>
            </a:extLst>
          </p:cNvPr>
          <p:cNvGrpSpPr/>
          <p:nvPr/>
        </p:nvGrpSpPr>
        <p:grpSpPr>
          <a:xfrm>
            <a:off x="3002719" y="1352534"/>
            <a:ext cx="2651212" cy="3761903"/>
            <a:chOff x="3002719" y="1352534"/>
            <a:chExt cx="2651212" cy="3761903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3002719" y="1865173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15" name="Image 14" descr="Une image contenant capture d’écran, Bleu électrique, bleu, Rectangle&#10;&#10;Le contenu généré par l’IA peut être incorrect.">
              <a:extLst>
                <a:ext uri="{FF2B5EF4-FFF2-40B4-BE49-F238E27FC236}">
                  <a16:creationId xmlns:a16="http://schemas.microsoft.com/office/drawing/2014/main" id="{47B40AFB-BF66-55AE-8861-5A7379B2F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53343" y="1352534"/>
              <a:ext cx="739579" cy="960075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655160"/>
            <a:ext cx="2196335" cy="2074283"/>
            <a:chOff x="-378182" y="1782665"/>
            <a:chExt cx="2196335" cy="2074283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579642" y="1782665"/>
              <a:ext cx="813312" cy="544246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168067" y="1488695"/>
            <a:ext cx="1627369" cy="1922133"/>
            <a:chOff x="168067" y="4528962"/>
            <a:chExt cx="1627369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168067" y="5462892"/>
              <a:ext cx="1627369" cy="988203"/>
              <a:chOff x="171240" y="2178740"/>
              <a:chExt cx="1627369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71240" y="2178740"/>
                <a:ext cx="162736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GLN/SSCC/GTIN/RFID</a:t>
                </a:r>
              </a:p>
            </p:txBody>
          </p:sp>
        </p:grp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556672" y="4528962"/>
              <a:ext cx="813312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1089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5663"/>
            <a:ext cx="2294056" cy="1846003"/>
            <a:chOff x="5642387" y="1703168"/>
            <a:chExt cx="2294056" cy="1846003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6549603" y="1703168"/>
              <a:ext cx="1064033" cy="801082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6586"/>
            <a:ext cx="2608023" cy="1778968"/>
            <a:chOff x="3418608" y="1924091"/>
            <a:chExt cx="2608023" cy="1778968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4585623" y="1924091"/>
              <a:ext cx="1100724" cy="794967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F0633A95-D446-1311-8E29-DAE199C5C17A}"/>
              </a:ext>
            </a:extLst>
          </p:cNvPr>
          <p:cNvGrpSpPr/>
          <p:nvPr/>
        </p:nvGrpSpPr>
        <p:grpSpPr>
          <a:xfrm>
            <a:off x="3002719" y="1352534"/>
            <a:ext cx="2651212" cy="3761903"/>
            <a:chOff x="3002719" y="1352534"/>
            <a:chExt cx="2651212" cy="3761903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3002719" y="1865173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15" name="Image 14" descr="Une image contenant capture d’écran, Bleu électrique, bleu, Rectangle&#10;&#10;Le contenu généré par l’IA peut être incorrect.">
              <a:extLst>
                <a:ext uri="{FF2B5EF4-FFF2-40B4-BE49-F238E27FC236}">
                  <a16:creationId xmlns:a16="http://schemas.microsoft.com/office/drawing/2014/main" id="{47B40AFB-BF66-55AE-8861-5A7379B2F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53343" y="1352534"/>
              <a:ext cx="739579" cy="960075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655160"/>
            <a:ext cx="2196335" cy="2074283"/>
            <a:chOff x="-378182" y="1782665"/>
            <a:chExt cx="2196335" cy="2074283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579642" y="1782665"/>
              <a:ext cx="813312" cy="544246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168067" y="1488695"/>
            <a:ext cx="1627369" cy="1922133"/>
            <a:chOff x="168067" y="4528962"/>
            <a:chExt cx="1627369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168067" y="5462892"/>
              <a:ext cx="1627369" cy="988203"/>
              <a:chOff x="171240" y="2178740"/>
              <a:chExt cx="1627369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71240" y="2178740"/>
                <a:ext cx="162736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GLN/SSCC/GTIN/RFID</a:t>
                </a:r>
              </a:p>
            </p:txBody>
          </p:sp>
        </p:grp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556672" y="4528962"/>
              <a:ext cx="813312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3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F5FCA709-E90A-C039-D919-F0CD750E7080}"/>
              </a:ext>
            </a:extLst>
          </p:cNvPr>
          <p:cNvGrpSpPr/>
          <p:nvPr/>
        </p:nvGrpSpPr>
        <p:grpSpPr>
          <a:xfrm>
            <a:off x="9068275" y="1559456"/>
            <a:ext cx="2611143" cy="1862210"/>
            <a:chOff x="9068275" y="1559456"/>
            <a:chExt cx="2611143" cy="1862210"/>
          </a:xfrm>
        </p:grpSpPr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8F6673AB-77DB-4E75-3285-CF41885DF063}"/>
                </a:ext>
              </a:extLst>
            </p:cNvPr>
            <p:cNvGrpSpPr/>
            <p:nvPr/>
          </p:nvGrpSpPr>
          <p:grpSpPr>
            <a:xfrm>
              <a:off x="9068275" y="1559456"/>
              <a:ext cx="2611143" cy="1862210"/>
              <a:chOff x="7367591" y="1686961"/>
              <a:chExt cx="2611143" cy="1862210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6732784F-59FB-E165-F9E5-FB37E218F19F}"/>
                  </a:ext>
                </a:extLst>
              </p:cNvPr>
              <p:cNvGrpSpPr/>
              <p:nvPr/>
            </p:nvGrpSpPr>
            <p:grpSpPr>
              <a:xfrm>
                <a:off x="7367591" y="1992678"/>
                <a:ext cx="2611143" cy="1556493"/>
                <a:chOff x="3499725" y="1610450"/>
                <a:chExt cx="2611143" cy="1556493"/>
              </a:xfrm>
            </p:grpSpPr>
            <p:sp>
              <p:nvSpPr>
                <p:cNvPr id="49" name="Flèche vers la droite 48">
                  <a:extLst>
                    <a:ext uri="{FF2B5EF4-FFF2-40B4-BE49-F238E27FC236}">
                      <a16:creationId xmlns:a16="http://schemas.microsoft.com/office/drawing/2014/main" id="{BBD10535-7E6C-C345-1673-55B43F7363F8}"/>
                    </a:ext>
                  </a:extLst>
                </p:cNvPr>
                <p:cNvSpPr/>
                <p:nvPr/>
              </p:nvSpPr>
              <p:spPr>
                <a:xfrm>
                  <a:off x="3499725" y="1610450"/>
                  <a:ext cx="1129016" cy="460970"/>
                </a:xfrm>
                <a:prstGeom prst="rightArrow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50" name="ZoneTexte 49">
                  <a:extLst>
                    <a:ext uri="{FF2B5EF4-FFF2-40B4-BE49-F238E27FC236}">
                      <a16:creationId xmlns:a16="http://schemas.microsoft.com/office/drawing/2014/main" id="{6395D72D-FF6E-A39D-769D-15055A7230CB}"/>
                    </a:ext>
                  </a:extLst>
                </p:cNvPr>
                <p:cNvSpPr txBox="1"/>
                <p:nvPr/>
              </p:nvSpPr>
              <p:spPr>
                <a:xfrm>
                  <a:off x="4401222" y="2459057"/>
                  <a:ext cx="1709646" cy="707886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s-ES" sz="1000" dirty="0" err="1">
                      <a:solidFill>
                        <a:schemeClr val="tx1"/>
                      </a:solidFill>
                    </a:rPr>
                    <a:t>Dirty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textiles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undergo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cleaning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and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sterilisation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processes</a:t>
                  </a:r>
                  <a:endParaRPr lang="es-ES" sz="10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s-ES" sz="1000" dirty="0" err="1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27FC3700-B82E-0F52-7B8C-E001F1F377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8545223" y="1686961"/>
                <a:ext cx="1051222" cy="960076"/>
              </a:xfrm>
              <a:prstGeom prst="rect">
                <a:avLst/>
              </a:prstGeom>
            </p:spPr>
          </p:pic>
        </p:grpSp>
        <p:pic>
          <p:nvPicPr>
            <p:cNvPr id="5" name="Image 4" descr="Une image contenant carré, Rectangle, symbole&#10;&#10;Le contenu généré par l’IA peut être incorrect.">
              <a:extLst>
                <a:ext uri="{FF2B5EF4-FFF2-40B4-BE49-F238E27FC236}">
                  <a16:creationId xmlns:a16="http://schemas.microsoft.com/office/drawing/2014/main" id="{C8B1A93D-44B5-8C48-9EAE-B65DC432D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24595" y="1605236"/>
              <a:ext cx="152499" cy="152499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5663"/>
            <a:ext cx="2294056" cy="1846003"/>
            <a:chOff x="5642387" y="1703168"/>
            <a:chExt cx="2294056" cy="1846003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6549603" y="1703168"/>
              <a:ext cx="1064033" cy="801082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6586"/>
            <a:ext cx="2608023" cy="1778968"/>
            <a:chOff x="3418608" y="1924091"/>
            <a:chExt cx="2608023" cy="1778968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4585623" y="1924091"/>
              <a:ext cx="1100724" cy="794967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F0633A95-D446-1311-8E29-DAE199C5C17A}"/>
              </a:ext>
            </a:extLst>
          </p:cNvPr>
          <p:cNvGrpSpPr/>
          <p:nvPr/>
        </p:nvGrpSpPr>
        <p:grpSpPr>
          <a:xfrm>
            <a:off x="3002719" y="1352534"/>
            <a:ext cx="2651212" cy="3761903"/>
            <a:chOff x="3002719" y="1352534"/>
            <a:chExt cx="2651212" cy="3761903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3002719" y="1865173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15" name="Image 14" descr="Une image contenant capture d’écran, Bleu électrique, bleu, Rectangle&#10;&#10;Le contenu généré par l’IA peut être incorrect.">
              <a:extLst>
                <a:ext uri="{FF2B5EF4-FFF2-40B4-BE49-F238E27FC236}">
                  <a16:creationId xmlns:a16="http://schemas.microsoft.com/office/drawing/2014/main" id="{47B40AFB-BF66-55AE-8861-5A7379B2F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453343" y="1352534"/>
              <a:ext cx="739579" cy="960075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655160"/>
            <a:ext cx="2196335" cy="2074283"/>
            <a:chOff x="-378182" y="1782665"/>
            <a:chExt cx="2196335" cy="2074283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579642" y="1782665"/>
              <a:ext cx="813312" cy="544246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168067" y="1488695"/>
            <a:ext cx="1627369" cy="1922133"/>
            <a:chOff x="168067" y="4528962"/>
            <a:chExt cx="1627369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168067" y="5462892"/>
              <a:ext cx="1627369" cy="988203"/>
              <a:chOff x="171240" y="2178740"/>
              <a:chExt cx="1627369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71240" y="2178740"/>
                <a:ext cx="162736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GLN/SSCC/GTIN/RFID</a:t>
                </a:r>
              </a:p>
            </p:txBody>
          </p:sp>
        </p:grp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556672" y="4528962"/>
              <a:ext cx="813312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1818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F5FCA709-E90A-C039-D919-F0CD750E7080}"/>
              </a:ext>
            </a:extLst>
          </p:cNvPr>
          <p:cNvGrpSpPr/>
          <p:nvPr/>
        </p:nvGrpSpPr>
        <p:grpSpPr>
          <a:xfrm>
            <a:off x="9068275" y="1559456"/>
            <a:ext cx="2611143" cy="1862210"/>
            <a:chOff x="9068275" y="1559456"/>
            <a:chExt cx="2611143" cy="1862210"/>
          </a:xfrm>
        </p:grpSpPr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8F6673AB-77DB-4E75-3285-CF41885DF063}"/>
                </a:ext>
              </a:extLst>
            </p:cNvPr>
            <p:cNvGrpSpPr/>
            <p:nvPr/>
          </p:nvGrpSpPr>
          <p:grpSpPr>
            <a:xfrm>
              <a:off x="9068275" y="1559456"/>
              <a:ext cx="2611143" cy="1862210"/>
              <a:chOff x="7367591" y="1686961"/>
              <a:chExt cx="2611143" cy="1862210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6732784F-59FB-E165-F9E5-FB37E218F19F}"/>
                  </a:ext>
                </a:extLst>
              </p:cNvPr>
              <p:cNvGrpSpPr/>
              <p:nvPr/>
            </p:nvGrpSpPr>
            <p:grpSpPr>
              <a:xfrm>
                <a:off x="7367591" y="1992678"/>
                <a:ext cx="2611143" cy="1556493"/>
                <a:chOff x="3499725" y="1610450"/>
                <a:chExt cx="2611143" cy="1556493"/>
              </a:xfrm>
            </p:grpSpPr>
            <p:sp>
              <p:nvSpPr>
                <p:cNvPr id="49" name="Flèche vers la droite 48">
                  <a:extLst>
                    <a:ext uri="{FF2B5EF4-FFF2-40B4-BE49-F238E27FC236}">
                      <a16:creationId xmlns:a16="http://schemas.microsoft.com/office/drawing/2014/main" id="{BBD10535-7E6C-C345-1673-55B43F7363F8}"/>
                    </a:ext>
                  </a:extLst>
                </p:cNvPr>
                <p:cNvSpPr/>
                <p:nvPr/>
              </p:nvSpPr>
              <p:spPr>
                <a:xfrm>
                  <a:off x="3499725" y="1610450"/>
                  <a:ext cx="1129016" cy="460970"/>
                </a:xfrm>
                <a:prstGeom prst="rightArrow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50" name="ZoneTexte 49">
                  <a:extLst>
                    <a:ext uri="{FF2B5EF4-FFF2-40B4-BE49-F238E27FC236}">
                      <a16:creationId xmlns:a16="http://schemas.microsoft.com/office/drawing/2014/main" id="{6395D72D-FF6E-A39D-769D-15055A7230CB}"/>
                    </a:ext>
                  </a:extLst>
                </p:cNvPr>
                <p:cNvSpPr txBox="1"/>
                <p:nvPr/>
              </p:nvSpPr>
              <p:spPr>
                <a:xfrm>
                  <a:off x="4401222" y="2459057"/>
                  <a:ext cx="1709646" cy="707886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s-ES" sz="1000" dirty="0" err="1">
                      <a:solidFill>
                        <a:schemeClr val="tx1"/>
                      </a:solidFill>
                    </a:rPr>
                    <a:t>Dirty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textiles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undergo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cleaning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and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sterilisation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processes</a:t>
                  </a:r>
                  <a:endParaRPr lang="es-ES" sz="10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s-ES" sz="1000" dirty="0" err="1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27FC3700-B82E-0F52-7B8C-E001F1F377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8545223" y="1686961"/>
                <a:ext cx="1051222" cy="960076"/>
              </a:xfrm>
              <a:prstGeom prst="rect">
                <a:avLst/>
              </a:prstGeom>
            </p:spPr>
          </p:pic>
        </p:grpSp>
        <p:pic>
          <p:nvPicPr>
            <p:cNvPr id="5" name="Image 4" descr="Une image contenant carré, Rectangle, symbole&#10;&#10;Le contenu généré par l’IA peut être incorrect.">
              <a:extLst>
                <a:ext uri="{FF2B5EF4-FFF2-40B4-BE49-F238E27FC236}">
                  <a16:creationId xmlns:a16="http://schemas.microsoft.com/office/drawing/2014/main" id="{C8B1A93D-44B5-8C48-9EAE-B65DC432D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24595" y="1605236"/>
              <a:ext cx="152499" cy="152499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2A0F38F-8D2D-D4F1-857C-CB0C0E616367}"/>
              </a:ext>
            </a:extLst>
          </p:cNvPr>
          <p:cNvGrpSpPr/>
          <p:nvPr/>
        </p:nvGrpSpPr>
        <p:grpSpPr>
          <a:xfrm>
            <a:off x="9876134" y="3300090"/>
            <a:ext cx="1959198" cy="2895440"/>
            <a:chOff x="10083279" y="807619"/>
            <a:chExt cx="1959198" cy="2895440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4954DAB0-0CBF-1E32-72AC-55B4DC31568F}"/>
                </a:ext>
              </a:extLst>
            </p:cNvPr>
            <p:cNvGrpSpPr/>
            <p:nvPr/>
          </p:nvGrpSpPr>
          <p:grpSpPr>
            <a:xfrm>
              <a:off x="10083279" y="807619"/>
              <a:ext cx="1959198" cy="2895440"/>
              <a:chOff x="4299413" y="425391"/>
              <a:chExt cx="1959198" cy="2895440"/>
            </a:xfrm>
          </p:grpSpPr>
          <p:sp>
            <p:nvSpPr>
              <p:cNvPr id="55" name="Flèche vers la droite 54">
                <a:extLst>
                  <a:ext uri="{FF2B5EF4-FFF2-40B4-BE49-F238E27FC236}">
                    <a16:creationId xmlns:a16="http://schemas.microsoft.com/office/drawing/2014/main" id="{9EEE598B-D741-3F47-2101-A914FBA51D0B}"/>
                  </a:ext>
                </a:extLst>
              </p:cNvPr>
              <p:cNvSpPr/>
              <p:nvPr/>
            </p:nvSpPr>
            <p:spPr>
              <a:xfrm rot="5400000">
                <a:off x="4793740" y="672380"/>
                <a:ext cx="95494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id="{448301F1-D60E-51E0-BD30-E6AEF38A8FA3}"/>
                  </a:ext>
                </a:extLst>
              </p:cNvPr>
              <p:cNvSpPr txBox="1"/>
              <p:nvPr/>
            </p:nvSpPr>
            <p:spPr>
              <a:xfrm>
                <a:off x="4299413" y="2459057"/>
                <a:ext cx="1959198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Continuous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monitoring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support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maintenance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schedules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lifecycle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management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</a:t>
                </a: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249DB2AD-A9CB-2FC5-6DE7-E1E8290C8F40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B3325639-4807-D6A7-ACBD-BD00674B4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656222" y="1896455"/>
              <a:ext cx="813313" cy="415829"/>
            </a:xfrm>
            <a:prstGeom prst="rect">
              <a:avLst/>
            </a:prstGeom>
          </p:spPr>
        </p:pic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184205" y="1786520"/>
              <a:ext cx="535501" cy="255580"/>
            </a:xfrm>
            <a:prstGeom prst="rect">
              <a:avLst/>
            </a:prstGeom>
          </p:spPr>
        </p:pic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5663"/>
            <a:ext cx="2294056" cy="1846003"/>
            <a:chOff x="5642387" y="1703168"/>
            <a:chExt cx="2294056" cy="1846003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6549603" y="1703168"/>
              <a:ext cx="1064033" cy="801082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6586"/>
            <a:ext cx="2608023" cy="1778968"/>
            <a:chOff x="3418608" y="1924091"/>
            <a:chExt cx="2608023" cy="1778968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4585623" y="1924091"/>
              <a:ext cx="1100724" cy="794967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F0633A95-D446-1311-8E29-DAE199C5C17A}"/>
              </a:ext>
            </a:extLst>
          </p:cNvPr>
          <p:cNvGrpSpPr/>
          <p:nvPr/>
        </p:nvGrpSpPr>
        <p:grpSpPr>
          <a:xfrm>
            <a:off x="3002719" y="1352534"/>
            <a:ext cx="2651212" cy="3761903"/>
            <a:chOff x="3002719" y="1352534"/>
            <a:chExt cx="2651212" cy="3761903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3002719" y="1865173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15" name="Image 14" descr="Une image contenant capture d’écran, Bleu électrique, bleu, Rectangle&#10;&#10;Le contenu généré par l’IA peut être incorrect.">
              <a:extLst>
                <a:ext uri="{FF2B5EF4-FFF2-40B4-BE49-F238E27FC236}">
                  <a16:creationId xmlns:a16="http://schemas.microsoft.com/office/drawing/2014/main" id="{47B40AFB-BF66-55AE-8861-5A7379B2F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53343" y="1352534"/>
              <a:ext cx="739579" cy="960075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655160"/>
            <a:ext cx="2196335" cy="2074283"/>
            <a:chOff x="-378182" y="1782665"/>
            <a:chExt cx="2196335" cy="2074283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579642" y="1782665"/>
              <a:ext cx="813312" cy="544246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168067" y="1488695"/>
            <a:ext cx="1627369" cy="1922133"/>
            <a:chOff x="168067" y="4528962"/>
            <a:chExt cx="1627369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168067" y="5462892"/>
              <a:ext cx="1627369" cy="988203"/>
              <a:chOff x="171240" y="2178740"/>
              <a:chExt cx="1627369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71240" y="2178740"/>
                <a:ext cx="162736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GLN/SSCC/GTIN/RFID</a:t>
                </a:r>
              </a:p>
            </p:txBody>
          </p:sp>
        </p:grp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rcRect/>
            <a:stretch/>
          </p:blipFill>
          <p:spPr>
            <a:xfrm>
              <a:off x="556672" y="4528962"/>
              <a:ext cx="813312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241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F5FCA709-E90A-C039-D919-F0CD750E7080}"/>
              </a:ext>
            </a:extLst>
          </p:cNvPr>
          <p:cNvGrpSpPr/>
          <p:nvPr/>
        </p:nvGrpSpPr>
        <p:grpSpPr>
          <a:xfrm>
            <a:off x="9068275" y="1559456"/>
            <a:ext cx="2611143" cy="1862210"/>
            <a:chOff x="9068275" y="1559456"/>
            <a:chExt cx="2611143" cy="1862210"/>
          </a:xfrm>
        </p:grpSpPr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8F6673AB-77DB-4E75-3285-CF41885DF063}"/>
                </a:ext>
              </a:extLst>
            </p:cNvPr>
            <p:cNvGrpSpPr/>
            <p:nvPr/>
          </p:nvGrpSpPr>
          <p:grpSpPr>
            <a:xfrm>
              <a:off x="9068275" y="1559456"/>
              <a:ext cx="2611143" cy="1862210"/>
              <a:chOff x="7367591" y="1686961"/>
              <a:chExt cx="2611143" cy="1862210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6732784F-59FB-E165-F9E5-FB37E218F19F}"/>
                  </a:ext>
                </a:extLst>
              </p:cNvPr>
              <p:cNvGrpSpPr/>
              <p:nvPr/>
            </p:nvGrpSpPr>
            <p:grpSpPr>
              <a:xfrm>
                <a:off x="7367591" y="1992678"/>
                <a:ext cx="2611143" cy="1556493"/>
                <a:chOff x="3499725" y="1610450"/>
                <a:chExt cx="2611143" cy="1556493"/>
              </a:xfrm>
            </p:grpSpPr>
            <p:sp>
              <p:nvSpPr>
                <p:cNvPr id="49" name="Flèche vers la droite 48">
                  <a:extLst>
                    <a:ext uri="{FF2B5EF4-FFF2-40B4-BE49-F238E27FC236}">
                      <a16:creationId xmlns:a16="http://schemas.microsoft.com/office/drawing/2014/main" id="{BBD10535-7E6C-C345-1673-55B43F7363F8}"/>
                    </a:ext>
                  </a:extLst>
                </p:cNvPr>
                <p:cNvSpPr/>
                <p:nvPr/>
              </p:nvSpPr>
              <p:spPr>
                <a:xfrm>
                  <a:off x="3499725" y="1610450"/>
                  <a:ext cx="1129016" cy="460970"/>
                </a:xfrm>
                <a:prstGeom prst="rightArrow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50" name="ZoneTexte 49">
                  <a:extLst>
                    <a:ext uri="{FF2B5EF4-FFF2-40B4-BE49-F238E27FC236}">
                      <a16:creationId xmlns:a16="http://schemas.microsoft.com/office/drawing/2014/main" id="{6395D72D-FF6E-A39D-769D-15055A7230CB}"/>
                    </a:ext>
                  </a:extLst>
                </p:cNvPr>
                <p:cNvSpPr txBox="1"/>
                <p:nvPr/>
              </p:nvSpPr>
              <p:spPr>
                <a:xfrm>
                  <a:off x="4401222" y="2459057"/>
                  <a:ext cx="1709646" cy="707886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s-ES" sz="1000" dirty="0" err="1">
                      <a:solidFill>
                        <a:schemeClr val="tx1"/>
                      </a:solidFill>
                    </a:rPr>
                    <a:t>Dirty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textiles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undergo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cleaning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and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sterilisation</a:t>
                  </a:r>
                  <a:r>
                    <a:rPr lang="es-ES" sz="10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s-ES" sz="1000" dirty="0" err="1">
                      <a:solidFill>
                        <a:schemeClr val="tx1"/>
                      </a:solidFill>
                    </a:rPr>
                    <a:t>processes</a:t>
                  </a:r>
                  <a:endParaRPr lang="es-ES" sz="1000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s-ES" sz="1000" dirty="0" err="1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27FC3700-B82E-0F52-7B8C-E001F1F377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8545223" y="1686961"/>
                <a:ext cx="1051222" cy="960076"/>
              </a:xfrm>
              <a:prstGeom prst="rect">
                <a:avLst/>
              </a:prstGeom>
            </p:spPr>
          </p:pic>
        </p:grpSp>
        <p:pic>
          <p:nvPicPr>
            <p:cNvPr id="5" name="Image 4" descr="Une image contenant carré, Rectangle, symbole&#10;&#10;Le contenu généré par l’IA peut être incorrect.">
              <a:extLst>
                <a:ext uri="{FF2B5EF4-FFF2-40B4-BE49-F238E27FC236}">
                  <a16:creationId xmlns:a16="http://schemas.microsoft.com/office/drawing/2014/main" id="{C8B1A93D-44B5-8C48-9EAE-B65DC432D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24595" y="1605236"/>
              <a:ext cx="152499" cy="152499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22C7F352-A952-9DB0-92C0-146A3738CC3C}"/>
              </a:ext>
            </a:extLst>
          </p:cNvPr>
          <p:cNvGrpSpPr/>
          <p:nvPr/>
        </p:nvGrpSpPr>
        <p:grpSpPr>
          <a:xfrm>
            <a:off x="7857173" y="4922500"/>
            <a:ext cx="2531731" cy="1660675"/>
            <a:chOff x="10185088" y="3897848"/>
            <a:chExt cx="2531731" cy="1660675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7D7653F1-EC37-AB21-DBFE-00474655F8B6}"/>
                </a:ext>
              </a:extLst>
            </p:cNvPr>
            <p:cNvGrpSpPr/>
            <p:nvPr/>
          </p:nvGrpSpPr>
          <p:grpSpPr>
            <a:xfrm>
              <a:off x="10185088" y="3897848"/>
              <a:ext cx="2531731" cy="1660675"/>
              <a:chOff x="4401222" y="1044603"/>
              <a:chExt cx="2531731" cy="1660675"/>
            </a:xfrm>
          </p:grpSpPr>
          <p:sp>
            <p:nvSpPr>
              <p:cNvPr id="71" name="Flèche vers la droite 70">
                <a:extLst>
                  <a:ext uri="{FF2B5EF4-FFF2-40B4-BE49-F238E27FC236}">
                    <a16:creationId xmlns:a16="http://schemas.microsoft.com/office/drawing/2014/main" id="{C93FD91A-8D13-8DB2-260D-038F3903175C}"/>
                  </a:ext>
                </a:extLst>
              </p:cNvPr>
              <p:cNvSpPr/>
              <p:nvPr/>
            </p:nvSpPr>
            <p:spPr>
              <a:xfrm rot="8100000">
                <a:off x="5384860" y="1044603"/>
                <a:ext cx="154809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4EF9DCDD-2E09-4974-7B1C-FCAC8269DF2A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Disposal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</a:p>
            </p:txBody>
          </p:sp>
        </p:grp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3696303B-0544-BB79-1649-581B38E0B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638643" y="4802044"/>
              <a:ext cx="813313" cy="415829"/>
            </a:xfrm>
            <a:prstGeom prst="rect">
              <a:avLst/>
            </a:prstGeom>
          </p:spPr>
        </p:pic>
        <p:pic>
          <p:nvPicPr>
            <p:cNvPr id="10" name="Image 9" descr="Une image contenant symbole, Symétrie, Caractère coloré, Graphique&#10;&#10;Description générée automatiquement">
              <a:extLst>
                <a:ext uri="{FF2B5EF4-FFF2-40B4-BE49-F238E27FC236}">
                  <a16:creationId xmlns:a16="http://schemas.microsoft.com/office/drawing/2014/main" id="{57E9DD50-EBE3-77F8-E16C-70A208FEE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217516" y="4809957"/>
              <a:ext cx="392802" cy="392802"/>
            </a:xfrm>
            <a:prstGeom prst="rect">
              <a:avLst/>
            </a:prstGeom>
          </p:spPr>
        </p:pic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2A0F38F-8D2D-D4F1-857C-CB0C0E616367}"/>
              </a:ext>
            </a:extLst>
          </p:cNvPr>
          <p:cNvGrpSpPr/>
          <p:nvPr/>
        </p:nvGrpSpPr>
        <p:grpSpPr>
          <a:xfrm>
            <a:off x="9876134" y="3300090"/>
            <a:ext cx="1959198" cy="2895440"/>
            <a:chOff x="10083279" y="807619"/>
            <a:chExt cx="1959198" cy="2895440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4954DAB0-0CBF-1E32-72AC-55B4DC31568F}"/>
                </a:ext>
              </a:extLst>
            </p:cNvPr>
            <p:cNvGrpSpPr/>
            <p:nvPr/>
          </p:nvGrpSpPr>
          <p:grpSpPr>
            <a:xfrm>
              <a:off x="10083279" y="807619"/>
              <a:ext cx="1959198" cy="2895440"/>
              <a:chOff x="4299413" y="425391"/>
              <a:chExt cx="1959198" cy="2895440"/>
            </a:xfrm>
          </p:grpSpPr>
          <p:sp>
            <p:nvSpPr>
              <p:cNvPr id="55" name="Flèche vers la droite 54">
                <a:extLst>
                  <a:ext uri="{FF2B5EF4-FFF2-40B4-BE49-F238E27FC236}">
                    <a16:creationId xmlns:a16="http://schemas.microsoft.com/office/drawing/2014/main" id="{9EEE598B-D741-3F47-2101-A914FBA51D0B}"/>
                  </a:ext>
                </a:extLst>
              </p:cNvPr>
              <p:cNvSpPr/>
              <p:nvPr/>
            </p:nvSpPr>
            <p:spPr>
              <a:xfrm rot="5400000">
                <a:off x="4793740" y="672380"/>
                <a:ext cx="95494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id="{448301F1-D60E-51E0-BD30-E6AEF38A8FA3}"/>
                  </a:ext>
                </a:extLst>
              </p:cNvPr>
              <p:cNvSpPr txBox="1"/>
              <p:nvPr/>
            </p:nvSpPr>
            <p:spPr>
              <a:xfrm>
                <a:off x="4299413" y="2459057"/>
                <a:ext cx="1959198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Continuous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monitoring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support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maintenance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schedules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lifecycle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management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</a:t>
                </a: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249DB2AD-A9CB-2FC5-6DE7-E1E8290C8F40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B3325639-4807-D6A7-ACBD-BD00674B4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656222" y="1896455"/>
              <a:ext cx="813313" cy="415829"/>
            </a:xfrm>
            <a:prstGeom prst="rect">
              <a:avLst/>
            </a:prstGeom>
          </p:spPr>
        </p:pic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84205" y="1786520"/>
              <a:ext cx="535501" cy="255580"/>
            </a:xfrm>
            <a:prstGeom prst="rect">
              <a:avLst/>
            </a:prstGeom>
          </p:spPr>
        </p:pic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5663"/>
            <a:ext cx="2294056" cy="1846003"/>
            <a:chOff x="5642387" y="1703168"/>
            <a:chExt cx="2294056" cy="1846003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6549603" y="1703168"/>
              <a:ext cx="1064033" cy="801082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6586"/>
            <a:ext cx="2608023" cy="1778968"/>
            <a:chOff x="3418608" y="1924091"/>
            <a:chExt cx="2608023" cy="1778968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4585623" y="1924091"/>
              <a:ext cx="1100724" cy="794967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F0633A95-D446-1311-8E29-DAE199C5C17A}"/>
              </a:ext>
            </a:extLst>
          </p:cNvPr>
          <p:cNvGrpSpPr/>
          <p:nvPr/>
        </p:nvGrpSpPr>
        <p:grpSpPr>
          <a:xfrm>
            <a:off x="3002719" y="1352534"/>
            <a:ext cx="2651212" cy="3761903"/>
            <a:chOff x="3002719" y="1352534"/>
            <a:chExt cx="2651212" cy="3761903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3002719" y="1865173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15" name="Image 14" descr="Une image contenant capture d’écran, Bleu électrique, bleu, Rectangle&#10;&#10;Le contenu généré par l’IA peut être incorrect.">
              <a:extLst>
                <a:ext uri="{FF2B5EF4-FFF2-40B4-BE49-F238E27FC236}">
                  <a16:creationId xmlns:a16="http://schemas.microsoft.com/office/drawing/2014/main" id="{47B40AFB-BF66-55AE-8861-5A7379B2F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453343" y="1352534"/>
              <a:ext cx="739579" cy="960075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655160"/>
            <a:ext cx="2196335" cy="2074283"/>
            <a:chOff x="-378182" y="1782665"/>
            <a:chExt cx="2196335" cy="2074283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579642" y="1782665"/>
              <a:ext cx="813312" cy="544246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168067" y="1488695"/>
            <a:ext cx="1627369" cy="1922133"/>
            <a:chOff x="168067" y="4528962"/>
            <a:chExt cx="1627369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168067" y="5462892"/>
              <a:ext cx="1627369" cy="988203"/>
              <a:chOff x="171240" y="2178740"/>
              <a:chExt cx="1627369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71240" y="2178740"/>
                <a:ext cx="162736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GLN/SSCC/GTIN/RFID</a:t>
                </a:r>
              </a:p>
            </p:txBody>
          </p:sp>
        </p:grp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rcRect/>
            <a:stretch/>
          </p:blipFill>
          <p:spPr>
            <a:xfrm>
              <a:off x="556672" y="4528962"/>
              <a:ext cx="813312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06110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688</TotalTime>
  <Words>1044</Words>
  <Application>Microsoft Macintosh PowerPoint</Application>
  <PresentationFormat>Grand écran</PresentationFormat>
  <Paragraphs>124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Verdana</vt:lpstr>
      <vt:lpstr>Thème Office 2013 – 2022</vt:lpstr>
      <vt:lpstr>Definition of business process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60</cp:revision>
  <dcterms:created xsi:type="dcterms:W3CDTF">2023-01-10T11:12:26Z</dcterms:created>
  <dcterms:modified xsi:type="dcterms:W3CDTF">2025-02-03T08:09:36Z</dcterms:modified>
</cp:coreProperties>
</file>