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7" r:id="rId3"/>
    <p:sldId id="276" r:id="rId4"/>
    <p:sldId id="275" r:id="rId5"/>
    <p:sldId id="274" r:id="rId6"/>
    <p:sldId id="273" r:id="rId7"/>
    <p:sldId id="272" r:id="rId8"/>
    <p:sldId id="264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745736F-2991-90E5-F095-2F64FDBD429E}" name="Julien Degobert" initials="JD" userId="S::julien.degobert@gs1.org::f6bc3d54-ecf3-434d-92e6-b060041aa94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89"/>
    <p:restoredTop sz="96327"/>
  </p:normalViewPr>
  <p:slideViewPr>
    <p:cSldViewPr snapToGrid="0">
      <p:cViewPr varScale="1">
        <p:scale>
          <a:sx n="124" d="100"/>
          <a:sy n="124" d="100"/>
        </p:scale>
        <p:origin x="11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8/10/relationships/authors" Target="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rgbClr val="C6E5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Trebuchet MS" panose="020B0703020202090204" pitchFamily="34" charset="0"/>
                <a:ea typeface="+mn-lt"/>
                <a:cs typeface="+mn-lt"/>
              </a:rPr>
              <a:t>This process defines the steps taken when requesting medical equipment for a department from the medical engineering department.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2 – Medical equipment requested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>
            <a:extLst>
              <a:ext uri="{FF2B5EF4-FFF2-40B4-BE49-F238E27FC236}">
                <a16:creationId xmlns:a16="http://schemas.microsoft.com/office/drawing/2014/main" id="{02975461-CE4C-ACA6-958F-54284C6500A1}"/>
              </a:ext>
            </a:extLst>
          </p:cNvPr>
          <p:cNvSpPr/>
          <p:nvPr/>
        </p:nvSpPr>
        <p:spPr>
          <a:xfrm>
            <a:off x="0" y="3564610"/>
            <a:ext cx="12192000" cy="3293390"/>
          </a:xfrm>
          <a:prstGeom prst="rect">
            <a:avLst/>
          </a:prstGeom>
          <a:solidFill>
            <a:schemeClr val="tx2">
              <a:lumMod val="20000"/>
              <a:lumOff val="80000"/>
              <a:alpha val="3813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endParaRPr lang="fr-FR" dirty="0"/>
          </a:p>
        </p:txBody>
      </p:sp>
      <p:sp>
        <p:nvSpPr>
          <p:cNvPr id="32" name="Titre 1">
            <a:extLst>
              <a:ext uri="{FF2B5EF4-FFF2-40B4-BE49-F238E27FC236}">
                <a16:creationId xmlns:a16="http://schemas.microsoft.com/office/drawing/2014/main" id="{FD30D446-ECEF-08D4-7C0F-76520C6BB966}"/>
              </a:ext>
            </a:extLst>
          </p:cNvPr>
          <p:cNvSpPr txBox="1">
            <a:spLocks/>
          </p:cNvSpPr>
          <p:nvPr/>
        </p:nvSpPr>
        <p:spPr>
          <a:xfrm>
            <a:off x="4276745" y="3668569"/>
            <a:ext cx="3408325" cy="39486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fr-BE" sz="1600" dirty="0" err="1">
                <a:solidFill>
                  <a:schemeClr val="tx2"/>
                </a:solidFill>
                <a:effectLst/>
              </a:rPr>
              <a:t>Medical</a:t>
            </a:r>
            <a:r>
              <a:rPr lang="fr-BE" sz="1600" dirty="0">
                <a:solidFill>
                  <a:schemeClr val="tx2"/>
                </a:solidFill>
                <a:effectLst/>
              </a:rPr>
              <a:t> engineering </a:t>
            </a:r>
            <a:r>
              <a:rPr lang="fr-BE" sz="1600" dirty="0" err="1">
                <a:solidFill>
                  <a:schemeClr val="tx2"/>
                </a:solidFill>
                <a:effectLst/>
              </a:rPr>
              <a:t>department</a:t>
            </a:r>
            <a:endParaRPr lang="fr-BE" sz="1600" dirty="0">
              <a:solidFill>
                <a:schemeClr val="tx2"/>
              </a:solidFill>
              <a:effectLst/>
            </a:endParaRP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DB3847FD-74CD-B75C-4A6A-BE8350AC105F}"/>
              </a:ext>
            </a:extLst>
          </p:cNvPr>
          <p:cNvGrpSpPr/>
          <p:nvPr/>
        </p:nvGrpSpPr>
        <p:grpSpPr>
          <a:xfrm>
            <a:off x="1134749" y="4089410"/>
            <a:ext cx="1833832" cy="1837085"/>
            <a:chOff x="1134749" y="3760637"/>
            <a:chExt cx="1833832" cy="1837085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DF923236-972A-2C48-817B-2395B1630C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794912" y="3760637"/>
              <a:ext cx="587561" cy="1011318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51543D8-FE29-0FEF-8AA2-AEB725560097}"/>
                </a:ext>
              </a:extLst>
            </p:cNvPr>
            <p:cNvSpPr txBox="1"/>
            <p:nvPr/>
          </p:nvSpPr>
          <p:spPr>
            <a:xfrm>
              <a:off x="1134749" y="5197612"/>
              <a:ext cx="183383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1. Medical equipment asset stored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66F4D9F0-6BF8-B30A-EEAA-B54C9D5DEDA5}"/>
                </a:ext>
              </a:extLst>
            </p:cNvPr>
            <p:cNvSpPr txBox="1"/>
            <p:nvPr/>
          </p:nvSpPr>
          <p:spPr>
            <a:xfrm>
              <a:off x="1324687" y="488669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GTIN/GLN/GIAI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3238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>
            <a:extLst>
              <a:ext uri="{FF2B5EF4-FFF2-40B4-BE49-F238E27FC236}">
                <a16:creationId xmlns:a16="http://schemas.microsoft.com/office/drawing/2014/main" id="{02975461-CE4C-ACA6-958F-54284C6500A1}"/>
              </a:ext>
            </a:extLst>
          </p:cNvPr>
          <p:cNvSpPr/>
          <p:nvPr/>
        </p:nvSpPr>
        <p:spPr>
          <a:xfrm>
            <a:off x="0" y="3564610"/>
            <a:ext cx="12192000" cy="3293390"/>
          </a:xfrm>
          <a:prstGeom prst="rect">
            <a:avLst/>
          </a:prstGeom>
          <a:solidFill>
            <a:schemeClr val="tx2">
              <a:lumMod val="20000"/>
              <a:lumOff val="80000"/>
              <a:alpha val="3813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endParaRPr lang="fr-FR" dirty="0"/>
          </a:p>
        </p:txBody>
      </p:sp>
      <p:sp>
        <p:nvSpPr>
          <p:cNvPr id="32" name="Titre 1">
            <a:extLst>
              <a:ext uri="{FF2B5EF4-FFF2-40B4-BE49-F238E27FC236}">
                <a16:creationId xmlns:a16="http://schemas.microsoft.com/office/drawing/2014/main" id="{FD30D446-ECEF-08D4-7C0F-76520C6BB966}"/>
              </a:ext>
            </a:extLst>
          </p:cNvPr>
          <p:cNvSpPr txBox="1">
            <a:spLocks/>
          </p:cNvSpPr>
          <p:nvPr/>
        </p:nvSpPr>
        <p:spPr>
          <a:xfrm>
            <a:off x="4276745" y="3668569"/>
            <a:ext cx="3408325" cy="39486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fr-BE" sz="1600" dirty="0" err="1">
                <a:solidFill>
                  <a:schemeClr val="tx2"/>
                </a:solidFill>
                <a:effectLst/>
              </a:rPr>
              <a:t>Medical</a:t>
            </a:r>
            <a:r>
              <a:rPr lang="fr-BE" sz="1600" dirty="0">
                <a:solidFill>
                  <a:schemeClr val="tx2"/>
                </a:solidFill>
                <a:effectLst/>
              </a:rPr>
              <a:t> engineering </a:t>
            </a:r>
            <a:r>
              <a:rPr lang="fr-BE" sz="1600" dirty="0" err="1">
                <a:solidFill>
                  <a:schemeClr val="tx2"/>
                </a:solidFill>
                <a:effectLst/>
              </a:rPr>
              <a:t>department</a:t>
            </a:r>
            <a:endParaRPr lang="fr-BE" sz="1600" dirty="0">
              <a:solidFill>
                <a:schemeClr val="tx2"/>
              </a:solidFill>
              <a:effectLst/>
            </a:endParaRPr>
          </a:p>
        </p:txBody>
      </p: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1FA37E06-6BAB-122B-6679-4468520D0C5A}"/>
              </a:ext>
            </a:extLst>
          </p:cNvPr>
          <p:cNvGrpSpPr/>
          <p:nvPr/>
        </p:nvGrpSpPr>
        <p:grpSpPr>
          <a:xfrm>
            <a:off x="2092060" y="4200456"/>
            <a:ext cx="2828544" cy="2033815"/>
            <a:chOff x="2092060" y="4200456"/>
            <a:chExt cx="2828544" cy="2033815"/>
          </a:xfrm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579DE2A2-4822-53D9-B7B0-79EE068B4814}"/>
                </a:ext>
              </a:extLst>
            </p:cNvPr>
            <p:cNvGrpSpPr/>
            <p:nvPr/>
          </p:nvGrpSpPr>
          <p:grpSpPr>
            <a:xfrm>
              <a:off x="2092060" y="4200456"/>
              <a:ext cx="2828544" cy="2033815"/>
              <a:chOff x="2092060" y="3871683"/>
              <a:chExt cx="2828544" cy="2033815"/>
            </a:xfrm>
          </p:grpSpPr>
          <p:sp>
            <p:nvSpPr>
              <p:cNvPr id="35" name="Flèche vers la droite 34">
                <a:extLst>
                  <a:ext uri="{FF2B5EF4-FFF2-40B4-BE49-F238E27FC236}">
                    <a16:creationId xmlns:a16="http://schemas.microsoft.com/office/drawing/2014/main" id="{1798B8B8-F9E1-FD86-B36F-A379AFEAB338}"/>
                  </a:ext>
                </a:extLst>
              </p:cNvPr>
              <p:cNvSpPr/>
              <p:nvPr/>
            </p:nvSpPr>
            <p:spPr>
              <a:xfrm>
                <a:off x="2092060" y="4266034"/>
                <a:ext cx="1417755" cy="460970"/>
              </a:xfrm>
              <a:prstGeom prst="rightArrow">
                <a:avLst>
                  <a:gd name="adj1" fmla="val 44710"/>
                  <a:gd name="adj2" fmla="val 5000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700E9583-3197-7450-AA5E-F0F79C04C8B6}"/>
                  </a:ext>
                </a:extLst>
              </p:cNvPr>
              <p:cNvSpPr txBox="1"/>
              <p:nvPr/>
            </p:nvSpPr>
            <p:spPr>
              <a:xfrm>
                <a:off x="3197169" y="5197612"/>
                <a:ext cx="172343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2. Medical equipment catalogue in place and available to request equipment as needed </a:t>
                </a:r>
              </a:p>
            </p:txBody>
          </p:sp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CBAB5A6C-DD85-E152-F0CE-264710A598FA}"/>
                  </a:ext>
                </a:extLst>
              </p:cNvPr>
              <p:cNvSpPr txBox="1"/>
              <p:nvPr/>
            </p:nvSpPr>
            <p:spPr>
              <a:xfrm>
                <a:off x="3265333" y="4886697"/>
                <a:ext cx="158664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GTIN/GLN/GIAI</a:t>
                </a:r>
              </a:p>
            </p:txBody>
          </p:sp>
          <p:pic>
            <p:nvPicPr>
              <p:cNvPr id="50" name="Image 49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08D91A1B-B0BD-0C51-54F5-6A45D19AAA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500297" y="3871683"/>
                <a:ext cx="1134423" cy="827314"/>
              </a:xfrm>
              <a:prstGeom prst="rect">
                <a:avLst/>
              </a:prstGeom>
            </p:spPr>
          </p:pic>
        </p:grp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36925007-2F9A-E33A-5CD3-8918075559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3942165" y="4476795"/>
              <a:ext cx="238899" cy="411197"/>
            </a:xfrm>
            <a:prstGeom prst="rect">
              <a:avLst/>
            </a:prstGeom>
          </p:spPr>
        </p:pic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DB3847FD-74CD-B75C-4A6A-BE8350AC105F}"/>
              </a:ext>
            </a:extLst>
          </p:cNvPr>
          <p:cNvGrpSpPr/>
          <p:nvPr/>
        </p:nvGrpSpPr>
        <p:grpSpPr>
          <a:xfrm>
            <a:off x="1134749" y="4089410"/>
            <a:ext cx="1833832" cy="1837085"/>
            <a:chOff x="1134749" y="3760637"/>
            <a:chExt cx="1833832" cy="1837085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DF923236-972A-2C48-817B-2395B1630C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794912" y="3760637"/>
              <a:ext cx="587561" cy="1011318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51543D8-FE29-0FEF-8AA2-AEB725560097}"/>
                </a:ext>
              </a:extLst>
            </p:cNvPr>
            <p:cNvSpPr txBox="1"/>
            <p:nvPr/>
          </p:nvSpPr>
          <p:spPr>
            <a:xfrm>
              <a:off x="1134749" y="5197612"/>
              <a:ext cx="183383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1. Medical equipment asset stored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66F4D9F0-6BF8-B30A-EEAA-B54C9D5DEDA5}"/>
                </a:ext>
              </a:extLst>
            </p:cNvPr>
            <p:cNvSpPr txBox="1"/>
            <p:nvPr/>
          </p:nvSpPr>
          <p:spPr>
            <a:xfrm>
              <a:off x="1324687" y="488669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GTIN/GLN/GIAI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0194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>
            <a:extLst>
              <a:ext uri="{FF2B5EF4-FFF2-40B4-BE49-F238E27FC236}">
                <a16:creationId xmlns:a16="http://schemas.microsoft.com/office/drawing/2014/main" id="{02975461-CE4C-ACA6-958F-54284C6500A1}"/>
              </a:ext>
            </a:extLst>
          </p:cNvPr>
          <p:cNvSpPr/>
          <p:nvPr/>
        </p:nvSpPr>
        <p:spPr>
          <a:xfrm>
            <a:off x="0" y="3564610"/>
            <a:ext cx="12192000" cy="3293390"/>
          </a:xfrm>
          <a:prstGeom prst="rect">
            <a:avLst/>
          </a:prstGeom>
          <a:solidFill>
            <a:schemeClr val="tx2">
              <a:lumMod val="20000"/>
              <a:lumOff val="80000"/>
              <a:alpha val="3813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endParaRPr lang="fr-FR" dirty="0"/>
          </a:p>
        </p:txBody>
      </p:sp>
      <p:sp>
        <p:nvSpPr>
          <p:cNvPr id="31" name="Titre 1">
            <a:extLst>
              <a:ext uri="{FF2B5EF4-FFF2-40B4-BE49-F238E27FC236}">
                <a16:creationId xmlns:a16="http://schemas.microsoft.com/office/drawing/2014/main" id="{FBD5B289-D4D7-3F73-A2FB-BD438BC79F84}"/>
              </a:ext>
            </a:extLst>
          </p:cNvPr>
          <p:cNvSpPr txBox="1">
            <a:spLocks/>
          </p:cNvSpPr>
          <p:nvPr/>
        </p:nvSpPr>
        <p:spPr>
          <a:xfrm>
            <a:off x="5263361" y="3197632"/>
            <a:ext cx="1540150" cy="23136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fr-BE" sz="1600" dirty="0" err="1">
                <a:solidFill>
                  <a:schemeClr val="accent1">
                    <a:lumMod val="50000"/>
                  </a:schemeClr>
                </a:solidFill>
                <a:effectLst/>
              </a:rPr>
              <a:t>Clinical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</a:rPr>
              <a:t> area</a:t>
            </a:r>
          </a:p>
        </p:txBody>
      </p:sp>
      <p:sp>
        <p:nvSpPr>
          <p:cNvPr id="32" name="Titre 1">
            <a:extLst>
              <a:ext uri="{FF2B5EF4-FFF2-40B4-BE49-F238E27FC236}">
                <a16:creationId xmlns:a16="http://schemas.microsoft.com/office/drawing/2014/main" id="{FD30D446-ECEF-08D4-7C0F-76520C6BB966}"/>
              </a:ext>
            </a:extLst>
          </p:cNvPr>
          <p:cNvSpPr txBox="1">
            <a:spLocks/>
          </p:cNvSpPr>
          <p:nvPr/>
        </p:nvSpPr>
        <p:spPr>
          <a:xfrm>
            <a:off x="4276745" y="3668569"/>
            <a:ext cx="3408325" cy="39486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fr-BE" sz="1600" dirty="0" err="1">
                <a:solidFill>
                  <a:schemeClr val="tx2"/>
                </a:solidFill>
                <a:effectLst/>
              </a:rPr>
              <a:t>Medical</a:t>
            </a:r>
            <a:r>
              <a:rPr lang="fr-BE" sz="1600" dirty="0">
                <a:solidFill>
                  <a:schemeClr val="tx2"/>
                </a:solidFill>
                <a:effectLst/>
              </a:rPr>
              <a:t> engineering </a:t>
            </a:r>
            <a:r>
              <a:rPr lang="fr-BE" sz="1600" dirty="0" err="1">
                <a:solidFill>
                  <a:schemeClr val="tx2"/>
                </a:solidFill>
                <a:effectLst/>
              </a:rPr>
              <a:t>department</a:t>
            </a:r>
            <a:endParaRPr lang="fr-BE" sz="1600" dirty="0">
              <a:solidFill>
                <a:schemeClr val="tx2"/>
              </a:solidFill>
              <a:effectLst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7080590-29A4-8237-5AE1-A746AE6359FA}"/>
              </a:ext>
            </a:extLst>
          </p:cNvPr>
          <p:cNvGrpSpPr/>
          <p:nvPr/>
        </p:nvGrpSpPr>
        <p:grpSpPr>
          <a:xfrm>
            <a:off x="3945277" y="1221025"/>
            <a:ext cx="3277782" cy="3417757"/>
            <a:chOff x="3945277" y="1221025"/>
            <a:chExt cx="3277782" cy="3417757"/>
          </a:xfrm>
        </p:grpSpPr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37E201DC-D96F-CE14-9BFB-A11F92F12144}"/>
                </a:ext>
              </a:extLst>
            </p:cNvPr>
            <p:cNvSpPr txBox="1"/>
            <p:nvPr/>
          </p:nvSpPr>
          <p:spPr>
            <a:xfrm>
              <a:off x="5167798" y="2629084"/>
              <a:ext cx="173127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3. Medical equipment requested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C1E85FA0-40C3-9765-C9F0-73C39CA10719}"/>
                </a:ext>
              </a:extLst>
            </p:cNvPr>
            <p:cNvSpPr txBox="1"/>
            <p:nvPr/>
          </p:nvSpPr>
          <p:spPr>
            <a:xfrm>
              <a:off x="5021869" y="2318169"/>
              <a:ext cx="220119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GTIN/GLN/GSRN(+SRIN)/GIAI</a:t>
              </a:r>
            </a:p>
          </p:txBody>
        </p:sp>
        <p:grpSp>
          <p:nvGrpSpPr>
            <p:cNvPr id="78" name="Groupe 77">
              <a:extLst>
                <a:ext uri="{FF2B5EF4-FFF2-40B4-BE49-F238E27FC236}">
                  <a16:creationId xmlns:a16="http://schemas.microsoft.com/office/drawing/2014/main" id="{485BDC2B-1671-5991-AA82-E3654EB2C7A3}"/>
                </a:ext>
              </a:extLst>
            </p:cNvPr>
            <p:cNvGrpSpPr/>
            <p:nvPr/>
          </p:nvGrpSpPr>
          <p:grpSpPr>
            <a:xfrm>
              <a:off x="5679517" y="1221025"/>
              <a:ext cx="1117038" cy="938279"/>
              <a:chOff x="4776715" y="1106040"/>
              <a:chExt cx="1547268" cy="1299659"/>
            </a:xfrm>
          </p:grpSpPr>
          <p:pic>
            <p:nvPicPr>
              <p:cNvPr id="26" name="Image 25">
                <a:extLst>
                  <a:ext uri="{FF2B5EF4-FFF2-40B4-BE49-F238E27FC236}">
                    <a16:creationId xmlns:a16="http://schemas.microsoft.com/office/drawing/2014/main" id="{309DC0BE-1873-5E9F-9050-6FA7BB4654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776715" y="1361315"/>
                <a:ext cx="905134" cy="1044384"/>
              </a:xfrm>
              <a:prstGeom prst="rect">
                <a:avLst/>
              </a:prstGeom>
            </p:spPr>
          </p:pic>
          <p:grpSp>
            <p:nvGrpSpPr>
              <p:cNvPr id="77" name="Groupe 76">
                <a:extLst>
                  <a:ext uri="{FF2B5EF4-FFF2-40B4-BE49-F238E27FC236}">
                    <a16:creationId xmlns:a16="http://schemas.microsoft.com/office/drawing/2014/main" id="{66D5101D-96B2-7207-6A33-8FD663C65665}"/>
                  </a:ext>
                </a:extLst>
              </p:cNvPr>
              <p:cNvGrpSpPr/>
              <p:nvPr/>
            </p:nvGrpSpPr>
            <p:grpSpPr>
              <a:xfrm>
                <a:off x="5537838" y="1106040"/>
                <a:ext cx="786145" cy="786145"/>
                <a:chOff x="5899217" y="3115530"/>
                <a:chExt cx="786145" cy="786145"/>
              </a:xfrm>
            </p:grpSpPr>
            <p:pic>
              <p:nvPicPr>
                <p:cNvPr id="76" name="Image 75" descr="Une image contenant cercle, Graphique, créativité&#10;&#10;Description générée automatiquement">
                  <a:extLst>
                    <a:ext uri="{FF2B5EF4-FFF2-40B4-BE49-F238E27FC236}">
                      <a16:creationId xmlns:a16="http://schemas.microsoft.com/office/drawing/2014/main" id="{1AB30C84-E822-B812-4790-94CACAA47C9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899217" y="3115530"/>
                  <a:ext cx="786145" cy="786145"/>
                </a:xfrm>
                <a:prstGeom prst="rect">
                  <a:avLst/>
                </a:prstGeom>
              </p:spPr>
            </p:pic>
            <p:pic>
              <p:nvPicPr>
                <p:cNvPr id="13" name="Image 12">
                  <a:extLst>
                    <a:ext uri="{FF2B5EF4-FFF2-40B4-BE49-F238E27FC236}">
                      <a16:creationId xmlns:a16="http://schemas.microsoft.com/office/drawing/2014/main" id="{166B07EA-ADD3-7CE9-7EF5-556210B9789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rcRect/>
                <a:stretch/>
              </p:blipFill>
              <p:spPr>
                <a:xfrm>
                  <a:off x="6126237" y="3230514"/>
                  <a:ext cx="325812" cy="560792"/>
                </a:xfrm>
                <a:prstGeom prst="rect">
                  <a:avLst/>
                </a:prstGeom>
              </p:spPr>
            </p:pic>
          </p:grpSp>
        </p:grpSp>
        <p:sp>
          <p:nvSpPr>
            <p:cNvPr id="7" name="Virage 6">
              <a:extLst>
                <a:ext uri="{FF2B5EF4-FFF2-40B4-BE49-F238E27FC236}">
                  <a16:creationId xmlns:a16="http://schemas.microsoft.com/office/drawing/2014/main" id="{5D4BAC75-C831-3564-F513-8BA9B667C403}"/>
                </a:ext>
              </a:extLst>
            </p:cNvPr>
            <p:cNvSpPr/>
            <p:nvPr/>
          </p:nvSpPr>
          <p:spPr>
            <a:xfrm>
              <a:off x="3945277" y="1722710"/>
              <a:ext cx="1567930" cy="2916072"/>
            </a:xfrm>
            <a:prstGeom prst="bentArrow">
              <a:avLst>
                <a:gd name="adj1" fmla="val 14131"/>
                <a:gd name="adj2" fmla="val 15988"/>
                <a:gd name="adj3" fmla="val 17148"/>
                <a:gd name="adj4" fmla="val 2406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1FA37E06-6BAB-122B-6679-4468520D0C5A}"/>
              </a:ext>
            </a:extLst>
          </p:cNvPr>
          <p:cNvGrpSpPr/>
          <p:nvPr/>
        </p:nvGrpSpPr>
        <p:grpSpPr>
          <a:xfrm>
            <a:off x="2092060" y="4200456"/>
            <a:ext cx="2828544" cy="2033815"/>
            <a:chOff x="2092060" y="4200456"/>
            <a:chExt cx="2828544" cy="2033815"/>
          </a:xfrm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579DE2A2-4822-53D9-B7B0-79EE068B4814}"/>
                </a:ext>
              </a:extLst>
            </p:cNvPr>
            <p:cNvGrpSpPr/>
            <p:nvPr/>
          </p:nvGrpSpPr>
          <p:grpSpPr>
            <a:xfrm>
              <a:off x="2092060" y="4200456"/>
              <a:ext cx="2828544" cy="2033815"/>
              <a:chOff x="2092060" y="3871683"/>
              <a:chExt cx="2828544" cy="2033815"/>
            </a:xfrm>
          </p:grpSpPr>
          <p:sp>
            <p:nvSpPr>
              <p:cNvPr id="35" name="Flèche vers la droite 34">
                <a:extLst>
                  <a:ext uri="{FF2B5EF4-FFF2-40B4-BE49-F238E27FC236}">
                    <a16:creationId xmlns:a16="http://schemas.microsoft.com/office/drawing/2014/main" id="{1798B8B8-F9E1-FD86-B36F-A379AFEAB338}"/>
                  </a:ext>
                </a:extLst>
              </p:cNvPr>
              <p:cNvSpPr/>
              <p:nvPr/>
            </p:nvSpPr>
            <p:spPr>
              <a:xfrm>
                <a:off x="2092060" y="4266034"/>
                <a:ext cx="1417755" cy="460970"/>
              </a:xfrm>
              <a:prstGeom prst="rightArrow">
                <a:avLst>
                  <a:gd name="adj1" fmla="val 44710"/>
                  <a:gd name="adj2" fmla="val 5000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700E9583-3197-7450-AA5E-F0F79C04C8B6}"/>
                  </a:ext>
                </a:extLst>
              </p:cNvPr>
              <p:cNvSpPr txBox="1"/>
              <p:nvPr/>
            </p:nvSpPr>
            <p:spPr>
              <a:xfrm>
                <a:off x="3197169" y="5197612"/>
                <a:ext cx="172343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2. Medical equipment catalogue in place and available to request equipment as needed </a:t>
                </a:r>
              </a:p>
            </p:txBody>
          </p:sp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CBAB5A6C-DD85-E152-F0CE-264710A598FA}"/>
                  </a:ext>
                </a:extLst>
              </p:cNvPr>
              <p:cNvSpPr txBox="1"/>
              <p:nvPr/>
            </p:nvSpPr>
            <p:spPr>
              <a:xfrm>
                <a:off x="3265333" y="4886697"/>
                <a:ext cx="158664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GTIN/GLN/GIAI</a:t>
                </a:r>
              </a:p>
            </p:txBody>
          </p:sp>
          <p:pic>
            <p:nvPicPr>
              <p:cNvPr id="50" name="Image 49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08D91A1B-B0BD-0C51-54F5-6A45D19AAA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00297" y="3871683"/>
                <a:ext cx="1134423" cy="827314"/>
              </a:xfrm>
              <a:prstGeom prst="rect">
                <a:avLst/>
              </a:prstGeom>
            </p:spPr>
          </p:pic>
        </p:grp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36925007-2F9A-E33A-5CD3-8918075559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3942165" y="4476795"/>
              <a:ext cx="238899" cy="411197"/>
            </a:xfrm>
            <a:prstGeom prst="rect">
              <a:avLst/>
            </a:prstGeom>
          </p:spPr>
        </p:pic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DB3847FD-74CD-B75C-4A6A-BE8350AC105F}"/>
              </a:ext>
            </a:extLst>
          </p:cNvPr>
          <p:cNvGrpSpPr/>
          <p:nvPr/>
        </p:nvGrpSpPr>
        <p:grpSpPr>
          <a:xfrm>
            <a:off x="1134749" y="4089410"/>
            <a:ext cx="1833832" cy="1837085"/>
            <a:chOff x="1134749" y="3760637"/>
            <a:chExt cx="1833832" cy="1837085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DF923236-972A-2C48-817B-2395B1630C9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794912" y="3760637"/>
              <a:ext cx="587561" cy="1011318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51543D8-FE29-0FEF-8AA2-AEB725560097}"/>
                </a:ext>
              </a:extLst>
            </p:cNvPr>
            <p:cNvSpPr txBox="1"/>
            <p:nvPr/>
          </p:nvSpPr>
          <p:spPr>
            <a:xfrm>
              <a:off x="1134749" y="5197612"/>
              <a:ext cx="183383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1. Medical equipment asset stored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66F4D9F0-6BF8-B30A-EEAA-B54C9D5DEDA5}"/>
                </a:ext>
              </a:extLst>
            </p:cNvPr>
            <p:cNvSpPr txBox="1"/>
            <p:nvPr/>
          </p:nvSpPr>
          <p:spPr>
            <a:xfrm>
              <a:off x="1324687" y="488669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GTIN/GLN/GIAI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0011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>
            <a:extLst>
              <a:ext uri="{FF2B5EF4-FFF2-40B4-BE49-F238E27FC236}">
                <a16:creationId xmlns:a16="http://schemas.microsoft.com/office/drawing/2014/main" id="{02975461-CE4C-ACA6-958F-54284C6500A1}"/>
              </a:ext>
            </a:extLst>
          </p:cNvPr>
          <p:cNvSpPr/>
          <p:nvPr/>
        </p:nvSpPr>
        <p:spPr>
          <a:xfrm>
            <a:off x="0" y="3564610"/>
            <a:ext cx="12192000" cy="3293390"/>
          </a:xfrm>
          <a:prstGeom prst="rect">
            <a:avLst/>
          </a:prstGeom>
          <a:solidFill>
            <a:schemeClr val="tx2">
              <a:lumMod val="20000"/>
              <a:lumOff val="80000"/>
              <a:alpha val="3813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endParaRPr lang="fr-FR" dirty="0"/>
          </a:p>
        </p:txBody>
      </p:sp>
      <p:sp>
        <p:nvSpPr>
          <p:cNvPr id="31" name="Titre 1">
            <a:extLst>
              <a:ext uri="{FF2B5EF4-FFF2-40B4-BE49-F238E27FC236}">
                <a16:creationId xmlns:a16="http://schemas.microsoft.com/office/drawing/2014/main" id="{FBD5B289-D4D7-3F73-A2FB-BD438BC79F84}"/>
              </a:ext>
            </a:extLst>
          </p:cNvPr>
          <p:cNvSpPr txBox="1">
            <a:spLocks/>
          </p:cNvSpPr>
          <p:nvPr/>
        </p:nvSpPr>
        <p:spPr>
          <a:xfrm>
            <a:off x="5263361" y="3197632"/>
            <a:ext cx="1540150" cy="23136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fr-BE" sz="1600" dirty="0" err="1">
                <a:solidFill>
                  <a:schemeClr val="accent1">
                    <a:lumMod val="50000"/>
                  </a:schemeClr>
                </a:solidFill>
                <a:effectLst/>
              </a:rPr>
              <a:t>Clinical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</a:rPr>
              <a:t> area</a:t>
            </a:r>
          </a:p>
        </p:txBody>
      </p:sp>
      <p:sp>
        <p:nvSpPr>
          <p:cNvPr id="32" name="Titre 1">
            <a:extLst>
              <a:ext uri="{FF2B5EF4-FFF2-40B4-BE49-F238E27FC236}">
                <a16:creationId xmlns:a16="http://schemas.microsoft.com/office/drawing/2014/main" id="{FD30D446-ECEF-08D4-7C0F-76520C6BB966}"/>
              </a:ext>
            </a:extLst>
          </p:cNvPr>
          <p:cNvSpPr txBox="1">
            <a:spLocks/>
          </p:cNvSpPr>
          <p:nvPr/>
        </p:nvSpPr>
        <p:spPr>
          <a:xfrm>
            <a:off x="4276745" y="3668569"/>
            <a:ext cx="3408325" cy="39486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fr-BE" sz="1600" dirty="0" err="1">
                <a:solidFill>
                  <a:schemeClr val="tx2"/>
                </a:solidFill>
                <a:effectLst/>
              </a:rPr>
              <a:t>Medical</a:t>
            </a:r>
            <a:r>
              <a:rPr lang="fr-BE" sz="1600" dirty="0">
                <a:solidFill>
                  <a:schemeClr val="tx2"/>
                </a:solidFill>
                <a:effectLst/>
              </a:rPr>
              <a:t> engineering </a:t>
            </a:r>
            <a:r>
              <a:rPr lang="fr-BE" sz="1600" dirty="0" err="1">
                <a:solidFill>
                  <a:schemeClr val="tx2"/>
                </a:solidFill>
                <a:effectLst/>
              </a:rPr>
              <a:t>department</a:t>
            </a:r>
            <a:endParaRPr lang="fr-BE" sz="1600" dirty="0">
              <a:solidFill>
                <a:schemeClr val="tx2"/>
              </a:solidFill>
              <a:effectLst/>
            </a:endParaRPr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AF518F04-1096-94B1-1319-687C32335084}"/>
              </a:ext>
            </a:extLst>
          </p:cNvPr>
          <p:cNvGrpSpPr/>
          <p:nvPr/>
        </p:nvGrpSpPr>
        <p:grpSpPr>
          <a:xfrm>
            <a:off x="5943600" y="1864766"/>
            <a:ext cx="2728026" cy="4369505"/>
            <a:chOff x="5943600" y="1864766"/>
            <a:chExt cx="2728026" cy="4369505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B612B5AC-9198-0F8A-7C80-C11D48749C0D}"/>
                </a:ext>
              </a:extLst>
            </p:cNvPr>
            <p:cNvSpPr txBox="1"/>
            <p:nvPr/>
          </p:nvSpPr>
          <p:spPr>
            <a:xfrm>
              <a:off x="7020556" y="5526385"/>
              <a:ext cx="1648526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4. Medical equipment registered, updated and new location captured </a:t>
              </a: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D1BF8EB-3C2F-B3A3-975A-4738F9E19EAD}"/>
                </a:ext>
              </a:extLst>
            </p:cNvPr>
            <p:cNvSpPr txBox="1"/>
            <p:nvPr/>
          </p:nvSpPr>
          <p:spPr>
            <a:xfrm>
              <a:off x="7084980" y="5215470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pic>
          <p:nvPicPr>
            <p:cNvPr id="66" name="Image 65" descr="Une image contenant capture d’écran, Système d’exploitation, Ordinateur tablette, logiciel&#10;&#10;Description générée automatiquement">
              <a:extLst>
                <a:ext uri="{FF2B5EF4-FFF2-40B4-BE49-F238E27FC236}">
                  <a16:creationId xmlns:a16="http://schemas.microsoft.com/office/drawing/2014/main" id="{C18C5917-B249-CC96-A556-A92B266028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42236" y="4200456"/>
              <a:ext cx="1134423" cy="827314"/>
            </a:xfrm>
            <a:prstGeom prst="rect">
              <a:avLst/>
            </a:prstGeom>
          </p:spPr>
        </p:pic>
        <p:sp>
          <p:nvSpPr>
            <p:cNvPr id="3" name="Virage 2">
              <a:extLst>
                <a:ext uri="{FF2B5EF4-FFF2-40B4-BE49-F238E27FC236}">
                  <a16:creationId xmlns:a16="http://schemas.microsoft.com/office/drawing/2014/main" id="{392E9605-A475-AAA9-6A28-8D9DFBB53DD7}"/>
                </a:ext>
              </a:extLst>
            </p:cNvPr>
            <p:cNvSpPr/>
            <p:nvPr/>
          </p:nvSpPr>
          <p:spPr>
            <a:xfrm rot="5400000">
              <a:off x="5903286" y="1905080"/>
              <a:ext cx="2279297" cy="2198670"/>
            </a:xfrm>
            <a:prstGeom prst="bentArrow">
              <a:avLst>
                <a:gd name="adj1" fmla="val 10062"/>
                <a:gd name="adj2" fmla="val 11475"/>
                <a:gd name="adj3" fmla="val 10694"/>
                <a:gd name="adj4" fmla="val 2406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pic>
          <p:nvPicPr>
            <p:cNvPr id="67" name="Image 66">
              <a:extLst>
                <a:ext uri="{FF2B5EF4-FFF2-40B4-BE49-F238E27FC236}">
                  <a16:creationId xmlns:a16="http://schemas.microsoft.com/office/drawing/2014/main" id="{013F7A16-C794-1C50-AE21-19E4579E93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7559610" y="4389465"/>
              <a:ext cx="238899" cy="411197"/>
            </a:xfrm>
            <a:prstGeom prst="rect">
              <a:avLst/>
            </a:prstGeom>
          </p:spPr>
        </p:pic>
        <p:pic>
          <p:nvPicPr>
            <p:cNvPr id="70" name="Image 69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A5083B65-0048-24A6-4B32-8ECCC0D1DB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666482" y="4469097"/>
              <a:ext cx="234592" cy="328913"/>
            </a:xfrm>
            <a:prstGeom prst="rect">
              <a:avLst/>
            </a:prstGeom>
          </p:spPr>
        </p:pic>
        <p:pic>
          <p:nvPicPr>
            <p:cNvPr id="85" name="Image 84" descr="Une image contenant Graphique, symbole, graphisme, Police&#10;&#10;Description générée automatiquement">
              <a:extLst>
                <a:ext uri="{FF2B5EF4-FFF2-40B4-BE49-F238E27FC236}">
                  <a16:creationId xmlns:a16="http://schemas.microsoft.com/office/drawing/2014/main" id="{67D968CF-B270-AA75-30DF-C429977078A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972252" y="4452736"/>
              <a:ext cx="274989" cy="245526"/>
            </a:xfrm>
            <a:prstGeom prst="rect">
              <a:avLst/>
            </a:prstGeom>
          </p:spPr>
        </p:pic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7080590-29A4-8237-5AE1-A746AE6359FA}"/>
              </a:ext>
            </a:extLst>
          </p:cNvPr>
          <p:cNvGrpSpPr/>
          <p:nvPr/>
        </p:nvGrpSpPr>
        <p:grpSpPr>
          <a:xfrm>
            <a:off x="3945277" y="1221025"/>
            <a:ext cx="3277782" cy="3417757"/>
            <a:chOff x="3945277" y="1221025"/>
            <a:chExt cx="3277782" cy="3417757"/>
          </a:xfrm>
        </p:grpSpPr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37E201DC-D96F-CE14-9BFB-A11F92F12144}"/>
                </a:ext>
              </a:extLst>
            </p:cNvPr>
            <p:cNvSpPr txBox="1"/>
            <p:nvPr/>
          </p:nvSpPr>
          <p:spPr>
            <a:xfrm>
              <a:off x="5167798" y="2629084"/>
              <a:ext cx="173127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3. Medical equipment requested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C1E85FA0-40C3-9765-C9F0-73C39CA10719}"/>
                </a:ext>
              </a:extLst>
            </p:cNvPr>
            <p:cNvSpPr txBox="1"/>
            <p:nvPr/>
          </p:nvSpPr>
          <p:spPr>
            <a:xfrm>
              <a:off x="5021869" y="2318169"/>
              <a:ext cx="220119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GTIN/GLN/GSRN(+SRIN)/GIAI</a:t>
              </a:r>
            </a:p>
          </p:txBody>
        </p:sp>
        <p:grpSp>
          <p:nvGrpSpPr>
            <p:cNvPr id="78" name="Groupe 77">
              <a:extLst>
                <a:ext uri="{FF2B5EF4-FFF2-40B4-BE49-F238E27FC236}">
                  <a16:creationId xmlns:a16="http://schemas.microsoft.com/office/drawing/2014/main" id="{485BDC2B-1671-5991-AA82-E3654EB2C7A3}"/>
                </a:ext>
              </a:extLst>
            </p:cNvPr>
            <p:cNvGrpSpPr/>
            <p:nvPr/>
          </p:nvGrpSpPr>
          <p:grpSpPr>
            <a:xfrm>
              <a:off x="5679517" y="1221025"/>
              <a:ext cx="1117038" cy="938279"/>
              <a:chOff x="4776715" y="1106040"/>
              <a:chExt cx="1547268" cy="1299659"/>
            </a:xfrm>
          </p:grpSpPr>
          <p:pic>
            <p:nvPicPr>
              <p:cNvPr id="26" name="Image 25">
                <a:extLst>
                  <a:ext uri="{FF2B5EF4-FFF2-40B4-BE49-F238E27FC236}">
                    <a16:creationId xmlns:a16="http://schemas.microsoft.com/office/drawing/2014/main" id="{309DC0BE-1873-5E9F-9050-6FA7BB4654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776715" y="1361315"/>
                <a:ext cx="905134" cy="1044384"/>
              </a:xfrm>
              <a:prstGeom prst="rect">
                <a:avLst/>
              </a:prstGeom>
            </p:spPr>
          </p:pic>
          <p:grpSp>
            <p:nvGrpSpPr>
              <p:cNvPr id="77" name="Groupe 76">
                <a:extLst>
                  <a:ext uri="{FF2B5EF4-FFF2-40B4-BE49-F238E27FC236}">
                    <a16:creationId xmlns:a16="http://schemas.microsoft.com/office/drawing/2014/main" id="{66D5101D-96B2-7207-6A33-8FD663C65665}"/>
                  </a:ext>
                </a:extLst>
              </p:cNvPr>
              <p:cNvGrpSpPr/>
              <p:nvPr/>
            </p:nvGrpSpPr>
            <p:grpSpPr>
              <a:xfrm>
                <a:off x="5537838" y="1106040"/>
                <a:ext cx="786145" cy="786145"/>
                <a:chOff x="5899217" y="3115530"/>
                <a:chExt cx="786145" cy="786145"/>
              </a:xfrm>
            </p:grpSpPr>
            <p:pic>
              <p:nvPicPr>
                <p:cNvPr id="76" name="Image 75" descr="Une image contenant cercle, Graphique, créativité&#10;&#10;Description générée automatiquement">
                  <a:extLst>
                    <a:ext uri="{FF2B5EF4-FFF2-40B4-BE49-F238E27FC236}">
                      <a16:creationId xmlns:a16="http://schemas.microsoft.com/office/drawing/2014/main" id="{1AB30C84-E822-B812-4790-94CACAA47C9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899217" y="3115530"/>
                  <a:ext cx="786145" cy="786145"/>
                </a:xfrm>
                <a:prstGeom prst="rect">
                  <a:avLst/>
                </a:prstGeom>
              </p:spPr>
            </p:pic>
            <p:pic>
              <p:nvPicPr>
                <p:cNvPr id="13" name="Image 12">
                  <a:extLst>
                    <a:ext uri="{FF2B5EF4-FFF2-40B4-BE49-F238E27FC236}">
                      <a16:creationId xmlns:a16="http://schemas.microsoft.com/office/drawing/2014/main" id="{166B07EA-ADD3-7CE9-7EF5-556210B9789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/>
              </p:blipFill>
              <p:spPr>
                <a:xfrm>
                  <a:off x="6126237" y="3230514"/>
                  <a:ext cx="325812" cy="560792"/>
                </a:xfrm>
                <a:prstGeom prst="rect">
                  <a:avLst/>
                </a:prstGeom>
              </p:spPr>
            </p:pic>
          </p:grpSp>
        </p:grpSp>
        <p:sp>
          <p:nvSpPr>
            <p:cNvPr id="7" name="Virage 6">
              <a:extLst>
                <a:ext uri="{FF2B5EF4-FFF2-40B4-BE49-F238E27FC236}">
                  <a16:creationId xmlns:a16="http://schemas.microsoft.com/office/drawing/2014/main" id="{5D4BAC75-C831-3564-F513-8BA9B667C403}"/>
                </a:ext>
              </a:extLst>
            </p:cNvPr>
            <p:cNvSpPr/>
            <p:nvPr/>
          </p:nvSpPr>
          <p:spPr>
            <a:xfrm>
              <a:off x="3945277" y="1722710"/>
              <a:ext cx="1567930" cy="2916072"/>
            </a:xfrm>
            <a:prstGeom prst="bentArrow">
              <a:avLst>
                <a:gd name="adj1" fmla="val 14131"/>
                <a:gd name="adj2" fmla="val 15988"/>
                <a:gd name="adj3" fmla="val 17148"/>
                <a:gd name="adj4" fmla="val 2406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1FA37E06-6BAB-122B-6679-4468520D0C5A}"/>
              </a:ext>
            </a:extLst>
          </p:cNvPr>
          <p:cNvGrpSpPr/>
          <p:nvPr/>
        </p:nvGrpSpPr>
        <p:grpSpPr>
          <a:xfrm>
            <a:off x="2092060" y="4200456"/>
            <a:ext cx="2828544" cy="2033815"/>
            <a:chOff x="2092060" y="4200456"/>
            <a:chExt cx="2828544" cy="2033815"/>
          </a:xfrm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579DE2A2-4822-53D9-B7B0-79EE068B4814}"/>
                </a:ext>
              </a:extLst>
            </p:cNvPr>
            <p:cNvGrpSpPr/>
            <p:nvPr/>
          </p:nvGrpSpPr>
          <p:grpSpPr>
            <a:xfrm>
              <a:off x="2092060" y="4200456"/>
              <a:ext cx="2828544" cy="2033815"/>
              <a:chOff x="2092060" y="3871683"/>
              <a:chExt cx="2828544" cy="2033815"/>
            </a:xfrm>
          </p:grpSpPr>
          <p:sp>
            <p:nvSpPr>
              <p:cNvPr id="35" name="Flèche vers la droite 34">
                <a:extLst>
                  <a:ext uri="{FF2B5EF4-FFF2-40B4-BE49-F238E27FC236}">
                    <a16:creationId xmlns:a16="http://schemas.microsoft.com/office/drawing/2014/main" id="{1798B8B8-F9E1-FD86-B36F-A379AFEAB338}"/>
                  </a:ext>
                </a:extLst>
              </p:cNvPr>
              <p:cNvSpPr/>
              <p:nvPr/>
            </p:nvSpPr>
            <p:spPr>
              <a:xfrm>
                <a:off x="2092060" y="4266034"/>
                <a:ext cx="1417755" cy="460970"/>
              </a:xfrm>
              <a:prstGeom prst="rightArrow">
                <a:avLst>
                  <a:gd name="adj1" fmla="val 44710"/>
                  <a:gd name="adj2" fmla="val 5000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700E9583-3197-7450-AA5E-F0F79C04C8B6}"/>
                  </a:ext>
                </a:extLst>
              </p:cNvPr>
              <p:cNvSpPr txBox="1"/>
              <p:nvPr/>
            </p:nvSpPr>
            <p:spPr>
              <a:xfrm>
                <a:off x="3197169" y="5197612"/>
                <a:ext cx="172343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2. Medical equipment catalogue in place and available to request equipment as needed </a:t>
                </a:r>
              </a:p>
            </p:txBody>
          </p:sp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CBAB5A6C-DD85-E152-F0CE-264710A598FA}"/>
                  </a:ext>
                </a:extLst>
              </p:cNvPr>
              <p:cNvSpPr txBox="1"/>
              <p:nvPr/>
            </p:nvSpPr>
            <p:spPr>
              <a:xfrm>
                <a:off x="3265333" y="4886697"/>
                <a:ext cx="158664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GTIN/GLN/GIAI</a:t>
                </a:r>
              </a:p>
            </p:txBody>
          </p:sp>
          <p:pic>
            <p:nvPicPr>
              <p:cNvPr id="50" name="Image 49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08D91A1B-B0BD-0C51-54F5-6A45D19AAA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500297" y="3871683"/>
                <a:ext cx="1134423" cy="827314"/>
              </a:xfrm>
              <a:prstGeom prst="rect">
                <a:avLst/>
              </a:prstGeom>
            </p:spPr>
          </p:pic>
        </p:grp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36925007-2F9A-E33A-5CD3-8918075559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3942165" y="4476795"/>
              <a:ext cx="238899" cy="411197"/>
            </a:xfrm>
            <a:prstGeom prst="rect">
              <a:avLst/>
            </a:prstGeom>
          </p:spPr>
        </p:pic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DB3847FD-74CD-B75C-4A6A-BE8350AC105F}"/>
              </a:ext>
            </a:extLst>
          </p:cNvPr>
          <p:cNvGrpSpPr/>
          <p:nvPr/>
        </p:nvGrpSpPr>
        <p:grpSpPr>
          <a:xfrm>
            <a:off x="1134749" y="4089410"/>
            <a:ext cx="1833832" cy="1837085"/>
            <a:chOff x="1134749" y="3760637"/>
            <a:chExt cx="1833832" cy="1837085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DF923236-972A-2C48-817B-2395B1630C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794912" y="3760637"/>
              <a:ext cx="587561" cy="1011318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51543D8-FE29-0FEF-8AA2-AEB725560097}"/>
                </a:ext>
              </a:extLst>
            </p:cNvPr>
            <p:cNvSpPr txBox="1"/>
            <p:nvPr/>
          </p:nvSpPr>
          <p:spPr>
            <a:xfrm>
              <a:off x="1134749" y="5197612"/>
              <a:ext cx="183383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1. Medical equipment asset stored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66F4D9F0-6BF8-B30A-EEAA-B54C9D5DEDA5}"/>
                </a:ext>
              </a:extLst>
            </p:cNvPr>
            <p:cNvSpPr txBox="1"/>
            <p:nvPr/>
          </p:nvSpPr>
          <p:spPr>
            <a:xfrm>
              <a:off x="1324687" y="488669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GTIN/GLN/GIAI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5666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>
            <a:extLst>
              <a:ext uri="{FF2B5EF4-FFF2-40B4-BE49-F238E27FC236}">
                <a16:creationId xmlns:a16="http://schemas.microsoft.com/office/drawing/2014/main" id="{02975461-CE4C-ACA6-958F-54284C6500A1}"/>
              </a:ext>
            </a:extLst>
          </p:cNvPr>
          <p:cNvSpPr/>
          <p:nvPr/>
        </p:nvSpPr>
        <p:spPr>
          <a:xfrm>
            <a:off x="0" y="3564610"/>
            <a:ext cx="12192000" cy="3293390"/>
          </a:xfrm>
          <a:prstGeom prst="rect">
            <a:avLst/>
          </a:prstGeom>
          <a:solidFill>
            <a:schemeClr val="tx2">
              <a:lumMod val="20000"/>
              <a:lumOff val="80000"/>
              <a:alpha val="3813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40480F95-DFA0-C991-E6EC-50D07F39EC31}"/>
              </a:ext>
            </a:extLst>
          </p:cNvPr>
          <p:cNvGrpSpPr/>
          <p:nvPr/>
        </p:nvGrpSpPr>
        <p:grpSpPr>
          <a:xfrm>
            <a:off x="8400256" y="1192109"/>
            <a:ext cx="2585933" cy="3155167"/>
            <a:chOff x="8400256" y="1192109"/>
            <a:chExt cx="2585933" cy="3155167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DAD22C5A-4521-01E7-8E7D-8357216DC748}"/>
                </a:ext>
              </a:extLst>
            </p:cNvPr>
            <p:cNvGrpSpPr/>
            <p:nvPr/>
          </p:nvGrpSpPr>
          <p:grpSpPr>
            <a:xfrm>
              <a:off x="8400256" y="1192109"/>
              <a:ext cx="2585933" cy="3155167"/>
              <a:chOff x="8400256" y="1192109"/>
              <a:chExt cx="2585933" cy="3155167"/>
            </a:xfrm>
          </p:grpSpPr>
          <p:grpSp>
            <p:nvGrpSpPr>
              <p:cNvPr id="28" name="Groupe 27">
                <a:extLst>
                  <a:ext uri="{FF2B5EF4-FFF2-40B4-BE49-F238E27FC236}">
                    <a16:creationId xmlns:a16="http://schemas.microsoft.com/office/drawing/2014/main" id="{009FF61D-6D90-76E3-B96D-E76137AFC545}"/>
                  </a:ext>
                </a:extLst>
              </p:cNvPr>
              <p:cNvGrpSpPr/>
              <p:nvPr/>
            </p:nvGrpSpPr>
            <p:grpSpPr>
              <a:xfrm>
                <a:off x="8787518" y="1192109"/>
                <a:ext cx="2198671" cy="1990973"/>
                <a:chOff x="7054214" y="1147638"/>
                <a:chExt cx="2198671" cy="1990973"/>
              </a:xfrm>
            </p:grpSpPr>
            <p:pic>
              <p:nvPicPr>
                <p:cNvPr id="19" name="Image 18">
                  <a:extLst>
                    <a:ext uri="{FF2B5EF4-FFF2-40B4-BE49-F238E27FC236}">
                      <a16:creationId xmlns:a16="http://schemas.microsoft.com/office/drawing/2014/main" id="{10306B94-78AD-3B22-C1AD-0282B5AD036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rcRect/>
                <a:stretch/>
              </p:blipFill>
              <p:spPr>
                <a:xfrm>
                  <a:off x="7824192" y="1147638"/>
                  <a:ext cx="587561" cy="1011318"/>
                </a:xfrm>
                <a:prstGeom prst="rect">
                  <a:avLst/>
                </a:prstGeom>
              </p:spPr>
            </p:pic>
            <p:sp>
              <p:nvSpPr>
                <p:cNvPr id="20" name="ZoneTexte 19">
                  <a:extLst>
                    <a:ext uri="{FF2B5EF4-FFF2-40B4-BE49-F238E27FC236}">
                      <a16:creationId xmlns:a16="http://schemas.microsoft.com/office/drawing/2014/main" id="{CCB3FAA7-D044-930D-4112-D56C5937D779}"/>
                    </a:ext>
                  </a:extLst>
                </p:cNvPr>
                <p:cNvSpPr txBox="1"/>
                <p:nvPr/>
              </p:nvSpPr>
              <p:spPr>
                <a:xfrm>
                  <a:off x="7280330" y="2584613"/>
                  <a:ext cx="1750422" cy="553998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5. Equipment delivered and allocated to a patient </a:t>
                  </a:r>
                </a:p>
              </p:txBody>
            </p:sp>
            <p:sp>
              <p:nvSpPr>
                <p:cNvPr id="21" name="ZoneTexte 20">
                  <a:extLst>
                    <a:ext uri="{FF2B5EF4-FFF2-40B4-BE49-F238E27FC236}">
                      <a16:creationId xmlns:a16="http://schemas.microsoft.com/office/drawing/2014/main" id="{140E47CE-ACDD-0938-00F3-1D766B71B752}"/>
                    </a:ext>
                  </a:extLst>
                </p:cNvPr>
                <p:cNvSpPr txBox="1"/>
                <p:nvPr/>
              </p:nvSpPr>
              <p:spPr>
                <a:xfrm>
                  <a:off x="7054214" y="2273698"/>
                  <a:ext cx="2198671" cy="246221"/>
                </a:xfrm>
                <a:prstGeom prst="rect">
                  <a:avLst/>
                </a:prstGeom>
                <a:solidFill>
                  <a:schemeClr val="accent4"/>
                </a:solidFill>
                <a:effectLst/>
              </p:spPr>
              <p:txBody>
                <a:bodyPr wrap="square">
                  <a:spAutoFit/>
                </a:bodyPr>
                <a:lstStyle/>
                <a:p>
                  <a:pPr algn="ctr">
                    <a:defRPr/>
                  </a:pPr>
                  <a:r>
                    <a:rPr kumimoji="0" lang="en-US" sz="1000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GTIN/GLN/GSRN(+SRIN)/GIAI</a:t>
                  </a:r>
                </a:p>
              </p:txBody>
            </p:sp>
          </p:grpSp>
          <p:sp>
            <p:nvSpPr>
              <p:cNvPr id="89" name="Virage 88">
                <a:extLst>
                  <a:ext uri="{FF2B5EF4-FFF2-40B4-BE49-F238E27FC236}">
                    <a16:creationId xmlns:a16="http://schemas.microsoft.com/office/drawing/2014/main" id="{7CDDBE9E-10AD-22DC-7DF2-F89B2986F7FD}"/>
                  </a:ext>
                </a:extLst>
              </p:cNvPr>
              <p:cNvSpPr/>
              <p:nvPr/>
            </p:nvSpPr>
            <p:spPr>
              <a:xfrm rot="5400000" flipH="1">
                <a:off x="8554146" y="3014568"/>
                <a:ext cx="1178818" cy="1486597"/>
              </a:xfrm>
              <a:prstGeom prst="bentArrow">
                <a:avLst>
                  <a:gd name="adj1" fmla="val 17169"/>
                  <a:gd name="adj2" fmla="val 20450"/>
                  <a:gd name="adj3" fmla="val 22205"/>
                  <a:gd name="adj4" fmla="val 24064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73" name="Image 72">
              <a:extLst>
                <a:ext uri="{FF2B5EF4-FFF2-40B4-BE49-F238E27FC236}">
                  <a16:creationId xmlns:a16="http://schemas.microsoft.com/office/drawing/2014/main" id="{BA64A9B8-BC4C-954F-9AE8-3024D71C75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47745" y="1507686"/>
              <a:ext cx="517282" cy="596864"/>
            </a:xfrm>
            <a:prstGeom prst="rect">
              <a:avLst/>
            </a:prstGeom>
          </p:spPr>
        </p:pic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endParaRPr lang="fr-FR" dirty="0"/>
          </a:p>
        </p:txBody>
      </p:sp>
      <p:sp>
        <p:nvSpPr>
          <p:cNvPr id="31" name="Titre 1">
            <a:extLst>
              <a:ext uri="{FF2B5EF4-FFF2-40B4-BE49-F238E27FC236}">
                <a16:creationId xmlns:a16="http://schemas.microsoft.com/office/drawing/2014/main" id="{FBD5B289-D4D7-3F73-A2FB-BD438BC79F84}"/>
              </a:ext>
            </a:extLst>
          </p:cNvPr>
          <p:cNvSpPr txBox="1">
            <a:spLocks/>
          </p:cNvSpPr>
          <p:nvPr/>
        </p:nvSpPr>
        <p:spPr>
          <a:xfrm>
            <a:off x="5263361" y="3197632"/>
            <a:ext cx="1540150" cy="23136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fr-BE" sz="1600" dirty="0" err="1">
                <a:solidFill>
                  <a:schemeClr val="accent1">
                    <a:lumMod val="50000"/>
                  </a:schemeClr>
                </a:solidFill>
                <a:effectLst/>
              </a:rPr>
              <a:t>Clinical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</a:rPr>
              <a:t> area</a:t>
            </a:r>
          </a:p>
        </p:txBody>
      </p:sp>
      <p:sp>
        <p:nvSpPr>
          <p:cNvPr id="32" name="Titre 1">
            <a:extLst>
              <a:ext uri="{FF2B5EF4-FFF2-40B4-BE49-F238E27FC236}">
                <a16:creationId xmlns:a16="http://schemas.microsoft.com/office/drawing/2014/main" id="{FD30D446-ECEF-08D4-7C0F-76520C6BB966}"/>
              </a:ext>
            </a:extLst>
          </p:cNvPr>
          <p:cNvSpPr txBox="1">
            <a:spLocks/>
          </p:cNvSpPr>
          <p:nvPr/>
        </p:nvSpPr>
        <p:spPr>
          <a:xfrm>
            <a:off x="4276745" y="3668569"/>
            <a:ext cx="3408325" cy="39486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fr-BE" sz="1600" dirty="0" err="1">
                <a:solidFill>
                  <a:schemeClr val="tx2"/>
                </a:solidFill>
                <a:effectLst/>
              </a:rPr>
              <a:t>Medical</a:t>
            </a:r>
            <a:r>
              <a:rPr lang="fr-BE" sz="1600" dirty="0">
                <a:solidFill>
                  <a:schemeClr val="tx2"/>
                </a:solidFill>
                <a:effectLst/>
              </a:rPr>
              <a:t> engineering </a:t>
            </a:r>
            <a:r>
              <a:rPr lang="fr-BE" sz="1600" dirty="0" err="1">
                <a:solidFill>
                  <a:schemeClr val="tx2"/>
                </a:solidFill>
                <a:effectLst/>
              </a:rPr>
              <a:t>department</a:t>
            </a:r>
            <a:endParaRPr lang="fr-BE" sz="1600" dirty="0">
              <a:solidFill>
                <a:schemeClr val="tx2"/>
              </a:solidFill>
              <a:effectLst/>
            </a:endParaRPr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AF518F04-1096-94B1-1319-687C32335084}"/>
              </a:ext>
            </a:extLst>
          </p:cNvPr>
          <p:cNvGrpSpPr/>
          <p:nvPr/>
        </p:nvGrpSpPr>
        <p:grpSpPr>
          <a:xfrm>
            <a:off x="5943600" y="1864766"/>
            <a:ext cx="2728026" cy="4369505"/>
            <a:chOff x="5943600" y="1864766"/>
            <a:chExt cx="2728026" cy="4369505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B612B5AC-9198-0F8A-7C80-C11D48749C0D}"/>
                </a:ext>
              </a:extLst>
            </p:cNvPr>
            <p:cNvSpPr txBox="1"/>
            <p:nvPr/>
          </p:nvSpPr>
          <p:spPr>
            <a:xfrm>
              <a:off x="7020556" y="5526385"/>
              <a:ext cx="1648526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4. Medical equipment registered, updated and new location captured </a:t>
              </a: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D1BF8EB-3C2F-B3A3-975A-4738F9E19EAD}"/>
                </a:ext>
              </a:extLst>
            </p:cNvPr>
            <p:cNvSpPr txBox="1"/>
            <p:nvPr/>
          </p:nvSpPr>
          <p:spPr>
            <a:xfrm>
              <a:off x="7084980" y="5215470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pic>
          <p:nvPicPr>
            <p:cNvPr id="66" name="Image 65" descr="Une image contenant capture d’écran, Système d’exploitation, Ordinateur tablette, logiciel&#10;&#10;Description générée automatiquement">
              <a:extLst>
                <a:ext uri="{FF2B5EF4-FFF2-40B4-BE49-F238E27FC236}">
                  <a16:creationId xmlns:a16="http://schemas.microsoft.com/office/drawing/2014/main" id="{C18C5917-B249-CC96-A556-A92B266028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42236" y="4200456"/>
              <a:ext cx="1134423" cy="827314"/>
            </a:xfrm>
            <a:prstGeom prst="rect">
              <a:avLst/>
            </a:prstGeom>
          </p:spPr>
        </p:pic>
        <p:sp>
          <p:nvSpPr>
            <p:cNvPr id="3" name="Virage 2">
              <a:extLst>
                <a:ext uri="{FF2B5EF4-FFF2-40B4-BE49-F238E27FC236}">
                  <a16:creationId xmlns:a16="http://schemas.microsoft.com/office/drawing/2014/main" id="{392E9605-A475-AAA9-6A28-8D9DFBB53DD7}"/>
                </a:ext>
              </a:extLst>
            </p:cNvPr>
            <p:cNvSpPr/>
            <p:nvPr/>
          </p:nvSpPr>
          <p:spPr>
            <a:xfrm rot="5400000">
              <a:off x="5903286" y="1905080"/>
              <a:ext cx="2279297" cy="2198670"/>
            </a:xfrm>
            <a:prstGeom prst="bentArrow">
              <a:avLst>
                <a:gd name="adj1" fmla="val 10062"/>
                <a:gd name="adj2" fmla="val 11475"/>
                <a:gd name="adj3" fmla="val 10694"/>
                <a:gd name="adj4" fmla="val 2406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pic>
          <p:nvPicPr>
            <p:cNvPr id="67" name="Image 66">
              <a:extLst>
                <a:ext uri="{FF2B5EF4-FFF2-40B4-BE49-F238E27FC236}">
                  <a16:creationId xmlns:a16="http://schemas.microsoft.com/office/drawing/2014/main" id="{013F7A16-C794-1C50-AE21-19E4579E93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7559610" y="4389465"/>
              <a:ext cx="238899" cy="411197"/>
            </a:xfrm>
            <a:prstGeom prst="rect">
              <a:avLst/>
            </a:prstGeom>
          </p:spPr>
        </p:pic>
        <p:pic>
          <p:nvPicPr>
            <p:cNvPr id="70" name="Image 69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A5083B65-0048-24A6-4B32-8ECCC0D1DB7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666482" y="4469097"/>
              <a:ext cx="234592" cy="328913"/>
            </a:xfrm>
            <a:prstGeom prst="rect">
              <a:avLst/>
            </a:prstGeom>
          </p:spPr>
        </p:pic>
        <p:pic>
          <p:nvPicPr>
            <p:cNvPr id="85" name="Image 84" descr="Une image contenant Graphique, symbole, graphisme, Police&#10;&#10;Description générée automatiquement">
              <a:extLst>
                <a:ext uri="{FF2B5EF4-FFF2-40B4-BE49-F238E27FC236}">
                  <a16:creationId xmlns:a16="http://schemas.microsoft.com/office/drawing/2014/main" id="{67D968CF-B270-AA75-30DF-C429977078A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972252" y="4452736"/>
              <a:ext cx="274989" cy="245526"/>
            </a:xfrm>
            <a:prstGeom prst="rect">
              <a:avLst/>
            </a:prstGeom>
          </p:spPr>
        </p:pic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7080590-29A4-8237-5AE1-A746AE6359FA}"/>
              </a:ext>
            </a:extLst>
          </p:cNvPr>
          <p:cNvGrpSpPr/>
          <p:nvPr/>
        </p:nvGrpSpPr>
        <p:grpSpPr>
          <a:xfrm>
            <a:off x="3945277" y="1221025"/>
            <a:ext cx="3277782" cy="3417757"/>
            <a:chOff x="3945277" y="1221025"/>
            <a:chExt cx="3277782" cy="3417757"/>
          </a:xfrm>
        </p:grpSpPr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37E201DC-D96F-CE14-9BFB-A11F92F12144}"/>
                </a:ext>
              </a:extLst>
            </p:cNvPr>
            <p:cNvSpPr txBox="1"/>
            <p:nvPr/>
          </p:nvSpPr>
          <p:spPr>
            <a:xfrm>
              <a:off x="5167798" y="2629084"/>
              <a:ext cx="173127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3. Medical equipment requested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C1E85FA0-40C3-9765-C9F0-73C39CA10719}"/>
                </a:ext>
              </a:extLst>
            </p:cNvPr>
            <p:cNvSpPr txBox="1"/>
            <p:nvPr/>
          </p:nvSpPr>
          <p:spPr>
            <a:xfrm>
              <a:off x="5021869" y="2318169"/>
              <a:ext cx="220119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GTIN/GLN/GSRN(+SRIN)/GIAI</a:t>
              </a:r>
            </a:p>
          </p:txBody>
        </p:sp>
        <p:grpSp>
          <p:nvGrpSpPr>
            <p:cNvPr id="78" name="Groupe 77">
              <a:extLst>
                <a:ext uri="{FF2B5EF4-FFF2-40B4-BE49-F238E27FC236}">
                  <a16:creationId xmlns:a16="http://schemas.microsoft.com/office/drawing/2014/main" id="{485BDC2B-1671-5991-AA82-E3654EB2C7A3}"/>
                </a:ext>
              </a:extLst>
            </p:cNvPr>
            <p:cNvGrpSpPr/>
            <p:nvPr/>
          </p:nvGrpSpPr>
          <p:grpSpPr>
            <a:xfrm>
              <a:off x="5679517" y="1221025"/>
              <a:ext cx="1117038" cy="938279"/>
              <a:chOff x="4776715" y="1106040"/>
              <a:chExt cx="1547268" cy="1299659"/>
            </a:xfrm>
          </p:grpSpPr>
          <p:pic>
            <p:nvPicPr>
              <p:cNvPr id="26" name="Image 25">
                <a:extLst>
                  <a:ext uri="{FF2B5EF4-FFF2-40B4-BE49-F238E27FC236}">
                    <a16:creationId xmlns:a16="http://schemas.microsoft.com/office/drawing/2014/main" id="{309DC0BE-1873-5E9F-9050-6FA7BB4654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76715" y="1361315"/>
                <a:ext cx="905134" cy="1044384"/>
              </a:xfrm>
              <a:prstGeom prst="rect">
                <a:avLst/>
              </a:prstGeom>
            </p:spPr>
          </p:pic>
          <p:grpSp>
            <p:nvGrpSpPr>
              <p:cNvPr id="77" name="Groupe 76">
                <a:extLst>
                  <a:ext uri="{FF2B5EF4-FFF2-40B4-BE49-F238E27FC236}">
                    <a16:creationId xmlns:a16="http://schemas.microsoft.com/office/drawing/2014/main" id="{66D5101D-96B2-7207-6A33-8FD663C65665}"/>
                  </a:ext>
                </a:extLst>
              </p:cNvPr>
              <p:cNvGrpSpPr/>
              <p:nvPr/>
            </p:nvGrpSpPr>
            <p:grpSpPr>
              <a:xfrm>
                <a:off x="5537838" y="1106040"/>
                <a:ext cx="786145" cy="786145"/>
                <a:chOff x="5899217" y="3115530"/>
                <a:chExt cx="786145" cy="786145"/>
              </a:xfrm>
            </p:grpSpPr>
            <p:pic>
              <p:nvPicPr>
                <p:cNvPr id="76" name="Image 75" descr="Une image contenant cercle, Graphique, créativité&#10;&#10;Description générée automatiquement">
                  <a:extLst>
                    <a:ext uri="{FF2B5EF4-FFF2-40B4-BE49-F238E27FC236}">
                      <a16:creationId xmlns:a16="http://schemas.microsoft.com/office/drawing/2014/main" id="{1AB30C84-E822-B812-4790-94CACAA47C9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899217" y="3115530"/>
                  <a:ext cx="786145" cy="786145"/>
                </a:xfrm>
                <a:prstGeom prst="rect">
                  <a:avLst/>
                </a:prstGeom>
              </p:spPr>
            </p:pic>
            <p:pic>
              <p:nvPicPr>
                <p:cNvPr id="13" name="Image 12">
                  <a:extLst>
                    <a:ext uri="{FF2B5EF4-FFF2-40B4-BE49-F238E27FC236}">
                      <a16:creationId xmlns:a16="http://schemas.microsoft.com/office/drawing/2014/main" id="{166B07EA-ADD3-7CE9-7EF5-556210B9789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rcRect/>
                <a:stretch/>
              </p:blipFill>
              <p:spPr>
                <a:xfrm>
                  <a:off x="6126237" y="3230514"/>
                  <a:ext cx="325812" cy="560792"/>
                </a:xfrm>
                <a:prstGeom prst="rect">
                  <a:avLst/>
                </a:prstGeom>
              </p:spPr>
            </p:pic>
          </p:grpSp>
        </p:grpSp>
        <p:sp>
          <p:nvSpPr>
            <p:cNvPr id="7" name="Virage 6">
              <a:extLst>
                <a:ext uri="{FF2B5EF4-FFF2-40B4-BE49-F238E27FC236}">
                  <a16:creationId xmlns:a16="http://schemas.microsoft.com/office/drawing/2014/main" id="{5D4BAC75-C831-3564-F513-8BA9B667C403}"/>
                </a:ext>
              </a:extLst>
            </p:cNvPr>
            <p:cNvSpPr/>
            <p:nvPr/>
          </p:nvSpPr>
          <p:spPr>
            <a:xfrm>
              <a:off x="3945277" y="1722710"/>
              <a:ext cx="1567930" cy="2916072"/>
            </a:xfrm>
            <a:prstGeom prst="bentArrow">
              <a:avLst>
                <a:gd name="adj1" fmla="val 14131"/>
                <a:gd name="adj2" fmla="val 15988"/>
                <a:gd name="adj3" fmla="val 17148"/>
                <a:gd name="adj4" fmla="val 2406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1FA37E06-6BAB-122B-6679-4468520D0C5A}"/>
              </a:ext>
            </a:extLst>
          </p:cNvPr>
          <p:cNvGrpSpPr/>
          <p:nvPr/>
        </p:nvGrpSpPr>
        <p:grpSpPr>
          <a:xfrm>
            <a:off x="2092060" y="4200456"/>
            <a:ext cx="2828544" cy="2033815"/>
            <a:chOff x="2092060" y="4200456"/>
            <a:chExt cx="2828544" cy="2033815"/>
          </a:xfrm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579DE2A2-4822-53D9-B7B0-79EE068B4814}"/>
                </a:ext>
              </a:extLst>
            </p:cNvPr>
            <p:cNvGrpSpPr/>
            <p:nvPr/>
          </p:nvGrpSpPr>
          <p:grpSpPr>
            <a:xfrm>
              <a:off x="2092060" y="4200456"/>
              <a:ext cx="2828544" cy="2033815"/>
              <a:chOff x="2092060" y="3871683"/>
              <a:chExt cx="2828544" cy="2033815"/>
            </a:xfrm>
          </p:grpSpPr>
          <p:sp>
            <p:nvSpPr>
              <p:cNvPr id="35" name="Flèche vers la droite 34">
                <a:extLst>
                  <a:ext uri="{FF2B5EF4-FFF2-40B4-BE49-F238E27FC236}">
                    <a16:creationId xmlns:a16="http://schemas.microsoft.com/office/drawing/2014/main" id="{1798B8B8-F9E1-FD86-B36F-A379AFEAB338}"/>
                  </a:ext>
                </a:extLst>
              </p:cNvPr>
              <p:cNvSpPr/>
              <p:nvPr/>
            </p:nvSpPr>
            <p:spPr>
              <a:xfrm>
                <a:off x="2092060" y="4266034"/>
                <a:ext cx="1417755" cy="460970"/>
              </a:xfrm>
              <a:prstGeom prst="rightArrow">
                <a:avLst>
                  <a:gd name="adj1" fmla="val 44710"/>
                  <a:gd name="adj2" fmla="val 5000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700E9583-3197-7450-AA5E-F0F79C04C8B6}"/>
                  </a:ext>
                </a:extLst>
              </p:cNvPr>
              <p:cNvSpPr txBox="1"/>
              <p:nvPr/>
            </p:nvSpPr>
            <p:spPr>
              <a:xfrm>
                <a:off x="3197169" y="5197612"/>
                <a:ext cx="172343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2. Medical equipment catalogue in place and available to request equipment as needed </a:t>
                </a:r>
              </a:p>
            </p:txBody>
          </p:sp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CBAB5A6C-DD85-E152-F0CE-264710A598FA}"/>
                  </a:ext>
                </a:extLst>
              </p:cNvPr>
              <p:cNvSpPr txBox="1"/>
              <p:nvPr/>
            </p:nvSpPr>
            <p:spPr>
              <a:xfrm>
                <a:off x="3265333" y="4886697"/>
                <a:ext cx="158664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GTIN/GLN/GIAI</a:t>
                </a:r>
              </a:p>
            </p:txBody>
          </p:sp>
          <p:pic>
            <p:nvPicPr>
              <p:cNvPr id="50" name="Image 49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08D91A1B-B0BD-0C51-54F5-6A45D19AAA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00297" y="3871683"/>
                <a:ext cx="1134423" cy="827314"/>
              </a:xfrm>
              <a:prstGeom prst="rect">
                <a:avLst/>
              </a:prstGeom>
            </p:spPr>
          </p:pic>
        </p:grp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36925007-2F9A-E33A-5CD3-8918075559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3942165" y="4476795"/>
              <a:ext cx="238899" cy="411197"/>
            </a:xfrm>
            <a:prstGeom prst="rect">
              <a:avLst/>
            </a:prstGeom>
          </p:spPr>
        </p:pic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DB3847FD-74CD-B75C-4A6A-BE8350AC105F}"/>
              </a:ext>
            </a:extLst>
          </p:cNvPr>
          <p:cNvGrpSpPr/>
          <p:nvPr/>
        </p:nvGrpSpPr>
        <p:grpSpPr>
          <a:xfrm>
            <a:off x="1134749" y="4089410"/>
            <a:ext cx="1833832" cy="1837085"/>
            <a:chOff x="1134749" y="3760637"/>
            <a:chExt cx="1833832" cy="1837085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DF923236-972A-2C48-817B-2395B1630C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794912" y="3760637"/>
              <a:ext cx="587561" cy="1011318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51543D8-FE29-0FEF-8AA2-AEB725560097}"/>
                </a:ext>
              </a:extLst>
            </p:cNvPr>
            <p:cNvSpPr txBox="1"/>
            <p:nvPr/>
          </p:nvSpPr>
          <p:spPr>
            <a:xfrm>
              <a:off x="1134749" y="5197612"/>
              <a:ext cx="183383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1. Medical equipment asset stored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66F4D9F0-6BF8-B30A-EEAA-B54C9D5DEDA5}"/>
                </a:ext>
              </a:extLst>
            </p:cNvPr>
            <p:cNvSpPr txBox="1"/>
            <p:nvPr/>
          </p:nvSpPr>
          <p:spPr>
            <a:xfrm>
              <a:off x="1324687" y="488669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GTIN/GLN/GIAI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2148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>
            <a:extLst>
              <a:ext uri="{FF2B5EF4-FFF2-40B4-BE49-F238E27FC236}">
                <a16:creationId xmlns:a16="http://schemas.microsoft.com/office/drawing/2014/main" id="{02975461-CE4C-ACA6-958F-54284C6500A1}"/>
              </a:ext>
            </a:extLst>
          </p:cNvPr>
          <p:cNvSpPr/>
          <p:nvPr/>
        </p:nvSpPr>
        <p:spPr>
          <a:xfrm>
            <a:off x="0" y="3564610"/>
            <a:ext cx="12192000" cy="3293390"/>
          </a:xfrm>
          <a:prstGeom prst="rect">
            <a:avLst/>
          </a:prstGeom>
          <a:solidFill>
            <a:schemeClr val="tx2">
              <a:lumMod val="20000"/>
              <a:lumOff val="80000"/>
              <a:alpha val="3813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40480F95-DFA0-C991-E6EC-50D07F39EC31}"/>
              </a:ext>
            </a:extLst>
          </p:cNvPr>
          <p:cNvGrpSpPr/>
          <p:nvPr/>
        </p:nvGrpSpPr>
        <p:grpSpPr>
          <a:xfrm>
            <a:off x="8400256" y="1192109"/>
            <a:ext cx="2585933" cy="3155167"/>
            <a:chOff x="8400256" y="1192109"/>
            <a:chExt cx="2585933" cy="3155167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DAD22C5A-4521-01E7-8E7D-8357216DC748}"/>
                </a:ext>
              </a:extLst>
            </p:cNvPr>
            <p:cNvGrpSpPr/>
            <p:nvPr/>
          </p:nvGrpSpPr>
          <p:grpSpPr>
            <a:xfrm>
              <a:off x="8400256" y="1192109"/>
              <a:ext cx="2585933" cy="3155167"/>
              <a:chOff x="8400256" y="1192109"/>
              <a:chExt cx="2585933" cy="3155167"/>
            </a:xfrm>
          </p:grpSpPr>
          <p:grpSp>
            <p:nvGrpSpPr>
              <p:cNvPr id="28" name="Groupe 27">
                <a:extLst>
                  <a:ext uri="{FF2B5EF4-FFF2-40B4-BE49-F238E27FC236}">
                    <a16:creationId xmlns:a16="http://schemas.microsoft.com/office/drawing/2014/main" id="{009FF61D-6D90-76E3-B96D-E76137AFC545}"/>
                  </a:ext>
                </a:extLst>
              </p:cNvPr>
              <p:cNvGrpSpPr/>
              <p:nvPr/>
            </p:nvGrpSpPr>
            <p:grpSpPr>
              <a:xfrm>
                <a:off x="8787518" y="1192109"/>
                <a:ext cx="2198671" cy="1990973"/>
                <a:chOff x="7054214" y="1147638"/>
                <a:chExt cx="2198671" cy="1990973"/>
              </a:xfrm>
            </p:grpSpPr>
            <p:pic>
              <p:nvPicPr>
                <p:cNvPr id="19" name="Image 18">
                  <a:extLst>
                    <a:ext uri="{FF2B5EF4-FFF2-40B4-BE49-F238E27FC236}">
                      <a16:creationId xmlns:a16="http://schemas.microsoft.com/office/drawing/2014/main" id="{10306B94-78AD-3B22-C1AD-0282B5AD036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rcRect/>
                <a:stretch/>
              </p:blipFill>
              <p:spPr>
                <a:xfrm>
                  <a:off x="7824192" y="1147638"/>
                  <a:ext cx="587561" cy="1011318"/>
                </a:xfrm>
                <a:prstGeom prst="rect">
                  <a:avLst/>
                </a:prstGeom>
              </p:spPr>
            </p:pic>
            <p:sp>
              <p:nvSpPr>
                <p:cNvPr id="20" name="ZoneTexte 19">
                  <a:extLst>
                    <a:ext uri="{FF2B5EF4-FFF2-40B4-BE49-F238E27FC236}">
                      <a16:creationId xmlns:a16="http://schemas.microsoft.com/office/drawing/2014/main" id="{CCB3FAA7-D044-930D-4112-D56C5937D779}"/>
                    </a:ext>
                  </a:extLst>
                </p:cNvPr>
                <p:cNvSpPr txBox="1"/>
                <p:nvPr/>
              </p:nvSpPr>
              <p:spPr>
                <a:xfrm>
                  <a:off x="7280330" y="2584613"/>
                  <a:ext cx="1750422" cy="553998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5. Equipment delivered and allocated to a patient </a:t>
                  </a:r>
                </a:p>
              </p:txBody>
            </p:sp>
            <p:sp>
              <p:nvSpPr>
                <p:cNvPr id="21" name="ZoneTexte 20">
                  <a:extLst>
                    <a:ext uri="{FF2B5EF4-FFF2-40B4-BE49-F238E27FC236}">
                      <a16:creationId xmlns:a16="http://schemas.microsoft.com/office/drawing/2014/main" id="{140E47CE-ACDD-0938-00F3-1D766B71B752}"/>
                    </a:ext>
                  </a:extLst>
                </p:cNvPr>
                <p:cNvSpPr txBox="1"/>
                <p:nvPr/>
              </p:nvSpPr>
              <p:spPr>
                <a:xfrm>
                  <a:off x="7054214" y="2273698"/>
                  <a:ext cx="2198671" cy="246221"/>
                </a:xfrm>
                <a:prstGeom prst="rect">
                  <a:avLst/>
                </a:prstGeom>
                <a:solidFill>
                  <a:schemeClr val="accent4"/>
                </a:solidFill>
                <a:effectLst/>
              </p:spPr>
              <p:txBody>
                <a:bodyPr wrap="square">
                  <a:spAutoFit/>
                </a:bodyPr>
                <a:lstStyle/>
                <a:p>
                  <a:pPr algn="ctr">
                    <a:defRPr/>
                  </a:pPr>
                  <a:r>
                    <a:rPr kumimoji="0" lang="en-US" sz="1000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GTIN/GLN/GSRN(+SRIN)/GIAI</a:t>
                  </a:r>
                </a:p>
              </p:txBody>
            </p:sp>
          </p:grpSp>
          <p:sp>
            <p:nvSpPr>
              <p:cNvPr id="89" name="Virage 88">
                <a:extLst>
                  <a:ext uri="{FF2B5EF4-FFF2-40B4-BE49-F238E27FC236}">
                    <a16:creationId xmlns:a16="http://schemas.microsoft.com/office/drawing/2014/main" id="{7CDDBE9E-10AD-22DC-7DF2-F89B2986F7FD}"/>
                  </a:ext>
                </a:extLst>
              </p:cNvPr>
              <p:cNvSpPr/>
              <p:nvPr/>
            </p:nvSpPr>
            <p:spPr>
              <a:xfrm rot="5400000" flipH="1">
                <a:off x="8554146" y="3014568"/>
                <a:ext cx="1178818" cy="1486597"/>
              </a:xfrm>
              <a:prstGeom prst="bentArrow">
                <a:avLst>
                  <a:gd name="adj1" fmla="val 17169"/>
                  <a:gd name="adj2" fmla="val 20450"/>
                  <a:gd name="adj3" fmla="val 22205"/>
                  <a:gd name="adj4" fmla="val 24064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73" name="Image 72">
              <a:extLst>
                <a:ext uri="{FF2B5EF4-FFF2-40B4-BE49-F238E27FC236}">
                  <a16:creationId xmlns:a16="http://schemas.microsoft.com/office/drawing/2014/main" id="{BA64A9B8-BC4C-954F-9AE8-3024D71C75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47745" y="1507686"/>
              <a:ext cx="517282" cy="596864"/>
            </a:xfrm>
            <a:prstGeom prst="rect">
              <a:avLst/>
            </a:prstGeom>
          </p:spPr>
        </p:pic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endParaRPr lang="fr-FR" dirty="0"/>
          </a:p>
        </p:txBody>
      </p:sp>
      <p:grpSp>
        <p:nvGrpSpPr>
          <p:cNvPr id="87" name="Groupe 86">
            <a:extLst>
              <a:ext uri="{FF2B5EF4-FFF2-40B4-BE49-F238E27FC236}">
                <a16:creationId xmlns:a16="http://schemas.microsoft.com/office/drawing/2014/main" id="{E89A4A9E-04E9-A33E-B38B-07C94390DE9B}"/>
              </a:ext>
            </a:extLst>
          </p:cNvPr>
          <p:cNvGrpSpPr/>
          <p:nvPr/>
        </p:nvGrpSpPr>
        <p:grpSpPr>
          <a:xfrm>
            <a:off x="1812374" y="3192651"/>
            <a:ext cx="8317206" cy="3342946"/>
            <a:chOff x="1812374" y="2557220"/>
            <a:chExt cx="8317206" cy="3342946"/>
          </a:xfrm>
        </p:grpSpPr>
        <p:sp>
          <p:nvSpPr>
            <p:cNvPr id="48" name="Demi-tour 47">
              <a:extLst>
                <a:ext uri="{FF2B5EF4-FFF2-40B4-BE49-F238E27FC236}">
                  <a16:creationId xmlns:a16="http://schemas.microsoft.com/office/drawing/2014/main" id="{F6248102-C90A-343B-C9D4-F72F44B11CDA}"/>
                </a:ext>
              </a:extLst>
            </p:cNvPr>
            <p:cNvSpPr/>
            <p:nvPr/>
          </p:nvSpPr>
          <p:spPr>
            <a:xfrm rot="10800000">
              <a:off x="1812374" y="2557220"/>
              <a:ext cx="8317206" cy="3313188"/>
            </a:xfrm>
            <a:prstGeom prst="uturnArrow">
              <a:avLst>
                <a:gd name="adj1" fmla="val 6391"/>
                <a:gd name="adj2" fmla="val 7140"/>
                <a:gd name="adj3" fmla="val 7339"/>
                <a:gd name="adj4" fmla="val 14868"/>
                <a:gd name="adj5" fmla="val 17423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182C851E-F938-6765-5005-23C0300396FF}"/>
                </a:ext>
              </a:extLst>
            </p:cNvPr>
            <p:cNvSpPr txBox="1"/>
            <p:nvPr/>
          </p:nvSpPr>
          <p:spPr>
            <a:xfrm>
              <a:off x="3849241" y="5653945"/>
              <a:ext cx="415698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6. Equipment returned to equipment store </a:t>
              </a:r>
            </a:p>
          </p:txBody>
        </p:sp>
      </p:grpSp>
      <p:sp>
        <p:nvSpPr>
          <p:cNvPr id="31" name="Titre 1">
            <a:extLst>
              <a:ext uri="{FF2B5EF4-FFF2-40B4-BE49-F238E27FC236}">
                <a16:creationId xmlns:a16="http://schemas.microsoft.com/office/drawing/2014/main" id="{FBD5B289-D4D7-3F73-A2FB-BD438BC79F84}"/>
              </a:ext>
            </a:extLst>
          </p:cNvPr>
          <p:cNvSpPr txBox="1">
            <a:spLocks/>
          </p:cNvSpPr>
          <p:nvPr/>
        </p:nvSpPr>
        <p:spPr>
          <a:xfrm>
            <a:off x="5263361" y="3197632"/>
            <a:ext cx="1540150" cy="23136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fr-BE" sz="1600" dirty="0" err="1">
                <a:solidFill>
                  <a:schemeClr val="accent1">
                    <a:lumMod val="50000"/>
                  </a:schemeClr>
                </a:solidFill>
                <a:effectLst/>
              </a:rPr>
              <a:t>Clinical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</a:rPr>
              <a:t> area</a:t>
            </a:r>
          </a:p>
        </p:txBody>
      </p:sp>
      <p:sp>
        <p:nvSpPr>
          <p:cNvPr id="32" name="Titre 1">
            <a:extLst>
              <a:ext uri="{FF2B5EF4-FFF2-40B4-BE49-F238E27FC236}">
                <a16:creationId xmlns:a16="http://schemas.microsoft.com/office/drawing/2014/main" id="{FD30D446-ECEF-08D4-7C0F-76520C6BB966}"/>
              </a:ext>
            </a:extLst>
          </p:cNvPr>
          <p:cNvSpPr txBox="1">
            <a:spLocks/>
          </p:cNvSpPr>
          <p:nvPr/>
        </p:nvSpPr>
        <p:spPr>
          <a:xfrm>
            <a:off x="4276745" y="3668569"/>
            <a:ext cx="3408325" cy="39486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fr-BE" sz="1600" dirty="0" err="1">
                <a:solidFill>
                  <a:schemeClr val="tx2"/>
                </a:solidFill>
                <a:effectLst/>
              </a:rPr>
              <a:t>Medical</a:t>
            </a:r>
            <a:r>
              <a:rPr lang="fr-BE" sz="1600" dirty="0">
                <a:solidFill>
                  <a:schemeClr val="tx2"/>
                </a:solidFill>
                <a:effectLst/>
              </a:rPr>
              <a:t> engineering </a:t>
            </a:r>
            <a:r>
              <a:rPr lang="fr-BE" sz="1600" dirty="0" err="1">
                <a:solidFill>
                  <a:schemeClr val="tx2"/>
                </a:solidFill>
                <a:effectLst/>
              </a:rPr>
              <a:t>department</a:t>
            </a:r>
            <a:endParaRPr lang="fr-BE" sz="1600" dirty="0">
              <a:solidFill>
                <a:schemeClr val="tx2"/>
              </a:solidFill>
              <a:effectLst/>
            </a:endParaRPr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AF518F04-1096-94B1-1319-687C32335084}"/>
              </a:ext>
            </a:extLst>
          </p:cNvPr>
          <p:cNvGrpSpPr/>
          <p:nvPr/>
        </p:nvGrpSpPr>
        <p:grpSpPr>
          <a:xfrm>
            <a:off x="5943600" y="1864766"/>
            <a:ext cx="2728026" cy="4369505"/>
            <a:chOff x="5943600" y="1864766"/>
            <a:chExt cx="2728026" cy="4369505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B612B5AC-9198-0F8A-7C80-C11D48749C0D}"/>
                </a:ext>
              </a:extLst>
            </p:cNvPr>
            <p:cNvSpPr txBox="1"/>
            <p:nvPr/>
          </p:nvSpPr>
          <p:spPr>
            <a:xfrm>
              <a:off x="7020556" y="5526385"/>
              <a:ext cx="1648526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4. Medical equipment registered, updated and new location captured </a:t>
              </a: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D1BF8EB-3C2F-B3A3-975A-4738F9E19EAD}"/>
                </a:ext>
              </a:extLst>
            </p:cNvPr>
            <p:cNvSpPr txBox="1"/>
            <p:nvPr/>
          </p:nvSpPr>
          <p:spPr>
            <a:xfrm>
              <a:off x="7084980" y="5215470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</a:p>
          </p:txBody>
        </p:sp>
        <p:pic>
          <p:nvPicPr>
            <p:cNvPr id="66" name="Image 65" descr="Une image contenant capture d’écran, Système d’exploitation, Ordinateur tablette, logiciel&#10;&#10;Description générée automatiquement">
              <a:extLst>
                <a:ext uri="{FF2B5EF4-FFF2-40B4-BE49-F238E27FC236}">
                  <a16:creationId xmlns:a16="http://schemas.microsoft.com/office/drawing/2014/main" id="{C18C5917-B249-CC96-A556-A92B266028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42236" y="4200456"/>
              <a:ext cx="1134423" cy="827314"/>
            </a:xfrm>
            <a:prstGeom prst="rect">
              <a:avLst/>
            </a:prstGeom>
          </p:spPr>
        </p:pic>
        <p:sp>
          <p:nvSpPr>
            <p:cNvPr id="3" name="Virage 2">
              <a:extLst>
                <a:ext uri="{FF2B5EF4-FFF2-40B4-BE49-F238E27FC236}">
                  <a16:creationId xmlns:a16="http://schemas.microsoft.com/office/drawing/2014/main" id="{392E9605-A475-AAA9-6A28-8D9DFBB53DD7}"/>
                </a:ext>
              </a:extLst>
            </p:cNvPr>
            <p:cNvSpPr/>
            <p:nvPr/>
          </p:nvSpPr>
          <p:spPr>
            <a:xfrm rot="5400000">
              <a:off x="5903286" y="1905080"/>
              <a:ext cx="2279297" cy="2198670"/>
            </a:xfrm>
            <a:prstGeom prst="bentArrow">
              <a:avLst>
                <a:gd name="adj1" fmla="val 10062"/>
                <a:gd name="adj2" fmla="val 11475"/>
                <a:gd name="adj3" fmla="val 10694"/>
                <a:gd name="adj4" fmla="val 2406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pic>
          <p:nvPicPr>
            <p:cNvPr id="67" name="Image 66">
              <a:extLst>
                <a:ext uri="{FF2B5EF4-FFF2-40B4-BE49-F238E27FC236}">
                  <a16:creationId xmlns:a16="http://schemas.microsoft.com/office/drawing/2014/main" id="{013F7A16-C794-1C50-AE21-19E4579E93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7559610" y="4389465"/>
              <a:ext cx="238899" cy="411197"/>
            </a:xfrm>
            <a:prstGeom prst="rect">
              <a:avLst/>
            </a:prstGeom>
          </p:spPr>
        </p:pic>
        <p:pic>
          <p:nvPicPr>
            <p:cNvPr id="70" name="Image 69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A5083B65-0048-24A6-4B32-8ECCC0D1DB7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666482" y="4469097"/>
              <a:ext cx="234592" cy="328913"/>
            </a:xfrm>
            <a:prstGeom prst="rect">
              <a:avLst/>
            </a:prstGeom>
          </p:spPr>
        </p:pic>
        <p:pic>
          <p:nvPicPr>
            <p:cNvPr id="85" name="Image 84" descr="Une image contenant Graphique, symbole, graphisme, Police&#10;&#10;Description générée automatiquement">
              <a:extLst>
                <a:ext uri="{FF2B5EF4-FFF2-40B4-BE49-F238E27FC236}">
                  <a16:creationId xmlns:a16="http://schemas.microsoft.com/office/drawing/2014/main" id="{67D968CF-B270-AA75-30DF-C429977078A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972252" y="4452736"/>
              <a:ext cx="274989" cy="245526"/>
            </a:xfrm>
            <a:prstGeom prst="rect">
              <a:avLst/>
            </a:prstGeom>
          </p:spPr>
        </p:pic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7080590-29A4-8237-5AE1-A746AE6359FA}"/>
              </a:ext>
            </a:extLst>
          </p:cNvPr>
          <p:cNvGrpSpPr/>
          <p:nvPr/>
        </p:nvGrpSpPr>
        <p:grpSpPr>
          <a:xfrm>
            <a:off x="3945277" y="1221025"/>
            <a:ext cx="3277782" cy="3417757"/>
            <a:chOff x="3945277" y="1221025"/>
            <a:chExt cx="3277782" cy="3417757"/>
          </a:xfrm>
        </p:grpSpPr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37E201DC-D96F-CE14-9BFB-A11F92F12144}"/>
                </a:ext>
              </a:extLst>
            </p:cNvPr>
            <p:cNvSpPr txBox="1"/>
            <p:nvPr/>
          </p:nvSpPr>
          <p:spPr>
            <a:xfrm>
              <a:off x="5167798" y="2629084"/>
              <a:ext cx="173127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3. Medical equipment requested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C1E85FA0-40C3-9765-C9F0-73C39CA10719}"/>
                </a:ext>
              </a:extLst>
            </p:cNvPr>
            <p:cNvSpPr txBox="1"/>
            <p:nvPr/>
          </p:nvSpPr>
          <p:spPr>
            <a:xfrm>
              <a:off x="5021869" y="2318169"/>
              <a:ext cx="220119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GTIN/GLN/GSRN(+SRIN)/GIAI</a:t>
              </a:r>
            </a:p>
          </p:txBody>
        </p:sp>
        <p:grpSp>
          <p:nvGrpSpPr>
            <p:cNvPr id="78" name="Groupe 77">
              <a:extLst>
                <a:ext uri="{FF2B5EF4-FFF2-40B4-BE49-F238E27FC236}">
                  <a16:creationId xmlns:a16="http://schemas.microsoft.com/office/drawing/2014/main" id="{485BDC2B-1671-5991-AA82-E3654EB2C7A3}"/>
                </a:ext>
              </a:extLst>
            </p:cNvPr>
            <p:cNvGrpSpPr/>
            <p:nvPr/>
          </p:nvGrpSpPr>
          <p:grpSpPr>
            <a:xfrm>
              <a:off x="5679517" y="1221025"/>
              <a:ext cx="1117038" cy="938279"/>
              <a:chOff x="4776715" y="1106040"/>
              <a:chExt cx="1547268" cy="1299659"/>
            </a:xfrm>
          </p:grpSpPr>
          <p:pic>
            <p:nvPicPr>
              <p:cNvPr id="26" name="Image 25">
                <a:extLst>
                  <a:ext uri="{FF2B5EF4-FFF2-40B4-BE49-F238E27FC236}">
                    <a16:creationId xmlns:a16="http://schemas.microsoft.com/office/drawing/2014/main" id="{309DC0BE-1873-5E9F-9050-6FA7BB4654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76715" y="1361315"/>
                <a:ext cx="905134" cy="1044384"/>
              </a:xfrm>
              <a:prstGeom prst="rect">
                <a:avLst/>
              </a:prstGeom>
            </p:spPr>
          </p:pic>
          <p:grpSp>
            <p:nvGrpSpPr>
              <p:cNvPr id="77" name="Groupe 76">
                <a:extLst>
                  <a:ext uri="{FF2B5EF4-FFF2-40B4-BE49-F238E27FC236}">
                    <a16:creationId xmlns:a16="http://schemas.microsoft.com/office/drawing/2014/main" id="{66D5101D-96B2-7207-6A33-8FD663C65665}"/>
                  </a:ext>
                </a:extLst>
              </p:cNvPr>
              <p:cNvGrpSpPr/>
              <p:nvPr/>
            </p:nvGrpSpPr>
            <p:grpSpPr>
              <a:xfrm>
                <a:off x="5537838" y="1106040"/>
                <a:ext cx="786145" cy="786145"/>
                <a:chOff x="5899217" y="3115530"/>
                <a:chExt cx="786145" cy="786145"/>
              </a:xfrm>
            </p:grpSpPr>
            <p:pic>
              <p:nvPicPr>
                <p:cNvPr id="76" name="Image 75" descr="Une image contenant cercle, Graphique, créativité&#10;&#10;Description générée automatiquement">
                  <a:extLst>
                    <a:ext uri="{FF2B5EF4-FFF2-40B4-BE49-F238E27FC236}">
                      <a16:creationId xmlns:a16="http://schemas.microsoft.com/office/drawing/2014/main" id="{1AB30C84-E822-B812-4790-94CACAA47C9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899217" y="3115530"/>
                  <a:ext cx="786145" cy="786145"/>
                </a:xfrm>
                <a:prstGeom prst="rect">
                  <a:avLst/>
                </a:prstGeom>
              </p:spPr>
            </p:pic>
            <p:pic>
              <p:nvPicPr>
                <p:cNvPr id="13" name="Image 12">
                  <a:extLst>
                    <a:ext uri="{FF2B5EF4-FFF2-40B4-BE49-F238E27FC236}">
                      <a16:creationId xmlns:a16="http://schemas.microsoft.com/office/drawing/2014/main" id="{166B07EA-ADD3-7CE9-7EF5-556210B9789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rcRect/>
                <a:stretch/>
              </p:blipFill>
              <p:spPr>
                <a:xfrm>
                  <a:off x="6126237" y="3230514"/>
                  <a:ext cx="325812" cy="560792"/>
                </a:xfrm>
                <a:prstGeom prst="rect">
                  <a:avLst/>
                </a:prstGeom>
              </p:spPr>
            </p:pic>
          </p:grpSp>
        </p:grpSp>
        <p:sp>
          <p:nvSpPr>
            <p:cNvPr id="7" name="Virage 6">
              <a:extLst>
                <a:ext uri="{FF2B5EF4-FFF2-40B4-BE49-F238E27FC236}">
                  <a16:creationId xmlns:a16="http://schemas.microsoft.com/office/drawing/2014/main" id="{5D4BAC75-C831-3564-F513-8BA9B667C403}"/>
                </a:ext>
              </a:extLst>
            </p:cNvPr>
            <p:cNvSpPr/>
            <p:nvPr/>
          </p:nvSpPr>
          <p:spPr>
            <a:xfrm>
              <a:off x="3945277" y="1722710"/>
              <a:ext cx="1567930" cy="2916072"/>
            </a:xfrm>
            <a:prstGeom prst="bentArrow">
              <a:avLst>
                <a:gd name="adj1" fmla="val 14131"/>
                <a:gd name="adj2" fmla="val 15988"/>
                <a:gd name="adj3" fmla="val 17148"/>
                <a:gd name="adj4" fmla="val 2406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1FA37E06-6BAB-122B-6679-4468520D0C5A}"/>
              </a:ext>
            </a:extLst>
          </p:cNvPr>
          <p:cNvGrpSpPr/>
          <p:nvPr/>
        </p:nvGrpSpPr>
        <p:grpSpPr>
          <a:xfrm>
            <a:off x="2092060" y="4200456"/>
            <a:ext cx="2828544" cy="2033815"/>
            <a:chOff x="2092060" y="4200456"/>
            <a:chExt cx="2828544" cy="2033815"/>
          </a:xfrm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579DE2A2-4822-53D9-B7B0-79EE068B4814}"/>
                </a:ext>
              </a:extLst>
            </p:cNvPr>
            <p:cNvGrpSpPr/>
            <p:nvPr/>
          </p:nvGrpSpPr>
          <p:grpSpPr>
            <a:xfrm>
              <a:off x="2092060" y="4200456"/>
              <a:ext cx="2828544" cy="2033815"/>
              <a:chOff x="2092060" y="3871683"/>
              <a:chExt cx="2828544" cy="2033815"/>
            </a:xfrm>
          </p:grpSpPr>
          <p:sp>
            <p:nvSpPr>
              <p:cNvPr id="35" name="Flèche vers la droite 34">
                <a:extLst>
                  <a:ext uri="{FF2B5EF4-FFF2-40B4-BE49-F238E27FC236}">
                    <a16:creationId xmlns:a16="http://schemas.microsoft.com/office/drawing/2014/main" id="{1798B8B8-F9E1-FD86-B36F-A379AFEAB338}"/>
                  </a:ext>
                </a:extLst>
              </p:cNvPr>
              <p:cNvSpPr/>
              <p:nvPr/>
            </p:nvSpPr>
            <p:spPr>
              <a:xfrm>
                <a:off x="2092060" y="4266034"/>
                <a:ext cx="1417755" cy="460970"/>
              </a:xfrm>
              <a:prstGeom prst="rightArrow">
                <a:avLst>
                  <a:gd name="adj1" fmla="val 44710"/>
                  <a:gd name="adj2" fmla="val 5000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700E9583-3197-7450-AA5E-F0F79C04C8B6}"/>
                  </a:ext>
                </a:extLst>
              </p:cNvPr>
              <p:cNvSpPr txBox="1"/>
              <p:nvPr/>
            </p:nvSpPr>
            <p:spPr>
              <a:xfrm>
                <a:off x="3197169" y="5197612"/>
                <a:ext cx="172343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2. Medical equipment catalogue in place and available to request equipment as needed </a:t>
                </a:r>
              </a:p>
            </p:txBody>
          </p:sp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CBAB5A6C-DD85-E152-F0CE-264710A598FA}"/>
                  </a:ext>
                </a:extLst>
              </p:cNvPr>
              <p:cNvSpPr txBox="1"/>
              <p:nvPr/>
            </p:nvSpPr>
            <p:spPr>
              <a:xfrm>
                <a:off x="3265333" y="4886697"/>
                <a:ext cx="158664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GTIN/GLN/GIAI</a:t>
                </a:r>
              </a:p>
            </p:txBody>
          </p:sp>
          <p:pic>
            <p:nvPicPr>
              <p:cNvPr id="50" name="Image 49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08D91A1B-B0BD-0C51-54F5-6A45D19AAA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00297" y="3871683"/>
                <a:ext cx="1134423" cy="827314"/>
              </a:xfrm>
              <a:prstGeom prst="rect">
                <a:avLst/>
              </a:prstGeom>
            </p:spPr>
          </p:pic>
        </p:grp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36925007-2F9A-E33A-5CD3-8918075559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3942165" y="4476795"/>
              <a:ext cx="238899" cy="411197"/>
            </a:xfrm>
            <a:prstGeom prst="rect">
              <a:avLst/>
            </a:prstGeom>
          </p:spPr>
        </p:pic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DB3847FD-74CD-B75C-4A6A-BE8350AC105F}"/>
              </a:ext>
            </a:extLst>
          </p:cNvPr>
          <p:cNvGrpSpPr/>
          <p:nvPr/>
        </p:nvGrpSpPr>
        <p:grpSpPr>
          <a:xfrm>
            <a:off x="1134749" y="4089410"/>
            <a:ext cx="1833832" cy="1837085"/>
            <a:chOff x="1134749" y="3760637"/>
            <a:chExt cx="1833832" cy="1837085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DF923236-972A-2C48-817B-2395B1630C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794912" y="3760637"/>
              <a:ext cx="587561" cy="1011318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51543D8-FE29-0FEF-8AA2-AEB725560097}"/>
                </a:ext>
              </a:extLst>
            </p:cNvPr>
            <p:cNvSpPr txBox="1"/>
            <p:nvPr/>
          </p:nvSpPr>
          <p:spPr>
            <a:xfrm>
              <a:off x="1134749" y="5197612"/>
              <a:ext cx="1833832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1. Medical equipment asset stored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66F4D9F0-6BF8-B30A-EEAA-B54C9D5DEDA5}"/>
                </a:ext>
              </a:extLst>
            </p:cNvPr>
            <p:cNvSpPr txBox="1"/>
            <p:nvPr/>
          </p:nvSpPr>
          <p:spPr>
            <a:xfrm>
              <a:off x="1324687" y="4886697"/>
              <a:ext cx="158664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GTIN/GLN/GIAI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5758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714187-5723-0583-6A7D-6F5A20B6B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 err="1"/>
              <a:t>Medical</a:t>
            </a:r>
            <a:r>
              <a:rPr lang="fr-FR" dirty="0"/>
              <a:t> </a:t>
            </a:r>
            <a:r>
              <a:rPr lang="fr-FR" dirty="0" err="1"/>
              <a:t>equipment</a:t>
            </a:r>
            <a:r>
              <a:rPr lang="fr-FR" dirty="0"/>
              <a:t> </a:t>
            </a:r>
            <a:r>
              <a:rPr lang="fr-FR" dirty="0" err="1"/>
              <a:t>availability</a:t>
            </a:r>
            <a:r>
              <a:rPr lang="fr-FR" dirty="0"/>
              <a:t> for patient care 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3973CE0-D378-7B3F-5902-6C4748D590C9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 err="1"/>
              <a:t>Traceability</a:t>
            </a:r>
            <a:r>
              <a:rPr lang="fr-FR" dirty="0"/>
              <a:t> and </a:t>
            </a:r>
            <a:r>
              <a:rPr lang="fr-FR" dirty="0" err="1"/>
              <a:t>visibility</a:t>
            </a:r>
            <a:r>
              <a:rPr lang="fr-FR" dirty="0"/>
              <a:t> of </a:t>
            </a:r>
            <a:r>
              <a:rPr lang="fr-FR" dirty="0" err="1"/>
              <a:t>medical</a:t>
            </a:r>
            <a:r>
              <a:rPr lang="fr-FR" dirty="0"/>
              <a:t> </a:t>
            </a:r>
            <a:r>
              <a:rPr lang="fr-FR" dirty="0" err="1"/>
              <a:t>equipment</a:t>
            </a:r>
            <a:r>
              <a:rPr lang="fr-FR" dirty="0"/>
              <a:t> </a:t>
            </a:r>
            <a:r>
              <a:rPr lang="fr-FR" dirty="0" err="1"/>
              <a:t>across</a:t>
            </a:r>
            <a:r>
              <a:rPr lang="fr-FR" dirty="0"/>
              <a:t> the </a:t>
            </a:r>
            <a:r>
              <a:rPr lang="fr-FR" dirty="0" err="1"/>
              <a:t>hospital</a:t>
            </a:r>
            <a:r>
              <a:rPr lang="fr-FR" dirty="0"/>
              <a:t> </a:t>
            </a:r>
            <a:r>
              <a:rPr lang="fr-FR" dirty="0" err="1"/>
              <a:t>used</a:t>
            </a:r>
            <a:r>
              <a:rPr lang="fr-FR" dirty="0"/>
              <a:t> for location </a:t>
            </a:r>
            <a:r>
              <a:rPr lang="fr-FR" dirty="0" err="1"/>
              <a:t>tracking</a:t>
            </a:r>
            <a:r>
              <a:rPr lang="fr-FR" dirty="0"/>
              <a:t> and infection control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/>
              <a:t>Efficient </a:t>
            </a:r>
            <a:r>
              <a:rPr lang="fr-FR" dirty="0" err="1"/>
              <a:t>recall</a:t>
            </a:r>
            <a:r>
              <a:rPr lang="fr-FR" dirty="0"/>
              <a:t> process 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91900BD-D0B2-C329-1390-35929E01E7D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Non </a:t>
            </a:r>
            <a:r>
              <a:rPr lang="fr-FR" dirty="0" err="1"/>
              <a:t>Clinical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428</Words>
  <Application>Microsoft Macintosh PowerPoint</Application>
  <PresentationFormat>Grand écran</PresentationFormat>
  <Paragraphs>66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Verdana</vt:lpstr>
      <vt:lpstr>Thème Office 2013 – 2022</vt:lpstr>
      <vt:lpstr>Definition of business process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55</cp:revision>
  <dcterms:created xsi:type="dcterms:W3CDTF">2023-01-10T11:12:26Z</dcterms:created>
  <dcterms:modified xsi:type="dcterms:W3CDTF">2024-06-05T15:19:48Z</dcterms:modified>
</cp:coreProperties>
</file>