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3" r:id="rId3"/>
    <p:sldId id="272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6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39"/>
    <p:restoredTop sz="96327"/>
  </p:normalViewPr>
  <p:slideViewPr>
    <p:cSldViewPr snapToGrid="0">
      <p:cViewPr varScale="1">
        <p:scale>
          <a:sx n="175" d="100"/>
          <a:sy n="175" d="100"/>
        </p:scale>
        <p:origin x="168" y="2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5.pn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000" dirty="0">
                <a:latin typeface="Verdana" panose="020B0604030504040204" pitchFamily="34" charset="0"/>
              </a:rPr>
              <a:t>This is the process of preparing a deceased patient for transfer from the ward to the mortuary. 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</a:t>
            </a:r>
            <a:r>
              <a:rPr lang="en-US" dirty="0">
                <a:latin typeface="+mn-lt"/>
              </a:rPr>
              <a:t>– </a:t>
            </a:r>
            <a:r>
              <a:rPr lang="en-US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Transfer of deceased patient on ward into the mortuary</a:t>
            </a:r>
            <a:endParaRPr lang="fr-F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>
            <a:extLst>
              <a:ext uri="{FF2B5EF4-FFF2-40B4-BE49-F238E27FC236}">
                <a16:creationId xmlns:a16="http://schemas.microsoft.com/office/drawing/2014/main" id="{D101CA8D-999F-1720-235A-7973D28CEEFC}"/>
              </a:ext>
            </a:extLst>
          </p:cNvPr>
          <p:cNvGrpSpPr/>
          <p:nvPr/>
        </p:nvGrpSpPr>
        <p:grpSpPr>
          <a:xfrm>
            <a:off x="7610632" y="4358719"/>
            <a:ext cx="3673839" cy="1603608"/>
            <a:chOff x="7610632" y="4358719"/>
            <a:chExt cx="3673839" cy="1603608"/>
          </a:xfrm>
        </p:grpSpPr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9E023D8F-D95C-A12F-66F7-B2C41B72A1EA}"/>
                </a:ext>
              </a:extLst>
            </p:cNvPr>
            <p:cNvSpPr txBox="1"/>
            <p:nvPr/>
          </p:nvSpPr>
          <p:spPr>
            <a:xfrm>
              <a:off x="9289613" y="5286711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Samples going to pathology laboratory’</a:t>
              </a:r>
            </a:p>
          </p:txBody>
        </p:sp>
        <p:sp>
          <p:nvSpPr>
            <p:cNvPr id="58" name="Flèche vers la droite 57">
              <a:extLst>
                <a:ext uri="{FF2B5EF4-FFF2-40B4-BE49-F238E27FC236}">
                  <a16:creationId xmlns:a16="http://schemas.microsoft.com/office/drawing/2014/main" id="{6CEC46B8-D3DA-C767-2B62-AE51568AAAB1}"/>
                </a:ext>
              </a:extLst>
            </p:cNvPr>
            <p:cNvSpPr/>
            <p:nvPr/>
          </p:nvSpPr>
          <p:spPr>
            <a:xfrm>
              <a:off x="7610632" y="4658074"/>
              <a:ext cx="186489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0CF9913B-606A-32A2-464F-D32D98AA1124}"/>
                </a:ext>
              </a:extLst>
            </p:cNvPr>
            <p:cNvGrpSpPr/>
            <p:nvPr/>
          </p:nvGrpSpPr>
          <p:grpSpPr>
            <a:xfrm>
              <a:off x="8872188" y="5716106"/>
              <a:ext cx="2412283" cy="246221"/>
              <a:chOff x="4900443" y="6198960"/>
              <a:chExt cx="2412283" cy="246221"/>
            </a:xfrm>
          </p:grpSpPr>
          <p:sp>
            <p:nvSpPr>
              <p:cNvPr id="63" name="ZoneTexte 62">
                <a:extLst>
                  <a:ext uri="{FF2B5EF4-FFF2-40B4-BE49-F238E27FC236}">
                    <a16:creationId xmlns:a16="http://schemas.microsoft.com/office/drawing/2014/main" id="{19928A8E-A2F2-13A0-B930-FDC4CACA31A9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64" name="ZoneTexte 63">
                <a:extLst>
                  <a:ext uri="{FF2B5EF4-FFF2-40B4-BE49-F238E27FC236}">
                    <a16:creationId xmlns:a16="http://schemas.microsoft.com/office/drawing/2014/main" id="{E655672B-1A30-4D84-C1E7-CEF461A29A5A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F2AF5287-9499-B0CE-A90B-C2F3D5C9F41D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13" name="Image 12" descr="Une image contenant cercle, Caractère coloré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1FCF2F57-7084-1159-4BA1-A14812B426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48313" y="4358719"/>
              <a:ext cx="1034945" cy="1034945"/>
            </a:xfrm>
            <a:prstGeom prst="rect">
              <a:avLst/>
            </a:prstGeom>
          </p:spPr>
        </p:pic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16B89B0A-A09D-94FE-53A6-9BFF39AE98B4}"/>
              </a:ext>
            </a:extLst>
          </p:cNvPr>
          <p:cNvGrpSpPr/>
          <p:nvPr/>
        </p:nvGrpSpPr>
        <p:grpSpPr>
          <a:xfrm>
            <a:off x="6017476" y="3545218"/>
            <a:ext cx="4558097" cy="2417109"/>
            <a:chOff x="7707308" y="3216978"/>
            <a:chExt cx="4558097" cy="2417109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5AE39313-2873-52BF-87C9-B261118B8255}"/>
                </a:ext>
              </a:extLst>
            </p:cNvPr>
            <p:cNvSpPr txBox="1"/>
            <p:nvPr/>
          </p:nvSpPr>
          <p:spPr>
            <a:xfrm>
              <a:off x="8124733" y="4958471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requires </a:t>
              </a:r>
            </a:p>
            <a:p>
              <a:pPr algn="ctr"/>
              <a:r>
                <a:rPr lang="en-US" sz="1000" dirty="0"/>
                <a:t>post-mortem </a:t>
              </a:r>
            </a:p>
          </p:txBody>
        </p:sp>
        <p:sp>
          <p:nvSpPr>
            <p:cNvPr id="69" name="Flèche vers la droite 68">
              <a:extLst>
                <a:ext uri="{FF2B5EF4-FFF2-40B4-BE49-F238E27FC236}">
                  <a16:creationId xmlns:a16="http://schemas.microsoft.com/office/drawing/2014/main" id="{BC0BC1DE-9304-1565-9208-98C9B65E2199}"/>
                </a:ext>
              </a:extLst>
            </p:cNvPr>
            <p:cNvSpPr/>
            <p:nvPr/>
          </p:nvSpPr>
          <p:spPr>
            <a:xfrm rot="8992038">
              <a:off x="9111634" y="3216978"/>
              <a:ext cx="315377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12" name="Image 111">
              <a:extLst>
                <a:ext uri="{FF2B5EF4-FFF2-40B4-BE49-F238E27FC236}">
                  <a16:creationId xmlns:a16="http://schemas.microsoft.com/office/drawing/2014/main" id="{6AE63AA2-642C-3694-2C98-E6EE468E17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8467287" y="4249012"/>
              <a:ext cx="888212" cy="519929"/>
            </a:xfrm>
            <a:prstGeom prst="rect">
              <a:avLst/>
            </a:prstGeom>
          </p:spPr>
        </p:pic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E134C7E7-3811-1671-9A76-DF67E70007C0}"/>
                </a:ext>
              </a:extLst>
            </p:cNvPr>
            <p:cNvGrpSpPr/>
            <p:nvPr/>
          </p:nvGrpSpPr>
          <p:grpSpPr>
            <a:xfrm>
              <a:off x="7707308" y="5387866"/>
              <a:ext cx="2412283" cy="246221"/>
              <a:chOff x="4900443" y="6198960"/>
              <a:chExt cx="2412283" cy="246221"/>
            </a:xfrm>
          </p:grpSpPr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58D8A255-A8FF-FEBF-90FF-7641B6767ECC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9423C7FB-7BDC-9D7F-8BD3-A9CFFC892CA6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B5CFF9A7-1B82-D328-A7E6-9AEA14D8C846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F25910E7-DBC3-20EB-85DA-AF4F63907C36}"/>
              </a:ext>
            </a:extLst>
          </p:cNvPr>
          <p:cNvGrpSpPr/>
          <p:nvPr/>
        </p:nvGrpSpPr>
        <p:grpSpPr>
          <a:xfrm>
            <a:off x="8402651" y="1662516"/>
            <a:ext cx="3055895" cy="2626763"/>
            <a:chOff x="8402651" y="1662516"/>
            <a:chExt cx="3055895" cy="2626763"/>
          </a:xfrm>
        </p:grpSpPr>
        <p:sp>
          <p:nvSpPr>
            <p:cNvPr id="51" name="Flèche vers la droite 50">
              <a:extLst>
                <a:ext uri="{FF2B5EF4-FFF2-40B4-BE49-F238E27FC236}">
                  <a16:creationId xmlns:a16="http://schemas.microsoft.com/office/drawing/2014/main" id="{BB11FDDE-31FD-4EB2-9714-78BA8458293B}"/>
                </a:ext>
              </a:extLst>
            </p:cNvPr>
            <p:cNvSpPr/>
            <p:nvPr/>
          </p:nvSpPr>
          <p:spPr>
            <a:xfrm rot="1800000">
              <a:off x="8402651" y="1662516"/>
              <a:ext cx="181165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8173BDEF-B340-5DA9-C046-9B7314E4107C}"/>
                </a:ext>
              </a:extLst>
            </p:cNvPr>
            <p:cNvSpPr txBox="1"/>
            <p:nvPr/>
          </p:nvSpPr>
          <p:spPr>
            <a:xfrm>
              <a:off x="9727877" y="359547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Relatives may view body </a:t>
              </a:r>
            </a:p>
          </p:txBody>
        </p:sp>
        <p:pic>
          <p:nvPicPr>
            <p:cNvPr id="100" name="Image 99">
              <a:extLst>
                <a:ext uri="{FF2B5EF4-FFF2-40B4-BE49-F238E27FC236}">
                  <a16:creationId xmlns:a16="http://schemas.microsoft.com/office/drawing/2014/main" id="{9CBB5399-8A7D-F562-177B-B457673C5D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070431" y="2490331"/>
              <a:ext cx="888212" cy="801558"/>
            </a:xfrm>
            <a:prstGeom prst="rect">
              <a:avLst/>
            </a:prstGeom>
          </p:spPr>
        </p:pic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6351F164-A75C-2584-4234-983D2DADF0ED}"/>
                </a:ext>
              </a:extLst>
            </p:cNvPr>
            <p:cNvGrpSpPr/>
            <p:nvPr/>
          </p:nvGrpSpPr>
          <p:grpSpPr>
            <a:xfrm>
              <a:off x="9675889" y="4043058"/>
              <a:ext cx="1782657" cy="246221"/>
              <a:chOff x="697739" y="3187470"/>
              <a:chExt cx="1782657" cy="246221"/>
            </a:xfrm>
          </p:grpSpPr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1FD49DFB-BB74-7A3D-E392-D1E49AC107DC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61BED6E6-4713-A402-E8A4-34F321F4413A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6270004-8432-1510-E8A0-3DE5704F86E5}"/>
              </a:ext>
            </a:extLst>
          </p:cNvPr>
          <p:cNvGrpSpPr/>
          <p:nvPr/>
        </p:nvGrpSpPr>
        <p:grpSpPr>
          <a:xfrm>
            <a:off x="6442229" y="1090048"/>
            <a:ext cx="2818108" cy="2084109"/>
            <a:chOff x="6442229" y="1090048"/>
            <a:chExt cx="2818108" cy="2084109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AA6AA74-EF35-A8C5-74E8-CBFFD1E22AA2}"/>
                </a:ext>
              </a:extLst>
            </p:cNvPr>
            <p:cNvSpPr txBox="1"/>
            <p:nvPr/>
          </p:nvSpPr>
          <p:spPr>
            <a:xfrm>
              <a:off x="7590648" y="2230797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Deceased patient transferred to mortuary </a:t>
              </a:r>
            </a:p>
          </p:txBody>
        </p:sp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C433628A-1D97-8F3C-3830-9D51C7488A2C}"/>
                </a:ext>
              </a:extLst>
            </p:cNvPr>
            <p:cNvSpPr/>
            <p:nvPr/>
          </p:nvSpPr>
          <p:spPr>
            <a:xfrm>
              <a:off x="6442229" y="1479535"/>
              <a:ext cx="9772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10" name="Image 109">
              <a:extLst>
                <a:ext uri="{FF2B5EF4-FFF2-40B4-BE49-F238E27FC236}">
                  <a16:creationId xmlns:a16="http://schemas.microsoft.com/office/drawing/2014/main" id="{27D0C2D8-4429-5341-D7CF-866FB10FD8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7475631" y="1090048"/>
              <a:ext cx="1467716" cy="1001947"/>
            </a:xfrm>
            <a:prstGeom prst="rect">
              <a:avLst/>
            </a:prstGeom>
          </p:spPr>
        </p:pic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89EB75AC-61C8-B3A9-F014-2E38D81D6D0F}"/>
                </a:ext>
              </a:extLst>
            </p:cNvPr>
            <p:cNvGrpSpPr/>
            <p:nvPr/>
          </p:nvGrpSpPr>
          <p:grpSpPr>
            <a:xfrm>
              <a:off x="7477680" y="2927936"/>
              <a:ext cx="1782657" cy="246221"/>
              <a:chOff x="697739" y="3187470"/>
              <a:chExt cx="1782657" cy="246221"/>
            </a:xfrm>
          </p:grpSpPr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A80B554C-A023-50C0-12E8-2ED0C78722D9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244171D7-D5D8-6DB1-CA71-91E40A1765AD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FA5E8497-3FD7-A322-21C0-985864F439CC}"/>
              </a:ext>
            </a:extLst>
          </p:cNvPr>
          <p:cNvGrpSpPr/>
          <p:nvPr/>
        </p:nvGrpSpPr>
        <p:grpSpPr>
          <a:xfrm>
            <a:off x="3923932" y="1479535"/>
            <a:ext cx="3388794" cy="1694622"/>
            <a:chOff x="3923932" y="1479535"/>
            <a:chExt cx="3388794" cy="1694622"/>
          </a:xfrm>
        </p:grpSpPr>
        <p:sp>
          <p:nvSpPr>
            <p:cNvPr id="17" name="Flèche vers la droite 16">
              <a:extLst>
                <a:ext uri="{FF2B5EF4-FFF2-40B4-BE49-F238E27FC236}">
                  <a16:creationId xmlns:a16="http://schemas.microsoft.com/office/drawing/2014/main" id="{09AE8B52-E869-DC62-52DA-8975515BB223}"/>
                </a:ext>
              </a:extLst>
            </p:cNvPr>
            <p:cNvSpPr/>
            <p:nvPr/>
          </p:nvSpPr>
          <p:spPr>
            <a:xfrm>
              <a:off x="3923932" y="1479535"/>
              <a:ext cx="156979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5315118" y="2230797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collected  from ward and taken to mortuary </a:t>
              </a:r>
            </a:p>
          </p:txBody>
        </p:sp>
        <p:pic>
          <p:nvPicPr>
            <p:cNvPr id="108" name="Image 107">
              <a:extLst>
                <a:ext uri="{FF2B5EF4-FFF2-40B4-BE49-F238E27FC236}">
                  <a16:creationId xmlns:a16="http://schemas.microsoft.com/office/drawing/2014/main" id="{B96BCAA9-6A69-AFEA-F41F-DA673DC571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5618413" y="1479535"/>
              <a:ext cx="888212" cy="519929"/>
            </a:xfrm>
            <a:prstGeom prst="rect">
              <a:avLst/>
            </a:prstGeom>
          </p:spPr>
        </p:pic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838AD9D3-D4CA-7D20-BFFA-57672115C96D}"/>
                </a:ext>
              </a:extLst>
            </p:cNvPr>
            <p:cNvGrpSpPr/>
            <p:nvPr/>
          </p:nvGrpSpPr>
          <p:grpSpPr>
            <a:xfrm>
              <a:off x="4900443" y="2927936"/>
              <a:ext cx="2412283" cy="246221"/>
              <a:chOff x="4900443" y="6198960"/>
              <a:chExt cx="2412283" cy="246221"/>
            </a:xfrm>
          </p:grpSpPr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5A532DF-65E9-EC23-EA44-12C0BA9CC7C4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D0540FE4-8493-CF8E-5225-6717000FEFB1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AE4ACA8-363B-0430-8089-0BF516217466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Where the standards fit in the process map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F2163D9E-7B1C-9859-E731-7C9A76CF28E6}"/>
              </a:ext>
            </a:extLst>
          </p:cNvPr>
          <p:cNvGrpSpPr/>
          <p:nvPr/>
        </p:nvGrpSpPr>
        <p:grpSpPr>
          <a:xfrm>
            <a:off x="1751863" y="1162275"/>
            <a:ext cx="2958777" cy="2011882"/>
            <a:chOff x="1751863" y="1162275"/>
            <a:chExt cx="2958777" cy="2011882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>
              <a:off x="1751863" y="1479535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303958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prepared for mortuary</a:t>
              </a:r>
            </a:p>
          </p:txBody>
        </p:sp>
        <p:pic>
          <p:nvPicPr>
            <p:cNvPr id="102" name="Image 101" descr="Une image contenant conception, lit&#10;&#10;Description générée automatiquement avec une confiance moyenne">
              <a:extLst>
                <a:ext uri="{FF2B5EF4-FFF2-40B4-BE49-F238E27FC236}">
                  <a16:creationId xmlns:a16="http://schemas.microsoft.com/office/drawing/2014/main" id="{68B13074-69A2-3655-FF77-F388EC4A979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370148" y="1162275"/>
              <a:ext cx="1001947" cy="861133"/>
            </a:xfrm>
            <a:prstGeom prst="rect">
              <a:avLst/>
            </a:prstGeom>
          </p:spPr>
        </p:pic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C2C18915-2848-B79F-29D4-41CDE6D92F70}"/>
                </a:ext>
              </a:extLst>
            </p:cNvPr>
            <p:cNvGrpSpPr/>
            <p:nvPr/>
          </p:nvGrpSpPr>
          <p:grpSpPr>
            <a:xfrm>
              <a:off x="2927983" y="2927936"/>
              <a:ext cx="1782657" cy="246221"/>
              <a:chOff x="697739" y="3187470"/>
              <a:chExt cx="1782657" cy="246221"/>
            </a:xfrm>
          </p:grpSpPr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F6BB888A-3E7C-679E-140D-95149AAF892B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F3D9E30F-35F0-1F94-D892-54D4BB053AD3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3E5FBAF4-0D76-7E30-51E8-BE23AD840B36}"/>
              </a:ext>
            </a:extLst>
          </p:cNvPr>
          <p:cNvGrpSpPr/>
          <p:nvPr/>
        </p:nvGrpSpPr>
        <p:grpSpPr>
          <a:xfrm>
            <a:off x="697739" y="1202623"/>
            <a:ext cx="1782657" cy="1971534"/>
            <a:chOff x="697739" y="1202623"/>
            <a:chExt cx="1782657" cy="1971534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76405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deceased in hospital location  </a:t>
              </a:r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2D0EDC6A-EFF6-AAF3-AB56-9CB841EE030B}"/>
                </a:ext>
              </a:extLst>
            </p:cNvPr>
            <p:cNvGrpSpPr/>
            <p:nvPr/>
          </p:nvGrpSpPr>
          <p:grpSpPr>
            <a:xfrm>
              <a:off x="697739" y="2927936"/>
              <a:ext cx="1782657" cy="246221"/>
              <a:chOff x="697739" y="3187470"/>
              <a:chExt cx="1782657" cy="246221"/>
            </a:xfrm>
          </p:grpSpPr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5049A535-BAF3-AA15-9483-6D56B95DA164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F454AC15-525A-677B-7185-6F4E86C27567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104" name="Image 103">
              <a:extLst>
                <a:ext uri="{FF2B5EF4-FFF2-40B4-BE49-F238E27FC236}">
                  <a16:creationId xmlns:a16="http://schemas.microsoft.com/office/drawing/2014/main" id="{4DD62F8B-72D8-719D-F823-84A2C8077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1136462" y="1202623"/>
              <a:ext cx="947787" cy="776794"/>
            </a:xfrm>
            <a:prstGeom prst="rect">
              <a:avLst/>
            </a:prstGeom>
          </p:spPr>
        </p:pic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8AB52E13-0CDF-5084-C582-4DBBDC6402F4}"/>
              </a:ext>
            </a:extLst>
          </p:cNvPr>
          <p:cNvGrpSpPr/>
          <p:nvPr/>
        </p:nvGrpSpPr>
        <p:grpSpPr>
          <a:xfrm>
            <a:off x="953943" y="4158589"/>
            <a:ext cx="5407979" cy="1506007"/>
            <a:chOff x="2899472" y="4158589"/>
            <a:chExt cx="5407979" cy="1506007"/>
          </a:xfrm>
        </p:grpSpPr>
        <p:sp>
          <p:nvSpPr>
            <p:cNvPr id="71" name="Flèche vers la droite 70">
              <a:extLst>
                <a:ext uri="{FF2B5EF4-FFF2-40B4-BE49-F238E27FC236}">
                  <a16:creationId xmlns:a16="http://schemas.microsoft.com/office/drawing/2014/main" id="{58E6C501-8D28-6D48-2AC4-B8D7A9D16055}"/>
                </a:ext>
              </a:extLst>
            </p:cNvPr>
            <p:cNvSpPr/>
            <p:nvPr/>
          </p:nvSpPr>
          <p:spPr>
            <a:xfrm rot="10800000">
              <a:off x="4787733" y="5176342"/>
              <a:ext cx="90538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DC5B0E74-BA10-279C-2FAA-E907EDEC1FEA}"/>
                </a:ext>
              </a:extLst>
            </p:cNvPr>
            <p:cNvSpPr txBox="1"/>
            <p:nvPr/>
          </p:nvSpPr>
          <p:spPr>
            <a:xfrm>
              <a:off x="3064342" y="4731546"/>
              <a:ext cx="1573320" cy="57708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50" dirty="0"/>
                <a:t>Patient</a:t>
              </a:r>
            </a:p>
            <a:p>
              <a:pPr algn="ctr"/>
              <a:r>
                <a:rPr lang="en-US" sz="1050" dirty="0"/>
                <a:t>ready to collect by funeral director</a:t>
              </a:r>
            </a:p>
          </p:txBody>
        </p:sp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48700442-703D-EF98-E1D7-3A61CDDAA645}"/>
                </a:ext>
              </a:extLst>
            </p:cNvPr>
            <p:cNvSpPr/>
            <p:nvPr/>
          </p:nvSpPr>
          <p:spPr>
            <a:xfrm rot="10800000">
              <a:off x="5169361" y="4207039"/>
              <a:ext cx="3138090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0" name="ZoneTexte 119">
              <a:extLst>
                <a:ext uri="{FF2B5EF4-FFF2-40B4-BE49-F238E27FC236}">
                  <a16:creationId xmlns:a16="http://schemas.microsoft.com/office/drawing/2014/main" id="{71952C1C-5860-2B03-EB9C-22DAF75C1B06}"/>
                </a:ext>
              </a:extLst>
            </p:cNvPr>
            <p:cNvSpPr txBox="1"/>
            <p:nvPr/>
          </p:nvSpPr>
          <p:spPr>
            <a:xfrm>
              <a:off x="7219679" y="4331031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22" name="Image 121">
              <a:extLst>
                <a:ext uri="{FF2B5EF4-FFF2-40B4-BE49-F238E27FC236}">
                  <a16:creationId xmlns:a16="http://schemas.microsoft.com/office/drawing/2014/main" id="{EECA0DE6-3066-62F0-4C07-08A0AFB58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899472" y="4158589"/>
              <a:ext cx="2269892" cy="584669"/>
            </a:xfrm>
            <a:prstGeom prst="rect">
              <a:avLst/>
            </a:prstGeom>
          </p:spPr>
        </p:pic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EC8A7EA4-67FA-5C1F-4C77-A92B032C6F54}"/>
                </a:ext>
              </a:extLst>
            </p:cNvPr>
            <p:cNvGrpSpPr/>
            <p:nvPr/>
          </p:nvGrpSpPr>
          <p:grpSpPr>
            <a:xfrm>
              <a:off x="2927983" y="5418375"/>
              <a:ext cx="1782657" cy="246221"/>
              <a:chOff x="697739" y="3187470"/>
              <a:chExt cx="1782657" cy="246221"/>
            </a:xfrm>
          </p:grpSpPr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920D2AFC-41F1-43A5-884C-7A1C3DA63F8B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97510F16-E2A5-F53B-5811-4143430E9D13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EE154CA8-82AE-BE2B-BE1E-C797BEE47DC5}"/>
              </a:ext>
            </a:extLst>
          </p:cNvPr>
          <p:cNvGrpSpPr/>
          <p:nvPr/>
        </p:nvGrpSpPr>
        <p:grpSpPr>
          <a:xfrm>
            <a:off x="2954914" y="4596958"/>
            <a:ext cx="3407008" cy="1848223"/>
            <a:chOff x="4900443" y="4596958"/>
            <a:chExt cx="3407008" cy="1848223"/>
          </a:xfrm>
        </p:grpSpPr>
        <p:sp>
          <p:nvSpPr>
            <p:cNvPr id="117" name="Flèche vers la droite 116">
              <a:extLst>
                <a:ext uri="{FF2B5EF4-FFF2-40B4-BE49-F238E27FC236}">
                  <a16:creationId xmlns:a16="http://schemas.microsoft.com/office/drawing/2014/main" id="{F3F39DB6-057A-7480-A9CF-DE6B5E4DEFB5}"/>
                </a:ext>
              </a:extLst>
            </p:cNvPr>
            <p:cNvSpPr/>
            <p:nvPr/>
          </p:nvSpPr>
          <p:spPr>
            <a:xfrm rot="10800000">
              <a:off x="6547712" y="5169501"/>
              <a:ext cx="1759739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03EFC003-E01F-0158-B316-BEECB045548F}"/>
                </a:ext>
              </a:extLst>
            </p:cNvPr>
            <p:cNvSpPr txBox="1"/>
            <p:nvPr/>
          </p:nvSpPr>
          <p:spPr>
            <a:xfrm>
              <a:off x="5297826" y="5759881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post-mortem complete </a:t>
              </a:r>
            </a:p>
          </p:txBody>
        </p:sp>
        <p:pic>
          <p:nvPicPr>
            <p:cNvPr id="106" name="Image 105" descr="Une image contenant meubles, capture d’écran, art, conception&#10;&#10;Description générée automatiquement">
              <a:extLst>
                <a:ext uri="{FF2B5EF4-FFF2-40B4-BE49-F238E27FC236}">
                  <a16:creationId xmlns:a16="http://schemas.microsoft.com/office/drawing/2014/main" id="{878DA830-EE2E-CA68-760B-B1EB10467F5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655145" y="4596958"/>
              <a:ext cx="888212" cy="980283"/>
            </a:xfrm>
            <a:prstGeom prst="rect">
              <a:avLst/>
            </a:prstGeom>
          </p:spPr>
        </p:pic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668DBB93-402D-9419-2A0D-314E8D8C1E3B}"/>
                </a:ext>
              </a:extLst>
            </p:cNvPr>
            <p:cNvSpPr txBox="1"/>
            <p:nvPr/>
          </p:nvSpPr>
          <p:spPr>
            <a:xfrm>
              <a:off x="7084174" y="5255354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6FE88B5A-36A7-76E5-DDE1-790CDD6B5BB1}"/>
                </a:ext>
              </a:extLst>
            </p:cNvPr>
            <p:cNvGrpSpPr/>
            <p:nvPr/>
          </p:nvGrpSpPr>
          <p:grpSpPr>
            <a:xfrm>
              <a:off x="4900443" y="6198960"/>
              <a:ext cx="2412283" cy="246221"/>
              <a:chOff x="4900443" y="6198960"/>
              <a:chExt cx="2412283" cy="246221"/>
            </a:xfrm>
          </p:grpSpPr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4CB4EDD2-D402-78A1-E396-BF7A08B23F8A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34B8B758-C205-AEB2-8694-81E3ADED9476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CBEF421B-AA4B-02EB-731E-0F0E9AF1B242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Accurate identification of the deceased patient to confirm accurate location of deceased patient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10B3AF-2AE0-3558-C96C-E932C1C240B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marR="0" lvl="0" indent="-342900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000" dirty="0"/>
              <a:t>Accurate identification of the  deceased patient to inform relatives when transfer has taken place</a:t>
            </a:r>
          </a:p>
          <a:p>
            <a:pPr marL="342900" marR="0" lvl="0" indent="-342900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000" dirty="0"/>
              <a:t>Accurate identification of the location of the deceased patient to inform relatives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Where the standards fit in the process map</a:t>
            </a:r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3E5FBAF4-0D76-7E30-51E8-BE23AD840B36}"/>
              </a:ext>
            </a:extLst>
          </p:cNvPr>
          <p:cNvGrpSpPr/>
          <p:nvPr/>
        </p:nvGrpSpPr>
        <p:grpSpPr>
          <a:xfrm>
            <a:off x="697739" y="1202623"/>
            <a:ext cx="1782657" cy="1971534"/>
            <a:chOff x="697739" y="1202623"/>
            <a:chExt cx="1782657" cy="1971534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76405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deceased in hospital location  </a:t>
              </a:r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2D0EDC6A-EFF6-AAF3-AB56-9CB841EE030B}"/>
                </a:ext>
              </a:extLst>
            </p:cNvPr>
            <p:cNvGrpSpPr/>
            <p:nvPr/>
          </p:nvGrpSpPr>
          <p:grpSpPr>
            <a:xfrm>
              <a:off x="697739" y="2927936"/>
              <a:ext cx="1782657" cy="246221"/>
              <a:chOff x="697739" y="3187470"/>
              <a:chExt cx="1782657" cy="246221"/>
            </a:xfrm>
          </p:grpSpPr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5049A535-BAF3-AA15-9483-6D56B95DA164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F454AC15-525A-677B-7185-6F4E86C27567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104" name="Image 103">
              <a:extLst>
                <a:ext uri="{FF2B5EF4-FFF2-40B4-BE49-F238E27FC236}">
                  <a16:creationId xmlns:a16="http://schemas.microsoft.com/office/drawing/2014/main" id="{4DD62F8B-72D8-719D-F823-84A2C8077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36462" y="1202623"/>
              <a:ext cx="947787" cy="7767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3477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Where the standards fit in the process map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F2163D9E-7B1C-9859-E731-7C9A76CF28E6}"/>
              </a:ext>
            </a:extLst>
          </p:cNvPr>
          <p:cNvGrpSpPr/>
          <p:nvPr/>
        </p:nvGrpSpPr>
        <p:grpSpPr>
          <a:xfrm>
            <a:off x="1751863" y="1162275"/>
            <a:ext cx="2958777" cy="2011882"/>
            <a:chOff x="1751863" y="1162275"/>
            <a:chExt cx="2958777" cy="2011882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>
              <a:off x="1751863" y="1479535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303958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prepared for mortuary</a:t>
              </a:r>
            </a:p>
          </p:txBody>
        </p:sp>
        <p:pic>
          <p:nvPicPr>
            <p:cNvPr id="102" name="Image 101" descr="Une image contenant conception, lit&#10;&#10;Description générée automatiquement avec une confiance moyenne">
              <a:extLst>
                <a:ext uri="{FF2B5EF4-FFF2-40B4-BE49-F238E27FC236}">
                  <a16:creationId xmlns:a16="http://schemas.microsoft.com/office/drawing/2014/main" id="{68B13074-69A2-3655-FF77-F388EC4A97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70148" y="1162275"/>
              <a:ext cx="1001947" cy="861133"/>
            </a:xfrm>
            <a:prstGeom prst="rect">
              <a:avLst/>
            </a:prstGeom>
          </p:spPr>
        </p:pic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C2C18915-2848-B79F-29D4-41CDE6D92F70}"/>
                </a:ext>
              </a:extLst>
            </p:cNvPr>
            <p:cNvGrpSpPr/>
            <p:nvPr/>
          </p:nvGrpSpPr>
          <p:grpSpPr>
            <a:xfrm>
              <a:off x="2927983" y="2927936"/>
              <a:ext cx="1782657" cy="246221"/>
              <a:chOff x="697739" y="3187470"/>
              <a:chExt cx="1782657" cy="246221"/>
            </a:xfrm>
          </p:grpSpPr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F6BB888A-3E7C-679E-140D-95149AAF892B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F3D9E30F-35F0-1F94-D892-54D4BB053AD3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3E5FBAF4-0D76-7E30-51E8-BE23AD840B36}"/>
              </a:ext>
            </a:extLst>
          </p:cNvPr>
          <p:cNvGrpSpPr/>
          <p:nvPr/>
        </p:nvGrpSpPr>
        <p:grpSpPr>
          <a:xfrm>
            <a:off x="697739" y="1202623"/>
            <a:ext cx="1782657" cy="1971534"/>
            <a:chOff x="697739" y="1202623"/>
            <a:chExt cx="1782657" cy="1971534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76405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deceased in hospital location  </a:t>
              </a:r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2D0EDC6A-EFF6-AAF3-AB56-9CB841EE030B}"/>
                </a:ext>
              </a:extLst>
            </p:cNvPr>
            <p:cNvGrpSpPr/>
            <p:nvPr/>
          </p:nvGrpSpPr>
          <p:grpSpPr>
            <a:xfrm>
              <a:off x="697739" y="2927936"/>
              <a:ext cx="1782657" cy="246221"/>
              <a:chOff x="697739" y="3187470"/>
              <a:chExt cx="1782657" cy="246221"/>
            </a:xfrm>
          </p:grpSpPr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5049A535-BAF3-AA15-9483-6D56B95DA164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F454AC15-525A-677B-7185-6F4E86C27567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104" name="Image 103">
              <a:extLst>
                <a:ext uri="{FF2B5EF4-FFF2-40B4-BE49-F238E27FC236}">
                  <a16:creationId xmlns:a16="http://schemas.microsoft.com/office/drawing/2014/main" id="{4DD62F8B-72D8-719D-F823-84A2C8077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36462" y="1202623"/>
              <a:ext cx="947787" cy="7767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5926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e 48">
            <a:extLst>
              <a:ext uri="{FF2B5EF4-FFF2-40B4-BE49-F238E27FC236}">
                <a16:creationId xmlns:a16="http://schemas.microsoft.com/office/drawing/2014/main" id="{FA5E8497-3FD7-A322-21C0-985864F439CC}"/>
              </a:ext>
            </a:extLst>
          </p:cNvPr>
          <p:cNvGrpSpPr/>
          <p:nvPr/>
        </p:nvGrpSpPr>
        <p:grpSpPr>
          <a:xfrm>
            <a:off x="3923932" y="1479535"/>
            <a:ext cx="3388794" cy="1694622"/>
            <a:chOff x="3923932" y="1479535"/>
            <a:chExt cx="3388794" cy="1694622"/>
          </a:xfrm>
        </p:grpSpPr>
        <p:sp>
          <p:nvSpPr>
            <p:cNvPr id="17" name="Flèche vers la droite 16">
              <a:extLst>
                <a:ext uri="{FF2B5EF4-FFF2-40B4-BE49-F238E27FC236}">
                  <a16:creationId xmlns:a16="http://schemas.microsoft.com/office/drawing/2014/main" id="{09AE8B52-E869-DC62-52DA-8975515BB223}"/>
                </a:ext>
              </a:extLst>
            </p:cNvPr>
            <p:cNvSpPr/>
            <p:nvPr/>
          </p:nvSpPr>
          <p:spPr>
            <a:xfrm>
              <a:off x="3923932" y="1479535"/>
              <a:ext cx="156979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5315118" y="2230797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collected  from ward and taken to mortuary </a:t>
              </a:r>
            </a:p>
          </p:txBody>
        </p:sp>
        <p:pic>
          <p:nvPicPr>
            <p:cNvPr id="108" name="Image 107">
              <a:extLst>
                <a:ext uri="{FF2B5EF4-FFF2-40B4-BE49-F238E27FC236}">
                  <a16:creationId xmlns:a16="http://schemas.microsoft.com/office/drawing/2014/main" id="{B96BCAA9-6A69-AFEA-F41F-DA673DC571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5618413" y="1479535"/>
              <a:ext cx="888212" cy="519929"/>
            </a:xfrm>
            <a:prstGeom prst="rect">
              <a:avLst/>
            </a:prstGeom>
          </p:spPr>
        </p:pic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838AD9D3-D4CA-7D20-BFFA-57672115C96D}"/>
                </a:ext>
              </a:extLst>
            </p:cNvPr>
            <p:cNvGrpSpPr/>
            <p:nvPr/>
          </p:nvGrpSpPr>
          <p:grpSpPr>
            <a:xfrm>
              <a:off x="4900443" y="2927936"/>
              <a:ext cx="2412283" cy="246221"/>
              <a:chOff x="4900443" y="6198960"/>
              <a:chExt cx="2412283" cy="246221"/>
            </a:xfrm>
          </p:grpSpPr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5A532DF-65E9-EC23-EA44-12C0BA9CC7C4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D0540FE4-8493-CF8E-5225-6717000FEFB1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AE4ACA8-363B-0430-8089-0BF516217466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Where the standards fit in the process map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F2163D9E-7B1C-9859-E731-7C9A76CF28E6}"/>
              </a:ext>
            </a:extLst>
          </p:cNvPr>
          <p:cNvGrpSpPr/>
          <p:nvPr/>
        </p:nvGrpSpPr>
        <p:grpSpPr>
          <a:xfrm>
            <a:off x="1751863" y="1162275"/>
            <a:ext cx="2958777" cy="2011882"/>
            <a:chOff x="1751863" y="1162275"/>
            <a:chExt cx="2958777" cy="2011882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>
              <a:off x="1751863" y="1479535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303958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prepared for mortuary</a:t>
              </a:r>
            </a:p>
          </p:txBody>
        </p:sp>
        <p:pic>
          <p:nvPicPr>
            <p:cNvPr id="102" name="Image 101" descr="Une image contenant conception, lit&#10;&#10;Description générée automatiquement avec une confiance moyenne">
              <a:extLst>
                <a:ext uri="{FF2B5EF4-FFF2-40B4-BE49-F238E27FC236}">
                  <a16:creationId xmlns:a16="http://schemas.microsoft.com/office/drawing/2014/main" id="{68B13074-69A2-3655-FF77-F388EC4A97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70148" y="1162275"/>
              <a:ext cx="1001947" cy="861133"/>
            </a:xfrm>
            <a:prstGeom prst="rect">
              <a:avLst/>
            </a:prstGeom>
          </p:spPr>
        </p:pic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C2C18915-2848-B79F-29D4-41CDE6D92F70}"/>
                </a:ext>
              </a:extLst>
            </p:cNvPr>
            <p:cNvGrpSpPr/>
            <p:nvPr/>
          </p:nvGrpSpPr>
          <p:grpSpPr>
            <a:xfrm>
              <a:off x="2927983" y="2927936"/>
              <a:ext cx="1782657" cy="246221"/>
              <a:chOff x="697739" y="3187470"/>
              <a:chExt cx="1782657" cy="246221"/>
            </a:xfrm>
          </p:grpSpPr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F6BB888A-3E7C-679E-140D-95149AAF892B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F3D9E30F-35F0-1F94-D892-54D4BB053AD3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3E5FBAF4-0D76-7E30-51E8-BE23AD840B36}"/>
              </a:ext>
            </a:extLst>
          </p:cNvPr>
          <p:cNvGrpSpPr/>
          <p:nvPr/>
        </p:nvGrpSpPr>
        <p:grpSpPr>
          <a:xfrm>
            <a:off x="697739" y="1202623"/>
            <a:ext cx="1782657" cy="1971534"/>
            <a:chOff x="697739" y="1202623"/>
            <a:chExt cx="1782657" cy="1971534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76405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deceased in hospital location  </a:t>
              </a:r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2D0EDC6A-EFF6-AAF3-AB56-9CB841EE030B}"/>
                </a:ext>
              </a:extLst>
            </p:cNvPr>
            <p:cNvGrpSpPr/>
            <p:nvPr/>
          </p:nvGrpSpPr>
          <p:grpSpPr>
            <a:xfrm>
              <a:off x="697739" y="2927936"/>
              <a:ext cx="1782657" cy="246221"/>
              <a:chOff x="697739" y="3187470"/>
              <a:chExt cx="1782657" cy="246221"/>
            </a:xfrm>
          </p:grpSpPr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5049A535-BAF3-AA15-9483-6D56B95DA164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F454AC15-525A-677B-7185-6F4E86C27567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104" name="Image 103">
              <a:extLst>
                <a:ext uri="{FF2B5EF4-FFF2-40B4-BE49-F238E27FC236}">
                  <a16:creationId xmlns:a16="http://schemas.microsoft.com/office/drawing/2014/main" id="{4DD62F8B-72D8-719D-F823-84A2C8077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36462" y="1202623"/>
              <a:ext cx="947787" cy="7767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89883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e 58">
            <a:extLst>
              <a:ext uri="{FF2B5EF4-FFF2-40B4-BE49-F238E27FC236}">
                <a16:creationId xmlns:a16="http://schemas.microsoft.com/office/drawing/2014/main" id="{76270004-8432-1510-E8A0-3DE5704F86E5}"/>
              </a:ext>
            </a:extLst>
          </p:cNvPr>
          <p:cNvGrpSpPr/>
          <p:nvPr/>
        </p:nvGrpSpPr>
        <p:grpSpPr>
          <a:xfrm>
            <a:off x="6442229" y="1090048"/>
            <a:ext cx="2818108" cy="2084109"/>
            <a:chOff x="6442229" y="1090048"/>
            <a:chExt cx="2818108" cy="2084109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AA6AA74-EF35-A8C5-74E8-CBFFD1E22AA2}"/>
                </a:ext>
              </a:extLst>
            </p:cNvPr>
            <p:cNvSpPr txBox="1"/>
            <p:nvPr/>
          </p:nvSpPr>
          <p:spPr>
            <a:xfrm>
              <a:off x="7590648" y="2230797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Deceased patient transferred to mortuary </a:t>
              </a:r>
            </a:p>
          </p:txBody>
        </p:sp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C433628A-1D97-8F3C-3830-9D51C7488A2C}"/>
                </a:ext>
              </a:extLst>
            </p:cNvPr>
            <p:cNvSpPr/>
            <p:nvPr/>
          </p:nvSpPr>
          <p:spPr>
            <a:xfrm>
              <a:off x="6442229" y="1479535"/>
              <a:ext cx="9772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10" name="Image 109">
              <a:extLst>
                <a:ext uri="{FF2B5EF4-FFF2-40B4-BE49-F238E27FC236}">
                  <a16:creationId xmlns:a16="http://schemas.microsoft.com/office/drawing/2014/main" id="{27D0C2D8-4429-5341-D7CF-866FB10FD8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7475631" y="1090048"/>
              <a:ext cx="1467716" cy="1001947"/>
            </a:xfrm>
            <a:prstGeom prst="rect">
              <a:avLst/>
            </a:prstGeom>
          </p:spPr>
        </p:pic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89EB75AC-61C8-B3A9-F014-2E38D81D6D0F}"/>
                </a:ext>
              </a:extLst>
            </p:cNvPr>
            <p:cNvGrpSpPr/>
            <p:nvPr/>
          </p:nvGrpSpPr>
          <p:grpSpPr>
            <a:xfrm>
              <a:off x="7477680" y="2927936"/>
              <a:ext cx="1782657" cy="246221"/>
              <a:chOff x="697739" y="3187470"/>
              <a:chExt cx="1782657" cy="246221"/>
            </a:xfrm>
          </p:grpSpPr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A80B554C-A023-50C0-12E8-2ED0C78722D9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244171D7-D5D8-6DB1-CA71-91E40A1765AD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FA5E8497-3FD7-A322-21C0-985864F439CC}"/>
              </a:ext>
            </a:extLst>
          </p:cNvPr>
          <p:cNvGrpSpPr/>
          <p:nvPr/>
        </p:nvGrpSpPr>
        <p:grpSpPr>
          <a:xfrm>
            <a:off x="3923932" y="1479535"/>
            <a:ext cx="3388794" cy="1694622"/>
            <a:chOff x="3923932" y="1479535"/>
            <a:chExt cx="3388794" cy="1694622"/>
          </a:xfrm>
        </p:grpSpPr>
        <p:sp>
          <p:nvSpPr>
            <p:cNvPr id="17" name="Flèche vers la droite 16">
              <a:extLst>
                <a:ext uri="{FF2B5EF4-FFF2-40B4-BE49-F238E27FC236}">
                  <a16:creationId xmlns:a16="http://schemas.microsoft.com/office/drawing/2014/main" id="{09AE8B52-E869-DC62-52DA-8975515BB223}"/>
                </a:ext>
              </a:extLst>
            </p:cNvPr>
            <p:cNvSpPr/>
            <p:nvPr/>
          </p:nvSpPr>
          <p:spPr>
            <a:xfrm>
              <a:off x="3923932" y="1479535"/>
              <a:ext cx="156979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5315118" y="2230797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collected  from ward and taken to mortuary </a:t>
              </a:r>
            </a:p>
          </p:txBody>
        </p:sp>
        <p:pic>
          <p:nvPicPr>
            <p:cNvPr id="108" name="Image 107">
              <a:extLst>
                <a:ext uri="{FF2B5EF4-FFF2-40B4-BE49-F238E27FC236}">
                  <a16:creationId xmlns:a16="http://schemas.microsoft.com/office/drawing/2014/main" id="{B96BCAA9-6A69-AFEA-F41F-DA673DC571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5618413" y="1479535"/>
              <a:ext cx="888212" cy="519929"/>
            </a:xfrm>
            <a:prstGeom prst="rect">
              <a:avLst/>
            </a:prstGeom>
          </p:spPr>
        </p:pic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838AD9D3-D4CA-7D20-BFFA-57672115C96D}"/>
                </a:ext>
              </a:extLst>
            </p:cNvPr>
            <p:cNvGrpSpPr/>
            <p:nvPr/>
          </p:nvGrpSpPr>
          <p:grpSpPr>
            <a:xfrm>
              <a:off x="4900443" y="2927936"/>
              <a:ext cx="2412283" cy="246221"/>
              <a:chOff x="4900443" y="6198960"/>
              <a:chExt cx="2412283" cy="246221"/>
            </a:xfrm>
          </p:grpSpPr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5A532DF-65E9-EC23-EA44-12C0BA9CC7C4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D0540FE4-8493-CF8E-5225-6717000FEFB1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AE4ACA8-363B-0430-8089-0BF516217466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Where the standards fit in the process map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F2163D9E-7B1C-9859-E731-7C9A76CF28E6}"/>
              </a:ext>
            </a:extLst>
          </p:cNvPr>
          <p:cNvGrpSpPr/>
          <p:nvPr/>
        </p:nvGrpSpPr>
        <p:grpSpPr>
          <a:xfrm>
            <a:off x="1751863" y="1162275"/>
            <a:ext cx="2958777" cy="2011882"/>
            <a:chOff x="1751863" y="1162275"/>
            <a:chExt cx="2958777" cy="2011882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>
              <a:off x="1751863" y="1479535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303958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prepared for mortuary</a:t>
              </a:r>
            </a:p>
          </p:txBody>
        </p:sp>
        <p:pic>
          <p:nvPicPr>
            <p:cNvPr id="102" name="Image 101" descr="Une image contenant conception, lit&#10;&#10;Description générée automatiquement avec une confiance moyenne">
              <a:extLst>
                <a:ext uri="{FF2B5EF4-FFF2-40B4-BE49-F238E27FC236}">
                  <a16:creationId xmlns:a16="http://schemas.microsoft.com/office/drawing/2014/main" id="{68B13074-69A2-3655-FF77-F388EC4A97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70148" y="1162275"/>
              <a:ext cx="1001947" cy="861133"/>
            </a:xfrm>
            <a:prstGeom prst="rect">
              <a:avLst/>
            </a:prstGeom>
          </p:spPr>
        </p:pic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C2C18915-2848-B79F-29D4-41CDE6D92F70}"/>
                </a:ext>
              </a:extLst>
            </p:cNvPr>
            <p:cNvGrpSpPr/>
            <p:nvPr/>
          </p:nvGrpSpPr>
          <p:grpSpPr>
            <a:xfrm>
              <a:off x="2927983" y="2927936"/>
              <a:ext cx="1782657" cy="246221"/>
              <a:chOff x="697739" y="3187470"/>
              <a:chExt cx="1782657" cy="246221"/>
            </a:xfrm>
          </p:grpSpPr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F6BB888A-3E7C-679E-140D-95149AAF892B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F3D9E30F-35F0-1F94-D892-54D4BB053AD3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3E5FBAF4-0D76-7E30-51E8-BE23AD840B36}"/>
              </a:ext>
            </a:extLst>
          </p:cNvPr>
          <p:cNvGrpSpPr/>
          <p:nvPr/>
        </p:nvGrpSpPr>
        <p:grpSpPr>
          <a:xfrm>
            <a:off x="697739" y="1202623"/>
            <a:ext cx="1782657" cy="1971534"/>
            <a:chOff x="697739" y="1202623"/>
            <a:chExt cx="1782657" cy="1971534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76405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deceased in hospital location  </a:t>
              </a:r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2D0EDC6A-EFF6-AAF3-AB56-9CB841EE030B}"/>
                </a:ext>
              </a:extLst>
            </p:cNvPr>
            <p:cNvGrpSpPr/>
            <p:nvPr/>
          </p:nvGrpSpPr>
          <p:grpSpPr>
            <a:xfrm>
              <a:off x="697739" y="2927936"/>
              <a:ext cx="1782657" cy="246221"/>
              <a:chOff x="697739" y="3187470"/>
              <a:chExt cx="1782657" cy="246221"/>
            </a:xfrm>
          </p:grpSpPr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5049A535-BAF3-AA15-9483-6D56B95DA164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F454AC15-525A-677B-7185-6F4E86C27567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104" name="Image 103">
              <a:extLst>
                <a:ext uri="{FF2B5EF4-FFF2-40B4-BE49-F238E27FC236}">
                  <a16:creationId xmlns:a16="http://schemas.microsoft.com/office/drawing/2014/main" id="{4DD62F8B-72D8-719D-F823-84A2C8077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136462" y="1202623"/>
              <a:ext cx="947787" cy="7767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5166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e 56">
            <a:extLst>
              <a:ext uri="{FF2B5EF4-FFF2-40B4-BE49-F238E27FC236}">
                <a16:creationId xmlns:a16="http://schemas.microsoft.com/office/drawing/2014/main" id="{F25910E7-DBC3-20EB-85DA-AF4F63907C36}"/>
              </a:ext>
            </a:extLst>
          </p:cNvPr>
          <p:cNvGrpSpPr/>
          <p:nvPr/>
        </p:nvGrpSpPr>
        <p:grpSpPr>
          <a:xfrm>
            <a:off x="8402651" y="1662516"/>
            <a:ext cx="3055895" cy="2626763"/>
            <a:chOff x="8402651" y="1662516"/>
            <a:chExt cx="3055895" cy="2626763"/>
          </a:xfrm>
        </p:grpSpPr>
        <p:sp>
          <p:nvSpPr>
            <p:cNvPr id="51" name="Flèche vers la droite 50">
              <a:extLst>
                <a:ext uri="{FF2B5EF4-FFF2-40B4-BE49-F238E27FC236}">
                  <a16:creationId xmlns:a16="http://schemas.microsoft.com/office/drawing/2014/main" id="{BB11FDDE-31FD-4EB2-9714-78BA8458293B}"/>
                </a:ext>
              </a:extLst>
            </p:cNvPr>
            <p:cNvSpPr/>
            <p:nvPr/>
          </p:nvSpPr>
          <p:spPr>
            <a:xfrm rot="1800000">
              <a:off x="8402651" y="1662516"/>
              <a:ext cx="181165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8173BDEF-B340-5DA9-C046-9B7314E4107C}"/>
                </a:ext>
              </a:extLst>
            </p:cNvPr>
            <p:cNvSpPr txBox="1"/>
            <p:nvPr/>
          </p:nvSpPr>
          <p:spPr>
            <a:xfrm>
              <a:off x="9727877" y="359547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Relatives may view body </a:t>
              </a:r>
            </a:p>
          </p:txBody>
        </p:sp>
        <p:pic>
          <p:nvPicPr>
            <p:cNvPr id="100" name="Image 99">
              <a:extLst>
                <a:ext uri="{FF2B5EF4-FFF2-40B4-BE49-F238E27FC236}">
                  <a16:creationId xmlns:a16="http://schemas.microsoft.com/office/drawing/2014/main" id="{9CBB5399-8A7D-F562-177B-B457673C5D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0070431" y="2490331"/>
              <a:ext cx="888212" cy="801558"/>
            </a:xfrm>
            <a:prstGeom prst="rect">
              <a:avLst/>
            </a:prstGeom>
          </p:spPr>
        </p:pic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6351F164-A75C-2584-4234-983D2DADF0ED}"/>
                </a:ext>
              </a:extLst>
            </p:cNvPr>
            <p:cNvGrpSpPr/>
            <p:nvPr/>
          </p:nvGrpSpPr>
          <p:grpSpPr>
            <a:xfrm>
              <a:off x="9675889" y="4043058"/>
              <a:ext cx="1782657" cy="246221"/>
              <a:chOff x="697739" y="3187470"/>
              <a:chExt cx="1782657" cy="246221"/>
            </a:xfrm>
          </p:grpSpPr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1FD49DFB-BB74-7A3D-E392-D1E49AC107DC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61BED6E6-4713-A402-E8A4-34F321F4413A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6270004-8432-1510-E8A0-3DE5704F86E5}"/>
              </a:ext>
            </a:extLst>
          </p:cNvPr>
          <p:cNvGrpSpPr/>
          <p:nvPr/>
        </p:nvGrpSpPr>
        <p:grpSpPr>
          <a:xfrm>
            <a:off x="6442229" y="1090048"/>
            <a:ext cx="2818108" cy="2084109"/>
            <a:chOff x="6442229" y="1090048"/>
            <a:chExt cx="2818108" cy="2084109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AA6AA74-EF35-A8C5-74E8-CBFFD1E22AA2}"/>
                </a:ext>
              </a:extLst>
            </p:cNvPr>
            <p:cNvSpPr txBox="1"/>
            <p:nvPr/>
          </p:nvSpPr>
          <p:spPr>
            <a:xfrm>
              <a:off x="7590648" y="2230797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Deceased patient transferred to mortuary </a:t>
              </a:r>
            </a:p>
          </p:txBody>
        </p:sp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C433628A-1D97-8F3C-3830-9D51C7488A2C}"/>
                </a:ext>
              </a:extLst>
            </p:cNvPr>
            <p:cNvSpPr/>
            <p:nvPr/>
          </p:nvSpPr>
          <p:spPr>
            <a:xfrm>
              <a:off x="6442229" y="1479535"/>
              <a:ext cx="9772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10" name="Image 109">
              <a:extLst>
                <a:ext uri="{FF2B5EF4-FFF2-40B4-BE49-F238E27FC236}">
                  <a16:creationId xmlns:a16="http://schemas.microsoft.com/office/drawing/2014/main" id="{27D0C2D8-4429-5341-D7CF-866FB10FD8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7475631" y="1090048"/>
              <a:ext cx="1467716" cy="1001947"/>
            </a:xfrm>
            <a:prstGeom prst="rect">
              <a:avLst/>
            </a:prstGeom>
          </p:spPr>
        </p:pic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89EB75AC-61C8-B3A9-F014-2E38D81D6D0F}"/>
                </a:ext>
              </a:extLst>
            </p:cNvPr>
            <p:cNvGrpSpPr/>
            <p:nvPr/>
          </p:nvGrpSpPr>
          <p:grpSpPr>
            <a:xfrm>
              <a:off x="7477680" y="2927936"/>
              <a:ext cx="1782657" cy="246221"/>
              <a:chOff x="697739" y="3187470"/>
              <a:chExt cx="1782657" cy="246221"/>
            </a:xfrm>
          </p:grpSpPr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A80B554C-A023-50C0-12E8-2ED0C78722D9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244171D7-D5D8-6DB1-CA71-91E40A1765AD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FA5E8497-3FD7-A322-21C0-985864F439CC}"/>
              </a:ext>
            </a:extLst>
          </p:cNvPr>
          <p:cNvGrpSpPr/>
          <p:nvPr/>
        </p:nvGrpSpPr>
        <p:grpSpPr>
          <a:xfrm>
            <a:off x="3923932" y="1479535"/>
            <a:ext cx="3388794" cy="1694622"/>
            <a:chOff x="3923932" y="1479535"/>
            <a:chExt cx="3388794" cy="1694622"/>
          </a:xfrm>
        </p:grpSpPr>
        <p:sp>
          <p:nvSpPr>
            <p:cNvPr id="17" name="Flèche vers la droite 16">
              <a:extLst>
                <a:ext uri="{FF2B5EF4-FFF2-40B4-BE49-F238E27FC236}">
                  <a16:creationId xmlns:a16="http://schemas.microsoft.com/office/drawing/2014/main" id="{09AE8B52-E869-DC62-52DA-8975515BB223}"/>
                </a:ext>
              </a:extLst>
            </p:cNvPr>
            <p:cNvSpPr/>
            <p:nvPr/>
          </p:nvSpPr>
          <p:spPr>
            <a:xfrm>
              <a:off x="3923932" y="1479535"/>
              <a:ext cx="156979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5315118" y="2230797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collected  from ward and taken to mortuary </a:t>
              </a:r>
            </a:p>
          </p:txBody>
        </p:sp>
        <p:pic>
          <p:nvPicPr>
            <p:cNvPr id="108" name="Image 107">
              <a:extLst>
                <a:ext uri="{FF2B5EF4-FFF2-40B4-BE49-F238E27FC236}">
                  <a16:creationId xmlns:a16="http://schemas.microsoft.com/office/drawing/2014/main" id="{B96BCAA9-6A69-AFEA-F41F-DA673DC571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5618413" y="1479535"/>
              <a:ext cx="888212" cy="519929"/>
            </a:xfrm>
            <a:prstGeom prst="rect">
              <a:avLst/>
            </a:prstGeom>
          </p:spPr>
        </p:pic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838AD9D3-D4CA-7D20-BFFA-57672115C96D}"/>
                </a:ext>
              </a:extLst>
            </p:cNvPr>
            <p:cNvGrpSpPr/>
            <p:nvPr/>
          </p:nvGrpSpPr>
          <p:grpSpPr>
            <a:xfrm>
              <a:off x="4900443" y="2927936"/>
              <a:ext cx="2412283" cy="246221"/>
              <a:chOff x="4900443" y="6198960"/>
              <a:chExt cx="2412283" cy="246221"/>
            </a:xfrm>
          </p:grpSpPr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5A532DF-65E9-EC23-EA44-12C0BA9CC7C4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D0540FE4-8493-CF8E-5225-6717000FEFB1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AE4ACA8-363B-0430-8089-0BF516217466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Where the standards fit in the process map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F2163D9E-7B1C-9859-E731-7C9A76CF28E6}"/>
              </a:ext>
            </a:extLst>
          </p:cNvPr>
          <p:cNvGrpSpPr/>
          <p:nvPr/>
        </p:nvGrpSpPr>
        <p:grpSpPr>
          <a:xfrm>
            <a:off x="1751863" y="1162275"/>
            <a:ext cx="2958777" cy="2011882"/>
            <a:chOff x="1751863" y="1162275"/>
            <a:chExt cx="2958777" cy="2011882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>
              <a:off x="1751863" y="1479535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303958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prepared for mortuary</a:t>
              </a:r>
            </a:p>
          </p:txBody>
        </p:sp>
        <p:pic>
          <p:nvPicPr>
            <p:cNvPr id="102" name="Image 101" descr="Une image contenant conception, lit&#10;&#10;Description générée automatiquement avec une confiance moyenne">
              <a:extLst>
                <a:ext uri="{FF2B5EF4-FFF2-40B4-BE49-F238E27FC236}">
                  <a16:creationId xmlns:a16="http://schemas.microsoft.com/office/drawing/2014/main" id="{68B13074-69A2-3655-FF77-F388EC4A979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370148" y="1162275"/>
              <a:ext cx="1001947" cy="861133"/>
            </a:xfrm>
            <a:prstGeom prst="rect">
              <a:avLst/>
            </a:prstGeom>
          </p:spPr>
        </p:pic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C2C18915-2848-B79F-29D4-41CDE6D92F70}"/>
                </a:ext>
              </a:extLst>
            </p:cNvPr>
            <p:cNvGrpSpPr/>
            <p:nvPr/>
          </p:nvGrpSpPr>
          <p:grpSpPr>
            <a:xfrm>
              <a:off x="2927983" y="2927936"/>
              <a:ext cx="1782657" cy="246221"/>
              <a:chOff x="697739" y="3187470"/>
              <a:chExt cx="1782657" cy="246221"/>
            </a:xfrm>
          </p:grpSpPr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F6BB888A-3E7C-679E-140D-95149AAF892B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F3D9E30F-35F0-1F94-D892-54D4BB053AD3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3E5FBAF4-0D76-7E30-51E8-BE23AD840B36}"/>
              </a:ext>
            </a:extLst>
          </p:cNvPr>
          <p:cNvGrpSpPr/>
          <p:nvPr/>
        </p:nvGrpSpPr>
        <p:grpSpPr>
          <a:xfrm>
            <a:off x="697739" y="1202623"/>
            <a:ext cx="1782657" cy="1971534"/>
            <a:chOff x="697739" y="1202623"/>
            <a:chExt cx="1782657" cy="1971534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76405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deceased in hospital location  </a:t>
              </a:r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2D0EDC6A-EFF6-AAF3-AB56-9CB841EE030B}"/>
                </a:ext>
              </a:extLst>
            </p:cNvPr>
            <p:cNvGrpSpPr/>
            <p:nvPr/>
          </p:nvGrpSpPr>
          <p:grpSpPr>
            <a:xfrm>
              <a:off x="697739" y="2927936"/>
              <a:ext cx="1782657" cy="246221"/>
              <a:chOff x="697739" y="3187470"/>
              <a:chExt cx="1782657" cy="246221"/>
            </a:xfrm>
          </p:grpSpPr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5049A535-BAF3-AA15-9483-6D56B95DA164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F454AC15-525A-677B-7185-6F4E86C27567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104" name="Image 103">
              <a:extLst>
                <a:ext uri="{FF2B5EF4-FFF2-40B4-BE49-F238E27FC236}">
                  <a16:creationId xmlns:a16="http://schemas.microsoft.com/office/drawing/2014/main" id="{4DD62F8B-72D8-719D-F823-84A2C8077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1136462" y="1202623"/>
              <a:ext cx="947787" cy="7767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78656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e 49">
            <a:extLst>
              <a:ext uri="{FF2B5EF4-FFF2-40B4-BE49-F238E27FC236}">
                <a16:creationId xmlns:a16="http://schemas.microsoft.com/office/drawing/2014/main" id="{16B89B0A-A09D-94FE-53A6-9BFF39AE98B4}"/>
              </a:ext>
            </a:extLst>
          </p:cNvPr>
          <p:cNvGrpSpPr/>
          <p:nvPr/>
        </p:nvGrpSpPr>
        <p:grpSpPr>
          <a:xfrm>
            <a:off x="6017476" y="3545218"/>
            <a:ext cx="4558097" cy="2417109"/>
            <a:chOff x="7707308" y="3216978"/>
            <a:chExt cx="4558097" cy="2417109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5AE39313-2873-52BF-87C9-B261118B8255}"/>
                </a:ext>
              </a:extLst>
            </p:cNvPr>
            <p:cNvSpPr txBox="1"/>
            <p:nvPr/>
          </p:nvSpPr>
          <p:spPr>
            <a:xfrm>
              <a:off x="8124733" y="4958471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requires </a:t>
              </a:r>
            </a:p>
            <a:p>
              <a:pPr algn="ctr"/>
              <a:r>
                <a:rPr lang="en-US" sz="1000" dirty="0"/>
                <a:t>post-mortem </a:t>
              </a:r>
            </a:p>
          </p:txBody>
        </p:sp>
        <p:sp>
          <p:nvSpPr>
            <p:cNvPr id="69" name="Flèche vers la droite 68">
              <a:extLst>
                <a:ext uri="{FF2B5EF4-FFF2-40B4-BE49-F238E27FC236}">
                  <a16:creationId xmlns:a16="http://schemas.microsoft.com/office/drawing/2014/main" id="{BC0BC1DE-9304-1565-9208-98C9B65E2199}"/>
                </a:ext>
              </a:extLst>
            </p:cNvPr>
            <p:cNvSpPr/>
            <p:nvPr/>
          </p:nvSpPr>
          <p:spPr>
            <a:xfrm rot="8992038">
              <a:off x="9111634" y="3216978"/>
              <a:ext cx="315377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12" name="Image 111">
              <a:extLst>
                <a:ext uri="{FF2B5EF4-FFF2-40B4-BE49-F238E27FC236}">
                  <a16:creationId xmlns:a16="http://schemas.microsoft.com/office/drawing/2014/main" id="{6AE63AA2-642C-3694-2C98-E6EE468E17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8467287" y="4249012"/>
              <a:ext cx="888212" cy="519929"/>
            </a:xfrm>
            <a:prstGeom prst="rect">
              <a:avLst/>
            </a:prstGeom>
          </p:spPr>
        </p:pic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E134C7E7-3811-1671-9A76-DF67E70007C0}"/>
                </a:ext>
              </a:extLst>
            </p:cNvPr>
            <p:cNvGrpSpPr/>
            <p:nvPr/>
          </p:nvGrpSpPr>
          <p:grpSpPr>
            <a:xfrm>
              <a:off x="7707308" y="5387866"/>
              <a:ext cx="2412283" cy="246221"/>
              <a:chOff x="4900443" y="6198960"/>
              <a:chExt cx="2412283" cy="246221"/>
            </a:xfrm>
          </p:grpSpPr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58D8A255-A8FF-FEBF-90FF-7641B6767ECC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9423C7FB-7BDC-9D7F-8BD3-A9CFFC892CA6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B5CFF9A7-1B82-D328-A7E6-9AEA14D8C846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F25910E7-DBC3-20EB-85DA-AF4F63907C36}"/>
              </a:ext>
            </a:extLst>
          </p:cNvPr>
          <p:cNvGrpSpPr/>
          <p:nvPr/>
        </p:nvGrpSpPr>
        <p:grpSpPr>
          <a:xfrm>
            <a:off x="8402651" y="1662516"/>
            <a:ext cx="3055895" cy="2626763"/>
            <a:chOff x="8402651" y="1662516"/>
            <a:chExt cx="3055895" cy="2626763"/>
          </a:xfrm>
        </p:grpSpPr>
        <p:sp>
          <p:nvSpPr>
            <p:cNvPr id="51" name="Flèche vers la droite 50">
              <a:extLst>
                <a:ext uri="{FF2B5EF4-FFF2-40B4-BE49-F238E27FC236}">
                  <a16:creationId xmlns:a16="http://schemas.microsoft.com/office/drawing/2014/main" id="{BB11FDDE-31FD-4EB2-9714-78BA8458293B}"/>
                </a:ext>
              </a:extLst>
            </p:cNvPr>
            <p:cNvSpPr/>
            <p:nvPr/>
          </p:nvSpPr>
          <p:spPr>
            <a:xfrm rot="1800000">
              <a:off x="8402651" y="1662516"/>
              <a:ext cx="181165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8173BDEF-B340-5DA9-C046-9B7314E4107C}"/>
                </a:ext>
              </a:extLst>
            </p:cNvPr>
            <p:cNvSpPr txBox="1"/>
            <p:nvPr/>
          </p:nvSpPr>
          <p:spPr>
            <a:xfrm>
              <a:off x="9727877" y="359547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Relatives may view body </a:t>
              </a:r>
            </a:p>
          </p:txBody>
        </p:sp>
        <p:pic>
          <p:nvPicPr>
            <p:cNvPr id="100" name="Image 99">
              <a:extLst>
                <a:ext uri="{FF2B5EF4-FFF2-40B4-BE49-F238E27FC236}">
                  <a16:creationId xmlns:a16="http://schemas.microsoft.com/office/drawing/2014/main" id="{9CBB5399-8A7D-F562-177B-B457673C5D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070431" y="2490331"/>
              <a:ext cx="888212" cy="801558"/>
            </a:xfrm>
            <a:prstGeom prst="rect">
              <a:avLst/>
            </a:prstGeom>
          </p:spPr>
        </p:pic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6351F164-A75C-2584-4234-983D2DADF0ED}"/>
                </a:ext>
              </a:extLst>
            </p:cNvPr>
            <p:cNvGrpSpPr/>
            <p:nvPr/>
          </p:nvGrpSpPr>
          <p:grpSpPr>
            <a:xfrm>
              <a:off x="9675889" y="4043058"/>
              <a:ext cx="1782657" cy="246221"/>
              <a:chOff x="697739" y="3187470"/>
              <a:chExt cx="1782657" cy="246221"/>
            </a:xfrm>
          </p:grpSpPr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1FD49DFB-BB74-7A3D-E392-D1E49AC107DC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61BED6E6-4713-A402-E8A4-34F321F4413A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6270004-8432-1510-E8A0-3DE5704F86E5}"/>
              </a:ext>
            </a:extLst>
          </p:cNvPr>
          <p:cNvGrpSpPr/>
          <p:nvPr/>
        </p:nvGrpSpPr>
        <p:grpSpPr>
          <a:xfrm>
            <a:off x="6442229" y="1090048"/>
            <a:ext cx="2818108" cy="2084109"/>
            <a:chOff x="6442229" y="1090048"/>
            <a:chExt cx="2818108" cy="2084109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AA6AA74-EF35-A8C5-74E8-CBFFD1E22AA2}"/>
                </a:ext>
              </a:extLst>
            </p:cNvPr>
            <p:cNvSpPr txBox="1"/>
            <p:nvPr/>
          </p:nvSpPr>
          <p:spPr>
            <a:xfrm>
              <a:off x="7590648" y="2230797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Deceased patient transferred to mortuary </a:t>
              </a:r>
            </a:p>
          </p:txBody>
        </p:sp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C433628A-1D97-8F3C-3830-9D51C7488A2C}"/>
                </a:ext>
              </a:extLst>
            </p:cNvPr>
            <p:cNvSpPr/>
            <p:nvPr/>
          </p:nvSpPr>
          <p:spPr>
            <a:xfrm>
              <a:off x="6442229" y="1479535"/>
              <a:ext cx="9772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10" name="Image 109">
              <a:extLst>
                <a:ext uri="{FF2B5EF4-FFF2-40B4-BE49-F238E27FC236}">
                  <a16:creationId xmlns:a16="http://schemas.microsoft.com/office/drawing/2014/main" id="{27D0C2D8-4429-5341-D7CF-866FB10FD8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7475631" y="1090048"/>
              <a:ext cx="1467716" cy="1001947"/>
            </a:xfrm>
            <a:prstGeom prst="rect">
              <a:avLst/>
            </a:prstGeom>
          </p:spPr>
        </p:pic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89EB75AC-61C8-B3A9-F014-2E38D81D6D0F}"/>
                </a:ext>
              </a:extLst>
            </p:cNvPr>
            <p:cNvGrpSpPr/>
            <p:nvPr/>
          </p:nvGrpSpPr>
          <p:grpSpPr>
            <a:xfrm>
              <a:off x="7477680" y="2927936"/>
              <a:ext cx="1782657" cy="246221"/>
              <a:chOff x="697739" y="3187470"/>
              <a:chExt cx="1782657" cy="246221"/>
            </a:xfrm>
          </p:grpSpPr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A80B554C-A023-50C0-12E8-2ED0C78722D9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244171D7-D5D8-6DB1-CA71-91E40A1765AD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FA5E8497-3FD7-A322-21C0-985864F439CC}"/>
              </a:ext>
            </a:extLst>
          </p:cNvPr>
          <p:cNvGrpSpPr/>
          <p:nvPr/>
        </p:nvGrpSpPr>
        <p:grpSpPr>
          <a:xfrm>
            <a:off x="3923932" y="1479535"/>
            <a:ext cx="3388794" cy="1694622"/>
            <a:chOff x="3923932" y="1479535"/>
            <a:chExt cx="3388794" cy="1694622"/>
          </a:xfrm>
        </p:grpSpPr>
        <p:sp>
          <p:nvSpPr>
            <p:cNvPr id="17" name="Flèche vers la droite 16">
              <a:extLst>
                <a:ext uri="{FF2B5EF4-FFF2-40B4-BE49-F238E27FC236}">
                  <a16:creationId xmlns:a16="http://schemas.microsoft.com/office/drawing/2014/main" id="{09AE8B52-E869-DC62-52DA-8975515BB223}"/>
                </a:ext>
              </a:extLst>
            </p:cNvPr>
            <p:cNvSpPr/>
            <p:nvPr/>
          </p:nvSpPr>
          <p:spPr>
            <a:xfrm>
              <a:off x="3923932" y="1479535"/>
              <a:ext cx="156979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5315118" y="2230797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collected  from ward and taken to mortuary </a:t>
              </a:r>
            </a:p>
          </p:txBody>
        </p:sp>
        <p:pic>
          <p:nvPicPr>
            <p:cNvPr id="108" name="Image 107">
              <a:extLst>
                <a:ext uri="{FF2B5EF4-FFF2-40B4-BE49-F238E27FC236}">
                  <a16:creationId xmlns:a16="http://schemas.microsoft.com/office/drawing/2014/main" id="{B96BCAA9-6A69-AFEA-F41F-DA673DC571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5618413" y="1479535"/>
              <a:ext cx="888212" cy="519929"/>
            </a:xfrm>
            <a:prstGeom prst="rect">
              <a:avLst/>
            </a:prstGeom>
          </p:spPr>
        </p:pic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838AD9D3-D4CA-7D20-BFFA-57672115C96D}"/>
                </a:ext>
              </a:extLst>
            </p:cNvPr>
            <p:cNvGrpSpPr/>
            <p:nvPr/>
          </p:nvGrpSpPr>
          <p:grpSpPr>
            <a:xfrm>
              <a:off x="4900443" y="2927936"/>
              <a:ext cx="2412283" cy="246221"/>
              <a:chOff x="4900443" y="6198960"/>
              <a:chExt cx="2412283" cy="246221"/>
            </a:xfrm>
          </p:grpSpPr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5A532DF-65E9-EC23-EA44-12C0BA9CC7C4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D0540FE4-8493-CF8E-5225-6717000FEFB1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AE4ACA8-363B-0430-8089-0BF516217466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Where the standards fit in the process map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F2163D9E-7B1C-9859-E731-7C9A76CF28E6}"/>
              </a:ext>
            </a:extLst>
          </p:cNvPr>
          <p:cNvGrpSpPr/>
          <p:nvPr/>
        </p:nvGrpSpPr>
        <p:grpSpPr>
          <a:xfrm>
            <a:off x="1751863" y="1162275"/>
            <a:ext cx="2958777" cy="2011882"/>
            <a:chOff x="1751863" y="1162275"/>
            <a:chExt cx="2958777" cy="2011882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>
              <a:off x="1751863" y="1479535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303958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prepared for mortuary</a:t>
              </a:r>
            </a:p>
          </p:txBody>
        </p:sp>
        <p:pic>
          <p:nvPicPr>
            <p:cNvPr id="102" name="Image 101" descr="Une image contenant conception, lit&#10;&#10;Description générée automatiquement avec une confiance moyenne">
              <a:extLst>
                <a:ext uri="{FF2B5EF4-FFF2-40B4-BE49-F238E27FC236}">
                  <a16:creationId xmlns:a16="http://schemas.microsoft.com/office/drawing/2014/main" id="{68B13074-69A2-3655-FF77-F388EC4A979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370148" y="1162275"/>
              <a:ext cx="1001947" cy="861133"/>
            </a:xfrm>
            <a:prstGeom prst="rect">
              <a:avLst/>
            </a:prstGeom>
          </p:spPr>
        </p:pic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C2C18915-2848-B79F-29D4-41CDE6D92F70}"/>
                </a:ext>
              </a:extLst>
            </p:cNvPr>
            <p:cNvGrpSpPr/>
            <p:nvPr/>
          </p:nvGrpSpPr>
          <p:grpSpPr>
            <a:xfrm>
              <a:off x="2927983" y="2927936"/>
              <a:ext cx="1782657" cy="246221"/>
              <a:chOff x="697739" y="3187470"/>
              <a:chExt cx="1782657" cy="246221"/>
            </a:xfrm>
          </p:grpSpPr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F6BB888A-3E7C-679E-140D-95149AAF892B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F3D9E30F-35F0-1F94-D892-54D4BB053AD3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3E5FBAF4-0D76-7E30-51E8-BE23AD840B36}"/>
              </a:ext>
            </a:extLst>
          </p:cNvPr>
          <p:cNvGrpSpPr/>
          <p:nvPr/>
        </p:nvGrpSpPr>
        <p:grpSpPr>
          <a:xfrm>
            <a:off x="697739" y="1202623"/>
            <a:ext cx="1782657" cy="1971534"/>
            <a:chOff x="697739" y="1202623"/>
            <a:chExt cx="1782657" cy="1971534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76405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deceased in hospital location  </a:t>
              </a:r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2D0EDC6A-EFF6-AAF3-AB56-9CB841EE030B}"/>
                </a:ext>
              </a:extLst>
            </p:cNvPr>
            <p:cNvGrpSpPr/>
            <p:nvPr/>
          </p:nvGrpSpPr>
          <p:grpSpPr>
            <a:xfrm>
              <a:off x="697739" y="2927936"/>
              <a:ext cx="1782657" cy="246221"/>
              <a:chOff x="697739" y="3187470"/>
              <a:chExt cx="1782657" cy="246221"/>
            </a:xfrm>
          </p:grpSpPr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5049A535-BAF3-AA15-9483-6D56B95DA164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F454AC15-525A-677B-7185-6F4E86C27567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104" name="Image 103">
              <a:extLst>
                <a:ext uri="{FF2B5EF4-FFF2-40B4-BE49-F238E27FC236}">
                  <a16:creationId xmlns:a16="http://schemas.microsoft.com/office/drawing/2014/main" id="{4DD62F8B-72D8-719D-F823-84A2C8077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1136462" y="1202623"/>
              <a:ext cx="947787" cy="7767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63505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>
            <a:extLst>
              <a:ext uri="{FF2B5EF4-FFF2-40B4-BE49-F238E27FC236}">
                <a16:creationId xmlns:a16="http://schemas.microsoft.com/office/drawing/2014/main" id="{D101CA8D-999F-1720-235A-7973D28CEEFC}"/>
              </a:ext>
            </a:extLst>
          </p:cNvPr>
          <p:cNvGrpSpPr/>
          <p:nvPr/>
        </p:nvGrpSpPr>
        <p:grpSpPr>
          <a:xfrm>
            <a:off x="7610632" y="4358719"/>
            <a:ext cx="3673839" cy="1603608"/>
            <a:chOff x="7610632" y="4358719"/>
            <a:chExt cx="3673839" cy="1603608"/>
          </a:xfrm>
        </p:grpSpPr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9E023D8F-D95C-A12F-66F7-B2C41B72A1EA}"/>
                </a:ext>
              </a:extLst>
            </p:cNvPr>
            <p:cNvSpPr txBox="1"/>
            <p:nvPr/>
          </p:nvSpPr>
          <p:spPr>
            <a:xfrm>
              <a:off x="9289613" y="5286711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Samples going to pathology laboratory’</a:t>
              </a:r>
            </a:p>
          </p:txBody>
        </p:sp>
        <p:sp>
          <p:nvSpPr>
            <p:cNvPr id="58" name="Flèche vers la droite 57">
              <a:extLst>
                <a:ext uri="{FF2B5EF4-FFF2-40B4-BE49-F238E27FC236}">
                  <a16:creationId xmlns:a16="http://schemas.microsoft.com/office/drawing/2014/main" id="{6CEC46B8-D3DA-C767-2B62-AE51568AAAB1}"/>
                </a:ext>
              </a:extLst>
            </p:cNvPr>
            <p:cNvSpPr/>
            <p:nvPr/>
          </p:nvSpPr>
          <p:spPr>
            <a:xfrm>
              <a:off x="7610632" y="4658074"/>
              <a:ext cx="186489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0CF9913B-606A-32A2-464F-D32D98AA1124}"/>
                </a:ext>
              </a:extLst>
            </p:cNvPr>
            <p:cNvGrpSpPr/>
            <p:nvPr/>
          </p:nvGrpSpPr>
          <p:grpSpPr>
            <a:xfrm>
              <a:off x="8872188" y="5716106"/>
              <a:ext cx="2412283" cy="246221"/>
              <a:chOff x="4900443" y="6198960"/>
              <a:chExt cx="2412283" cy="246221"/>
            </a:xfrm>
          </p:grpSpPr>
          <p:sp>
            <p:nvSpPr>
              <p:cNvPr id="63" name="ZoneTexte 62">
                <a:extLst>
                  <a:ext uri="{FF2B5EF4-FFF2-40B4-BE49-F238E27FC236}">
                    <a16:creationId xmlns:a16="http://schemas.microsoft.com/office/drawing/2014/main" id="{19928A8E-A2F2-13A0-B930-FDC4CACA31A9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64" name="ZoneTexte 63">
                <a:extLst>
                  <a:ext uri="{FF2B5EF4-FFF2-40B4-BE49-F238E27FC236}">
                    <a16:creationId xmlns:a16="http://schemas.microsoft.com/office/drawing/2014/main" id="{E655672B-1A30-4D84-C1E7-CEF461A29A5A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F2AF5287-9499-B0CE-A90B-C2F3D5C9F41D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13" name="Image 12" descr="Une image contenant cercle, Caractère coloré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1FCF2F57-7084-1159-4BA1-A14812B426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48313" y="4358719"/>
              <a:ext cx="1034945" cy="1034945"/>
            </a:xfrm>
            <a:prstGeom prst="rect">
              <a:avLst/>
            </a:prstGeom>
          </p:spPr>
        </p:pic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16B89B0A-A09D-94FE-53A6-9BFF39AE98B4}"/>
              </a:ext>
            </a:extLst>
          </p:cNvPr>
          <p:cNvGrpSpPr/>
          <p:nvPr/>
        </p:nvGrpSpPr>
        <p:grpSpPr>
          <a:xfrm>
            <a:off x="6017476" y="3545218"/>
            <a:ext cx="4558097" cy="2417109"/>
            <a:chOff x="7707308" y="3216978"/>
            <a:chExt cx="4558097" cy="2417109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5AE39313-2873-52BF-87C9-B261118B8255}"/>
                </a:ext>
              </a:extLst>
            </p:cNvPr>
            <p:cNvSpPr txBox="1"/>
            <p:nvPr/>
          </p:nvSpPr>
          <p:spPr>
            <a:xfrm>
              <a:off x="8124733" y="4958471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requires </a:t>
              </a:r>
            </a:p>
            <a:p>
              <a:pPr algn="ctr"/>
              <a:r>
                <a:rPr lang="en-US" sz="1000" dirty="0"/>
                <a:t>post-mortem </a:t>
              </a:r>
            </a:p>
          </p:txBody>
        </p:sp>
        <p:sp>
          <p:nvSpPr>
            <p:cNvPr id="69" name="Flèche vers la droite 68">
              <a:extLst>
                <a:ext uri="{FF2B5EF4-FFF2-40B4-BE49-F238E27FC236}">
                  <a16:creationId xmlns:a16="http://schemas.microsoft.com/office/drawing/2014/main" id="{BC0BC1DE-9304-1565-9208-98C9B65E2199}"/>
                </a:ext>
              </a:extLst>
            </p:cNvPr>
            <p:cNvSpPr/>
            <p:nvPr/>
          </p:nvSpPr>
          <p:spPr>
            <a:xfrm rot="8992038">
              <a:off x="9111634" y="3216978"/>
              <a:ext cx="315377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12" name="Image 111">
              <a:extLst>
                <a:ext uri="{FF2B5EF4-FFF2-40B4-BE49-F238E27FC236}">
                  <a16:creationId xmlns:a16="http://schemas.microsoft.com/office/drawing/2014/main" id="{6AE63AA2-642C-3694-2C98-E6EE468E17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8467287" y="4249012"/>
              <a:ext cx="888212" cy="519929"/>
            </a:xfrm>
            <a:prstGeom prst="rect">
              <a:avLst/>
            </a:prstGeom>
          </p:spPr>
        </p:pic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E134C7E7-3811-1671-9A76-DF67E70007C0}"/>
                </a:ext>
              </a:extLst>
            </p:cNvPr>
            <p:cNvGrpSpPr/>
            <p:nvPr/>
          </p:nvGrpSpPr>
          <p:grpSpPr>
            <a:xfrm>
              <a:off x="7707308" y="5387866"/>
              <a:ext cx="2412283" cy="246221"/>
              <a:chOff x="4900443" y="6198960"/>
              <a:chExt cx="2412283" cy="246221"/>
            </a:xfrm>
          </p:grpSpPr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58D8A255-A8FF-FEBF-90FF-7641B6767ECC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9423C7FB-7BDC-9D7F-8BD3-A9CFFC892CA6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B5CFF9A7-1B82-D328-A7E6-9AEA14D8C846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F25910E7-DBC3-20EB-85DA-AF4F63907C36}"/>
              </a:ext>
            </a:extLst>
          </p:cNvPr>
          <p:cNvGrpSpPr/>
          <p:nvPr/>
        </p:nvGrpSpPr>
        <p:grpSpPr>
          <a:xfrm>
            <a:off x="8402651" y="1662516"/>
            <a:ext cx="3055895" cy="2626763"/>
            <a:chOff x="8402651" y="1662516"/>
            <a:chExt cx="3055895" cy="2626763"/>
          </a:xfrm>
        </p:grpSpPr>
        <p:sp>
          <p:nvSpPr>
            <p:cNvPr id="51" name="Flèche vers la droite 50">
              <a:extLst>
                <a:ext uri="{FF2B5EF4-FFF2-40B4-BE49-F238E27FC236}">
                  <a16:creationId xmlns:a16="http://schemas.microsoft.com/office/drawing/2014/main" id="{BB11FDDE-31FD-4EB2-9714-78BA8458293B}"/>
                </a:ext>
              </a:extLst>
            </p:cNvPr>
            <p:cNvSpPr/>
            <p:nvPr/>
          </p:nvSpPr>
          <p:spPr>
            <a:xfrm rot="1800000">
              <a:off x="8402651" y="1662516"/>
              <a:ext cx="181165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8173BDEF-B340-5DA9-C046-9B7314E4107C}"/>
                </a:ext>
              </a:extLst>
            </p:cNvPr>
            <p:cNvSpPr txBox="1"/>
            <p:nvPr/>
          </p:nvSpPr>
          <p:spPr>
            <a:xfrm>
              <a:off x="9727877" y="359547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Relatives may view body </a:t>
              </a:r>
            </a:p>
          </p:txBody>
        </p:sp>
        <p:pic>
          <p:nvPicPr>
            <p:cNvPr id="100" name="Image 99">
              <a:extLst>
                <a:ext uri="{FF2B5EF4-FFF2-40B4-BE49-F238E27FC236}">
                  <a16:creationId xmlns:a16="http://schemas.microsoft.com/office/drawing/2014/main" id="{9CBB5399-8A7D-F562-177B-B457673C5D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070431" y="2490331"/>
              <a:ext cx="888212" cy="801558"/>
            </a:xfrm>
            <a:prstGeom prst="rect">
              <a:avLst/>
            </a:prstGeom>
          </p:spPr>
        </p:pic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6351F164-A75C-2584-4234-983D2DADF0ED}"/>
                </a:ext>
              </a:extLst>
            </p:cNvPr>
            <p:cNvGrpSpPr/>
            <p:nvPr/>
          </p:nvGrpSpPr>
          <p:grpSpPr>
            <a:xfrm>
              <a:off x="9675889" y="4043058"/>
              <a:ext cx="1782657" cy="246221"/>
              <a:chOff x="697739" y="3187470"/>
              <a:chExt cx="1782657" cy="246221"/>
            </a:xfrm>
          </p:grpSpPr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1FD49DFB-BB74-7A3D-E392-D1E49AC107DC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61BED6E6-4713-A402-E8A4-34F321F4413A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6270004-8432-1510-E8A0-3DE5704F86E5}"/>
              </a:ext>
            </a:extLst>
          </p:cNvPr>
          <p:cNvGrpSpPr/>
          <p:nvPr/>
        </p:nvGrpSpPr>
        <p:grpSpPr>
          <a:xfrm>
            <a:off x="6442229" y="1090048"/>
            <a:ext cx="2818108" cy="2084109"/>
            <a:chOff x="6442229" y="1090048"/>
            <a:chExt cx="2818108" cy="2084109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AA6AA74-EF35-A8C5-74E8-CBFFD1E22AA2}"/>
                </a:ext>
              </a:extLst>
            </p:cNvPr>
            <p:cNvSpPr txBox="1"/>
            <p:nvPr/>
          </p:nvSpPr>
          <p:spPr>
            <a:xfrm>
              <a:off x="7590648" y="2230797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Deceased patient transferred to mortuary </a:t>
              </a:r>
            </a:p>
          </p:txBody>
        </p:sp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C433628A-1D97-8F3C-3830-9D51C7488A2C}"/>
                </a:ext>
              </a:extLst>
            </p:cNvPr>
            <p:cNvSpPr/>
            <p:nvPr/>
          </p:nvSpPr>
          <p:spPr>
            <a:xfrm>
              <a:off x="6442229" y="1479535"/>
              <a:ext cx="9772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10" name="Image 109">
              <a:extLst>
                <a:ext uri="{FF2B5EF4-FFF2-40B4-BE49-F238E27FC236}">
                  <a16:creationId xmlns:a16="http://schemas.microsoft.com/office/drawing/2014/main" id="{27D0C2D8-4429-5341-D7CF-866FB10FD8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7475631" y="1090048"/>
              <a:ext cx="1467716" cy="1001947"/>
            </a:xfrm>
            <a:prstGeom prst="rect">
              <a:avLst/>
            </a:prstGeom>
          </p:spPr>
        </p:pic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89EB75AC-61C8-B3A9-F014-2E38D81D6D0F}"/>
                </a:ext>
              </a:extLst>
            </p:cNvPr>
            <p:cNvGrpSpPr/>
            <p:nvPr/>
          </p:nvGrpSpPr>
          <p:grpSpPr>
            <a:xfrm>
              <a:off x="7477680" y="2927936"/>
              <a:ext cx="1782657" cy="246221"/>
              <a:chOff x="697739" y="3187470"/>
              <a:chExt cx="1782657" cy="246221"/>
            </a:xfrm>
          </p:grpSpPr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A80B554C-A023-50C0-12E8-2ED0C78722D9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244171D7-D5D8-6DB1-CA71-91E40A1765AD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FA5E8497-3FD7-A322-21C0-985864F439CC}"/>
              </a:ext>
            </a:extLst>
          </p:cNvPr>
          <p:cNvGrpSpPr/>
          <p:nvPr/>
        </p:nvGrpSpPr>
        <p:grpSpPr>
          <a:xfrm>
            <a:off x="3923932" y="1479535"/>
            <a:ext cx="3388794" cy="1694622"/>
            <a:chOff x="3923932" y="1479535"/>
            <a:chExt cx="3388794" cy="1694622"/>
          </a:xfrm>
        </p:grpSpPr>
        <p:sp>
          <p:nvSpPr>
            <p:cNvPr id="17" name="Flèche vers la droite 16">
              <a:extLst>
                <a:ext uri="{FF2B5EF4-FFF2-40B4-BE49-F238E27FC236}">
                  <a16:creationId xmlns:a16="http://schemas.microsoft.com/office/drawing/2014/main" id="{09AE8B52-E869-DC62-52DA-8975515BB223}"/>
                </a:ext>
              </a:extLst>
            </p:cNvPr>
            <p:cNvSpPr/>
            <p:nvPr/>
          </p:nvSpPr>
          <p:spPr>
            <a:xfrm>
              <a:off x="3923932" y="1479535"/>
              <a:ext cx="156979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5315118" y="2230797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collected  from ward and taken to mortuary </a:t>
              </a:r>
            </a:p>
          </p:txBody>
        </p:sp>
        <p:pic>
          <p:nvPicPr>
            <p:cNvPr id="108" name="Image 107">
              <a:extLst>
                <a:ext uri="{FF2B5EF4-FFF2-40B4-BE49-F238E27FC236}">
                  <a16:creationId xmlns:a16="http://schemas.microsoft.com/office/drawing/2014/main" id="{B96BCAA9-6A69-AFEA-F41F-DA673DC571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5618413" y="1479535"/>
              <a:ext cx="888212" cy="519929"/>
            </a:xfrm>
            <a:prstGeom prst="rect">
              <a:avLst/>
            </a:prstGeom>
          </p:spPr>
        </p:pic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838AD9D3-D4CA-7D20-BFFA-57672115C96D}"/>
                </a:ext>
              </a:extLst>
            </p:cNvPr>
            <p:cNvGrpSpPr/>
            <p:nvPr/>
          </p:nvGrpSpPr>
          <p:grpSpPr>
            <a:xfrm>
              <a:off x="4900443" y="2927936"/>
              <a:ext cx="2412283" cy="246221"/>
              <a:chOff x="4900443" y="6198960"/>
              <a:chExt cx="2412283" cy="246221"/>
            </a:xfrm>
          </p:grpSpPr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5A532DF-65E9-EC23-EA44-12C0BA9CC7C4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D0540FE4-8493-CF8E-5225-6717000FEFB1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AE4ACA8-363B-0430-8089-0BF516217466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Where the standards fit in the process map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F2163D9E-7B1C-9859-E731-7C9A76CF28E6}"/>
              </a:ext>
            </a:extLst>
          </p:cNvPr>
          <p:cNvGrpSpPr/>
          <p:nvPr/>
        </p:nvGrpSpPr>
        <p:grpSpPr>
          <a:xfrm>
            <a:off x="1751863" y="1162275"/>
            <a:ext cx="2958777" cy="2011882"/>
            <a:chOff x="1751863" y="1162275"/>
            <a:chExt cx="2958777" cy="2011882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>
              <a:off x="1751863" y="1479535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303958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prepared for mortuary</a:t>
              </a:r>
            </a:p>
          </p:txBody>
        </p:sp>
        <p:pic>
          <p:nvPicPr>
            <p:cNvPr id="102" name="Image 101" descr="Une image contenant conception, lit&#10;&#10;Description générée automatiquement avec une confiance moyenne">
              <a:extLst>
                <a:ext uri="{FF2B5EF4-FFF2-40B4-BE49-F238E27FC236}">
                  <a16:creationId xmlns:a16="http://schemas.microsoft.com/office/drawing/2014/main" id="{68B13074-69A2-3655-FF77-F388EC4A979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370148" y="1162275"/>
              <a:ext cx="1001947" cy="861133"/>
            </a:xfrm>
            <a:prstGeom prst="rect">
              <a:avLst/>
            </a:prstGeom>
          </p:spPr>
        </p:pic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C2C18915-2848-B79F-29D4-41CDE6D92F70}"/>
                </a:ext>
              </a:extLst>
            </p:cNvPr>
            <p:cNvGrpSpPr/>
            <p:nvPr/>
          </p:nvGrpSpPr>
          <p:grpSpPr>
            <a:xfrm>
              <a:off x="2927983" y="2927936"/>
              <a:ext cx="1782657" cy="246221"/>
              <a:chOff x="697739" y="3187470"/>
              <a:chExt cx="1782657" cy="246221"/>
            </a:xfrm>
          </p:grpSpPr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F6BB888A-3E7C-679E-140D-95149AAF892B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F3D9E30F-35F0-1F94-D892-54D4BB053AD3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3E5FBAF4-0D76-7E30-51E8-BE23AD840B36}"/>
              </a:ext>
            </a:extLst>
          </p:cNvPr>
          <p:cNvGrpSpPr/>
          <p:nvPr/>
        </p:nvGrpSpPr>
        <p:grpSpPr>
          <a:xfrm>
            <a:off x="697739" y="1202623"/>
            <a:ext cx="1782657" cy="1971534"/>
            <a:chOff x="697739" y="1202623"/>
            <a:chExt cx="1782657" cy="1971534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76405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deceased in hospital location  </a:t>
              </a:r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2D0EDC6A-EFF6-AAF3-AB56-9CB841EE030B}"/>
                </a:ext>
              </a:extLst>
            </p:cNvPr>
            <p:cNvGrpSpPr/>
            <p:nvPr/>
          </p:nvGrpSpPr>
          <p:grpSpPr>
            <a:xfrm>
              <a:off x="697739" y="2927936"/>
              <a:ext cx="1782657" cy="246221"/>
              <a:chOff x="697739" y="3187470"/>
              <a:chExt cx="1782657" cy="246221"/>
            </a:xfrm>
          </p:grpSpPr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5049A535-BAF3-AA15-9483-6D56B95DA164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F454AC15-525A-677B-7185-6F4E86C27567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104" name="Image 103">
              <a:extLst>
                <a:ext uri="{FF2B5EF4-FFF2-40B4-BE49-F238E27FC236}">
                  <a16:creationId xmlns:a16="http://schemas.microsoft.com/office/drawing/2014/main" id="{4DD62F8B-72D8-719D-F823-84A2C8077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1136462" y="1202623"/>
              <a:ext cx="947787" cy="7767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502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>
            <a:extLst>
              <a:ext uri="{FF2B5EF4-FFF2-40B4-BE49-F238E27FC236}">
                <a16:creationId xmlns:a16="http://schemas.microsoft.com/office/drawing/2014/main" id="{D101CA8D-999F-1720-235A-7973D28CEEFC}"/>
              </a:ext>
            </a:extLst>
          </p:cNvPr>
          <p:cNvGrpSpPr/>
          <p:nvPr/>
        </p:nvGrpSpPr>
        <p:grpSpPr>
          <a:xfrm>
            <a:off x="7610632" y="4358719"/>
            <a:ext cx="3673839" cy="1603608"/>
            <a:chOff x="7610632" y="4358719"/>
            <a:chExt cx="3673839" cy="1603608"/>
          </a:xfrm>
        </p:grpSpPr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9E023D8F-D95C-A12F-66F7-B2C41B72A1EA}"/>
                </a:ext>
              </a:extLst>
            </p:cNvPr>
            <p:cNvSpPr txBox="1"/>
            <p:nvPr/>
          </p:nvSpPr>
          <p:spPr>
            <a:xfrm>
              <a:off x="9289613" y="5286711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Samples going to pathology laboratory’</a:t>
              </a:r>
            </a:p>
          </p:txBody>
        </p:sp>
        <p:sp>
          <p:nvSpPr>
            <p:cNvPr id="58" name="Flèche vers la droite 57">
              <a:extLst>
                <a:ext uri="{FF2B5EF4-FFF2-40B4-BE49-F238E27FC236}">
                  <a16:creationId xmlns:a16="http://schemas.microsoft.com/office/drawing/2014/main" id="{6CEC46B8-D3DA-C767-2B62-AE51568AAAB1}"/>
                </a:ext>
              </a:extLst>
            </p:cNvPr>
            <p:cNvSpPr/>
            <p:nvPr/>
          </p:nvSpPr>
          <p:spPr>
            <a:xfrm>
              <a:off x="7610632" y="4658074"/>
              <a:ext cx="186489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0CF9913B-606A-32A2-464F-D32D98AA1124}"/>
                </a:ext>
              </a:extLst>
            </p:cNvPr>
            <p:cNvGrpSpPr/>
            <p:nvPr/>
          </p:nvGrpSpPr>
          <p:grpSpPr>
            <a:xfrm>
              <a:off x="8872188" y="5716106"/>
              <a:ext cx="2412283" cy="246221"/>
              <a:chOff x="4900443" y="6198960"/>
              <a:chExt cx="2412283" cy="246221"/>
            </a:xfrm>
          </p:grpSpPr>
          <p:sp>
            <p:nvSpPr>
              <p:cNvPr id="63" name="ZoneTexte 62">
                <a:extLst>
                  <a:ext uri="{FF2B5EF4-FFF2-40B4-BE49-F238E27FC236}">
                    <a16:creationId xmlns:a16="http://schemas.microsoft.com/office/drawing/2014/main" id="{19928A8E-A2F2-13A0-B930-FDC4CACA31A9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64" name="ZoneTexte 63">
                <a:extLst>
                  <a:ext uri="{FF2B5EF4-FFF2-40B4-BE49-F238E27FC236}">
                    <a16:creationId xmlns:a16="http://schemas.microsoft.com/office/drawing/2014/main" id="{E655672B-1A30-4D84-C1E7-CEF461A29A5A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F2AF5287-9499-B0CE-A90B-C2F3D5C9F41D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13" name="Image 12" descr="Une image contenant cercle, Caractère coloré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1FCF2F57-7084-1159-4BA1-A14812B426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48313" y="4358719"/>
              <a:ext cx="1034945" cy="1034945"/>
            </a:xfrm>
            <a:prstGeom prst="rect">
              <a:avLst/>
            </a:prstGeom>
          </p:spPr>
        </p:pic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16B89B0A-A09D-94FE-53A6-9BFF39AE98B4}"/>
              </a:ext>
            </a:extLst>
          </p:cNvPr>
          <p:cNvGrpSpPr/>
          <p:nvPr/>
        </p:nvGrpSpPr>
        <p:grpSpPr>
          <a:xfrm>
            <a:off x="6017476" y="3545218"/>
            <a:ext cx="4558097" cy="2417109"/>
            <a:chOff x="7707308" y="3216978"/>
            <a:chExt cx="4558097" cy="2417109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5AE39313-2873-52BF-87C9-B261118B8255}"/>
                </a:ext>
              </a:extLst>
            </p:cNvPr>
            <p:cNvSpPr txBox="1"/>
            <p:nvPr/>
          </p:nvSpPr>
          <p:spPr>
            <a:xfrm>
              <a:off x="8124733" y="4958471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requires </a:t>
              </a:r>
            </a:p>
            <a:p>
              <a:pPr algn="ctr"/>
              <a:r>
                <a:rPr lang="en-US" sz="1000" dirty="0"/>
                <a:t>post-mortem </a:t>
              </a:r>
            </a:p>
          </p:txBody>
        </p:sp>
        <p:sp>
          <p:nvSpPr>
            <p:cNvPr id="69" name="Flèche vers la droite 68">
              <a:extLst>
                <a:ext uri="{FF2B5EF4-FFF2-40B4-BE49-F238E27FC236}">
                  <a16:creationId xmlns:a16="http://schemas.microsoft.com/office/drawing/2014/main" id="{BC0BC1DE-9304-1565-9208-98C9B65E2199}"/>
                </a:ext>
              </a:extLst>
            </p:cNvPr>
            <p:cNvSpPr/>
            <p:nvPr/>
          </p:nvSpPr>
          <p:spPr>
            <a:xfrm rot="8992038">
              <a:off x="9111634" y="3216978"/>
              <a:ext cx="315377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12" name="Image 111">
              <a:extLst>
                <a:ext uri="{FF2B5EF4-FFF2-40B4-BE49-F238E27FC236}">
                  <a16:creationId xmlns:a16="http://schemas.microsoft.com/office/drawing/2014/main" id="{6AE63AA2-642C-3694-2C98-E6EE468E17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8467287" y="4249012"/>
              <a:ext cx="888212" cy="519929"/>
            </a:xfrm>
            <a:prstGeom prst="rect">
              <a:avLst/>
            </a:prstGeom>
          </p:spPr>
        </p:pic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E134C7E7-3811-1671-9A76-DF67E70007C0}"/>
                </a:ext>
              </a:extLst>
            </p:cNvPr>
            <p:cNvGrpSpPr/>
            <p:nvPr/>
          </p:nvGrpSpPr>
          <p:grpSpPr>
            <a:xfrm>
              <a:off x="7707308" y="5387866"/>
              <a:ext cx="2412283" cy="246221"/>
              <a:chOff x="4900443" y="6198960"/>
              <a:chExt cx="2412283" cy="246221"/>
            </a:xfrm>
          </p:grpSpPr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58D8A255-A8FF-FEBF-90FF-7641B6767ECC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9423C7FB-7BDC-9D7F-8BD3-A9CFFC892CA6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B5CFF9A7-1B82-D328-A7E6-9AEA14D8C846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F25910E7-DBC3-20EB-85DA-AF4F63907C36}"/>
              </a:ext>
            </a:extLst>
          </p:cNvPr>
          <p:cNvGrpSpPr/>
          <p:nvPr/>
        </p:nvGrpSpPr>
        <p:grpSpPr>
          <a:xfrm>
            <a:off x="8402651" y="1662516"/>
            <a:ext cx="3055895" cy="2626763"/>
            <a:chOff x="8402651" y="1662516"/>
            <a:chExt cx="3055895" cy="2626763"/>
          </a:xfrm>
        </p:grpSpPr>
        <p:sp>
          <p:nvSpPr>
            <p:cNvPr id="51" name="Flèche vers la droite 50">
              <a:extLst>
                <a:ext uri="{FF2B5EF4-FFF2-40B4-BE49-F238E27FC236}">
                  <a16:creationId xmlns:a16="http://schemas.microsoft.com/office/drawing/2014/main" id="{BB11FDDE-31FD-4EB2-9714-78BA8458293B}"/>
                </a:ext>
              </a:extLst>
            </p:cNvPr>
            <p:cNvSpPr/>
            <p:nvPr/>
          </p:nvSpPr>
          <p:spPr>
            <a:xfrm rot="1800000">
              <a:off x="8402651" y="1662516"/>
              <a:ext cx="181165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8173BDEF-B340-5DA9-C046-9B7314E4107C}"/>
                </a:ext>
              </a:extLst>
            </p:cNvPr>
            <p:cNvSpPr txBox="1"/>
            <p:nvPr/>
          </p:nvSpPr>
          <p:spPr>
            <a:xfrm>
              <a:off x="9727877" y="359547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Relatives may view body </a:t>
              </a:r>
            </a:p>
          </p:txBody>
        </p:sp>
        <p:pic>
          <p:nvPicPr>
            <p:cNvPr id="100" name="Image 99">
              <a:extLst>
                <a:ext uri="{FF2B5EF4-FFF2-40B4-BE49-F238E27FC236}">
                  <a16:creationId xmlns:a16="http://schemas.microsoft.com/office/drawing/2014/main" id="{9CBB5399-8A7D-F562-177B-B457673C5D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070431" y="2490331"/>
              <a:ext cx="888212" cy="801558"/>
            </a:xfrm>
            <a:prstGeom prst="rect">
              <a:avLst/>
            </a:prstGeom>
          </p:spPr>
        </p:pic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6351F164-A75C-2584-4234-983D2DADF0ED}"/>
                </a:ext>
              </a:extLst>
            </p:cNvPr>
            <p:cNvGrpSpPr/>
            <p:nvPr/>
          </p:nvGrpSpPr>
          <p:grpSpPr>
            <a:xfrm>
              <a:off x="9675889" y="4043058"/>
              <a:ext cx="1782657" cy="246221"/>
              <a:chOff x="697739" y="3187470"/>
              <a:chExt cx="1782657" cy="246221"/>
            </a:xfrm>
          </p:grpSpPr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1FD49DFB-BB74-7A3D-E392-D1E49AC107DC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61BED6E6-4713-A402-E8A4-34F321F4413A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6270004-8432-1510-E8A0-3DE5704F86E5}"/>
              </a:ext>
            </a:extLst>
          </p:cNvPr>
          <p:cNvGrpSpPr/>
          <p:nvPr/>
        </p:nvGrpSpPr>
        <p:grpSpPr>
          <a:xfrm>
            <a:off x="6442229" y="1090048"/>
            <a:ext cx="2818108" cy="2084109"/>
            <a:chOff x="6442229" y="1090048"/>
            <a:chExt cx="2818108" cy="2084109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AA6AA74-EF35-A8C5-74E8-CBFFD1E22AA2}"/>
                </a:ext>
              </a:extLst>
            </p:cNvPr>
            <p:cNvSpPr txBox="1"/>
            <p:nvPr/>
          </p:nvSpPr>
          <p:spPr>
            <a:xfrm>
              <a:off x="7590648" y="2230797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Deceased patient transferred to mortuary </a:t>
              </a:r>
            </a:p>
          </p:txBody>
        </p:sp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C433628A-1D97-8F3C-3830-9D51C7488A2C}"/>
                </a:ext>
              </a:extLst>
            </p:cNvPr>
            <p:cNvSpPr/>
            <p:nvPr/>
          </p:nvSpPr>
          <p:spPr>
            <a:xfrm>
              <a:off x="6442229" y="1479535"/>
              <a:ext cx="9772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10" name="Image 109">
              <a:extLst>
                <a:ext uri="{FF2B5EF4-FFF2-40B4-BE49-F238E27FC236}">
                  <a16:creationId xmlns:a16="http://schemas.microsoft.com/office/drawing/2014/main" id="{27D0C2D8-4429-5341-D7CF-866FB10FD8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7475631" y="1090048"/>
              <a:ext cx="1467716" cy="1001947"/>
            </a:xfrm>
            <a:prstGeom prst="rect">
              <a:avLst/>
            </a:prstGeom>
          </p:spPr>
        </p:pic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89EB75AC-61C8-B3A9-F014-2E38D81D6D0F}"/>
                </a:ext>
              </a:extLst>
            </p:cNvPr>
            <p:cNvGrpSpPr/>
            <p:nvPr/>
          </p:nvGrpSpPr>
          <p:grpSpPr>
            <a:xfrm>
              <a:off x="7477680" y="2927936"/>
              <a:ext cx="1782657" cy="246221"/>
              <a:chOff x="697739" y="3187470"/>
              <a:chExt cx="1782657" cy="246221"/>
            </a:xfrm>
          </p:grpSpPr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A80B554C-A023-50C0-12E8-2ED0C78722D9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244171D7-D5D8-6DB1-CA71-91E40A1765AD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FA5E8497-3FD7-A322-21C0-985864F439CC}"/>
              </a:ext>
            </a:extLst>
          </p:cNvPr>
          <p:cNvGrpSpPr/>
          <p:nvPr/>
        </p:nvGrpSpPr>
        <p:grpSpPr>
          <a:xfrm>
            <a:off x="3923932" y="1479535"/>
            <a:ext cx="3388794" cy="1694622"/>
            <a:chOff x="3923932" y="1479535"/>
            <a:chExt cx="3388794" cy="1694622"/>
          </a:xfrm>
        </p:grpSpPr>
        <p:sp>
          <p:nvSpPr>
            <p:cNvPr id="17" name="Flèche vers la droite 16">
              <a:extLst>
                <a:ext uri="{FF2B5EF4-FFF2-40B4-BE49-F238E27FC236}">
                  <a16:creationId xmlns:a16="http://schemas.microsoft.com/office/drawing/2014/main" id="{09AE8B52-E869-DC62-52DA-8975515BB223}"/>
                </a:ext>
              </a:extLst>
            </p:cNvPr>
            <p:cNvSpPr/>
            <p:nvPr/>
          </p:nvSpPr>
          <p:spPr>
            <a:xfrm>
              <a:off x="3923932" y="1479535"/>
              <a:ext cx="156979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5315118" y="2230797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collected  from ward and taken to mortuary </a:t>
              </a:r>
            </a:p>
          </p:txBody>
        </p:sp>
        <p:pic>
          <p:nvPicPr>
            <p:cNvPr id="108" name="Image 107">
              <a:extLst>
                <a:ext uri="{FF2B5EF4-FFF2-40B4-BE49-F238E27FC236}">
                  <a16:creationId xmlns:a16="http://schemas.microsoft.com/office/drawing/2014/main" id="{B96BCAA9-6A69-AFEA-F41F-DA673DC571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5618413" y="1479535"/>
              <a:ext cx="888212" cy="519929"/>
            </a:xfrm>
            <a:prstGeom prst="rect">
              <a:avLst/>
            </a:prstGeom>
          </p:spPr>
        </p:pic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838AD9D3-D4CA-7D20-BFFA-57672115C96D}"/>
                </a:ext>
              </a:extLst>
            </p:cNvPr>
            <p:cNvGrpSpPr/>
            <p:nvPr/>
          </p:nvGrpSpPr>
          <p:grpSpPr>
            <a:xfrm>
              <a:off x="4900443" y="2927936"/>
              <a:ext cx="2412283" cy="246221"/>
              <a:chOff x="4900443" y="6198960"/>
              <a:chExt cx="2412283" cy="246221"/>
            </a:xfrm>
          </p:grpSpPr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5A532DF-65E9-EC23-EA44-12C0BA9CC7C4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D0540FE4-8493-CF8E-5225-6717000FEFB1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AE4ACA8-363B-0430-8089-0BF516217466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Where the standards fit in the process map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F2163D9E-7B1C-9859-E731-7C9A76CF28E6}"/>
              </a:ext>
            </a:extLst>
          </p:cNvPr>
          <p:cNvGrpSpPr/>
          <p:nvPr/>
        </p:nvGrpSpPr>
        <p:grpSpPr>
          <a:xfrm>
            <a:off x="1751863" y="1162275"/>
            <a:ext cx="2958777" cy="2011882"/>
            <a:chOff x="1751863" y="1162275"/>
            <a:chExt cx="2958777" cy="2011882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>
              <a:off x="1751863" y="1479535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303958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prepared for mortuary</a:t>
              </a:r>
            </a:p>
          </p:txBody>
        </p:sp>
        <p:pic>
          <p:nvPicPr>
            <p:cNvPr id="102" name="Image 101" descr="Une image contenant conception, lit&#10;&#10;Description générée automatiquement avec une confiance moyenne">
              <a:extLst>
                <a:ext uri="{FF2B5EF4-FFF2-40B4-BE49-F238E27FC236}">
                  <a16:creationId xmlns:a16="http://schemas.microsoft.com/office/drawing/2014/main" id="{68B13074-69A2-3655-FF77-F388EC4A979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370148" y="1162275"/>
              <a:ext cx="1001947" cy="861133"/>
            </a:xfrm>
            <a:prstGeom prst="rect">
              <a:avLst/>
            </a:prstGeom>
          </p:spPr>
        </p:pic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C2C18915-2848-B79F-29D4-41CDE6D92F70}"/>
                </a:ext>
              </a:extLst>
            </p:cNvPr>
            <p:cNvGrpSpPr/>
            <p:nvPr/>
          </p:nvGrpSpPr>
          <p:grpSpPr>
            <a:xfrm>
              <a:off x="2927983" y="2927936"/>
              <a:ext cx="1782657" cy="246221"/>
              <a:chOff x="697739" y="3187470"/>
              <a:chExt cx="1782657" cy="246221"/>
            </a:xfrm>
          </p:grpSpPr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F6BB888A-3E7C-679E-140D-95149AAF892B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F3D9E30F-35F0-1F94-D892-54D4BB053AD3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3E5FBAF4-0D76-7E30-51E8-BE23AD840B36}"/>
              </a:ext>
            </a:extLst>
          </p:cNvPr>
          <p:cNvGrpSpPr/>
          <p:nvPr/>
        </p:nvGrpSpPr>
        <p:grpSpPr>
          <a:xfrm>
            <a:off x="697739" y="1202623"/>
            <a:ext cx="1782657" cy="1971534"/>
            <a:chOff x="697739" y="1202623"/>
            <a:chExt cx="1782657" cy="1971534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764058" y="2230797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deceased in hospital location  </a:t>
              </a:r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2D0EDC6A-EFF6-AAF3-AB56-9CB841EE030B}"/>
                </a:ext>
              </a:extLst>
            </p:cNvPr>
            <p:cNvGrpSpPr/>
            <p:nvPr/>
          </p:nvGrpSpPr>
          <p:grpSpPr>
            <a:xfrm>
              <a:off x="697739" y="2927936"/>
              <a:ext cx="1782657" cy="246221"/>
              <a:chOff x="697739" y="3187470"/>
              <a:chExt cx="1782657" cy="246221"/>
            </a:xfrm>
          </p:grpSpPr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5049A535-BAF3-AA15-9483-6D56B95DA164}"/>
                  </a:ext>
                </a:extLst>
              </p:cNvPr>
              <p:cNvSpPr txBox="1"/>
              <p:nvPr/>
            </p:nvSpPr>
            <p:spPr>
              <a:xfrm>
                <a:off x="1327583" y="318747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F454AC15-525A-677B-7185-6F4E86C27567}"/>
                  </a:ext>
                </a:extLst>
              </p:cNvPr>
              <p:cNvSpPr txBox="1"/>
              <p:nvPr/>
            </p:nvSpPr>
            <p:spPr>
              <a:xfrm>
                <a:off x="697739" y="318747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104" name="Image 103">
              <a:extLst>
                <a:ext uri="{FF2B5EF4-FFF2-40B4-BE49-F238E27FC236}">
                  <a16:creationId xmlns:a16="http://schemas.microsoft.com/office/drawing/2014/main" id="{4DD62F8B-72D8-719D-F823-84A2C8077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1136462" y="1202623"/>
              <a:ext cx="947787" cy="776794"/>
            </a:xfrm>
            <a:prstGeom prst="rect">
              <a:avLst/>
            </a:prstGeom>
          </p:spPr>
        </p:pic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EE154CA8-82AE-BE2B-BE1E-C797BEE47DC5}"/>
              </a:ext>
            </a:extLst>
          </p:cNvPr>
          <p:cNvGrpSpPr/>
          <p:nvPr/>
        </p:nvGrpSpPr>
        <p:grpSpPr>
          <a:xfrm>
            <a:off x="2954914" y="4596958"/>
            <a:ext cx="3407008" cy="1848223"/>
            <a:chOff x="4900443" y="4596958"/>
            <a:chExt cx="3407008" cy="1848223"/>
          </a:xfrm>
        </p:grpSpPr>
        <p:sp>
          <p:nvSpPr>
            <p:cNvPr id="117" name="Flèche vers la droite 116">
              <a:extLst>
                <a:ext uri="{FF2B5EF4-FFF2-40B4-BE49-F238E27FC236}">
                  <a16:creationId xmlns:a16="http://schemas.microsoft.com/office/drawing/2014/main" id="{F3F39DB6-057A-7480-A9CF-DE6B5E4DEFB5}"/>
                </a:ext>
              </a:extLst>
            </p:cNvPr>
            <p:cNvSpPr/>
            <p:nvPr/>
          </p:nvSpPr>
          <p:spPr>
            <a:xfrm rot="10800000">
              <a:off x="6547712" y="5169501"/>
              <a:ext cx="1759739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03EFC003-E01F-0158-B316-BEECB045548F}"/>
                </a:ext>
              </a:extLst>
            </p:cNvPr>
            <p:cNvSpPr txBox="1"/>
            <p:nvPr/>
          </p:nvSpPr>
          <p:spPr>
            <a:xfrm>
              <a:off x="5297826" y="5759881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post-mortem complete </a:t>
              </a:r>
            </a:p>
          </p:txBody>
        </p:sp>
        <p:pic>
          <p:nvPicPr>
            <p:cNvPr id="106" name="Image 105" descr="Une image contenant meubles, capture d’écran, art, conception&#10;&#10;Description générée automatiquement">
              <a:extLst>
                <a:ext uri="{FF2B5EF4-FFF2-40B4-BE49-F238E27FC236}">
                  <a16:creationId xmlns:a16="http://schemas.microsoft.com/office/drawing/2014/main" id="{878DA830-EE2E-CA68-760B-B1EB10467F5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655145" y="4596958"/>
              <a:ext cx="888212" cy="980283"/>
            </a:xfrm>
            <a:prstGeom prst="rect">
              <a:avLst/>
            </a:prstGeom>
          </p:spPr>
        </p:pic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668DBB93-402D-9419-2A0D-314E8D8C1E3B}"/>
                </a:ext>
              </a:extLst>
            </p:cNvPr>
            <p:cNvSpPr txBox="1"/>
            <p:nvPr/>
          </p:nvSpPr>
          <p:spPr>
            <a:xfrm>
              <a:off x="7084174" y="5255354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6FE88B5A-36A7-76E5-DDE1-790CDD6B5BB1}"/>
                </a:ext>
              </a:extLst>
            </p:cNvPr>
            <p:cNvGrpSpPr/>
            <p:nvPr/>
          </p:nvGrpSpPr>
          <p:grpSpPr>
            <a:xfrm>
              <a:off x="4900443" y="6198960"/>
              <a:ext cx="2412283" cy="246221"/>
              <a:chOff x="4900443" y="6198960"/>
              <a:chExt cx="2412283" cy="246221"/>
            </a:xfrm>
          </p:grpSpPr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4CB4EDD2-D402-78A1-E396-BF7A08B23F8A}"/>
                  </a:ext>
                </a:extLst>
              </p:cNvPr>
              <p:cNvSpPr txBox="1"/>
              <p:nvPr/>
            </p:nvSpPr>
            <p:spPr>
              <a:xfrm>
                <a:off x="5530287" y="6198960"/>
                <a:ext cx="115281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 </a:t>
                </a: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34B8B758-C205-AEB2-8694-81E3ADED9476}"/>
                  </a:ext>
                </a:extLst>
              </p:cNvPr>
              <p:cNvSpPr txBox="1"/>
              <p:nvPr/>
            </p:nvSpPr>
            <p:spPr>
              <a:xfrm>
                <a:off x="4900443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CBEF421B-AA4B-02EB-731E-0F0E9AF1B242}"/>
                  </a:ext>
                </a:extLst>
              </p:cNvPr>
              <p:cNvSpPr txBox="1"/>
              <p:nvPr/>
            </p:nvSpPr>
            <p:spPr>
              <a:xfrm>
                <a:off x="6751545" y="6198960"/>
                <a:ext cx="561181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</a:t>
                </a:r>
                <a:endPara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073709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619</Words>
  <Application>Microsoft Macintosh PowerPoint</Application>
  <PresentationFormat>Grand écran</PresentationFormat>
  <Paragraphs>177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Verdana</vt:lpstr>
      <vt:lpstr>Thème Office 2013 – 2022</vt:lpstr>
      <vt:lpstr>Definition of business process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65</cp:revision>
  <dcterms:created xsi:type="dcterms:W3CDTF">2023-01-10T11:12:26Z</dcterms:created>
  <dcterms:modified xsi:type="dcterms:W3CDTF">2024-04-23T08:42:23Z</dcterms:modified>
</cp:coreProperties>
</file>