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341" r:id="rId3"/>
    <p:sldId id="334" r:id="rId4"/>
    <p:sldId id="333" r:id="rId5"/>
    <p:sldId id="332" r:id="rId6"/>
    <p:sldId id="331" r:id="rId7"/>
    <p:sldId id="330" r:id="rId8"/>
    <p:sldId id="329" r:id="rId9"/>
    <p:sldId id="328" r:id="rId10"/>
    <p:sldId id="265" r:id="rId11"/>
    <p:sldId id="340" r:id="rId12"/>
    <p:sldId id="346" r:id="rId13"/>
    <p:sldId id="345" r:id="rId14"/>
    <p:sldId id="344" r:id="rId15"/>
    <p:sldId id="343" r:id="rId16"/>
    <p:sldId id="342" r:id="rId17"/>
    <p:sldId id="266" r:id="rId18"/>
    <p:sldId id="321" r:id="rId19"/>
    <p:sldId id="320" r:id="rId20"/>
    <p:sldId id="319" r:id="rId21"/>
    <p:sldId id="318" r:id="rId22"/>
    <p:sldId id="317" r:id="rId23"/>
    <p:sldId id="316" r:id="rId24"/>
    <p:sldId id="267" r:id="rId25"/>
    <p:sldId id="264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45736F-2991-90E5-F095-2F64FDBD429E}" name="Julien Degobert" initials="JD" userId="S::julien.degobert@gs1.org::f6bc3d54-ecf3-434d-92e6-b060041aa948" providerId="AD"/>
  <p188:author id="{CF1EF4BE-8CD1-7599-84FD-425D09199636}" name="Claire Clarke" initials="CC" userId="S::claire.clarke@gs1.org::9b495d2d-fc2d-43a1-983f-6e67e5c326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63"/>
    <p:restoredTop sz="96327"/>
  </p:normalViewPr>
  <p:slideViewPr>
    <p:cSldViewPr snapToGrid="0">
      <p:cViewPr varScale="1">
        <p:scale>
          <a:sx n="233" d="100"/>
          <a:sy n="233" d="100"/>
        </p:scale>
        <p:origin x="232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n Degobert" userId="f6bc3d54-ecf3-434d-92e6-b060041aa948" providerId="ADAL" clId="{FD62D55A-27AD-4B59-9E1D-1139120CF4B7}"/>
    <pc:docChg chg="modSld">
      <pc:chgData name="Julien Degobert" userId="f6bc3d54-ecf3-434d-92e6-b060041aa948" providerId="ADAL" clId="{FD62D55A-27AD-4B59-9E1D-1139120CF4B7}" dt="2023-02-01T16:02:39.516" v="16" actId="20577"/>
      <pc:docMkLst>
        <pc:docMk/>
      </pc:docMkLst>
      <pc:sldChg chg="modSp mod">
        <pc:chgData name="Julien Degobert" userId="f6bc3d54-ecf3-434d-92e6-b060041aa948" providerId="ADAL" clId="{FD62D55A-27AD-4B59-9E1D-1139120CF4B7}" dt="2023-02-01T16:02:31.611" v="8" actId="20577"/>
        <pc:sldMkLst>
          <pc:docMk/>
          <pc:sldMk cId="4185865753" sldId="265"/>
        </pc:sldMkLst>
        <pc:spChg chg="mod">
          <ac:chgData name="Julien Degobert" userId="f6bc3d54-ecf3-434d-92e6-b060041aa948" providerId="ADAL" clId="{FD62D55A-27AD-4B59-9E1D-1139120CF4B7}" dt="2023-02-01T16:02:31.611" v="8" actId="20577"/>
          <ac:spMkLst>
            <pc:docMk/>
            <pc:sldMk cId="4185865753" sldId="265"/>
            <ac:spMk id="57" creationId="{693B357D-0769-26D5-14C1-AD5EBD762C79}"/>
          </ac:spMkLst>
        </pc:spChg>
      </pc:sldChg>
      <pc:sldChg chg="modSp mod">
        <pc:chgData name="Julien Degobert" userId="f6bc3d54-ecf3-434d-92e6-b060041aa948" providerId="ADAL" clId="{FD62D55A-27AD-4B59-9E1D-1139120CF4B7}" dt="2023-02-01T16:02:39.516" v="16" actId="20577"/>
        <pc:sldMkLst>
          <pc:docMk/>
          <pc:sldMk cId="3222841958" sldId="314"/>
        </pc:sldMkLst>
        <pc:spChg chg="mod">
          <ac:chgData name="Julien Degobert" userId="f6bc3d54-ecf3-434d-92e6-b060041aa948" providerId="ADAL" clId="{FD62D55A-27AD-4B59-9E1D-1139120CF4B7}" dt="2023-02-01T16:02:39.516" v="16" actId="20577"/>
          <ac:spMkLst>
            <pc:docMk/>
            <pc:sldMk cId="3222841958" sldId="314"/>
            <ac:spMk id="57" creationId="{693B357D-0769-26D5-14C1-AD5EBD762C7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  <a:ea typeface="+mn-lt"/>
                <a:cs typeface="+mn-lt"/>
              </a:rPr>
              <a:t>Surgical flow is supported by the World Health </a:t>
            </a:r>
            <a:r>
              <a:rPr lang="en-US" sz="2000" dirty="0" err="1">
                <a:latin typeface="+mn-lt"/>
                <a:ea typeface="+mn-lt"/>
                <a:cs typeface="+mn-lt"/>
              </a:rPr>
              <a:t>Organisation</a:t>
            </a:r>
            <a:r>
              <a:rPr lang="en-US" sz="2000" dirty="0">
                <a:latin typeface="+mn-lt"/>
                <a:ea typeface="+mn-lt"/>
                <a:cs typeface="+mn-lt"/>
              </a:rPr>
              <a:t> checklist.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  <a:ea typeface="+mn-lt"/>
                <a:cs typeface="+mn-lt"/>
              </a:rPr>
              <a:t>The checklist is a simple 19-item tool which addresses serious and avoidable surgical complications, by ensuring that critical steps outlined in the guidelines are done in every surgery, every time, everywhere.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  <a:ea typeface="+mn-lt"/>
                <a:cs typeface="+mn-lt"/>
              </a:rPr>
              <a:t>It also serves as a critical communication tool for the operating theatre team.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Surgical flow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lèche vers la droite 100">
            <a:extLst>
              <a:ext uri="{FF2B5EF4-FFF2-40B4-BE49-F238E27FC236}">
                <a16:creationId xmlns:a16="http://schemas.microsoft.com/office/drawing/2014/main" id="{9B092FAE-B8C4-D6FB-1332-40010CB2CA81}"/>
              </a:ext>
            </a:extLst>
          </p:cNvPr>
          <p:cNvSpPr/>
          <p:nvPr/>
        </p:nvSpPr>
        <p:spPr>
          <a:xfrm>
            <a:off x="10730982" y="4390623"/>
            <a:ext cx="1421277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222E7116-3289-2809-DA12-DD7D97ABCD96}"/>
              </a:ext>
            </a:extLst>
          </p:cNvPr>
          <p:cNvGrpSpPr/>
          <p:nvPr/>
        </p:nvGrpSpPr>
        <p:grpSpPr>
          <a:xfrm>
            <a:off x="8307375" y="1430815"/>
            <a:ext cx="3346435" cy="1737583"/>
            <a:chOff x="8307375" y="1430815"/>
            <a:chExt cx="3346435" cy="1737583"/>
          </a:xfrm>
        </p:grpSpPr>
        <p:sp>
          <p:nvSpPr>
            <p:cNvPr id="76" name="Flèche vers la droite 75">
              <a:extLst>
                <a:ext uri="{FF2B5EF4-FFF2-40B4-BE49-F238E27FC236}">
                  <a16:creationId xmlns:a16="http://schemas.microsoft.com/office/drawing/2014/main" id="{B03C863D-5819-D99D-CB47-6F0267C3CEEE}"/>
                </a:ext>
              </a:extLst>
            </p:cNvPr>
            <p:cNvSpPr/>
            <p:nvPr/>
          </p:nvSpPr>
          <p:spPr>
            <a:xfrm>
              <a:off x="8307375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5906CB5-CF3E-1926-F43C-E00623DACD9E}"/>
                </a:ext>
              </a:extLst>
            </p:cNvPr>
            <p:cNvSpPr txBox="1"/>
            <p:nvPr/>
          </p:nvSpPr>
          <p:spPr>
            <a:xfrm>
              <a:off x="9622761" y="2606706"/>
              <a:ext cx="2031049" cy="56169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Anaethestic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induction commenced 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 identified</a:t>
              </a:r>
            </a:p>
          </p:txBody>
        </p:sp>
        <p:pic>
          <p:nvPicPr>
            <p:cNvPr id="90" name="Image 89">
              <a:extLst>
                <a:ext uri="{FF2B5EF4-FFF2-40B4-BE49-F238E27FC236}">
                  <a16:creationId xmlns:a16="http://schemas.microsoft.com/office/drawing/2014/main" id="{FE416409-26AE-ED23-D0CB-8F661C0584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04654" y="1430815"/>
              <a:ext cx="507148" cy="811437"/>
            </a:xfrm>
            <a:prstGeom prst="rect">
              <a:avLst/>
            </a:prstGeom>
          </p:spPr>
        </p:pic>
        <p:pic>
          <p:nvPicPr>
            <p:cNvPr id="88" name="Image 87">
              <a:extLst>
                <a:ext uri="{FF2B5EF4-FFF2-40B4-BE49-F238E27FC236}">
                  <a16:creationId xmlns:a16="http://schemas.microsoft.com/office/drawing/2014/main" id="{3EBA8374-3C93-3D94-6E7A-D8B7AB59E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81317" y="1612604"/>
              <a:ext cx="746012" cy="818441"/>
            </a:xfrm>
            <a:prstGeom prst="rect">
              <a:avLst/>
            </a:prstGeom>
          </p:spPr>
        </p:pic>
        <p:pic>
          <p:nvPicPr>
            <p:cNvPr id="92" name="Image 91" descr="Une image contenant texte, trousse de secours, clipart, graphiques vectoriels&#10;&#10;Description générée automatiquement">
              <a:extLst>
                <a:ext uri="{FF2B5EF4-FFF2-40B4-BE49-F238E27FC236}">
                  <a16:creationId xmlns:a16="http://schemas.microsoft.com/office/drawing/2014/main" id="{04666008-10A5-55A5-6C9E-2EBF2FB861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7925" y="2047216"/>
              <a:ext cx="390072" cy="390072"/>
            </a:xfrm>
            <a:prstGeom prst="rect">
              <a:avLst/>
            </a:prstGeom>
          </p:spPr>
        </p:pic>
        <p:pic>
          <p:nvPicPr>
            <p:cNvPr id="94" name="Image 93">
              <a:extLst>
                <a:ext uri="{FF2B5EF4-FFF2-40B4-BE49-F238E27FC236}">
                  <a16:creationId xmlns:a16="http://schemas.microsoft.com/office/drawing/2014/main" id="{4CA623A8-8536-B6EF-208A-22FC70A53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24374" y="2215434"/>
              <a:ext cx="496794" cy="356109"/>
            </a:xfrm>
            <a:prstGeom prst="rect">
              <a:avLst/>
            </a:prstGeom>
          </p:spPr>
        </p:pic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B4BC4444-F798-80CE-B509-8B4AED5EC1C8}"/>
              </a:ext>
            </a:extLst>
          </p:cNvPr>
          <p:cNvGrpSpPr/>
          <p:nvPr/>
        </p:nvGrpSpPr>
        <p:grpSpPr>
          <a:xfrm>
            <a:off x="5715037" y="1475471"/>
            <a:ext cx="3668936" cy="2038781"/>
            <a:chOff x="5715037" y="1475471"/>
            <a:chExt cx="3668936" cy="2038781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13DBD6DD-4214-A0BE-0009-8B0FD9168763}"/>
                </a:ext>
              </a:extLst>
            </p:cNvPr>
            <p:cNvSpPr/>
            <p:nvPr/>
          </p:nvSpPr>
          <p:spPr>
            <a:xfrm>
              <a:off x="5715037" y="1802147"/>
              <a:ext cx="2232947" cy="46097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772026D-6321-B214-D951-6B3DBF9BB1AA}"/>
                </a:ext>
              </a:extLst>
            </p:cNvPr>
            <p:cNvSpPr txBox="1"/>
            <p:nvPr/>
          </p:nvSpPr>
          <p:spPr>
            <a:xfrm>
              <a:off x="7352924" y="2606706"/>
              <a:ext cx="2031049" cy="56169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Consent signed/ site marked  and pre ops checks completed </a:t>
              </a:r>
              <a:r>
                <a:rPr lang="en-US" sz="105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endPara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0BDFDFCE-327A-89D3-A850-D7426C4FE85F}"/>
                </a:ext>
              </a:extLst>
            </p:cNvPr>
            <p:cNvSpPr txBox="1"/>
            <p:nvPr/>
          </p:nvSpPr>
          <p:spPr>
            <a:xfrm>
              <a:off x="7114137" y="1909521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03378E2F-1BB6-1638-7AAB-0B46F6BE475F}"/>
                </a:ext>
              </a:extLst>
            </p:cNvPr>
            <p:cNvSpPr txBox="1"/>
            <p:nvPr/>
          </p:nvSpPr>
          <p:spPr>
            <a:xfrm>
              <a:off x="8072203" y="3268031"/>
              <a:ext cx="52858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8A70561B-0CB0-1291-D2D2-9D6DD13F4DA1}"/>
                </a:ext>
              </a:extLst>
            </p:cNvPr>
            <p:cNvGrpSpPr/>
            <p:nvPr/>
          </p:nvGrpSpPr>
          <p:grpSpPr>
            <a:xfrm>
              <a:off x="7989718" y="1475471"/>
              <a:ext cx="862995" cy="1092706"/>
              <a:chOff x="8091569" y="1430815"/>
              <a:chExt cx="862995" cy="1092706"/>
            </a:xfrm>
          </p:grpSpPr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399065F-9FB8-E5C2-AEBC-7EFA39D4DE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91569" y="1430815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0C5D236A-9AAF-CB61-8CDF-AA4B5228CD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57770" y="2167412"/>
                <a:ext cx="496794" cy="356109"/>
              </a:xfrm>
              <a:prstGeom prst="rect">
                <a:avLst/>
              </a:prstGeom>
            </p:spPr>
          </p:pic>
        </p:grp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F50E463A-F165-2B26-9485-600F861C24E5}"/>
              </a:ext>
            </a:extLst>
          </p:cNvPr>
          <p:cNvGrpSpPr/>
          <p:nvPr/>
        </p:nvGrpSpPr>
        <p:grpSpPr>
          <a:xfrm>
            <a:off x="2268258" y="3428999"/>
            <a:ext cx="4733607" cy="2667223"/>
            <a:chOff x="2268258" y="3428999"/>
            <a:chExt cx="4733607" cy="2667223"/>
          </a:xfrm>
        </p:grpSpPr>
        <p:sp>
          <p:nvSpPr>
            <p:cNvPr id="100" name="Flèche vers la droite 99">
              <a:extLst>
                <a:ext uri="{FF2B5EF4-FFF2-40B4-BE49-F238E27FC236}">
                  <a16:creationId xmlns:a16="http://schemas.microsoft.com/office/drawing/2014/main" id="{DD16EBD7-820F-CB2E-1EB8-5E9580531396}"/>
                </a:ext>
              </a:extLst>
            </p:cNvPr>
            <p:cNvSpPr/>
            <p:nvPr/>
          </p:nvSpPr>
          <p:spPr>
            <a:xfrm rot="12600000">
              <a:off x="2268258" y="3720737"/>
              <a:ext cx="4204032" cy="460970"/>
            </a:xfrm>
            <a:prstGeom prst="rightArrow">
              <a:avLst>
                <a:gd name="adj1" fmla="val 52852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Flèche vers la droite 33">
              <a:extLst>
                <a:ext uri="{FF2B5EF4-FFF2-40B4-BE49-F238E27FC236}">
                  <a16:creationId xmlns:a16="http://schemas.microsoft.com/office/drawing/2014/main" id="{23CF527A-C0DF-F398-D349-8992C6CD1F05}"/>
                </a:ext>
              </a:extLst>
            </p:cNvPr>
            <p:cNvSpPr/>
            <p:nvPr/>
          </p:nvSpPr>
          <p:spPr>
            <a:xfrm rot="5400000">
              <a:off x="5665960" y="3628554"/>
              <a:ext cx="86007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BC740B46-AF79-EB12-367F-3568ADF7D8CB}"/>
                </a:ext>
              </a:extLst>
            </p:cNvPr>
            <p:cNvSpPr txBox="1"/>
            <p:nvPr/>
          </p:nvSpPr>
          <p:spPr>
            <a:xfrm>
              <a:off x="5871353" y="3648750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1DB0CEB2-CD67-EFBC-279A-02D29A1FB5AD}"/>
                </a:ext>
              </a:extLst>
            </p:cNvPr>
            <p:cNvSpPr txBox="1"/>
            <p:nvPr/>
          </p:nvSpPr>
          <p:spPr>
            <a:xfrm>
              <a:off x="5202239" y="5359250"/>
              <a:ext cx="179962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returns to waiting room 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B2C45C9-83A1-84FA-11E6-6E851D01AB30}"/>
                </a:ext>
              </a:extLst>
            </p:cNvPr>
            <p:cNvSpPr txBox="1"/>
            <p:nvPr/>
          </p:nvSpPr>
          <p:spPr>
            <a:xfrm>
              <a:off x="5875244" y="5850001"/>
              <a:ext cx="44929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49524D29-1FB9-BAC1-F4A3-F08CD9E1909D}"/>
                </a:ext>
              </a:extLst>
            </p:cNvPr>
            <p:cNvGrpSpPr/>
            <p:nvPr/>
          </p:nvGrpSpPr>
          <p:grpSpPr>
            <a:xfrm>
              <a:off x="5540733" y="4181731"/>
              <a:ext cx="1320507" cy="1079886"/>
              <a:chOff x="5540733" y="4181731"/>
              <a:chExt cx="1320507" cy="1079886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17458BAB-8815-5DA9-393A-93F13FCA8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40733" y="4334665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42" name="Image 41">
                <a:extLst>
                  <a:ext uri="{FF2B5EF4-FFF2-40B4-BE49-F238E27FC236}">
                    <a16:creationId xmlns:a16="http://schemas.microsoft.com/office/drawing/2014/main" id="{79BDA2D7-AC6F-F078-5180-7CA176CEC9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58942" y="4181731"/>
                <a:ext cx="502298" cy="506906"/>
              </a:xfrm>
              <a:prstGeom prst="rect">
                <a:avLst/>
              </a:prstGeom>
            </p:spPr>
          </p:pic>
        </p:grp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FB38942A-4457-B07B-62F5-F94324AD36DE}"/>
              </a:ext>
            </a:extLst>
          </p:cNvPr>
          <p:cNvGrpSpPr/>
          <p:nvPr/>
        </p:nvGrpSpPr>
        <p:grpSpPr>
          <a:xfrm>
            <a:off x="3666199" y="1075344"/>
            <a:ext cx="3653495" cy="2486941"/>
            <a:chOff x="3666199" y="1075344"/>
            <a:chExt cx="3653495" cy="2486941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666199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Operating Department Practitioner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/ </a:t>
              </a: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Anaesthetist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confirms verbal identity of patient, scans wristband and checks allergies 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664E029B-1A63-4483-62D4-DB9DD4BF83DA}"/>
                </a:ext>
              </a:extLst>
            </p:cNvPr>
            <p:cNvSpPr txBox="1"/>
            <p:nvPr/>
          </p:nvSpPr>
          <p:spPr>
            <a:xfrm>
              <a:off x="5354206" y="3316064"/>
              <a:ext cx="146280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grpSp>
          <p:nvGrpSpPr>
            <p:cNvPr id="110" name="Groupe 109">
              <a:extLst>
                <a:ext uri="{FF2B5EF4-FFF2-40B4-BE49-F238E27FC236}">
                  <a16:creationId xmlns:a16="http://schemas.microsoft.com/office/drawing/2014/main" id="{88512873-8E0A-586C-8076-1E627BFA3F2A}"/>
                </a:ext>
              </a:extLst>
            </p:cNvPr>
            <p:cNvGrpSpPr/>
            <p:nvPr/>
          </p:nvGrpSpPr>
          <p:grpSpPr>
            <a:xfrm>
              <a:off x="5175641" y="1075344"/>
              <a:ext cx="1713850" cy="1437777"/>
              <a:chOff x="5175641" y="1075344"/>
              <a:chExt cx="1713850" cy="1437777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9DE4A4D4-520D-F17E-6CA3-2E2C3CB7BE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31586" y="1075344"/>
                <a:ext cx="654402" cy="654402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032CCCBD-B781-29D7-A6F4-E19A3B3038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34568" y="1617000"/>
                <a:ext cx="746012" cy="818441"/>
              </a:xfrm>
              <a:prstGeom prst="rect">
                <a:avLst/>
              </a:prstGeom>
            </p:spPr>
          </p:pic>
          <p:pic>
            <p:nvPicPr>
              <p:cNvPr id="46" name="Image 45">
                <a:extLst>
                  <a:ext uri="{FF2B5EF4-FFF2-40B4-BE49-F238E27FC236}">
                    <a16:creationId xmlns:a16="http://schemas.microsoft.com/office/drawing/2014/main" id="{93A7925E-B7D4-0DAA-335C-64EE9FAF97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142341" y="1617052"/>
                <a:ext cx="747150" cy="862096"/>
              </a:xfrm>
              <a:prstGeom prst="rect">
                <a:avLst/>
              </a:prstGeom>
            </p:spPr>
          </p:pic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D94874F5-1FCC-64D4-D8EC-BB8007D8FC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3690" y="1269398"/>
                <a:ext cx="352074" cy="252372"/>
              </a:xfrm>
              <a:prstGeom prst="rect">
                <a:avLst/>
              </a:prstGeom>
            </p:spPr>
          </p:pic>
          <p:pic>
            <p:nvPicPr>
              <p:cNvPr id="53" name="Image 52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F9433698-4F7B-D9A4-30CC-2D81E00F29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75641" y="2120723"/>
                <a:ext cx="330623" cy="330623"/>
              </a:xfrm>
              <a:prstGeom prst="rect">
                <a:avLst/>
              </a:prstGeom>
            </p:spPr>
          </p:pic>
          <p:pic>
            <p:nvPicPr>
              <p:cNvPr id="54" name="Image 53">
                <a:extLst>
                  <a:ext uri="{FF2B5EF4-FFF2-40B4-BE49-F238E27FC236}">
                    <a16:creationId xmlns:a16="http://schemas.microsoft.com/office/drawing/2014/main" id="{EC3003E5-DAE9-A792-3730-EBC73A858E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4205" y="2287504"/>
                <a:ext cx="314749" cy="225617"/>
              </a:xfrm>
              <a:prstGeom prst="rect">
                <a:avLst/>
              </a:prstGeom>
            </p:spPr>
          </p:pic>
        </p:grp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4E28ABCB-7445-BD7D-232C-FC862A9F1EC0}"/>
              </a:ext>
            </a:extLst>
          </p:cNvPr>
          <p:cNvGrpSpPr/>
          <p:nvPr/>
        </p:nvGrpSpPr>
        <p:grpSpPr>
          <a:xfrm>
            <a:off x="1594022" y="1612604"/>
            <a:ext cx="3250279" cy="1240323"/>
            <a:chOff x="1594022" y="1612604"/>
            <a:chExt cx="3250279" cy="1240323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594022" y="1802147"/>
              <a:ext cx="1868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E9D2AB05-473C-7D6A-2453-6D4613290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986" y="1612604"/>
              <a:ext cx="746012" cy="818441"/>
            </a:xfrm>
            <a:prstGeom prst="rect">
              <a:avLst/>
            </a:prstGeom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patient ? 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E66E60E7-0F5A-6F6D-F2D4-94ED67F79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915352" y="2104880"/>
              <a:ext cx="449292" cy="449292"/>
            </a:xfrm>
            <a:prstGeom prst="rect">
              <a:avLst/>
            </a:prstGeom>
          </p:spPr>
        </p:pic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998B5F2-3513-3B63-AE1C-A0BE77000630}"/>
              </a:ext>
            </a:extLst>
          </p:cNvPr>
          <p:cNvGrpSpPr/>
          <p:nvPr/>
        </p:nvGrpSpPr>
        <p:grpSpPr>
          <a:xfrm>
            <a:off x="543416" y="1617052"/>
            <a:ext cx="2031049" cy="1933776"/>
            <a:chOff x="543416" y="1617052"/>
            <a:chExt cx="2031049" cy="193377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86EB18-9A64-0542-1CA7-72C0B22843EE}"/>
                </a:ext>
              </a:extLst>
            </p:cNvPr>
            <p:cNvSpPr txBox="1"/>
            <p:nvPr/>
          </p:nvSpPr>
          <p:spPr>
            <a:xfrm>
              <a:off x="543416" y="2606706"/>
              <a:ext cx="203104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In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identifies the patient both verbally and by scanning the wristband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785352" y="3304607"/>
              <a:ext cx="152515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40892E-1335-3377-1DCE-F6A0240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74354" y="1617052"/>
              <a:ext cx="747150" cy="862096"/>
            </a:xfrm>
            <a:prstGeom prst="rect">
              <a:avLst/>
            </a:prstGeom>
          </p:spPr>
        </p:pic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ED0B67BB-BFDB-7E07-3868-559731246B26}"/>
              </a:ext>
            </a:extLst>
          </p:cNvPr>
          <p:cNvGrpSpPr/>
          <p:nvPr/>
        </p:nvGrpSpPr>
        <p:grpSpPr>
          <a:xfrm>
            <a:off x="9391830" y="3268034"/>
            <a:ext cx="2480341" cy="2828188"/>
            <a:chOff x="9391830" y="3268034"/>
            <a:chExt cx="2480341" cy="2828188"/>
          </a:xfrm>
        </p:grpSpPr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693B357D-0769-26D5-14C1-AD5EBD762C79}"/>
                </a:ext>
              </a:extLst>
            </p:cNvPr>
            <p:cNvSpPr txBox="1"/>
            <p:nvPr/>
          </p:nvSpPr>
          <p:spPr>
            <a:xfrm>
              <a:off x="9391830" y="5356765"/>
              <a:ext cx="248034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device and pharmaceutical  products scanned at administration</a:t>
              </a:r>
            </a:p>
            <a:p>
              <a:pPr algn="ctr"/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0B5135F8-A1B6-9008-6200-ED1110D9CAB2}"/>
                </a:ext>
              </a:extLst>
            </p:cNvPr>
            <p:cNvSpPr txBox="1"/>
            <p:nvPr/>
          </p:nvSpPr>
          <p:spPr>
            <a:xfrm>
              <a:off x="9606349" y="5850001"/>
              <a:ext cx="203189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 (+SRIN)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0" name="Flèche vers la droite 59">
              <a:extLst>
                <a:ext uri="{FF2B5EF4-FFF2-40B4-BE49-F238E27FC236}">
                  <a16:creationId xmlns:a16="http://schemas.microsoft.com/office/drawing/2014/main" id="{1A62C749-32A0-AC50-6650-E4435A70040A}"/>
                </a:ext>
              </a:extLst>
            </p:cNvPr>
            <p:cNvSpPr/>
            <p:nvPr/>
          </p:nvSpPr>
          <p:spPr>
            <a:xfrm rot="5400000">
              <a:off x="10226148" y="3443401"/>
              <a:ext cx="81170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96" name="Image 95">
              <a:extLst>
                <a:ext uri="{FF2B5EF4-FFF2-40B4-BE49-F238E27FC236}">
                  <a16:creationId xmlns:a16="http://schemas.microsoft.com/office/drawing/2014/main" id="{5E911AA4-3E35-3748-04C7-E0F529D93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0261444" y="4289079"/>
              <a:ext cx="697831" cy="897211"/>
            </a:xfrm>
            <a:prstGeom prst="rect">
              <a:avLst/>
            </a:prstGeom>
          </p:spPr>
        </p:pic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E7A6FB11-DE0C-C3C5-6B39-19DAFBB999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0638285" y="4755191"/>
              <a:ext cx="609558" cy="6095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309993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Intra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533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309993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Intra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23A7F6BA-3F6F-D3F3-952E-2D204FD4AEB5}"/>
              </a:ext>
            </a:extLst>
          </p:cNvPr>
          <p:cNvGrpSpPr/>
          <p:nvPr/>
        </p:nvGrpSpPr>
        <p:grpSpPr>
          <a:xfrm>
            <a:off x="-9112" y="1360584"/>
            <a:ext cx="2253685" cy="1814759"/>
            <a:chOff x="-8720" y="1345945"/>
            <a:chExt cx="2253685" cy="1814759"/>
          </a:xfrm>
        </p:grpSpPr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1473B06C-5433-705F-6ACF-F2194B342FA8}"/>
                </a:ext>
              </a:extLst>
            </p:cNvPr>
            <p:cNvGrpSpPr/>
            <p:nvPr/>
          </p:nvGrpSpPr>
          <p:grpSpPr>
            <a:xfrm>
              <a:off x="666049" y="1345945"/>
              <a:ext cx="1578916" cy="1814759"/>
              <a:chOff x="666049" y="1345945"/>
              <a:chExt cx="1578916" cy="1814759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A43F4F5C-5A0D-5093-0387-AC8FF193E09F}"/>
                  </a:ext>
                </a:extLst>
              </p:cNvPr>
              <p:cNvSpPr txBox="1"/>
              <p:nvPr/>
            </p:nvSpPr>
            <p:spPr>
              <a:xfrm>
                <a:off x="666049" y="2914483"/>
                <a:ext cx="157891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72" name="Image 71" descr="Une image contenant texte, clipart&#10;&#10;Description générée automatiquement">
                <a:extLst>
                  <a:ext uri="{FF2B5EF4-FFF2-40B4-BE49-F238E27FC236}">
                    <a16:creationId xmlns:a16="http://schemas.microsoft.com/office/drawing/2014/main" id="{4644B768-D8D7-DEBC-0381-AF4AD3DA54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35347" y="1345945"/>
                <a:ext cx="1440321" cy="1126946"/>
              </a:xfrm>
              <a:prstGeom prst="rect">
                <a:avLst/>
              </a:prstGeom>
            </p:spPr>
          </p:pic>
        </p:grp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3B2B00E7-7FC0-EF40-7611-F4B7C4F573CF}"/>
                </a:ext>
              </a:extLst>
            </p:cNvPr>
            <p:cNvSpPr/>
            <p:nvPr/>
          </p:nvSpPr>
          <p:spPr>
            <a:xfrm>
              <a:off x="-8720" y="1828492"/>
              <a:ext cx="74406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ZoneTexte 9">
            <a:extLst>
              <a:ext uri="{FF2B5EF4-FFF2-40B4-BE49-F238E27FC236}">
                <a16:creationId xmlns:a16="http://schemas.microsoft.com/office/drawing/2014/main" id="{BB4ABA4D-A7C6-6F24-0F31-BAB1990F0270}"/>
              </a:ext>
            </a:extLst>
          </p:cNvPr>
          <p:cNvSpPr txBox="1"/>
          <p:nvPr/>
        </p:nvSpPr>
        <p:spPr>
          <a:xfrm>
            <a:off x="243926" y="2606706"/>
            <a:ext cx="2423161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 taken into Operating Room</a:t>
            </a:r>
          </a:p>
        </p:txBody>
      </p:sp>
    </p:spTree>
    <p:extLst>
      <p:ext uri="{BB962C8B-B14F-4D97-AF65-F5344CB8AC3E}">
        <p14:creationId xmlns:p14="http://schemas.microsoft.com/office/powerpoint/2010/main" val="429024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309993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Intra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EE29B039-35D0-0EC0-D3B2-71A1EC31439D}"/>
              </a:ext>
            </a:extLst>
          </p:cNvPr>
          <p:cNvGrpSpPr/>
          <p:nvPr/>
        </p:nvGrpSpPr>
        <p:grpSpPr>
          <a:xfrm>
            <a:off x="1710533" y="1475471"/>
            <a:ext cx="3447283" cy="3509685"/>
            <a:chOff x="1710533" y="1475471"/>
            <a:chExt cx="3447283" cy="3509685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710533" y="1828492"/>
              <a:ext cx="144032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1830621" cy="2539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accent5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STOP moment 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64C6241-41E0-6ACF-BF2F-13F5B365EA5F}"/>
                </a:ext>
              </a:extLst>
            </p:cNvPr>
            <p:cNvSpPr txBox="1"/>
            <p:nvPr/>
          </p:nvSpPr>
          <p:spPr>
            <a:xfrm>
              <a:off x="3064958" y="2914483"/>
              <a:ext cx="15789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3E2A5CEB-2F9A-CD77-C25F-156668B1416B}"/>
                </a:ext>
              </a:extLst>
            </p:cNvPr>
            <p:cNvSpPr txBox="1"/>
            <p:nvPr/>
          </p:nvSpPr>
          <p:spPr>
            <a:xfrm>
              <a:off x="2813252" y="3346246"/>
              <a:ext cx="2344564" cy="16389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Check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Introduction of all staff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Confirm patient’s name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Procedure and incision site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Antibiotic prophylaxis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Anticipated Critical events for 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Surgeon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Anaethestist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Essential imaging displayed  </a:t>
              </a: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ACAE9FB2-AF16-F7D1-992F-EDC1CCF1FE8D}"/>
                </a:ext>
              </a:extLst>
            </p:cNvPr>
            <p:cNvGrpSpPr/>
            <p:nvPr/>
          </p:nvGrpSpPr>
          <p:grpSpPr>
            <a:xfrm>
              <a:off x="3347569" y="1475471"/>
              <a:ext cx="905692" cy="1091029"/>
              <a:chOff x="3501439" y="1475471"/>
              <a:chExt cx="905692" cy="1091029"/>
            </a:xfrm>
          </p:grpSpPr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1F18D642-1BC2-5C58-67D2-618D8D0D3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01439" y="1475471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40" name="Image 39" descr="Une image contenant texte, signe, graphiques vectoriels&#10;&#10;Description générée automatiquement">
                <a:extLst>
                  <a:ext uri="{FF2B5EF4-FFF2-40B4-BE49-F238E27FC236}">
                    <a16:creationId xmlns:a16="http://schemas.microsoft.com/office/drawing/2014/main" id="{20FC66EC-7A31-790E-CF6E-441812518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10336" y="2123316"/>
                <a:ext cx="496795" cy="443184"/>
              </a:xfrm>
              <a:prstGeom prst="rect">
                <a:avLst/>
              </a:prstGeom>
            </p:spPr>
          </p:pic>
        </p:grp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23A7F6BA-3F6F-D3F3-952E-2D204FD4AEB5}"/>
              </a:ext>
            </a:extLst>
          </p:cNvPr>
          <p:cNvGrpSpPr/>
          <p:nvPr/>
        </p:nvGrpSpPr>
        <p:grpSpPr>
          <a:xfrm>
            <a:off x="-9112" y="1360584"/>
            <a:ext cx="2253685" cy="1814759"/>
            <a:chOff x="-8720" y="1345945"/>
            <a:chExt cx="2253685" cy="1814759"/>
          </a:xfrm>
        </p:grpSpPr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1473B06C-5433-705F-6ACF-F2194B342FA8}"/>
                </a:ext>
              </a:extLst>
            </p:cNvPr>
            <p:cNvGrpSpPr/>
            <p:nvPr/>
          </p:nvGrpSpPr>
          <p:grpSpPr>
            <a:xfrm>
              <a:off x="666049" y="1345945"/>
              <a:ext cx="1578916" cy="1814759"/>
              <a:chOff x="666049" y="1345945"/>
              <a:chExt cx="1578916" cy="1814759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A43F4F5C-5A0D-5093-0387-AC8FF193E09F}"/>
                  </a:ext>
                </a:extLst>
              </p:cNvPr>
              <p:cNvSpPr txBox="1"/>
              <p:nvPr/>
            </p:nvSpPr>
            <p:spPr>
              <a:xfrm>
                <a:off x="666049" y="2914483"/>
                <a:ext cx="157891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72" name="Image 71" descr="Une image contenant texte, clipart&#10;&#10;Description générée automatiquement">
                <a:extLst>
                  <a:ext uri="{FF2B5EF4-FFF2-40B4-BE49-F238E27FC236}">
                    <a16:creationId xmlns:a16="http://schemas.microsoft.com/office/drawing/2014/main" id="{4644B768-D8D7-DEBC-0381-AF4AD3DA54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5347" y="1345945"/>
                <a:ext cx="1440321" cy="1126946"/>
              </a:xfrm>
              <a:prstGeom prst="rect">
                <a:avLst/>
              </a:prstGeom>
            </p:spPr>
          </p:pic>
        </p:grp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3B2B00E7-7FC0-EF40-7611-F4B7C4F573CF}"/>
                </a:ext>
              </a:extLst>
            </p:cNvPr>
            <p:cNvSpPr/>
            <p:nvPr/>
          </p:nvSpPr>
          <p:spPr>
            <a:xfrm>
              <a:off x="-8720" y="1828492"/>
              <a:ext cx="74406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ZoneTexte 9">
            <a:extLst>
              <a:ext uri="{FF2B5EF4-FFF2-40B4-BE49-F238E27FC236}">
                <a16:creationId xmlns:a16="http://schemas.microsoft.com/office/drawing/2014/main" id="{BB4ABA4D-A7C6-6F24-0F31-BAB1990F0270}"/>
              </a:ext>
            </a:extLst>
          </p:cNvPr>
          <p:cNvSpPr txBox="1"/>
          <p:nvPr/>
        </p:nvSpPr>
        <p:spPr>
          <a:xfrm>
            <a:off x="243926" y="2606706"/>
            <a:ext cx="2423161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 taken into Operating Room</a:t>
            </a:r>
          </a:p>
        </p:txBody>
      </p:sp>
    </p:spTree>
    <p:extLst>
      <p:ext uri="{BB962C8B-B14F-4D97-AF65-F5344CB8AC3E}">
        <p14:creationId xmlns:p14="http://schemas.microsoft.com/office/powerpoint/2010/main" val="326652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309993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Intra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4ED78A93-909A-BE5A-69F1-34F18C666357}"/>
              </a:ext>
            </a:extLst>
          </p:cNvPr>
          <p:cNvGrpSpPr/>
          <p:nvPr/>
        </p:nvGrpSpPr>
        <p:grpSpPr>
          <a:xfrm>
            <a:off x="3804501" y="1526309"/>
            <a:ext cx="3515193" cy="2035976"/>
            <a:chOff x="3804501" y="1526309"/>
            <a:chExt cx="3515193" cy="2035976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804501" y="1828492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instrument tray and associated instruments / consumables present &amp; scanned 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9128DDFA-6106-794F-BF55-2891416D9181}"/>
                </a:ext>
              </a:extLst>
            </p:cNvPr>
            <p:cNvSpPr txBox="1"/>
            <p:nvPr/>
          </p:nvSpPr>
          <p:spPr>
            <a:xfrm>
              <a:off x="5361251" y="3316064"/>
              <a:ext cx="147433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 / GRAI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D4FC5A59-43A4-F9E9-A3D3-2BF3643ADE47}"/>
                </a:ext>
              </a:extLst>
            </p:cNvPr>
            <p:cNvGrpSpPr/>
            <p:nvPr/>
          </p:nvGrpSpPr>
          <p:grpSpPr>
            <a:xfrm>
              <a:off x="5361251" y="1526309"/>
              <a:ext cx="1631029" cy="966115"/>
              <a:chOff x="5361251" y="1526309"/>
              <a:chExt cx="1631029" cy="966115"/>
            </a:xfrm>
          </p:grpSpPr>
          <p:pic>
            <p:nvPicPr>
              <p:cNvPr id="55" name="Image 54">
                <a:extLst>
                  <a:ext uri="{FF2B5EF4-FFF2-40B4-BE49-F238E27FC236}">
                    <a16:creationId xmlns:a16="http://schemas.microsoft.com/office/drawing/2014/main" id="{69B2009D-CA02-5A47-A915-9120392ADA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361251" y="1526309"/>
                <a:ext cx="1139625" cy="834109"/>
              </a:xfrm>
              <a:prstGeom prst="rect">
                <a:avLst/>
              </a:prstGeom>
            </p:spPr>
          </p:pic>
          <p:pic>
            <p:nvPicPr>
              <p:cNvPr id="62" name="Image 61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34154E7E-4BD3-C4F6-5B2B-E9F7CB79EC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66492" y="1954605"/>
                <a:ext cx="537819" cy="537819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013CA680-BA60-9F36-B797-8420BCECDF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95486" y="1787026"/>
                <a:ext cx="496794" cy="356109"/>
              </a:xfrm>
              <a:prstGeom prst="rect">
                <a:avLst/>
              </a:prstGeom>
            </p:spPr>
          </p:pic>
        </p:grp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EE29B039-35D0-0EC0-D3B2-71A1EC31439D}"/>
              </a:ext>
            </a:extLst>
          </p:cNvPr>
          <p:cNvGrpSpPr/>
          <p:nvPr/>
        </p:nvGrpSpPr>
        <p:grpSpPr>
          <a:xfrm>
            <a:off x="1710533" y="1475471"/>
            <a:ext cx="3447283" cy="3509685"/>
            <a:chOff x="1710533" y="1475471"/>
            <a:chExt cx="3447283" cy="3509685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710533" y="1828492"/>
              <a:ext cx="144032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1830621" cy="2539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accent5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STOP moment 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64C6241-41E0-6ACF-BF2F-13F5B365EA5F}"/>
                </a:ext>
              </a:extLst>
            </p:cNvPr>
            <p:cNvSpPr txBox="1"/>
            <p:nvPr/>
          </p:nvSpPr>
          <p:spPr>
            <a:xfrm>
              <a:off x="3064958" y="2914483"/>
              <a:ext cx="15789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3E2A5CEB-2F9A-CD77-C25F-156668B1416B}"/>
                </a:ext>
              </a:extLst>
            </p:cNvPr>
            <p:cNvSpPr txBox="1"/>
            <p:nvPr/>
          </p:nvSpPr>
          <p:spPr>
            <a:xfrm>
              <a:off x="2813252" y="3346246"/>
              <a:ext cx="2344564" cy="16389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Check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Introduction of all staff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Confirm patient’s name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Procedure and incision site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Antibiotic prophylaxis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Anticipated Critical events for 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Surgeon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Anaethestist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Essential imaging displayed  </a:t>
              </a: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ACAE9FB2-AF16-F7D1-992F-EDC1CCF1FE8D}"/>
                </a:ext>
              </a:extLst>
            </p:cNvPr>
            <p:cNvGrpSpPr/>
            <p:nvPr/>
          </p:nvGrpSpPr>
          <p:grpSpPr>
            <a:xfrm>
              <a:off x="3347569" y="1475471"/>
              <a:ext cx="905692" cy="1091029"/>
              <a:chOff x="3501439" y="1475471"/>
              <a:chExt cx="905692" cy="1091029"/>
            </a:xfrm>
          </p:grpSpPr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1F18D642-1BC2-5C58-67D2-618D8D0D3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01439" y="1475471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40" name="Image 39" descr="Une image contenant texte, signe, graphiques vectoriels&#10;&#10;Description générée automatiquement">
                <a:extLst>
                  <a:ext uri="{FF2B5EF4-FFF2-40B4-BE49-F238E27FC236}">
                    <a16:creationId xmlns:a16="http://schemas.microsoft.com/office/drawing/2014/main" id="{20FC66EC-7A31-790E-CF6E-441812518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10336" y="2123316"/>
                <a:ext cx="496795" cy="443184"/>
              </a:xfrm>
              <a:prstGeom prst="rect">
                <a:avLst/>
              </a:prstGeom>
            </p:spPr>
          </p:pic>
        </p:grp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23A7F6BA-3F6F-D3F3-952E-2D204FD4AEB5}"/>
              </a:ext>
            </a:extLst>
          </p:cNvPr>
          <p:cNvGrpSpPr/>
          <p:nvPr/>
        </p:nvGrpSpPr>
        <p:grpSpPr>
          <a:xfrm>
            <a:off x="-9112" y="1360584"/>
            <a:ext cx="2253685" cy="1814759"/>
            <a:chOff x="-8720" y="1345945"/>
            <a:chExt cx="2253685" cy="1814759"/>
          </a:xfrm>
        </p:grpSpPr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1473B06C-5433-705F-6ACF-F2194B342FA8}"/>
                </a:ext>
              </a:extLst>
            </p:cNvPr>
            <p:cNvGrpSpPr/>
            <p:nvPr/>
          </p:nvGrpSpPr>
          <p:grpSpPr>
            <a:xfrm>
              <a:off x="666049" y="1345945"/>
              <a:ext cx="1578916" cy="1814759"/>
              <a:chOff x="666049" y="1345945"/>
              <a:chExt cx="1578916" cy="1814759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A43F4F5C-5A0D-5093-0387-AC8FF193E09F}"/>
                  </a:ext>
                </a:extLst>
              </p:cNvPr>
              <p:cNvSpPr txBox="1"/>
              <p:nvPr/>
            </p:nvSpPr>
            <p:spPr>
              <a:xfrm>
                <a:off x="666049" y="2914483"/>
                <a:ext cx="157891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72" name="Image 71" descr="Une image contenant texte, clipart&#10;&#10;Description générée automatiquement">
                <a:extLst>
                  <a:ext uri="{FF2B5EF4-FFF2-40B4-BE49-F238E27FC236}">
                    <a16:creationId xmlns:a16="http://schemas.microsoft.com/office/drawing/2014/main" id="{4644B768-D8D7-DEBC-0381-AF4AD3DA54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5347" y="1345945"/>
                <a:ext cx="1440321" cy="1126946"/>
              </a:xfrm>
              <a:prstGeom prst="rect">
                <a:avLst/>
              </a:prstGeom>
            </p:spPr>
          </p:pic>
        </p:grp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3B2B00E7-7FC0-EF40-7611-F4B7C4F573CF}"/>
                </a:ext>
              </a:extLst>
            </p:cNvPr>
            <p:cNvSpPr/>
            <p:nvPr/>
          </p:nvSpPr>
          <p:spPr>
            <a:xfrm>
              <a:off x="-8720" y="1828492"/>
              <a:ext cx="74406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ZoneTexte 9">
            <a:extLst>
              <a:ext uri="{FF2B5EF4-FFF2-40B4-BE49-F238E27FC236}">
                <a16:creationId xmlns:a16="http://schemas.microsoft.com/office/drawing/2014/main" id="{BB4ABA4D-A7C6-6F24-0F31-BAB1990F0270}"/>
              </a:ext>
            </a:extLst>
          </p:cNvPr>
          <p:cNvSpPr txBox="1"/>
          <p:nvPr/>
        </p:nvSpPr>
        <p:spPr>
          <a:xfrm>
            <a:off x="243926" y="2606706"/>
            <a:ext cx="2423161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 taken into Operating Room</a:t>
            </a:r>
          </a:p>
        </p:txBody>
      </p:sp>
    </p:spTree>
    <p:extLst>
      <p:ext uri="{BB962C8B-B14F-4D97-AF65-F5344CB8AC3E}">
        <p14:creationId xmlns:p14="http://schemas.microsoft.com/office/powerpoint/2010/main" val="1026924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309993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Intra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031F272A-71F0-5B69-3940-380AEF67FBCF}"/>
              </a:ext>
            </a:extLst>
          </p:cNvPr>
          <p:cNvGrpSpPr/>
          <p:nvPr/>
        </p:nvGrpSpPr>
        <p:grpSpPr>
          <a:xfrm>
            <a:off x="6003706" y="1529560"/>
            <a:ext cx="3380267" cy="1323367"/>
            <a:chOff x="6003706" y="1529560"/>
            <a:chExt cx="3380267" cy="13233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13DBD6DD-4214-A0BE-0009-8B0FD9168763}"/>
                </a:ext>
              </a:extLst>
            </p:cNvPr>
            <p:cNvSpPr/>
            <p:nvPr/>
          </p:nvSpPr>
          <p:spPr>
            <a:xfrm>
              <a:off x="6003706" y="1828492"/>
              <a:ext cx="166977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772026D-6321-B214-D951-6B3DBF9BB1AA}"/>
                </a:ext>
              </a:extLst>
            </p:cNvPr>
            <p:cNvSpPr txBox="1"/>
            <p:nvPr/>
          </p:nvSpPr>
          <p:spPr>
            <a:xfrm>
              <a:off x="7352924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Knife to skin </a:t>
              </a:r>
            </a:p>
          </p:txBody>
        </p:sp>
        <p:pic>
          <p:nvPicPr>
            <p:cNvPr id="70" name="Image 69">
              <a:extLst>
                <a:ext uri="{FF2B5EF4-FFF2-40B4-BE49-F238E27FC236}">
                  <a16:creationId xmlns:a16="http://schemas.microsoft.com/office/drawing/2014/main" id="{D5E923C7-A78C-0401-3D49-FB63C5A98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25732" y="1529560"/>
              <a:ext cx="1338756" cy="934281"/>
            </a:xfrm>
            <a:prstGeom prst="rect">
              <a:avLst/>
            </a:prstGeom>
          </p:spPr>
        </p:pic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4ED78A93-909A-BE5A-69F1-34F18C666357}"/>
              </a:ext>
            </a:extLst>
          </p:cNvPr>
          <p:cNvGrpSpPr/>
          <p:nvPr/>
        </p:nvGrpSpPr>
        <p:grpSpPr>
          <a:xfrm>
            <a:off x="3804501" y="1526309"/>
            <a:ext cx="3515193" cy="2035976"/>
            <a:chOff x="3804501" y="1526309"/>
            <a:chExt cx="3515193" cy="2035976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804501" y="1828492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instrument tray and associated instruments / consumables present &amp; scanned 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9128DDFA-6106-794F-BF55-2891416D9181}"/>
                </a:ext>
              </a:extLst>
            </p:cNvPr>
            <p:cNvSpPr txBox="1"/>
            <p:nvPr/>
          </p:nvSpPr>
          <p:spPr>
            <a:xfrm>
              <a:off x="5361251" y="3316064"/>
              <a:ext cx="147433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 / GRAI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D4FC5A59-43A4-F9E9-A3D3-2BF3643ADE47}"/>
                </a:ext>
              </a:extLst>
            </p:cNvPr>
            <p:cNvGrpSpPr/>
            <p:nvPr/>
          </p:nvGrpSpPr>
          <p:grpSpPr>
            <a:xfrm>
              <a:off x="5361251" y="1526309"/>
              <a:ext cx="1631029" cy="966115"/>
              <a:chOff x="5361251" y="1526309"/>
              <a:chExt cx="1631029" cy="966115"/>
            </a:xfrm>
          </p:grpSpPr>
          <p:pic>
            <p:nvPicPr>
              <p:cNvPr id="55" name="Image 54">
                <a:extLst>
                  <a:ext uri="{FF2B5EF4-FFF2-40B4-BE49-F238E27FC236}">
                    <a16:creationId xmlns:a16="http://schemas.microsoft.com/office/drawing/2014/main" id="{69B2009D-CA02-5A47-A915-9120392ADA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61251" y="1526309"/>
                <a:ext cx="1139625" cy="834109"/>
              </a:xfrm>
              <a:prstGeom prst="rect">
                <a:avLst/>
              </a:prstGeom>
            </p:spPr>
          </p:pic>
          <p:pic>
            <p:nvPicPr>
              <p:cNvPr id="62" name="Image 61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34154E7E-4BD3-C4F6-5B2B-E9F7CB79EC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66492" y="1954605"/>
                <a:ext cx="537819" cy="537819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013CA680-BA60-9F36-B797-8420BCECDF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95486" y="1787026"/>
                <a:ext cx="496794" cy="356109"/>
              </a:xfrm>
              <a:prstGeom prst="rect">
                <a:avLst/>
              </a:prstGeom>
            </p:spPr>
          </p:pic>
        </p:grp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EE29B039-35D0-0EC0-D3B2-71A1EC31439D}"/>
              </a:ext>
            </a:extLst>
          </p:cNvPr>
          <p:cNvGrpSpPr/>
          <p:nvPr/>
        </p:nvGrpSpPr>
        <p:grpSpPr>
          <a:xfrm>
            <a:off x="1710533" y="1475471"/>
            <a:ext cx="3447283" cy="3509685"/>
            <a:chOff x="1710533" y="1475471"/>
            <a:chExt cx="3447283" cy="3509685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710533" y="1828492"/>
              <a:ext cx="144032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1830621" cy="2539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accent5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STOP moment 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64C6241-41E0-6ACF-BF2F-13F5B365EA5F}"/>
                </a:ext>
              </a:extLst>
            </p:cNvPr>
            <p:cNvSpPr txBox="1"/>
            <p:nvPr/>
          </p:nvSpPr>
          <p:spPr>
            <a:xfrm>
              <a:off x="3064958" y="2914483"/>
              <a:ext cx="15789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3E2A5CEB-2F9A-CD77-C25F-156668B1416B}"/>
                </a:ext>
              </a:extLst>
            </p:cNvPr>
            <p:cNvSpPr txBox="1"/>
            <p:nvPr/>
          </p:nvSpPr>
          <p:spPr>
            <a:xfrm>
              <a:off x="2813252" y="3346246"/>
              <a:ext cx="2344564" cy="16389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Check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Introduction of all staff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Confirm patient’s name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Procedure and incision site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Antibiotic prophylaxis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Anticipated Critical events for 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Surgeon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Anaethestist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Essential imaging displayed  </a:t>
              </a: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ACAE9FB2-AF16-F7D1-992F-EDC1CCF1FE8D}"/>
                </a:ext>
              </a:extLst>
            </p:cNvPr>
            <p:cNvGrpSpPr/>
            <p:nvPr/>
          </p:nvGrpSpPr>
          <p:grpSpPr>
            <a:xfrm>
              <a:off x="3347569" y="1475471"/>
              <a:ext cx="905692" cy="1091029"/>
              <a:chOff x="3501439" y="1475471"/>
              <a:chExt cx="905692" cy="1091029"/>
            </a:xfrm>
          </p:grpSpPr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1F18D642-1BC2-5C58-67D2-618D8D0D3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01439" y="1475471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40" name="Image 39" descr="Une image contenant texte, signe, graphiques vectoriels&#10;&#10;Description générée automatiquement">
                <a:extLst>
                  <a:ext uri="{FF2B5EF4-FFF2-40B4-BE49-F238E27FC236}">
                    <a16:creationId xmlns:a16="http://schemas.microsoft.com/office/drawing/2014/main" id="{20FC66EC-7A31-790E-CF6E-441812518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10336" y="2123316"/>
                <a:ext cx="496795" cy="443184"/>
              </a:xfrm>
              <a:prstGeom prst="rect">
                <a:avLst/>
              </a:prstGeom>
            </p:spPr>
          </p:pic>
        </p:grp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23A7F6BA-3F6F-D3F3-952E-2D204FD4AEB5}"/>
              </a:ext>
            </a:extLst>
          </p:cNvPr>
          <p:cNvGrpSpPr/>
          <p:nvPr/>
        </p:nvGrpSpPr>
        <p:grpSpPr>
          <a:xfrm>
            <a:off x="-9112" y="1360584"/>
            <a:ext cx="2253685" cy="1814759"/>
            <a:chOff x="-8720" y="1345945"/>
            <a:chExt cx="2253685" cy="1814759"/>
          </a:xfrm>
        </p:grpSpPr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1473B06C-5433-705F-6ACF-F2194B342FA8}"/>
                </a:ext>
              </a:extLst>
            </p:cNvPr>
            <p:cNvGrpSpPr/>
            <p:nvPr/>
          </p:nvGrpSpPr>
          <p:grpSpPr>
            <a:xfrm>
              <a:off x="666049" y="1345945"/>
              <a:ext cx="1578916" cy="1814759"/>
              <a:chOff x="666049" y="1345945"/>
              <a:chExt cx="1578916" cy="1814759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A43F4F5C-5A0D-5093-0387-AC8FF193E09F}"/>
                  </a:ext>
                </a:extLst>
              </p:cNvPr>
              <p:cNvSpPr txBox="1"/>
              <p:nvPr/>
            </p:nvSpPr>
            <p:spPr>
              <a:xfrm>
                <a:off x="666049" y="2914483"/>
                <a:ext cx="157891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72" name="Image 71" descr="Une image contenant texte, clipart&#10;&#10;Description générée automatiquement">
                <a:extLst>
                  <a:ext uri="{FF2B5EF4-FFF2-40B4-BE49-F238E27FC236}">
                    <a16:creationId xmlns:a16="http://schemas.microsoft.com/office/drawing/2014/main" id="{4644B768-D8D7-DEBC-0381-AF4AD3DA54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5347" y="1345945"/>
                <a:ext cx="1440321" cy="1126946"/>
              </a:xfrm>
              <a:prstGeom prst="rect">
                <a:avLst/>
              </a:prstGeom>
            </p:spPr>
          </p:pic>
        </p:grp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3B2B00E7-7FC0-EF40-7611-F4B7C4F573CF}"/>
                </a:ext>
              </a:extLst>
            </p:cNvPr>
            <p:cNvSpPr/>
            <p:nvPr/>
          </p:nvSpPr>
          <p:spPr>
            <a:xfrm>
              <a:off x="-8720" y="1828492"/>
              <a:ext cx="74406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ZoneTexte 9">
            <a:extLst>
              <a:ext uri="{FF2B5EF4-FFF2-40B4-BE49-F238E27FC236}">
                <a16:creationId xmlns:a16="http://schemas.microsoft.com/office/drawing/2014/main" id="{BB4ABA4D-A7C6-6F24-0F31-BAB1990F0270}"/>
              </a:ext>
            </a:extLst>
          </p:cNvPr>
          <p:cNvSpPr txBox="1"/>
          <p:nvPr/>
        </p:nvSpPr>
        <p:spPr>
          <a:xfrm>
            <a:off x="243926" y="2606706"/>
            <a:ext cx="2423161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 taken into Operating Room</a:t>
            </a:r>
          </a:p>
        </p:txBody>
      </p:sp>
    </p:spTree>
    <p:extLst>
      <p:ext uri="{BB962C8B-B14F-4D97-AF65-F5344CB8AC3E}">
        <p14:creationId xmlns:p14="http://schemas.microsoft.com/office/powerpoint/2010/main" val="3812438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5CC0A695-3DA7-FD85-0211-5B8FB6C8B748}"/>
              </a:ext>
            </a:extLst>
          </p:cNvPr>
          <p:cNvGrpSpPr/>
          <p:nvPr/>
        </p:nvGrpSpPr>
        <p:grpSpPr>
          <a:xfrm>
            <a:off x="8584588" y="1475471"/>
            <a:ext cx="3069222" cy="3365941"/>
            <a:chOff x="8584588" y="1475471"/>
            <a:chExt cx="3069222" cy="3365941"/>
          </a:xfrm>
        </p:grpSpPr>
        <p:sp>
          <p:nvSpPr>
            <p:cNvPr id="76" name="Flèche vers la droite 75">
              <a:extLst>
                <a:ext uri="{FF2B5EF4-FFF2-40B4-BE49-F238E27FC236}">
                  <a16:creationId xmlns:a16="http://schemas.microsoft.com/office/drawing/2014/main" id="{B03C863D-5819-D99D-CB47-6F0267C3CEEE}"/>
                </a:ext>
              </a:extLst>
            </p:cNvPr>
            <p:cNvSpPr/>
            <p:nvPr/>
          </p:nvSpPr>
          <p:spPr>
            <a:xfrm>
              <a:off x="8584588" y="1828492"/>
              <a:ext cx="14916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5906CB5-CF3E-1926-F43C-E00623DACD9E}"/>
                </a:ext>
              </a:extLst>
            </p:cNvPr>
            <p:cNvSpPr txBox="1"/>
            <p:nvPr/>
          </p:nvSpPr>
          <p:spPr>
            <a:xfrm>
              <a:off x="9622761" y="3364084"/>
              <a:ext cx="2031049" cy="147732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Check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Procedure completed 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Completion of instrument, swab, needle counts 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Specimen labelling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 concerns 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Key concerns for recovery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3DA996F9-7013-E6F0-9B69-9D51010A4497}"/>
                </a:ext>
              </a:extLst>
            </p:cNvPr>
            <p:cNvSpPr txBox="1"/>
            <p:nvPr/>
          </p:nvSpPr>
          <p:spPr>
            <a:xfrm>
              <a:off x="9491365" y="2914483"/>
              <a:ext cx="209341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/ GIAI / GRAI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94EC625-B914-8293-C419-2D7277094FC4}"/>
                </a:ext>
              </a:extLst>
            </p:cNvPr>
            <p:cNvSpPr txBox="1"/>
            <p:nvPr/>
          </p:nvSpPr>
          <p:spPr>
            <a:xfrm>
              <a:off x="9622761" y="2606706"/>
              <a:ext cx="1830621" cy="2539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out </a:t>
              </a:r>
            </a:p>
          </p:txBody>
        </p:sp>
        <p:grpSp>
          <p:nvGrpSpPr>
            <p:cNvPr id="80" name="Groupe 79">
              <a:extLst>
                <a:ext uri="{FF2B5EF4-FFF2-40B4-BE49-F238E27FC236}">
                  <a16:creationId xmlns:a16="http://schemas.microsoft.com/office/drawing/2014/main" id="{2B6D7849-51EE-25D1-033D-B1AB766C6C0F}"/>
                </a:ext>
              </a:extLst>
            </p:cNvPr>
            <p:cNvGrpSpPr/>
            <p:nvPr/>
          </p:nvGrpSpPr>
          <p:grpSpPr>
            <a:xfrm>
              <a:off x="10216941" y="1475471"/>
              <a:ext cx="939612" cy="1085166"/>
              <a:chOff x="10216941" y="1475471"/>
              <a:chExt cx="939612" cy="1085166"/>
            </a:xfrm>
          </p:grpSpPr>
          <p:pic>
            <p:nvPicPr>
              <p:cNvPr id="73" name="Image 72">
                <a:extLst>
                  <a:ext uri="{FF2B5EF4-FFF2-40B4-BE49-F238E27FC236}">
                    <a16:creationId xmlns:a16="http://schemas.microsoft.com/office/drawing/2014/main" id="{433F3C39-698F-B75B-3071-62BEDC2560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216941" y="1475471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75" name="Image 74">
                <a:extLst>
                  <a:ext uri="{FF2B5EF4-FFF2-40B4-BE49-F238E27FC236}">
                    <a16:creationId xmlns:a16="http://schemas.microsoft.com/office/drawing/2014/main" id="{5F55CF60-C5E8-46D0-0E1E-1856B23A70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74112" y="2143135"/>
                <a:ext cx="582441" cy="417502"/>
              </a:xfrm>
              <a:prstGeom prst="rect">
                <a:avLst/>
              </a:prstGeom>
            </p:spPr>
          </p:pic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309993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Intra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031F272A-71F0-5B69-3940-380AEF67FBCF}"/>
              </a:ext>
            </a:extLst>
          </p:cNvPr>
          <p:cNvGrpSpPr/>
          <p:nvPr/>
        </p:nvGrpSpPr>
        <p:grpSpPr>
          <a:xfrm>
            <a:off x="6003706" y="1529560"/>
            <a:ext cx="3380267" cy="1323367"/>
            <a:chOff x="6003706" y="1529560"/>
            <a:chExt cx="3380267" cy="13233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13DBD6DD-4214-A0BE-0009-8B0FD9168763}"/>
                </a:ext>
              </a:extLst>
            </p:cNvPr>
            <p:cNvSpPr/>
            <p:nvPr/>
          </p:nvSpPr>
          <p:spPr>
            <a:xfrm>
              <a:off x="6003706" y="1828492"/>
              <a:ext cx="166977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772026D-6321-B214-D951-6B3DBF9BB1AA}"/>
                </a:ext>
              </a:extLst>
            </p:cNvPr>
            <p:cNvSpPr txBox="1"/>
            <p:nvPr/>
          </p:nvSpPr>
          <p:spPr>
            <a:xfrm>
              <a:off x="7352924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Knife to skin </a:t>
              </a:r>
            </a:p>
          </p:txBody>
        </p:sp>
        <p:pic>
          <p:nvPicPr>
            <p:cNvPr id="70" name="Image 69">
              <a:extLst>
                <a:ext uri="{FF2B5EF4-FFF2-40B4-BE49-F238E27FC236}">
                  <a16:creationId xmlns:a16="http://schemas.microsoft.com/office/drawing/2014/main" id="{D5E923C7-A78C-0401-3D49-FB63C5A98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25732" y="1529560"/>
              <a:ext cx="1338756" cy="934281"/>
            </a:xfrm>
            <a:prstGeom prst="rect">
              <a:avLst/>
            </a:prstGeom>
          </p:spPr>
        </p:pic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4ED78A93-909A-BE5A-69F1-34F18C666357}"/>
              </a:ext>
            </a:extLst>
          </p:cNvPr>
          <p:cNvGrpSpPr/>
          <p:nvPr/>
        </p:nvGrpSpPr>
        <p:grpSpPr>
          <a:xfrm>
            <a:off x="3804501" y="1526309"/>
            <a:ext cx="3515193" cy="2035976"/>
            <a:chOff x="3804501" y="1526309"/>
            <a:chExt cx="3515193" cy="2035976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804501" y="1828492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instrument tray and associated instruments / consumables present &amp; scanned 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9128DDFA-6106-794F-BF55-2891416D9181}"/>
                </a:ext>
              </a:extLst>
            </p:cNvPr>
            <p:cNvSpPr txBox="1"/>
            <p:nvPr/>
          </p:nvSpPr>
          <p:spPr>
            <a:xfrm>
              <a:off x="5361251" y="3316064"/>
              <a:ext cx="147433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 / GRAI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D4FC5A59-43A4-F9E9-A3D3-2BF3643ADE47}"/>
                </a:ext>
              </a:extLst>
            </p:cNvPr>
            <p:cNvGrpSpPr/>
            <p:nvPr/>
          </p:nvGrpSpPr>
          <p:grpSpPr>
            <a:xfrm>
              <a:off x="5361251" y="1526309"/>
              <a:ext cx="1631029" cy="966115"/>
              <a:chOff x="5361251" y="1526309"/>
              <a:chExt cx="1631029" cy="966115"/>
            </a:xfrm>
          </p:grpSpPr>
          <p:pic>
            <p:nvPicPr>
              <p:cNvPr id="55" name="Image 54">
                <a:extLst>
                  <a:ext uri="{FF2B5EF4-FFF2-40B4-BE49-F238E27FC236}">
                    <a16:creationId xmlns:a16="http://schemas.microsoft.com/office/drawing/2014/main" id="{69B2009D-CA02-5A47-A915-9120392ADA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61251" y="1526309"/>
                <a:ext cx="1139625" cy="834109"/>
              </a:xfrm>
              <a:prstGeom prst="rect">
                <a:avLst/>
              </a:prstGeom>
            </p:spPr>
          </p:pic>
          <p:pic>
            <p:nvPicPr>
              <p:cNvPr id="62" name="Image 61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34154E7E-4BD3-C4F6-5B2B-E9F7CB79EC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66492" y="1954605"/>
                <a:ext cx="537819" cy="537819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013CA680-BA60-9F36-B797-8420BCECDF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95486" y="1787026"/>
                <a:ext cx="496794" cy="356109"/>
              </a:xfrm>
              <a:prstGeom prst="rect">
                <a:avLst/>
              </a:prstGeom>
            </p:spPr>
          </p:pic>
        </p:grp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EE29B039-35D0-0EC0-D3B2-71A1EC31439D}"/>
              </a:ext>
            </a:extLst>
          </p:cNvPr>
          <p:cNvGrpSpPr/>
          <p:nvPr/>
        </p:nvGrpSpPr>
        <p:grpSpPr>
          <a:xfrm>
            <a:off x="1710533" y="1475471"/>
            <a:ext cx="3447283" cy="3509685"/>
            <a:chOff x="1710533" y="1475471"/>
            <a:chExt cx="3447283" cy="3509685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710533" y="1828492"/>
              <a:ext cx="144032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1830621" cy="2539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accent5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STOP moment 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64C6241-41E0-6ACF-BF2F-13F5B365EA5F}"/>
                </a:ext>
              </a:extLst>
            </p:cNvPr>
            <p:cNvSpPr txBox="1"/>
            <p:nvPr/>
          </p:nvSpPr>
          <p:spPr>
            <a:xfrm>
              <a:off x="3064958" y="2914483"/>
              <a:ext cx="15789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3E2A5CEB-2F9A-CD77-C25F-156668B1416B}"/>
                </a:ext>
              </a:extLst>
            </p:cNvPr>
            <p:cNvSpPr txBox="1"/>
            <p:nvPr/>
          </p:nvSpPr>
          <p:spPr>
            <a:xfrm>
              <a:off x="2813252" y="3346246"/>
              <a:ext cx="2344564" cy="16389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Check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Introduction of all staff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Confirm patient’s name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Procedure and incision site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Antibiotic prophylaxis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Anticipated Critical events for 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Surgeon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Anaethestist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Essential imaging displayed  </a:t>
              </a: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ACAE9FB2-AF16-F7D1-992F-EDC1CCF1FE8D}"/>
                </a:ext>
              </a:extLst>
            </p:cNvPr>
            <p:cNvGrpSpPr/>
            <p:nvPr/>
          </p:nvGrpSpPr>
          <p:grpSpPr>
            <a:xfrm>
              <a:off x="3347569" y="1475471"/>
              <a:ext cx="905692" cy="1091029"/>
              <a:chOff x="3501439" y="1475471"/>
              <a:chExt cx="905692" cy="1091029"/>
            </a:xfrm>
          </p:grpSpPr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1F18D642-1BC2-5C58-67D2-618D8D0D3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01439" y="1475471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40" name="Image 39" descr="Une image contenant texte, signe, graphiques vectoriels&#10;&#10;Description générée automatiquement">
                <a:extLst>
                  <a:ext uri="{FF2B5EF4-FFF2-40B4-BE49-F238E27FC236}">
                    <a16:creationId xmlns:a16="http://schemas.microsoft.com/office/drawing/2014/main" id="{20FC66EC-7A31-790E-CF6E-441812518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10336" y="2123316"/>
                <a:ext cx="496795" cy="443184"/>
              </a:xfrm>
              <a:prstGeom prst="rect">
                <a:avLst/>
              </a:prstGeom>
            </p:spPr>
          </p:pic>
        </p:grp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23A7F6BA-3F6F-D3F3-952E-2D204FD4AEB5}"/>
              </a:ext>
            </a:extLst>
          </p:cNvPr>
          <p:cNvGrpSpPr/>
          <p:nvPr/>
        </p:nvGrpSpPr>
        <p:grpSpPr>
          <a:xfrm>
            <a:off x="-9112" y="1360584"/>
            <a:ext cx="2253685" cy="1814759"/>
            <a:chOff x="-8720" y="1345945"/>
            <a:chExt cx="2253685" cy="1814759"/>
          </a:xfrm>
        </p:grpSpPr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1473B06C-5433-705F-6ACF-F2194B342FA8}"/>
                </a:ext>
              </a:extLst>
            </p:cNvPr>
            <p:cNvGrpSpPr/>
            <p:nvPr/>
          </p:nvGrpSpPr>
          <p:grpSpPr>
            <a:xfrm>
              <a:off x="666049" y="1345945"/>
              <a:ext cx="1578916" cy="1814759"/>
              <a:chOff x="666049" y="1345945"/>
              <a:chExt cx="1578916" cy="1814759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A43F4F5C-5A0D-5093-0387-AC8FF193E09F}"/>
                  </a:ext>
                </a:extLst>
              </p:cNvPr>
              <p:cNvSpPr txBox="1"/>
              <p:nvPr/>
            </p:nvSpPr>
            <p:spPr>
              <a:xfrm>
                <a:off x="666049" y="2914483"/>
                <a:ext cx="157891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72" name="Image 71" descr="Une image contenant texte, clipart&#10;&#10;Description générée automatiquement">
                <a:extLst>
                  <a:ext uri="{FF2B5EF4-FFF2-40B4-BE49-F238E27FC236}">
                    <a16:creationId xmlns:a16="http://schemas.microsoft.com/office/drawing/2014/main" id="{4644B768-D8D7-DEBC-0381-AF4AD3DA54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5347" y="1345945"/>
                <a:ext cx="1440321" cy="1126946"/>
              </a:xfrm>
              <a:prstGeom prst="rect">
                <a:avLst/>
              </a:prstGeom>
            </p:spPr>
          </p:pic>
        </p:grp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3B2B00E7-7FC0-EF40-7611-F4B7C4F573CF}"/>
                </a:ext>
              </a:extLst>
            </p:cNvPr>
            <p:cNvSpPr/>
            <p:nvPr/>
          </p:nvSpPr>
          <p:spPr>
            <a:xfrm>
              <a:off x="-8720" y="1828492"/>
              <a:ext cx="74406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ZoneTexte 9">
            <a:extLst>
              <a:ext uri="{FF2B5EF4-FFF2-40B4-BE49-F238E27FC236}">
                <a16:creationId xmlns:a16="http://schemas.microsoft.com/office/drawing/2014/main" id="{BB4ABA4D-A7C6-6F24-0F31-BAB1990F0270}"/>
              </a:ext>
            </a:extLst>
          </p:cNvPr>
          <p:cNvSpPr txBox="1"/>
          <p:nvPr/>
        </p:nvSpPr>
        <p:spPr>
          <a:xfrm>
            <a:off x="243926" y="2606706"/>
            <a:ext cx="2423161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 taken into Operating Room</a:t>
            </a:r>
          </a:p>
        </p:txBody>
      </p:sp>
    </p:spTree>
    <p:extLst>
      <p:ext uri="{BB962C8B-B14F-4D97-AF65-F5344CB8AC3E}">
        <p14:creationId xmlns:p14="http://schemas.microsoft.com/office/powerpoint/2010/main" val="1164532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èche vers la droite 18">
            <a:extLst>
              <a:ext uri="{FF2B5EF4-FFF2-40B4-BE49-F238E27FC236}">
                <a16:creationId xmlns:a16="http://schemas.microsoft.com/office/drawing/2014/main" id="{3876FE4D-6576-4A82-C788-DB4BE90EA35C}"/>
              </a:ext>
            </a:extLst>
          </p:cNvPr>
          <p:cNvSpPr/>
          <p:nvPr/>
        </p:nvSpPr>
        <p:spPr>
          <a:xfrm>
            <a:off x="10499017" y="1828492"/>
            <a:ext cx="1491617" cy="46097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CC0A695-3DA7-FD85-0211-5B8FB6C8B748}"/>
              </a:ext>
            </a:extLst>
          </p:cNvPr>
          <p:cNvGrpSpPr/>
          <p:nvPr/>
        </p:nvGrpSpPr>
        <p:grpSpPr>
          <a:xfrm>
            <a:off x="8584588" y="1475471"/>
            <a:ext cx="3069222" cy="3365941"/>
            <a:chOff x="8584588" y="1475471"/>
            <a:chExt cx="3069222" cy="3365941"/>
          </a:xfrm>
        </p:grpSpPr>
        <p:sp>
          <p:nvSpPr>
            <p:cNvPr id="76" name="Flèche vers la droite 75">
              <a:extLst>
                <a:ext uri="{FF2B5EF4-FFF2-40B4-BE49-F238E27FC236}">
                  <a16:creationId xmlns:a16="http://schemas.microsoft.com/office/drawing/2014/main" id="{B03C863D-5819-D99D-CB47-6F0267C3CEEE}"/>
                </a:ext>
              </a:extLst>
            </p:cNvPr>
            <p:cNvSpPr/>
            <p:nvPr/>
          </p:nvSpPr>
          <p:spPr>
            <a:xfrm>
              <a:off x="8584588" y="1828492"/>
              <a:ext cx="14916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5906CB5-CF3E-1926-F43C-E00623DACD9E}"/>
                </a:ext>
              </a:extLst>
            </p:cNvPr>
            <p:cNvSpPr txBox="1"/>
            <p:nvPr/>
          </p:nvSpPr>
          <p:spPr>
            <a:xfrm>
              <a:off x="9622761" y="3364084"/>
              <a:ext cx="2031049" cy="147732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Check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Procedure completed 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Completion of instrument, swab, needle counts 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Specimen labelling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Equipment concerns </a:t>
              </a:r>
            </a:p>
            <a:p>
              <a:pPr marL="228600" indent="-228600"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Key concerns for recovery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3DA996F9-7013-E6F0-9B69-9D51010A4497}"/>
                </a:ext>
              </a:extLst>
            </p:cNvPr>
            <p:cNvSpPr txBox="1"/>
            <p:nvPr/>
          </p:nvSpPr>
          <p:spPr>
            <a:xfrm>
              <a:off x="9491365" y="2914483"/>
              <a:ext cx="209341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/ GIAI / GRAI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94EC625-B914-8293-C419-2D7277094FC4}"/>
                </a:ext>
              </a:extLst>
            </p:cNvPr>
            <p:cNvSpPr txBox="1"/>
            <p:nvPr/>
          </p:nvSpPr>
          <p:spPr>
            <a:xfrm>
              <a:off x="9622761" y="2606706"/>
              <a:ext cx="1830621" cy="2539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out </a:t>
              </a:r>
            </a:p>
          </p:txBody>
        </p:sp>
        <p:grpSp>
          <p:nvGrpSpPr>
            <p:cNvPr id="80" name="Groupe 79">
              <a:extLst>
                <a:ext uri="{FF2B5EF4-FFF2-40B4-BE49-F238E27FC236}">
                  <a16:creationId xmlns:a16="http://schemas.microsoft.com/office/drawing/2014/main" id="{2B6D7849-51EE-25D1-033D-B1AB766C6C0F}"/>
                </a:ext>
              </a:extLst>
            </p:cNvPr>
            <p:cNvGrpSpPr/>
            <p:nvPr/>
          </p:nvGrpSpPr>
          <p:grpSpPr>
            <a:xfrm>
              <a:off x="10216941" y="1475471"/>
              <a:ext cx="939612" cy="1085166"/>
              <a:chOff x="10216941" y="1475471"/>
              <a:chExt cx="939612" cy="1085166"/>
            </a:xfrm>
          </p:grpSpPr>
          <p:pic>
            <p:nvPicPr>
              <p:cNvPr id="73" name="Image 72">
                <a:extLst>
                  <a:ext uri="{FF2B5EF4-FFF2-40B4-BE49-F238E27FC236}">
                    <a16:creationId xmlns:a16="http://schemas.microsoft.com/office/drawing/2014/main" id="{433F3C39-698F-B75B-3071-62BEDC2560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216941" y="1475471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75" name="Image 74">
                <a:extLst>
                  <a:ext uri="{FF2B5EF4-FFF2-40B4-BE49-F238E27FC236}">
                    <a16:creationId xmlns:a16="http://schemas.microsoft.com/office/drawing/2014/main" id="{5F55CF60-C5E8-46D0-0E1E-1856B23A70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74112" y="2143135"/>
                <a:ext cx="582441" cy="417502"/>
              </a:xfrm>
              <a:prstGeom prst="rect">
                <a:avLst/>
              </a:prstGeom>
            </p:spPr>
          </p:pic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309993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Intra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031F272A-71F0-5B69-3940-380AEF67FBCF}"/>
              </a:ext>
            </a:extLst>
          </p:cNvPr>
          <p:cNvGrpSpPr/>
          <p:nvPr/>
        </p:nvGrpSpPr>
        <p:grpSpPr>
          <a:xfrm>
            <a:off x="6003706" y="1529560"/>
            <a:ext cx="3380267" cy="1323367"/>
            <a:chOff x="6003706" y="1529560"/>
            <a:chExt cx="3380267" cy="1323367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13DBD6DD-4214-A0BE-0009-8B0FD9168763}"/>
                </a:ext>
              </a:extLst>
            </p:cNvPr>
            <p:cNvSpPr/>
            <p:nvPr/>
          </p:nvSpPr>
          <p:spPr>
            <a:xfrm>
              <a:off x="6003706" y="1828492"/>
              <a:ext cx="166977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772026D-6321-B214-D951-6B3DBF9BB1AA}"/>
                </a:ext>
              </a:extLst>
            </p:cNvPr>
            <p:cNvSpPr txBox="1"/>
            <p:nvPr/>
          </p:nvSpPr>
          <p:spPr>
            <a:xfrm>
              <a:off x="7352924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Knife to skin </a:t>
              </a:r>
            </a:p>
          </p:txBody>
        </p:sp>
        <p:pic>
          <p:nvPicPr>
            <p:cNvPr id="70" name="Image 69">
              <a:extLst>
                <a:ext uri="{FF2B5EF4-FFF2-40B4-BE49-F238E27FC236}">
                  <a16:creationId xmlns:a16="http://schemas.microsoft.com/office/drawing/2014/main" id="{D5E923C7-A78C-0401-3D49-FB63C5A98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25732" y="1529560"/>
              <a:ext cx="1338756" cy="934281"/>
            </a:xfrm>
            <a:prstGeom prst="rect">
              <a:avLst/>
            </a:prstGeom>
          </p:spPr>
        </p:pic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4ED78A93-909A-BE5A-69F1-34F18C666357}"/>
              </a:ext>
            </a:extLst>
          </p:cNvPr>
          <p:cNvGrpSpPr/>
          <p:nvPr/>
        </p:nvGrpSpPr>
        <p:grpSpPr>
          <a:xfrm>
            <a:off x="3804501" y="1526309"/>
            <a:ext cx="3515193" cy="2035976"/>
            <a:chOff x="3804501" y="1526309"/>
            <a:chExt cx="3515193" cy="2035976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804501" y="1828492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instrument tray and associated instruments / consumables present &amp; scanned 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9128DDFA-6106-794F-BF55-2891416D9181}"/>
                </a:ext>
              </a:extLst>
            </p:cNvPr>
            <p:cNvSpPr txBox="1"/>
            <p:nvPr/>
          </p:nvSpPr>
          <p:spPr>
            <a:xfrm>
              <a:off x="5361251" y="3316064"/>
              <a:ext cx="147433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 / GIAI / GRAI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D4FC5A59-43A4-F9E9-A3D3-2BF3643ADE47}"/>
                </a:ext>
              </a:extLst>
            </p:cNvPr>
            <p:cNvGrpSpPr/>
            <p:nvPr/>
          </p:nvGrpSpPr>
          <p:grpSpPr>
            <a:xfrm>
              <a:off x="5361251" y="1526309"/>
              <a:ext cx="1631029" cy="966115"/>
              <a:chOff x="5361251" y="1526309"/>
              <a:chExt cx="1631029" cy="966115"/>
            </a:xfrm>
          </p:grpSpPr>
          <p:pic>
            <p:nvPicPr>
              <p:cNvPr id="55" name="Image 54">
                <a:extLst>
                  <a:ext uri="{FF2B5EF4-FFF2-40B4-BE49-F238E27FC236}">
                    <a16:creationId xmlns:a16="http://schemas.microsoft.com/office/drawing/2014/main" id="{69B2009D-CA02-5A47-A915-9120392ADA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61251" y="1526309"/>
                <a:ext cx="1139625" cy="834109"/>
              </a:xfrm>
              <a:prstGeom prst="rect">
                <a:avLst/>
              </a:prstGeom>
            </p:spPr>
          </p:pic>
          <p:pic>
            <p:nvPicPr>
              <p:cNvPr id="62" name="Image 61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34154E7E-4BD3-C4F6-5B2B-E9F7CB79EC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66492" y="1954605"/>
                <a:ext cx="537819" cy="537819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013CA680-BA60-9F36-B797-8420BCECDF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95486" y="1787026"/>
                <a:ext cx="496794" cy="356109"/>
              </a:xfrm>
              <a:prstGeom prst="rect">
                <a:avLst/>
              </a:prstGeom>
            </p:spPr>
          </p:pic>
        </p:grp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EE29B039-35D0-0EC0-D3B2-71A1EC31439D}"/>
              </a:ext>
            </a:extLst>
          </p:cNvPr>
          <p:cNvGrpSpPr/>
          <p:nvPr/>
        </p:nvGrpSpPr>
        <p:grpSpPr>
          <a:xfrm>
            <a:off x="1710533" y="1475471"/>
            <a:ext cx="3447283" cy="3509685"/>
            <a:chOff x="1710533" y="1475471"/>
            <a:chExt cx="3447283" cy="3509685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710533" y="1828492"/>
              <a:ext cx="144032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1830621" cy="2539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accent5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STOP moment 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64C6241-41E0-6ACF-BF2F-13F5B365EA5F}"/>
                </a:ext>
              </a:extLst>
            </p:cNvPr>
            <p:cNvSpPr txBox="1"/>
            <p:nvPr/>
          </p:nvSpPr>
          <p:spPr>
            <a:xfrm>
              <a:off x="3064958" y="2914483"/>
              <a:ext cx="157891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3E2A5CEB-2F9A-CD77-C25F-156668B1416B}"/>
                </a:ext>
              </a:extLst>
            </p:cNvPr>
            <p:cNvSpPr txBox="1"/>
            <p:nvPr/>
          </p:nvSpPr>
          <p:spPr>
            <a:xfrm>
              <a:off x="2813252" y="3346246"/>
              <a:ext cx="2344564" cy="16389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Check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Introduction of all staff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Confirm patient’s name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Procedure and incision site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Antibiotic prophylaxis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Anticipated Critical events for 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Surgeon</a:t>
              </a: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Anaethestist</a:t>
              </a:r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marL="685800" lvl="1" indent="-228600">
                <a:buFont typeface="+mj-lt"/>
                <a:buAutoNum type="alphaU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Essential imaging displayed  </a:t>
              </a:r>
            </a:p>
          </p:txBody>
        </p: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ACAE9FB2-AF16-F7D1-992F-EDC1CCF1FE8D}"/>
                </a:ext>
              </a:extLst>
            </p:cNvPr>
            <p:cNvGrpSpPr/>
            <p:nvPr/>
          </p:nvGrpSpPr>
          <p:grpSpPr>
            <a:xfrm>
              <a:off x="3347569" y="1475471"/>
              <a:ext cx="905692" cy="1091029"/>
              <a:chOff x="3501439" y="1475471"/>
              <a:chExt cx="905692" cy="1091029"/>
            </a:xfrm>
          </p:grpSpPr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1F18D642-1BC2-5C58-67D2-618D8D0D3F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01439" y="1475471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40" name="Image 39" descr="Une image contenant texte, signe, graphiques vectoriels&#10;&#10;Description générée automatiquement">
                <a:extLst>
                  <a:ext uri="{FF2B5EF4-FFF2-40B4-BE49-F238E27FC236}">
                    <a16:creationId xmlns:a16="http://schemas.microsoft.com/office/drawing/2014/main" id="{20FC66EC-7A31-790E-CF6E-441812518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10336" y="2123316"/>
                <a:ext cx="496795" cy="443184"/>
              </a:xfrm>
              <a:prstGeom prst="rect">
                <a:avLst/>
              </a:prstGeom>
            </p:spPr>
          </p:pic>
        </p:grp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23A7F6BA-3F6F-D3F3-952E-2D204FD4AEB5}"/>
              </a:ext>
            </a:extLst>
          </p:cNvPr>
          <p:cNvGrpSpPr/>
          <p:nvPr/>
        </p:nvGrpSpPr>
        <p:grpSpPr>
          <a:xfrm>
            <a:off x="-9112" y="1360584"/>
            <a:ext cx="2253685" cy="1814759"/>
            <a:chOff x="-8720" y="1345945"/>
            <a:chExt cx="2253685" cy="1814759"/>
          </a:xfrm>
        </p:grpSpPr>
        <p:grpSp>
          <p:nvGrpSpPr>
            <p:cNvPr id="78" name="Groupe 77">
              <a:extLst>
                <a:ext uri="{FF2B5EF4-FFF2-40B4-BE49-F238E27FC236}">
                  <a16:creationId xmlns:a16="http://schemas.microsoft.com/office/drawing/2014/main" id="{1473B06C-5433-705F-6ACF-F2194B342FA8}"/>
                </a:ext>
              </a:extLst>
            </p:cNvPr>
            <p:cNvGrpSpPr/>
            <p:nvPr/>
          </p:nvGrpSpPr>
          <p:grpSpPr>
            <a:xfrm>
              <a:off x="666049" y="1345945"/>
              <a:ext cx="1578916" cy="1814759"/>
              <a:chOff x="666049" y="1345945"/>
              <a:chExt cx="1578916" cy="1814759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A43F4F5C-5A0D-5093-0387-AC8FF193E09F}"/>
                  </a:ext>
                </a:extLst>
              </p:cNvPr>
              <p:cNvSpPr txBox="1"/>
              <p:nvPr/>
            </p:nvSpPr>
            <p:spPr>
              <a:xfrm>
                <a:off x="666049" y="2914483"/>
                <a:ext cx="1578916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72" name="Image 71" descr="Une image contenant texte, clipart&#10;&#10;Description générée automatiquement">
                <a:extLst>
                  <a:ext uri="{FF2B5EF4-FFF2-40B4-BE49-F238E27FC236}">
                    <a16:creationId xmlns:a16="http://schemas.microsoft.com/office/drawing/2014/main" id="{4644B768-D8D7-DEBC-0381-AF4AD3DA54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5347" y="1345945"/>
                <a:ext cx="1440321" cy="1126946"/>
              </a:xfrm>
              <a:prstGeom prst="rect">
                <a:avLst/>
              </a:prstGeom>
            </p:spPr>
          </p:pic>
        </p:grp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3B2B00E7-7FC0-EF40-7611-F4B7C4F573CF}"/>
                </a:ext>
              </a:extLst>
            </p:cNvPr>
            <p:cNvSpPr/>
            <p:nvPr/>
          </p:nvSpPr>
          <p:spPr>
            <a:xfrm>
              <a:off x="-8720" y="1828492"/>
              <a:ext cx="744068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" name="ZoneTexte 9">
            <a:extLst>
              <a:ext uri="{FF2B5EF4-FFF2-40B4-BE49-F238E27FC236}">
                <a16:creationId xmlns:a16="http://schemas.microsoft.com/office/drawing/2014/main" id="{BB4ABA4D-A7C6-6F24-0F31-BAB1990F0270}"/>
              </a:ext>
            </a:extLst>
          </p:cNvPr>
          <p:cNvSpPr txBox="1"/>
          <p:nvPr/>
        </p:nvSpPr>
        <p:spPr>
          <a:xfrm>
            <a:off x="243926" y="2606706"/>
            <a:ext cx="2423161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 taken into Operating Room</a:t>
            </a:r>
          </a:p>
        </p:txBody>
      </p:sp>
    </p:spTree>
    <p:extLst>
      <p:ext uri="{BB962C8B-B14F-4D97-AF65-F5344CB8AC3E}">
        <p14:creationId xmlns:p14="http://schemas.microsoft.com/office/powerpoint/2010/main" val="1370205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485387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Recovery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971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485387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Recovery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20CCA58-F8A2-9A18-9CBA-6CABAB328890}"/>
              </a:ext>
            </a:extLst>
          </p:cNvPr>
          <p:cNvSpPr txBox="1"/>
          <p:nvPr/>
        </p:nvSpPr>
        <p:spPr>
          <a:xfrm>
            <a:off x="-17739" y="863677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flow</a:t>
            </a:r>
          </a:p>
        </p:txBody>
      </p: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627EC463-41DB-B93E-4791-181FDB5AB077}"/>
              </a:ext>
            </a:extLst>
          </p:cNvPr>
          <p:cNvGrpSpPr/>
          <p:nvPr/>
        </p:nvGrpSpPr>
        <p:grpSpPr>
          <a:xfrm>
            <a:off x="-8721" y="1411155"/>
            <a:ext cx="3968990" cy="1595661"/>
            <a:chOff x="-8721" y="1411155"/>
            <a:chExt cx="3968990" cy="1595661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-8721" y="1828492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50EA5F0-C067-A0D8-1C9D-BD9066809918}"/>
                </a:ext>
              </a:extLst>
            </p:cNvPr>
            <p:cNvSpPr txBox="1"/>
            <p:nvPr/>
          </p:nvSpPr>
          <p:spPr>
            <a:xfrm>
              <a:off x="967898" y="2606706"/>
              <a:ext cx="299237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captured for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Who, what, when, where with what</a:t>
              </a:r>
            </a:p>
          </p:txBody>
        </p:sp>
        <p:pic>
          <p:nvPicPr>
            <p:cNvPr id="96" name="Image 95">
              <a:extLst>
                <a:ext uri="{FF2B5EF4-FFF2-40B4-BE49-F238E27FC236}">
                  <a16:creationId xmlns:a16="http://schemas.microsoft.com/office/drawing/2014/main" id="{AB8B295A-7375-65B5-F956-82D952C5C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64757" y="1411155"/>
              <a:ext cx="853311" cy="10971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633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946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485387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Recovery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20CCA58-F8A2-9A18-9CBA-6CABAB328890}"/>
              </a:ext>
            </a:extLst>
          </p:cNvPr>
          <p:cNvSpPr txBox="1"/>
          <p:nvPr/>
        </p:nvSpPr>
        <p:spPr>
          <a:xfrm>
            <a:off x="-17739" y="863677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flow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9216D2A-6312-8809-7F76-B8E6747FD5A6}"/>
              </a:ext>
            </a:extLst>
          </p:cNvPr>
          <p:cNvSpPr txBox="1"/>
          <p:nvPr/>
        </p:nvSpPr>
        <p:spPr>
          <a:xfrm>
            <a:off x="-17739" y="3437709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flow</a:t>
            </a:r>
          </a:p>
        </p:txBody>
      </p: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99C12FCC-BDD3-F804-6BE3-593FFF25B8DB}"/>
              </a:ext>
            </a:extLst>
          </p:cNvPr>
          <p:cNvGrpSpPr/>
          <p:nvPr/>
        </p:nvGrpSpPr>
        <p:grpSpPr>
          <a:xfrm>
            <a:off x="-8721" y="3651736"/>
            <a:ext cx="3968990" cy="1667936"/>
            <a:chOff x="-8721" y="3651736"/>
            <a:chExt cx="3968990" cy="166793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1494127" y="5073451"/>
              <a:ext cx="210322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 / GIAI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8353D6C9-8991-6648-F723-A46A9AB6E8C2}"/>
                </a:ext>
              </a:extLst>
            </p:cNvPr>
            <p:cNvSpPr txBox="1"/>
            <p:nvPr/>
          </p:nvSpPr>
          <p:spPr>
            <a:xfrm>
              <a:off x="967898" y="4779426"/>
              <a:ext cx="299237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moved to recovery room </a:t>
              </a:r>
            </a:p>
          </p:txBody>
        </p:sp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0C0610A6-B144-DD1E-3B79-DDA929AC464D}"/>
                </a:ext>
              </a:extLst>
            </p:cNvPr>
            <p:cNvSpPr/>
            <p:nvPr/>
          </p:nvSpPr>
          <p:spPr>
            <a:xfrm>
              <a:off x="-8721" y="4359658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98">
              <a:extLst>
                <a:ext uri="{FF2B5EF4-FFF2-40B4-BE49-F238E27FC236}">
                  <a16:creationId xmlns:a16="http://schemas.microsoft.com/office/drawing/2014/main" id="{B11949B5-9205-6333-7655-4067AEA8DEAD}"/>
                </a:ext>
              </a:extLst>
            </p:cNvPr>
            <p:cNvGrpSpPr/>
            <p:nvPr/>
          </p:nvGrpSpPr>
          <p:grpSpPr>
            <a:xfrm>
              <a:off x="1969907" y="3651736"/>
              <a:ext cx="1454827" cy="1079886"/>
              <a:chOff x="1969907" y="3651736"/>
              <a:chExt cx="1454827" cy="1079886"/>
            </a:xfrm>
          </p:grpSpPr>
          <p:pic>
            <p:nvPicPr>
              <p:cNvPr id="50" name="Image 49">
                <a:extLst>
                  <a:ext uri="{FF2B5EF4-FFF2-40B4-BE49-F238E27FC236}">
                    <a16:creationId xmlns:a16="http://schemas.microsoft.com/office/drawing/2014/main" id="{BA25F388-8FCC-B146-7F1F-083D045835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69907" y="3804670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4C72B407-3AFD-6C90-EBD4-809A506852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6170" y="3651736"/>
                <a:ext cx="818564" cy="390678"/>
              </a:xfrm>
              <a:prstGeom prst="rect">
                <a:avLst/>
              </a:prstGeom>
            </p:spPr>
          </p:pic>
        </p:grp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627EC463-41DB-B93E-4791-181FDB5AB077}"/>
              </a:ext>
            </a:extLst>
          </p:cNvPr>
          <p:cNvGrpSpPr/>
          <p:nvPr/>
        </p:nvGrpSpPr>
        <p:grpSpPr>
          <a:xfrm>
            <a:off x="-8721" y="1411155"/>
            <a:ext cx="3968990" cy="1595661"/>
            <a:chOff x="-8721" y="1411155"/>
            <a:chExt cx="3968990" cy="1595661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-8721" y="1828492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50EA5F0-C067-A0D8-1C9D-BD9066809918}"/>
                </a:ext>
              </a:extLst>
            </p:cNvPr>
            <p:cNvSpPr txBox="1"/>
            <p:nvPr/>
          </p:nvSpPr>
          <p:spPr>
            <a:xfrm>
              <a:off x="967898" y="2606706"/>
              <a:ext cx="299237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captured for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Who, what, when, where with what</a:t>
              </a:r>
            </a:p>
          </p:txBody>
        </p:sp>
        <p:pic>
          <p:nvPicPr>
            <p:cNvPr id="96" name="Image 95">
              <a:extLst>
                <a:ext uri="{FF2B5EF4-FFF2-40B4-BE49-F238E27FC236}">
                  <a16:creationId xmlns:a16="http://schemas.microsoft.com/office/drawing/2014/main" id="{AB8B295A-7375-65B5-F956-82D952C5C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64757" y="1411155"/>
              <a:ext cx="853311" cy="10971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0394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485387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Recovery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20CCA58-F8A2-9A18-9CBA-6CABAB328890}"/>
              </a:ext>
            </a:extLst>
          </p:cNvPr>
          <p:cNvSpPr txBox="1"/>
          <p:nvPr/>
        </p:nvSpPr>
        <p:spPr>
          <a:xfrm>
            <a:off x="-17739" y="863677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flow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9216D2A-6312-8809-7F76-B8E6747FD5A6}"/>
              </a:ext>
            </a:extLst>
          </p:cNvPr>
          <p:cNvSpPr txBox="1"/>
          <p:nvPr/>
        </p:nvSpPr>
        <p:spPr>
          <a:xfrm>
            <a:off x="-17739" y="3437709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flow</a:t>
            </a:r>
          </a:p>
        </p:txBody>
      </p: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99C12FCC-BDD3-F804-6BE3-593FFF25B8DB}"/>
              </a:ext>
            </a:extLst>
          </p:cNvPr>
          <p:cNvGrpSpPr/>
          <p:nvPr/>
        </p:nvGrpSpPr>
        <p:grpSpPr>
          <a:xfrm>
            <a:off x="-8721" y="3651736"/>
            <a:ext cx="3968990" cy="1667936"/>
            <a:chOff x="-8721" y="3651736"/>
            <a:chExt cx="3968990" cy="166793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1494127" y="5073451"/>
              <a:ext cx="210322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 / GIAI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8353D6C9-8991-6648-F723-A46A9AB6E8C2}"/>
                </a:ext>
              </a:extLst>
            </p:cNvPr>
            <p:cNvSpPr txBox="1"/>
            <p:nvPr/>
          </p:nvSpPr>
          <p:spPr>
            <a:xfrm>
              <a:off x="967898" y="4779426"/>
              <a:ext cx="299237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moved to recovery room </a:t>
              </a:r>
            </a:p>
          </p:txBody>
        </p:sp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0C0610A6-B144-DD1E-3B79-DDA929AC464D}"/>
                </a:ext>
              </a:extLst>
            </p:cNvPr>
            <p:cNvSpPr/>
            <p:nvPr/>
          </p:nvSpPr>
          <p:spPr>
            <a:xfrm>
              <a:off x="-8721" y="4359658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98">
              <a:extLst>
                <a:ext uri="{FF2B5EF4-FFF2-40B4-BE49-F238E27FC236}">
                  <a16:creationId xmlns:a16="http://schemas.microsoft.com/office/drawing/2014/main" id="{B11949B5-9205-6333-7655-4067AEA8DEAD}"/>
                </a:ext>
              </a:extLst>
            </p:cNvPr>
            <p:cNvGrpSpPr/>
            <p:nvPr/>
          </p:nvGrpSpPr>
          <p:grpSpPr>
            <a:xfrm>
              <a:off x="1969907" y="3651736"/>
              <a:ext cx="1454827" cy="1079886"/>
              <a:chOff x="1969907" y="3651736"/>
              <a:chExt cx="1454827" cy="1079886"/>
            </a:xfrm>
          </p:grpSpPr>
          <p:pic>
            <p:nvPicPr>
              <p:cNvPr id="50" name="Image 49">
                <a:extLst>
                  <a:ext uri="{FF2B5EF4-FFF2-40B4-BE49-F238E27FC236}">
                    <a16:creationId xmlns:a16="http://schemas.microsoft.com/office/drawing/2014/main" id="{BA25F388-8FCC-B146-7F1F-083D045835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69907" y="3804670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4C72B407-3AFD-6C90-EBD4-809A506852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6170" y="3651736"/>
                <a:ext cx="818564" cy="390678"/>
              </a:xfrm>
              <a:prstGeom prst="rect">
                <a:avLst/>
              </a:prstGeom>
            </p:spPr>
          </p:pic>
        </p:grp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id="{5B3E057F-79D0-81BD-285A-31A13E47C90D}"/>
              </a:ext>
            </a:extLst>
          </p:cNvPr>
          <p:cNvGrpSpPr/>
          <p:nvPr/>
        </p:nvGrpSpPr>
        <p:grpSpPr>
          <a:xfrm>
            <a:off x="2545738" y="1046710"/>
            <a:ext cx="3910579" cy="2010469"/>
            <a:chOff x="2545738" y="1046710"/>
            <a:chExt cx="3910579" cy="2010469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2545738" y="1828492"/>
              <a:ext cx="39105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2" name="Virage 91">
              <a:extLst>
                <a:ext uri="{FF2B5EF4-FFF2-40B4-BE49-F238E27FC236}">
                  <a16:creationId xmlns:a16="http://schemas.microsoft.com/office/drawing/2014/main" id="{3B572169-C24E-D785-06AA-6D763B48C070}"/>
                </a:ext>
              </a:extLst>
            </p:cNvPr>
            <p:cNvSpPr/>
            <p:nvPr/>
          </p:nvSpPr>
          <p:spPr>
            <a:xfrm>
              <a:off x="4784035" y="1046710"/>
              <a:ext cx="1672282" cy="1000230"/>
            </a:xfrm>
            <a:prstGeom prst="bentArrow">
              <a:avLst>
                <a:gd name="adj1" fmla="val 26758"/>
                <a:gd name="adj2" fmla="val 24217"/>
                <a:gd name="adj3" fmla="val 24109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93" name="Virage 92">
              <a:extLst>
                <a:ext uri="{FF2B5EF4-FFF2-40B4-BE49-F238E27FC236}">
                  <a16:creationId xmlns:a16="http://schemas.microsoft.com/office/drawing/2014/main" id="{348E520D-6264-17F7-3327-6267CAC9A555}"/>
                </a:ext>
              </a:extLst>
            </p:cNvPr>
            <p:cNvSpPr/>
            <p:nvPr/>
          </p:nvSpPr>
          <p:spPr>
            <a:xfrm flipV="1">
              <a:off x="4784035" y="2056949"/>
              <a:ext cx="1672282" cy="1000230"/>
            </a:xfrm>
            <a:prstGeom prst="bentArrow">
              <a:avLst>
                <a:gd name="adj1" fmla="val 26758"/>
                <a:gd name="adj2" fmla="val 24217"/>
                <a:gd name="adj3" fmla="val 24109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627EC463-41DB-B93E-4791-181FDB5AB077}"/>
              </a:ext>
            </a:extLst>
          </p:cNvPr>
          <p:cNvGrpSpPr/>
          <p:nvPr/>
        </p:nvGrpSpPr>
        <p:grpSpPr>
          <a:xfrm>
            <a:off x="-8721" y="1411155"/>
            <a:ext cx="3968990" cy="1595661"/>
            <a:chOff x="-8721" y="1411155"/>
            <a:chExt cx="3968990" cy="1595661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-8721" y="1828492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50EA5F0-C067-A0D8-1C9D-BD9066809918}"/>
                </a:ext>
              </a:extLst>
            </p:cNvPr>
            <p:cNvSpPr txBox="1"/>
            <p:nvPr/>
          </p:nvSpPr>
          <p:spPr>
            <a:xfrm>
              <a:off x="967898" y="2606706"/>
              <a:ext cx="299237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captured for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Who, what, when, where with what</a:t>
              </a:r>
            </a:p>
          </p:txBody>
        </p:sp>
        <p:pic>
          <p:nvPicPr>
            <p:cNvPr id="96" name="Image 95">
              <a:extLst>
                <a:ext uri="{FF2B5EF4-FFF2-40B4-BE49-F238E27FC236}">
                  <a16:creationId xmlns:a16="http://schemas.microsoft.com/office/drawing/2014/main" id="{AB8B295A-7375-65B5-F956-82D952C5C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64757" y="1411155"/>
              <a:ext cx="853311" cy="1097114"/>
            </a:xfrm>
            <a:prstGeom prst="rect">
              <a:avLst/>
            </a:prstGeom>
          </p:spPr>
        </p:pic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B87E7F21-6505-8181-E136-7D9A8E203CCD}"/>
              </a:ext>
            </a:extLst>
          </p:cNvPr>
          <p:cNvGrpSpPr/>
          <p:nvPr/>
        </p:nvGrpSpPr>
        <p:grpSpPr>
          <a:xfrm>
            <a:off x="6537505" y="990509"/>
            <a:ext cx="5552895" cy="4956658"/>
            <a:chOff x="6537505" y="990509"/>
            <a:chExt cx="5552895" cy="4956658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121172E2-03DE-FBC2-0814-43FDBA3E90F4}"/>
                </a:ext>
              </a:extLst>
            </p:cNvPr>
            <p:cNvGrpSpPr/>
            <p:nvPr/>
          </p:nvGrpSpPr>
          <p:grpSpPr>
            <a:xfrm>
              <a:off x="6537505" y="990509"/>
              <a:ext cx="3809957" cy="703081"/>
              <a:chOff x="6537505" y="990509"/>
              <a:chExt cx="3809957" cy="703081"/>
            </a:xfrm>
          </p:grpSpPr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1D4C3CF2-C36B-9996-6572-198FF7D69F61}"/>
                  </a:ext>
                </a:extLst>
              </p:cNvPr>
              <p:cNvSpPr txBox="1"/>
              <p:nvPr/>
            </p:nvSpPr>
            <p:spPr>
              <a:xfrm>
                <a:off x="7511019" y="1007284"/>
                <a:ext cx="2836443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Data transferred and held in </a:t>
                </a:r>
                <a:b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lang="en-US" sz="1000" b="1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 Health Records </a:t>
                </a:r>
              </a:p>
            </p:txBody>
          </p:sp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id="{0A9E49C7-2821-0F29-BE4F-2876BE693D68}"/>
                  </a:ext>
                </a:extLst>
              </p:cNvPr>
              <p:cNvGrpSpPr/>
              <p:nvPr/>
            </p:nvGrpSpPr>
            <p:grpSpPr>
              <a:xfrm>
                <a:off x="6537505" y="990509"/>
                <a:ext cx="1056532" cy="703081"/>
                <a:chOff x="6537505" y="990509"/>
                <a:chExt cx="1056532" cy="703081"/>
              </a:xfrm>
            </p:grpSpPr>
            <p:pic>
              <p:nvPicPr>
                <p:cNvPr id="25" name="Image 24">
                  <a:extLst>
                    <a:ext uri="{FF2B5EF4-FFF2-40B4-BE49-F238E27FC236}">
                      <a16:creationId xmlns:a16="http://schemas.microsoft.com/office/drawing/2014/main" id="{D7EE0B71-CC3D-4FD1-CE53-8C93DD8356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578487" y="990509"/>
                  <a:ext cx="798788" cy="582542"/>
                </a:xfrm>
                <a:prstGeom prst="rect">
                  <a:avLst/>
                </a:prstGeom>
              </p:spPr>
            </p:pic>
            <p:sp>
              <p:nvSpPr>
                <p:cNvPr id="26" name="ZoneTexte 25">
                  <a:extLst>
                    <a:ext uri="{FF2B5EF4-FFF2-40B4-BE49-F238E27FC236}">
                      <a16:creationId xmlns:a16="http://schemas.microsoft.com/office/drawing/2014/main" id="{E344F896-47CC-71AF-7045-F401AC167358}"/>
                    </a:ext>
                  </a:extLst>
                </p:cNvPr>
                <p:cNvSpPr txBox="1"/>
                <p:nvPr/>
              </p:nvSpPr>
              <p:spPr>
                <a:xfrm>
                  <a:off x="6537505" y="1024879"/>
                  <a:ext cx="782162" cy="338554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EHR</a:t>
                  </a:r>
                </a:p>
              </p:txBody>
            </p:sp>
            <p:pic>
              <p:nvPicPr>
                <p:cNvPr id="9" name="Image 8">
                  <a:extLst>
                    <a:ext uri="{FF2B5EF4-FFF2-40B4-BE49-F238E27FC236}">
                      <a16:creationId xmlns:a16="http://schemas.microsoft.com/office/drawing/2014/main" id="{ED55222F-9A3E-619B-117C-4D25AEB2AE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27260" y="1226813"/>
                  <a:ext cx="466777" cy="46677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83F2E71D-CC2E-3C0E-7769-6B2FF4070F8A}"/>
                </a:ext>
              </a:extLst>
            </p:cNvPr>
            <p:cNvGrpSpPr/>
            <p:nvPr/>
          </p:nvGrpSpPr>
          <p:grpSpPr>
            <a:xfrm>
              <a:off x="9042399" y="5688564"/>
              <a:ext cx="3048001" cy="258603"/>
              <a:chOff x="9042399" y="5688564"/>
              <a:chExt cx="3048001" cy="258603"/>
            </a:xfrm>
          </p:grpSpPr>
          <p:sp>
            <p:nvSpPr>
              <p:cNvPr id="22" name="ZoneTexte 217">
                <a:extLst>
                  <a:ext uri="{FF2B5EF4-FFF2-40B4-BE49-F238E27FC236}">
                    <a16:creationId xmlns:a16="http://schemas.microsoft.com/office/drawing/2014/main" id="{24F90908-2DD6-D5AA-996D-C964692E7B73}"/>
                  </a:ext>
                </a:extLst>
              </p:cNvPr>
              <p:cNvSpPr txBox="1"/>
              <p:nvPr/>
            </p:nvSpPr>
            <p:spPr>
              <a:xfrm>
                <a:off x="9619048" y="5700946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23" name="ZoneTexte 258">
                <a:extLst>
                  <a:ext uri="{FF2B5EF4-FFF2-40B4-BE49-F238E27FC236}">
                    <a16:creationId xmlns:a16="http://schemas.microsoft.com/office/drawing/2014/main" id="{8B6BD724-F9E9-D726-B935-57C5D157B600}"/>
                  </a:ext>
                </a:extLst>
              </p:cNvPr>
              <p:cNvSpPr txBox="1"/>
              <p:nvPr/>
            </p:nvSpPr>
            <p:spPr>
              <a:xfrm>
                <a:off x="9042399" y="5688564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31043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485387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Recovery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20CCA58-F8A2-9A18-9CBA-6CABAB328890}"/>
              </a:ext>
            </a:extLst>
          </p:cNvPr>
          <p:cNvSpPr txBox="1"/>
          <p:nvPr/>
        </p:nvSpPr>
        <p:spPr>
          <a:xfrm>
            <a:off x="-17739" y="863677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flow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9216D2A-6312-8809-7F76-B8E6747FD5A6}"/>
              </a:ext>
            </a:extLst>
          </p:cNvPr>
          <p:cNvSpPr txBox="1"/>
          <p:nvPr/>
        </p:nvSpPr>
        <p:spPr>
          <a:xfrm>
            <a:off x="-17739" y="3437709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flow</a:t>
            </a:r>
          </a:p>
        </p:txBody>
      </p: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99C12FCC-BDD3-F804-6BE3-593FFF25B8DB}"/>
              </a:ext>
            </a:extLst>
          </p:cNvPr>
          <p:cNvGrpSpPr/>
          <p:nvPr/>
        </p:nvGrpSpPr>
        <p:grpSpPr>
          <a:xfrm>
            <a:off x="-8721" y="3651736"/>
            <a:ext cx="3968990" cy="1667936"/>
            <a:chOff x="-8721" y="3651736"/>
            <a:chExt cx="3968990" cy="166793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1494127" y="5073451"/>
              <a:ext cx="210322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 / GIAI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8353D6C9-8991-6648-F723-A46A9AB6E8C2}"/>
                </a:ext>
              </a:extLst>
            </p:cNvPr>
            <p:cNvSpPr txBox="1"/>
            <p:nvPr/>
          </p:nvSpPr>
          <p:spPr>
            <a:xfrm>
              <a:off x="967898" y="4779426"/>
              <a:ext cx="299237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moved to recovery room </a:t>
              </a:r>
            </a:p>
          </p:txBody>
        </p:sp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0C0610A6-B144-DD1E-3B79-DDA929AC464D}"/>
                </a:ext>
              </a:extLst>
            </p:cNvPr>
            <p:cNvSpPr/>
            <p:nvPr/>
          </p:nvSpPr>
          <p:spPr>
            <a:xfrm>
              <a:off x="-8721" y="4359658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98">
              <a:extLst>
                <a:ext uri="{FF2B5EF4-FFF2-40B4-BE49-F238E27FC236}">
                  <a16:creationId xmlns:a16="http://schemas.microsoft.com/office/drawing/2014/main" id="{B11949B5-9205-6333-7655-4067AEA8DEAD}"/>
                </a:ext>
              </a:extLst>
            </p:cNvPr>
            <p:cNvGrpSpPr/>
            <p:nvPr/>
          </p:nvGrpSpPr>
          <p:grpSpPr>
            <a:xfrm>
              <a:off x="1969907" y="3651736"/>
              <a:ext cx="1454827" cy="1079886"/>
              <a:chOff x="1969907" y="3651736"/>
              <a:chExt cx="1454827" cy="1079886"/>
            </a:xfrm>
          </p:grpSpPr>
          <p:pic>
            <p:nvPicPr>
              <p:cNvPr id="50" name="Image 49">
                <a:extLst>
                  <a:ext uri="{FF2B5EF4-FFF2-40B4-BE49-F238E27FC236}">
                    <a16:creationId xmlns:a16="http://schemas.microsoft.com/office/drawing/2014/main" id="{BA25F388-8FCC-B146-7F1F-083D045835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69907" y="3804670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4C72B407-3AFD-6C90-EBD4-809A506852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6170" y="3651736"/>
                <a:ext cx="818564" cy="390678"/>
              </a:xfrm>
              <a:prstGeom prst="rect">
                <a:avLst/>
              </a:prstGeom>
            </p:spPr>
          </p:pic>
        </p:grp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id="{5B3E057F-79D0-81BD-285A-31A13E47C90D}"/>
              </a:ext>
            </a:extLst>
          </p:cNvPr>
          <p:cNvGrpSpPr/>
          <p:nvPr/>
        </p:nvGrpSpPr>
        <p:grpSpPr>
          <a:xfrm>
            <a:off x="2545738" y="1046710"/>
            <a:ext cx="3910579" cy="2010469"/>
            <a:chOff x="2545738" y="1046710"/>
            <a:chExt cx="3910579" cy="2010469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2545738" y="1828492"/>
              <a:ext cx="39105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2" name="Virage 91">
              <a:extLst>
                <a:ext uri="{FF2B5EF4-FFF2-40B4-BE49-F238E27FC236}">
                  <a16:creationId xmlns:a16="http://schemas.microsoft.com/office/drawing/2014/main" id="{3B572169-C24E-D785-06AA-6D763B48C070}"/>
                </a:ext>
              </a:extLst>
            </p:cNvPr>
            <p:cNvSpPr/>
            <p:nvPr/>
          </p:nvSpPr>
          <p:spPr>
            <a:xfrm>
              <a:off x="4784035" y="1046710"/>
              <a:ext cx="1672282" cy="1000230"/>
            </a:xfrm>
            <a:prstGeom prst="bentArrow">
              <a:avLst>
                <a:gd name="adj1" fmla="val 26758"/>
                <a:gd name="adj2" fmla="val 24217"/>
                <a:gd name="adj3" fmla="val 24109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93" name="Virage 92">
              <a:extLst>
                <a:ext uri="{FF2B5EF4-FFF2-40B4-BE49-F238E27FC236}">
                  <a16:creationId xmlns:a16="http://schemas.microsoft.com/office/drawing/2014/main" id="{348E520D-6264-17F7-3327-6267CAC9A555}"/>
                </a:ext>
              </a:extLst>
            </p:cNvPr>
            <p:cNvSpPr/>
            <p:nvPr/>
          </p:nvSpPr>
          <p:spPr>
            <a:xfrm flipV="1">
              <a:off x="4784035" y="2056949"/>
              <a:ext cx="1672282" cy="1000230"/>
            </a:xfrm>
            <a:prstGeom prst="bentArrow">
              <a:avLst>
                <a:gd name="adj1" fmla="val 26758"/>
                <a:gd name="adj2" fmla="val 24217"/>
                <a:gd name="adj3" fmla="val 24109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627EC463-41DB-B93E-4791-181FDB5AB077}"/>
              </a:ext>
            </a:extLst>
          </p:cNvPr>
          <p:cNvGrpSpPr/>
          <p:nvPr/>
        </p:nvGrpSpPr>
        <p:grpSpPr>
          <a:xfrm>
            <a:off x="-8721" y="1411155"/>
            <a:ext cx="3968990" cy="1595661"/>
            <a:chOff x="-8721" y="1411155"/>
            <a:chExt cx="3968990" cy="1595661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-8721" y="1828492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50EA5F0-C067-A0D8-1C9D-BD9066809918}"/>
                </a:ext>
              </a:extLst>
            </p:cNvPr>
            <p:cNvSpPr txBox="1"/>
            <p:nvPr/>
          </p:nvSpPr>
          <p:spPr>
            <a:xfrm>
              <a:off x="967898" y="2606706"/>
              <a:ext cx="299237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captured for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Who, what, when, where with what</a:t>
              </a:r>
            </a:p>
          </p:txBody>
        </p:sp>
        <p:pic>
          <p:nvPicPr>
            <p:cNvPr id="96" name="Image 95">
              <a:extLst>
                <a:ext uri="{FF2B5EF4-FFF2-40B4-BE49-F238E27FC236}">
                  <a16:creationId xmlns:a16="http://schemas.microsoft.com/office/drawing/2014/main" id="{AB8B295A-7375-65B5-F956-82D952C5C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64757" y="1411155"/>
              <a:ext cx="853311" cy="1097114"/>
            </a:xfrm>
            <a:prstGeom prst="rect">
              <a:avLst/>
            </a:prstGeom>
          </p:spPr>
        </p:pic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B87E7F21-6505-8181-E136-7D9A8E203CCD}"/>
              </a:ext>
            </a:extLst>
          </p:cNvPr>
          <p:cNvGrpSpPr/>
          <p:nvPr/>
        </p:nvGrpSpPr>
        <p:grpSpPr>
          <a:xfrm>
            <a:off x="6537505" y="990509"/>
            <a:ext cx="5552895" cy="4956658"/>
            <a:chOff x="6537505" y="990509"/>
            <a:chExt cx="5552895" cy="4956658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121172E2-03DE-FBC2-0814-43FDBA3E90F4}"/>
                </a:ext>
              </a:extLst>
            </p:cNvPr>
            <p:cNvGrpSpPr/>
            <p:nvPr/>
          </p:nvGrpSpPr>
          <p:grpSpPr>
            <a:xfrm>
              <a:off x="6537505" y="990509"/>
              <a:ext cx="3809957" cy="703081"/>
              <a:chOff x="6537505" y="990509"/>
              <a:chExt cx="3809957" cy="703081"/>
            </a:xfrm>
          </p:grpSpPr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1D4C3CF2-C36B-9996-6572-198FF7D69F61}"/>
                  </a:ext>
                </a:extLst>
              </p:cNvPr>
              <p:cNvSpPr txBox="1"/>
              <p:nvPr/>
            </p:nvSpPr>
            <p:spPr>
              <a:xfrm>
                <a:off x="7511019" y="1007284"/>
                <a:ext cx="2836443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Data transferred and held in </a:t>
                </a:r>
                <a:b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lang="en-US" sz="1000" b="1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 Health Records </a:t>
                </a:r>
              </a:p>
            </p:txBody>
          </p:sp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id="{0A9E49C7-2821-0F29-BE4F-2876BE693D68}"/>
                  </a:ext>
                </a:extLst>
              </p:cNvPr>
              <p:cNvGrpSpPr/>
              <p:nvPr/>
            </p:nvGrpSpPr>
            <p:grpSpPr>
              <a:xfrm>
                <a:off x="6537505" y="990509"/>
                <a:ext cx="1056532" cy="703081"/>
                <a:chOff x="6537505" y="990509"/>
                <a:chExt cx="1056532" cy="703081"/>
              </a:xfrm>
            </p:grpSpPr>
            <p:pic>
              <p:nvPicPr>
                <p:cNvPr id="25" name="Image 24">
                  <a:extLst>
                    <a:ext uri="{FF2B5EF4-FFF2-40B4-BE49-F238E27FC236}">
                      <a16:creationId xmlns:a16="http://schemas.microsoft.com/office/drawing/2014/main" id="{D7EE0B71-CC3D-4FD1-CE53-8C93DD8356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578487" y="990509"/>
                  <a:ext cx="798788" cy="582542"/>
                </a:xfrm>
                <a:prstGeom prst="rect">
                  <a:avLst/>
                </a:prstGeom>
              </p:spPr>
            </p:pic>
            <p:sp>
              <p:nvSpPr>
                <p:cNvPr id="26" name="ZoneTexte 25">
                  <a:extLst>
                    <a:ext uri="{FF2B5EF4-FFF2-40B4-BE49-F238E27FC236}">
                      <a16:creationId xmlns:a16="http://schemas.microsoft.com/office/drawing/2014/main" id="{E344F896-47CC-71AF-7045-F401AC167358}"/>
                    </a:ext>
                  </a:extLst>
                </p:cNvPr>
                <p:cNvSpPr txBox="1"/>
                <p:nvPr/>
              </p:nvSpPr>
              <p:spPr>
                <a:xfrm>
                  <a:off x="6537505" y="1024879"/>
                  <a:ext cx="782162" cy="338554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EHR</a:t>
                  </a:r>
                </a:p>
              </p:txBody>
            </p:sp>
            <p:pic>
              <p:nvPicPr>
                <p:cNvPr id="9" name="Image 8">
                  <a:extLst>
                    <a:ext uri="{FF2B5EF4-FFF2-40B4-BE49-F238E27FC236}">
                      <a16:creationId xmlns:a16="http://schemas.microsoft.com/office/drawing/2014/main" id="{ED55222F-9A3E-619B-117C-4D25AEB2AE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27260" y="1226813"/>
                  <a:ext cx="466777" cy="46677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83F2E71D-CC2E-3C0E-7769-6B2FF4070F8A}"/>
                </a:ext>
              </a:extLst>
            </p:cNvPr>
            <p:cNvGrpSpPr/>
            <p:nvPr/>
          </p:nvGrpSpPr>
          <p:grpSpPr>
            <a:xfrm>
              <a:off x="9042399" y="5688564"/>
              <a:ext cx="3048001" cy="258603"/>
              <a:chOff x="9042399" y="5688564"/>
              <a:chExt cx="3048001" cy="258603"/>
            </a:xfrm>
          </p:grpSpPr>
          <p:sp>
            <p:nvSpPr>
              <p:cNvPr id="22" name="ZoneTexte 217">
                <a:extLst>
                  <a:ext uri="{FF2B5EF4-FFF2-40B4-BE49-F238E27FC236}">
                    <a16:creationId xmlns:a16="http://schemas.microsoft.com/office/drawing/2014/main" id="{24F90908-2DD6-D5AA-996D-C964692E7B73}"/>
                  </a:ext>
                </a:extLst>
              </p:cNvPr>
              <p:cNvSpPr txBox="1"/>
              <p:nvPr/>
            </p:nvSpPr>
            <p:spPr>
              <a:xfrm>
                <a:off x="9619048" y="5700946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23" name="ZoneTexte 258">
                <a:extLst>
                  <a:ext uri="{FF2B5EF4-FFF2-40B4-BE49-F238E27FC236}">
                    <a16:creationId xmlns:a16="http://schemas.microsoft.com/office/drawing/2014/main" id="{8B6BD724-F9E9-D726-B935-57C5D157B600}"/>
                  </a:ext>
                </a:extLst>
              </p:cNvPr>
              <p:cNvSpPr txBox="1"/>
              <p:nvPr/>
            </p:nvSpPr>
            <p:spPr>
              <a:xfrm>
                <a:off x="9042399" y="5688564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EBD8D8E3-BDF8-3E47-AD94-3077BA44B2E7}"/>
              </a:ext>
            </a:extLst>
          </p:cNvPr>
          <p:cNvGrpSpPr/>
          <p:nvPr/>
        </p:nvGrpSpPr>
        <p:grpSpPr>
          <a:xfrm>
            <a:off x="6537505" y="1742984"/>
            <a:ext cx="5552895" cy="4504305"/>
            <a:chOff x="6537505" y="1742984"/>
            <a:chExt cx="5552895" cy="4504305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635A25F2-3950-F18C-1B7F-3668E155CC65}"/>
                </a:ext>
              </a:extLst>
            </p:cNvPr>
            <p:cNvGrpSpPr/>
            <p:nvPr/>
          </p:nvGrpSpPr>
          <p:grpSpPr>
            <a:xfrm>
              <a:off x="6537505" y="1742984"/>
              <a:ext cx="3809957" cy="703697"/>
              <a:chOff x="6537505" y="1742984"/>
              <a:chExt cx="3809957" cy="703697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9925F31-2414-0A55-5BB3-35625E2F79BE}"/>
                  </a:ext>
                </a:extLst>
              </p:cNvPr>
              <p:cNvSpPr txBox="1"/>
              <p:nvPr/>
            </p:nvSpPr>
            <p:spPr>
              <a:xfrm>
                <a:off x="7511019" y="1821767"/>
                <a:ext cx="2836443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Data captured in </a:t>
                </a:r>
                <a:b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lang="en-US" sz="1000" b="1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Inventory Management System </a:t>
                </a:r>
              </a:p>
            </p:txBody>
          </p:sp>
          <p:grpSp>
            <p:nvGrpSpPr>
              <p:cNvPr id="13" name="Groupe 12">
                <a:extLst>
                  <a:ext uri="{FF2B5EF4-FFF2-40B4-BE49-F238E27FC236}">
                    <a16:creationId xmlns:a16="http://schemas.microsoft.com/office/drawing/2014/main" id="{64D775B1-91C1-C07C-2C17-AFDE98B292C3}"/>
                  </a:ext>
                </a:extLst>
              </p:cNvPr>
              <p:cNvGrpSpPr/>
              <p:nvPr/>
            </p:nvGrpSpPr>
            <p:grpSpPr>
              <a:xfrm>
                <a:off x="6537505" y="1742984"/>
                <a:ext cx="1056532" cy="703697"/>
                <a:chOff x="6537505" y="1742984"/>
                <a:chExt cx="1056532" cy="703697"/>
              </a:xfrm>
            </p:grpSpPr>
            <p:pic>
              <p:nvPicPr>
                <p:cNvPr id="43" name="Image 42">
                  <a:extLst>
                    <a:ext uri="{FF2B5EF4-FFF2-40B4-BE49-F238E27FC236}">
                      <a16:creationId xmlns:a16="http://schemas.microsoft.com/office/drawing/2014/main" id="{EC4B2DE6-6965-22FC-8E62-33189EF0C0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578487" y="1742984"/>
                  <a:ext cx="798788" cy="582542"/>
                </a:xfrm>
                <a:prstGeom prst="rect">
                  <a:avLst/>
                </a:prstGeom>
              </p:spPr>
            </p:pic>
            <p:sp>
              <p:nvSpPr>
                <p:cNvPr id="44" name="ZoneTexte 43">
                  <a:extLst>
                    <a:ext uri="{FF2B5EF4-FFF2-40B4-BE49-F238E27FC236}">
                      <a16:creationId xmlns:a16="http://schemas.microsoft.com/office/drawing/2014/main" id="{F5AD52B5-EF46-18A3-613C-DE69728C1F99}"/>
                    </a:ext>
                  </a:extLst>
                </p:cNvPr>
                <p:cNvSpPr txBox="1"/>
                <p:nvPr/>
              </p:nvSpPr>
              <p:spPr>
                <a:xfrm>
                  <a:off x="6537505" y="1777354"/>
                  <a:ext cx="782162" cy="338554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IMS</a:t>
                  </a:r>
                </a:p>
              </p:txBody>
            </p:sp>
            <p:pic>
              <p:nvPicPr>
                <p:cNvPr id="8" name="Image 7">
                  <a:extLst>
                    <a:ext uri="{FF2B5EF4-FFF2-40B4-BE49-F238E27FC236}">
                      <a16:creationId xmlns:a16="http://schemas.microsoft.com/office/drawing/2014/main" id="{537AAE93-D25E-AC31-21C2-48C37B286A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27260" y="1979904"/>
                  <a:ext cx="466777" cy="46677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577BD04D-A5F4-5AFA-AAD5-FE9DAE4794B1}"/>
                </a:ext>
              </a:extLst>
            </p:cNvPr>
            <p:cNvGrpSpPr/>
            <p:nvPr/>
          </p:nvGrpSpPr>
          <p:grpSpPr>
            <a:xfrm>
              <a:off x="9042400" y="6000623"/>
              <a:ext cx="3048000" cy="246666"/>
              <a:chOff x="9042400" y="6000623"/>
              <a:chExt cx="3048000" cy="246666"/>
            </a:xfrm>
          </p:grpSpPr>
          <p:sp>
            <p:nvSpPr>
              <p:cNvPr id="28" name="ZoneTexte 259">
                <a:extLst>
                  <a:ext uri="{FF2B5EF4-FFF2-40B4-BE49-F238E27FC236}">
                    <a16:creationId xmlns:a16="http://schemas.microsoft.com/office/drawing/2014/main" id="{C240A85E-72BC-7235-1187-16F2033AF900}"/>
                  </a:ext>
                </a:extLst>
              </p:cNvPr>
              <p:cNvSpPr txBox="1"/>
              <p:nvPr/>
            </p:nvSpPr>
            <p:spPr>
              <a:xfrm>
                <a:off x="9042400" y="6001068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IMS</a:t>
                </a:r>
              </a:p>
            </p:txBody>
          </p:sp>
          <p:sp>
            <p:nvSpPr>
              <p:cNvPr id="31" name="ZoneTexte 262">
                <a:extLst>
                  <a:ext uri="{FF2B5EF4-FFF2-40B4-BE49-F238E27FC236}">
                    <a16:creationId xmlns:a16="http://schemas.microsoft.com/office/drawing/2014/main" id="{4A9ACC54-D9C0-D27C-CE70-EA82A1EE2BEC}"/>
                  </a:ext>
                </a:extLst>
              </p:cNvPr>
              <p:cNvSpPr txBox="1"/>
              <p:nvPr/>
            </p:nvSpPr>
            <p:spPr>
              <a:xfrm>
                <a:off x="9619048" y="6000623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Inventory Mana</a:t>
                </a:r>
                <a:r>
                  <a:rPr lang="fr-BE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gement System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6559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485387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Recovery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20CCA58-F8A2-9A18-9CBA-6CABAB328890}"/>
              </a:ext>
            </a:extLst>
          </p:cNvPr>
          <p:cNvSpPr txBox="1"/>
          <p:nvPr/>
        </p:nvSpPr>
        <p:spPr>
          <a:xfrm>
            <a:off x="-17739" y="863677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flow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9216D2A-6312-8809-7F76-B8E6747FD5A6}"/>
              </a:ext>
            </a:extLst>
          </p:cNvPr>
          <p:cNvSpPr txBox="1"/>
          <p:nvPr/>
        </p:nvSpPr>
        <p:spPr>
          <a:xfrm>
            <a:off x="-17739" y="3437709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flow</a:t>
            </a:r>
          </a:p>
        </p:txBody>
      </p: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99C12FCC-BDD3-F804-6BE3-593FFF25B8DB}"/>
              </a:ext>
            </a:extLst>
          </p:cNvPr>
          <p:cNvGrpSpPr/>
          <p:nvPr/>
        </p:nvGrpSpPr>
        <p:grpSpPr>
          <a:xfrm>
            <a:off x="-8721" y="3651736"/>
            <a:ext cx="3968990" cy="1667936"/>
            <a:chOff x="-8721" y="3651736"/>
            <a:chExt cx="3968990" cy="166793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1494127" y="5073451"/>
              <a:ext cx="210322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 / GIAI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8353D6C9-8991-6648-F723-A46A9AB6E8C2}"/>
                </a:ext>
              </a:extLst>
            </p:cNvPr>
            <p:cNvSpPr txBox="1"/>
            <p:nvPr/>
          </p:nvSpPr>
          <p:spPr>
            <a:xfrm>
              <a:off x="967898" y="4779426"/>
              <a:ext cx="299237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moved to recovery room </a:t>
              </a:r>
            </a:p>
          </p:txBody>
        </p:sp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0C0610A6-B144-DD1E-3B79-DDA929AC464D}"/>
                </a:ext>
              </a:extLst>
            </p:cNvPr>
            <p:cNvSpPr/>
            <p:nvPr/>
          </p:nvSpPr>
          <p:spPr>
            <a:xfrm>
              <a:off x="-8721" y="4359658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98">
              <a:extLst>
                <a:ext uri="{FF2B5EF4-FFF2-40B4-BE49-F238E27FC236}">
                  <a16:creationId xmlns:a16="http://schemas.microsoft.com/office/drawing/2014/main" id="{B11949B5-9205-6333-7655-4067AEA8DEAD}"/>
                </a:ext>
              </a:extLst>
            </p:cNvPr>
            <p:cNvGrpSpPr/>
            <p:nvPr/>
          </p:nvGrpSpPr>
          <p:grpSpPr>
            <a:xfrm>
              <a:off x="1969907" y="3651736"/>
              <a:ext cx="1454827" cy="1079886"/>
              <a:chOff x="1969907" y="3651736"/>
              <a:chExt cx="1454827" cy="1079886"/>
            </a:xfrm>
          </p:grpSpPr>
          <p:pic>
            <p:nvPicPr>
              <p:cNvPr id="50" name="Image 49">
                <a:extLst>
                  <a:ext uri="{FF2B5EF4-FFF2-40B4-BE49-F238E27FC236}">
                    <a16:creationId xmlns:a16="http://schemas.microsoft.com/office/drawing/2014/main" id="{BA25F388-8FCC-B146-7F1F-083D045835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69907" y="3804670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4C72B407-3AFD-6C90-EBD4-809A506852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6170" y="3651736"/>
                <a:ext cx="818564" cy="390678"/>
              </a:xfrm>
              <a:prstGeom prst="rect">
                <a:avLst/>
              </a:prstGeom>
            </p:spPr>
          </p:pic>
        </p:grp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id="{5B3E057F-79D0-81BD-285A-31A13E47C90D}"/>
              </a:ext>
            </a:extLst>
          </p:cNvPr>
          <p:cNvGrpSpPr/>
          <p:nvPr/>
        </p:nvGrpSpPr>
        <p:grpSpPr>
          <a:xfrm>
            <a:off x="2545738" y="1046710"/>
            <a:ext cx="3910579" cy="2010469"/>
            <a:chOff x="2545738" y="1046710"/>
            <a:chExt cx="3910579" cy="2010469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2545738" y="1828492"/>
              <a:ext cx="39105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2" name="Virage 91">
              <a:extLst>
                <a:ext uri="{FF2B5EF4-FFF2-40B4-BE49-F238E27FC236}">
                  <a16:creationId xmlns:a16="http://schemas.microsoft.com/office/drawing/2014/main" id="{3B572169-C24E-D785-06AA-6D763B48C070}"/>
                </a:ext>
              </a:extLst>
            </p:cNvPr>
            <p:cNvSpPr/>
            <p:nvPr/>
          </p:nvSpPr>
          <p:spPr>
            <a:xfrm>
              <a:off x="4784035" y="1046710"/>
              <a:ext cx="1672282" cy="1000230"/>
            </a:xfrm>
            <a:prstGeom prst="bentArrow">
              <a:avLst>
                <a:gd name="adj1" fmla="val 26758"/>
                <a:gd name="adj2" fmla="val 24217"/>
                <a:gd name="adj3" fmla="val 24109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93" name="Virage 92">
              <a:extLst>
                <a:ext uri="{FF2B5EF4-FFF2-40B4-BE49-F238E27FC236}">
                  <a16:creationId xmlns:a16="http://schemas.microsoft.com/office/drawing/2014/main" id="{348E520D-6264-17F7-3327-6267CAC9A555}"/>
                </a:ext>
              </a:extLst>
            </p:cNvPr>
            <p:cNvSpPr/>
            <p:nvPr/>
          </p:nvSpPr>
          <p:spPr>
            <a:xfrm flipV="1">
              <a:off x="4784035" y="2056949"/>
              <a:ext cx="1672282" cy="1000230"/>
            </a:xfrm>
            <a:prstGeom prst="bentArrow">
              <a:avLst>
                <a:gd name="adj1" fmla="val 26758"/>
                <a:gd name="adj2" fmla="val 24217"/>
                <a:gd name="adj3" fmla="val 24109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627EC463-41DB-B93E-4791-181FDB5AB077}"/>
              </a:ext>
            </a:extLst>
          </p:cNvPr>
          <p:cNvGrpSpPr/>
          <p:nvPr/>
        </p:nvGrpSpPr>
        <p:grpSpPr>
          <a:xfrm>
            <a:off x="-8721" y="1411155"/>
            <a:ext cx="3968990" cy="1595661"/>
            <a:chOff x="-8721" y="1411155"/>
            <a:chExt cx="3968990" cy="1595661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-8721" y="1828492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50EA5F0-C067-A0D8-1C9D-BD9066809918}"/>
                </a:ext>
              </a:extLst>
            </p:cNvPr>
            <p:cNvSpPr txBox="1"/>
            <p:nvPr/>
          </p:nvSpPr>
          <p:spPr>
            <a:xfrm>
              <a:off x="967898" y="2606706"/>
              <a:ext cx="299237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captured for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Who, what, when, where with what</a:t>
              </a:r>
            </a:p>
          </p:txBody>
        </p:sp>
        <p:pic>
          <p:nvPicPr>
            <p:cNvPr id="96" name="Image 95">
              <a:extLst>
                <a:ext uri="{FF2B5EF4-FFF2-40B4-BE49-F238E27FC236}">
                  <a16:creationId xmlns:a16="http://schemas.microsoft.com/office/drawing/2014/main" id="{AB8B295A-7375-65B5-F956-82D952C5C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64757" y="1411155"/>
              <a:ext cx="853311" cy="1097114"/>
            </a:xfrm>
            <a:prstGeom prst="rect">
              <a:avLst/>
            </a:prstGeom>
          </p:spPr>
        </p:pic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B87E7F21-6505-8181-E136-7D9A8E203CCD}"/>
              </a:ext>
            </a:extLst>
          </p:cNvPr>
          <p:cNvGrpSpPr/>
          <p:nvPr/>
        </p:nvGrpSpPr>
        <p:grpSpPr>
          <a:xfrm>
            <a:off x="6537505" y="990509"/>
            <a:ext cx="5552895" cy="4956658"/>
            <a:chOff x="6537505" y="990509"/>
            <a:chExt cx="5552895" cy="4956658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121172E2-03DE-FBC2-0814-43FDBA3E90F4}"/>
                </a:ext>
              </a:extLst>
            </p:cNvPr>
            <p:cNvGrpSpPr/>
            <p:nvPr/>
          </p:nvGrpSpPr>
          <p:grpSpPr>
            <a:xfrm>
              <a:off x="6537505" y="990509"/>
              <a:ext cx="3809957" cy="703081"/>
              <a:chOff x="6537505" y="990509"/>
              <a:chExt cx="3809957" cy="703081"/>
            </a:xfrm>
          </p:grpSpPr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1D4C3CF2-C36B-9996-6572-198FF7D69F61}"/>
                  </a:ext>
                </a:extLst>
              </p:cNvPr>
              <p:cNvSpPr txBox="1"/>
              <p:nvPr/>
            </p:nvSpPr>
            <p:spPr>
              <a:xfrm>
                <a:off x="7511019" y="1007284"/>
                <a:ext cx="2836443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Data transferred and held in </a:t>
                </a:r>
                <a:b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lang="en-US" sz="1000" b="1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 Health Records </a:t>
                </a:r>
              </a:p>
            </p:txBody>
          </p:sp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id="{0A9E49C7-2821-0F29-BE4F-2876BE693D68}"/>
                  </a:ext>
                </a:extLst>
              </p:cNvPr>
              <p:cNvGrpSpPr/>
              <p:nvPr/>
            </p:nvGrpSpPr>
            <p:grpSpPr>
              <a:xfrm>
                <a:off x="6537505" y="990509"/>
                <a:ext cx="1056532" cy="703081"/>
                <a:chOff x="6537505" y="990509"/>
                <a:chExt cx="1056532" cy="703081"/>
              </a:xfrm>
            </p:grpSpPr>
            <p:pic>
              <p:nvPicPr>
                <p:cNvPr id="25" name="Image 24">
                  <a:extLst>
                    <a:ext uri="{FF2B5EF4-FFF2-40B4-BE49-F238E27FC236}">
                      <a16:creationId xmlns:a16="http://schemas.microsoft.com/office/drawing/2014/main" id="{D7EE0B71-CC3D-4FD1-CE53-8C93DD8356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578487" y="990509"/>
                  <a:ext cx="798788" cy="582542"/>
                </a:xfrm>
                <a:prstGeom prst="rect">
                  <a:avLst/>
                </a:prstGeom>
              </p:spPr>
            </p:pic>
            <p:sp>
              <p:nvSpPr>
                <p:cNvPr id="26" name="ZoneTexte 25">
                  <a:extLst>
                    <a:ext uri="{FF2B5EF4-FFF2-40B4-BE49-F238E27FC236}">
                      <a16:creationId xmlns:a16="http://schemas.microsoft.com/office/drawing/2014/main" id="{E344F896-47CC-71AF-7045-F401AC167358}"/>
                    </a:ext>
                  </a:extLst>
                </p:cNvPr>
                <p:cNvSpPr txBox="1"/>
                <p:nvPr/>
              </p:nvSpPr>
              <p:spPr>
                <a:xfrm>
                  <a:off x="6537505" y="1024879"/>
                  <a:ext cx="782162" cy="338554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EHR</a:t>
                  </a:r>
                </a:p>
              </p:txBody>
            </p:sp>
            <p:pic>
              <p:nvPicPr>
                <p:cNvPr id="9" name="Image 8">
                  <a:extLst>
                    <a:ext uri="{FF2B5EF4-FFF2-40B4-BE49-F238E27FC236}">
                      <a16:creationId xmlns:a16="http://schemas.microsoft.com/office/drawing/2014/main" id="{ED55222F-9A3E-619B-117C-4D25AEB2AE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27260" y="1226813"/>
                  <a:ext cx="466777" cy="46677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83F2E71D-CC2E-3C0E-7769-6B2FF4070F8A}"/>
                </a:ext>
              </a:extLst>
            </p:cNvPr>
            <p:cNvGrpSpPr/>
            <p:nvPr/>
          </p:nvGrpSpPr>
          <p:grpSpPr>
            <a:xfrm>
              <a:off x="9042399" y="5688564"/>
              <a:ext cx="3048001" cy="258603"/>
              <a:chOff x="9042399" y="5688564"/>
              <a:chExt cx="3048001" cy="258603"/>
            </a:xfrm>
          </p:grpSpPr>
          <p:sp>
            <p:nvSpPr>
              <p:cNvPr id="22" name="ZoneTexte 217">
                <a:extLst>
                  <a:ext uri="{FF2B5EF4-FFF2-40B4-BE49-F238E27FC236}">
                    <a16:creationId xmlns:a16="http://schemas.microsoft.com/office/drawing/2014/main" id="{24F90908-2DD6-D5AA-996D-C964692E7B73}"/>
                  </a:ext>
                </a:extLst>
              </p:cNvPr>
              <p:cNvSpPr txBox="1"/>
              <p:nvPr/>
            </p:nvSpPr>
            <p:spPr>
              <a:xfrm>
                <a:off x="9619048" y="5700946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Electronic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Health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Record</a:t>
                </a:r>
              </a:p>
            </p:txBody>
          </p:sp>
          <p:sp>
            <p:nvSpPr>
              <p:cNvPr id="23" name="ZoneTexte 258">
                <a:extLst>
                  <a:ext uri="{FF2B5EF4-FFF2-40B4-BE49-F238E27FC236}">
                    <a16:creationId xmlns:a16="http://schemas.microsoft.com/office/drawing/2014/main" id="{8B6BD724-F9E9-D726-B935-57C5D157B600}"/>
                  </a:ext>
                </a:extLst>
              </p:cNvPr>
              <p:cNvSpPr txBox="1"/>
              <p:nvPr/>
            </p:nvSpPr>
            <p:spPr>
              <a:xfrm>
                <a:off x="9042399" y="5688564"/>
                <a:ext cx="595268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</p:grp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EBD8D8E3-BDF8-3E47-AD94-3077BA44B2E7}"/>
              </a:ext>
            </a:extLst>
          </p:cNvPr>
          <p:cNvGrpSpPr/>
          <p:nvPr/>
        </p:nvGrpSpPr>
        <p:grpSpPr>
          <a:xfrm>
            <a:off x="6537505" y="1742984"/>
            <a:ext cx="5552895" cy="4504305"/>
            <a:chOff x="6537505" y="1742984"/>
            <a:chExt cx="5552895" cy="4504305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635A25F2-3950-F18C-1B7F-3668E155CC65}"/>
                </a:ext>
              </a:extLst>
            </p:cNvPr>
            <p:cNvGrpSpPr/>
            <p:nvPr/>
          </p:nvGrpSpPr>
          <p:grpSpPr>
            <a:xfrm>
              <a:off x="6537505" y="1742984"/>
              <a:ext cx="3809957" cy="703697"/>
              <a:chOff x="6537505" y="1742984"/>
              <a:chExt cx="3809957" cy="703697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9925F31-2414-0A55-5BB3-35625E2F79BE}"/>
                  </a:ext>
                </a:extLst>
              </p:cNvPr>
              <p:cNvSpPr txBox="1"/>
              <p:nvPr/>
            </p:nvSpPr>
            <p:spPr>
              <a:xfrm>
                <a:off x="7511019" y="1821767"/>
                <a:ext cx="2836443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Data captured in </a:t>
                </a:r>
                <a:b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lang="en-US" sz="1000" b="1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Inventory Management System </a:t>
                </a:r>
              </a:p>
            </p:txBody>
          </p:sp>
          <p:grpSp>
            <p:nvGrpSpPr>
              <p:cNvPr id="13" name="Groupe 12">
                <a:extLst>
                  <a:ext uri="{FF2B5EF4-FFF2-40B4-BE49-F238E27FC236}">
                    <a16:creationId xmlns:a16="http://schemas.microsoft.com/office/drawing/2014/main" id="{64D775B1-91C1-C07C-2C17-AFDE98B292C3}"/>
                  </a:ext>
                </a:extLst>
              </p:cNvPr>
              <p:cNvGrpSpPr/>
              <p:nvPr/>
            </p:nvGrpSpPr>
            <p:grpSpPr>
              <a:xfrm>
                <a:off x="6537505" y="1742984"/>
                <a:ext cx="1056532" cy="703697"/>
                <a:chOff x="6537505" y="1742984"/>
                <a:chExt cx="1056532" cy="703697"/>
              </a:xfrm>
            </p:grpSpPr>
            <p:pic>
              <p:nvPicPr>
                <p:cNvPr id="43" name="Image 42">
                  <a:extLst>
                    <a:ext uri="{FF2B5EF4-FFF2-40B4-BE49-F238E27FC236}">
                      <a16:creationId xmlns:a16="http://schemas.microsoft.com/office/drawing/2014/main" id="{EC4B2DE6-6965-22FC-8E62-33189EF0C0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578487" y="1742984"/>
                  <a:ext cx="798788" cy="582542"/>
                </a:xfrm>
                <a:prstGeom prst="rect">
                  <a:avLst/>
                </a:prstGeom>
              </p:spPr>
            </p:pic>
            <p:sp>
              <p:nvSpPr>
                <p:cNvPr id="44" name="ZoneTexte 43">
                  <a:extLst>
                    <a:ext uri="{FF2B5EF4-FFF2-40B4-BE49-F238E27FC236}">
                      <a16:creationId xmlns:a16="http://schemas.microsoft.com/office/drawing/2014/main" id="{F5AD52B5-EF46-18A3-613C-DE69728C1F99}"/>
                    </a:ext>
                  </a:extLst>
                </p:cNvPr>
                <p:cNvSpPr txBox="1"/>
                <p:nvPr/>
              </p:nvSpPr>
              <p:spPr>
                <a:xfrm>
                  <a:off x="6537505" y="1777354"/>
                  <a:ext cx="782162" cy="338554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IMS</a:t>
                  </a:r>
                </a:p>
              </p:txBody>
            </p:sp>
            <p:pic>
              <p:nvPicPr>
                <p:cNvPr id="8" name="Image 7">
                  <a:extLst>
                    <a:ext uri="{FF2B5EF4-FFF2-40B4-BE49-F238E27FC236}">
                      <a16:creationId xmlns:a16="http://schemas.microsoft.com/office/drawing/2014/main" id="{537AAE93-D25E-AC31-21C2-48C37B286A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27260" y="1979904"/>
                  <a:ext cx="466777" cy="46677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577BD04D-A5F4-5AFA-AAD5-FE9DAE4794B1}"/>
                </a:ext>
              </a:extLst>
            </p:cNvPr>
            <p:cNvGrpSpPr/>
            <p:nvPr/>
          </p:nvGrpSpPr>
          <p:grpSpPr>
            <a:xfrm>
              <a:off x="9042400" y="6000623"/>
              <a:ext cx="3048000" cy="246666"/>
              <a:chOff x="9042400" y="6000623"/>
              <a:chExt cx="3048000" cy="246666"/>
            </a:xfrm>
          </p:grpSpPr>
          <p:sp>
            <p:nvSpPr>
              <p:cNvPr id="28" name="ZoneTexte 259">
                <a:extLst>
                  <a:ext uri="{FF2B5EF4-FFF2-40B4-BE49-F238E27FC236}">
                    <a16:creationId xmlns:a16="http://schemas.microsoft.com/office/drawing/2014/main" id="{C240A85E-72BC-7235-1187-16F2033AF900}"/>
                  </a:ext>
                </a:extLst>
              </p:cNvPr>
              <p:cNvSpPr txBox="1"/>
              <p:nvPr/>
            </p:nvSpPr>
            <p:spPr>
              <a:xfrm>
                <a:off x="9042400" y="6001068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IMS</a:t>
                </a:r>
              </a:p>
            </p:txBody>
          </p:sp>
          <p:sp>
            <p:nvSpPr>
              <p:cNvPr id="31" name="ZoneTexte 262">
                <a:extLst>
                  <a:ext uri="{FF2B5EF4-FFF2-40B4-BE49-F238E27FC236}">
                    <a16:creationId xmlns:a16="http://schemas.microsoft.com/office/drawing/2014/main" id="{4A9ACC54-D9C0-D27C-CE70-EA82A1EE2BEC}"/>
                  </a:ext>
                </a:extLst>
              </p:cNvPr>
              <p:cNvSpPr txBox="1"/>
              <p:nvPr/>
            </p:nvSpPr>
            <p:spPr>
              <a:xfrm>
                <a:off x="9619048" y="6000623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Inventory Mana</a:t>
                </a:r>
                <a:r>
                  <a:rPr lang="fr-BE" sz="1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gement System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27F5449E-4F1B-8C06-96F6-2B31D1E736C4}"/>
              </a:ext>
            </a:extLst>
          </p:cNvPr>
          <p:cNvGrpSpPr/>
          <p:nvPr/>
        </p:nvGrpSpPr>
        <p:grpSpPr>
          <a:xfrm>
            <a:off x="6537505" y="2504984"/>
            <a:ext cx="5552895" cy="4051938"/>
            <a:chOff x="6537505" y="2504984"/>
            <a:chExt cx="5552895" cy="4051938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CDBCEE51-D2C2-C19C-60BF-80DB3D43F0E6}"/>
                </a:ext>
              </a:extLst>
            </p:cNvPr>
            <p:cNvGrpSpPr/>
            <p:nvPr/>
          </p:nvGrpSpPr>
          <p:grpSpPr>
            <a:xfrm>
              <a:off x="6537505" y="2504984"/>
              <a:ext cx="3809957" cy="725576"/>
              <a:chOff x="6537505" y="2504984"/>
              <a:chExt cx="3809957" cy="725576"/>
            </a:xfrm>
          </p:grpSpPr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57DE0990-3920-760F-FF12-010AACE0C658}"/>
                  </a:ext>
                </a:extLst>
              </p:cNvPr>
              <p:cNvSpPr txBox="1"/>
              <p:nvPr/>
            </p:nvSpPr>
            <p:spPr>
              <a:xfrm>
                <a:off x="7511019" y="2620579"/>
                <a:ext cx="2836443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Data sent to </a:t>
                </a:r>
                <a:r>
                  <a:rPr lang="en-US" sz="1000" b="1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Clinical Registries </a:t>
                </a:r>
                <a: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to help identify outcomes or issue trends</a:t>
                </a: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0E57E691-9938-5DEF-CB63-DEA6D43BA13B}"/>
                  </a:ext>
                </a:extLst>
              </p:cNvPr>
              <p:cNvGrpSpPr/>
              <p:nvPr/>
            </p:nvGrpSpPr>
            <p:grpSpPr>
              <a:xfrm>
                <a:off x="6537505" y="2504984"/>
                <a:ext cx="1056532" cy="725576"/>
                <a:chOff x="6537505" y="2504984"/>
                <a:chExt cx="1056532" cy="725576"/>
              </a:xfrm>
            </p:grpSpPr>
            <p:pic>
              <p:nvPicPr>
                <p:cNvPr id="48" name="Image 47">
                  <a:extLst>
                    <a:ext uri="{FF2B5EF4-FFF2-40B4-BE49-F238E27FC236}">
                      <a16:creationId xmlns:a16="http://schemas.microsoft.com/office/drawing/2014/main" id="{93D3AFBD-25F5-7186-9588-6D0738C047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578487" y="2504984"/>
                  <a:ext cx="798788" cy="582542"/>
                </a:xfrm>
                <a:prstGeom prst="rect">
                  <a:avLst/>
                </a:prstGeom>
              </p:spPr>
            </p:pic>
            <p:sp>
              <p:nvSpPr>
                <p:cNvPr id="49" name="ZoneTexte 48">
                  <a:extLst>
                    <a:ext uri="{FF2B5EF4-FFF2-40B4-BE49-F238E27FC236}">
                      <a16:creationId xmlns:a16="http://schemas.microsoft.com/office/drawing/2014/main" id="{79B01A06-2CB8-60F8-2F0B-9307019E3C72}"/>
                    </a:ext>
                  </a:extLst>
                </p:cNvPr>
                <p:cNvSpPr txBox="1"/>
                <p:nvPr/>
              </p:nvSpPr>
              <p:spPr>
                <a:xfrm>
                  <a:off x="6537505" y="2539354"/>
                  <a:ext cx="782162" cy="338554"/>
                </a:xfrm>
                <a:prstGeom prst="rect">
                  <a:avLst/>
                </a:prstGeom>
                <a:noFill/>
                <a:effectLst/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rPr>
                    <a:t>CR</a:t>
                  </a:r>
                </a:p>
              </p:txBody>
            </p:sp>
            <p:pic>
              <p:nvPicPr>
                <p:cNvPr id="4" name="Image 3">
                  <a:extLst>
                    <a:ext uri="{FF2B5EF4-FFF2-40B4-BE49-F238E27FC236}">
                      <a16:creationId xmlns:a16="http://schemas.microsoft.com/office/drawing/2014/main" id="{8E6916F5-AEC0-87C8-1001-300ACB6DA2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27260" y="2763783"/>
                  <a:ext cx="466777" cy="46677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D88224F3-984A-878C-02A8-1BBCB0AFFB08}"/>
                </a:ext>
              </a:extLst>
            </p:cNvPr>
            <p:cNvGrpSpPr/>
            <p:nvPr/>
          </p:nvGrpSpPr>
          <p:grpSpPr>
            <a:xfrm>
              <a:off x="9042398" y="6307984"/>
              <a:ext cx="3048002" cy="248938"/>
              <a:chOff x="9042398" y="6307984"/>
              <a:chExt cx="3048002" cy="248938"/>
            </a:xfrm>
          </p:grpSpPr>
          <p:sp>
            <p:nvSpPr>
              <p:cNvPr id="29" name="ZoneTexte 260">
                <a:extLst>
                  <a:ext uri="{FF2B5EF4-FFF2-40B4-BE49-F238E27FC236}">
                    <a16:creationId xmlns:a16="http://schemas.microsoft.com/office/drawing/2014/main" id="{8F78062F-09D9-276B-DE74-AA4F8BB7750C}"/>
                  </a:ext>
                </a:extLst>
              </p:cNvPr>
              <p:cNvSpPr txBox="1"/>
              <p:nvPr/>
            </p:nvSpPr>
            <p:spPr>
              <a:xfrm>
                <a:off x="9042398" y="6310701"/>
                <a:ext cx="595269" cy="246221"/>
              </a:xfrm>
              <a:prstGeom prst="rect">
                <a:avLst/>
              </a:prstGeom>
              <a:solidFill>
                <a:schemeClr val="accent6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CR</a:t>
                </a:r>
              </a:p>
            </p:txBody>
          </p:sp>
          <p:sp>
            <p:nvSpPr>
              <p:cNvPr id="32" name="ZoneTexte 263">
                <a:extLst>
                  <a:ext uri="{FF2B5EF4-FFF2-40B4-BE49-F238E27FC236}">
                    <a16:creationId xmlns:a16="http://schemas.microsoft.com/office/drawing/2014/main" id="{6251632F-06E5-65D0-5E4E-87EFFF70940E}"/>
                  </a:ext>
                </a:extLst>
              </p:cNvPr>
              <p:cNvSpPr txBox="1"/>
              <p:nvPr/>
            </p:nvSpPr>
            <p:spPr>
              <a:xfrm>
                <a:off x="9619048" y="6307984"/>
                <a:ext cx="2471352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Clinical</a:t>
                </a:r>
                <a:r>
                  <a:rPr lang="fr-BE" sz="10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fr-BE" sz="1000" dirty="0" err="1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registries</a:t>
                </a:r>
                <a:endPara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34802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8" y="5636916"/>
            <a:ext cx="4853871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Recovery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20CCA58-F8A2-9A18-9CBA-6CABAB328890}"/>
              </a:ext>
            </a:extLst>
          </p:cNvPr>
          <p:cNvSpPr txBox="1"/>
          <p:nvPr/>
        </p:nvSpPr>
        <p:spPr>
          <a:xfrm>
            <a:off x="-17739" y="863677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flow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9216D2A-6312-8809-7F76-B8E6747FD5A6}"/>
              </a:ext>
            </a:extLst>
          </p:cNvPr>
          <p:cNvSpPr txBox="1"/>
          <p:nvPr/>
        </p:nvSpPr>
        <p:spPr>
          <a:xfrm>
            <a:off x="-17739" y="3437709"/>
            <a:ext cx="3220395" cy="609737"/>
          </a:xfrm>
          <a:prstGeom prst="rect">
            <a:avLst/>
          </a:prstGeom>
          <a:noFill/>
        </p:spPr>
        <p:txBody>
          <a:bodyPr wrap="square" lIns="180000" tIns="180000" rIns="180000" bIns="180000">
            <a:spAutoFit/>
          </a:bodyPr>
          <a:lstStyle/>
          <a:p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flow</a:t>
            </a: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7CCC6B4D-37AF-3935-4CC7-AFA630C00960}"/>
              </a:ext>
            </a:extLst>
          </p:cNvPr>
          <p:cNvGrpSpPr/>
          <p:nvPr/>
        </p:nvGrpSpPr>
        <p:grpSpPr>
          <a:xfrm>
            <a:off x="2889917" y="3804670"/>
            <a:ext cx="7128727" cy="1515002"/>
            <a:chOff x="2889917" y="3804670"/>
            <a:chExt cx="7128727" cy="1515002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771D49A1-EE1D-C18E-753C-7AD6BB9B084C}"/>
                </a:ext>
              </a:extLst>
            </p:cNvPr>
            <p:cNvSpPr/>
            <p:nvPr/>
          </p:nvSpPr>
          <p:spPr>
            <a:xfrm>
              <a:off x="2889917" y="4359658"/>
              <a:ext cx="324557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2C6E8234-0D4D-BA52-2B85-5FF2D912D47B}"/>
                </a:ext>
              </a:extLst>
            </p:cNvPr>
            <p:cNvGrpSpPr/>
            <p:nvPr/>
          </p:nvGrpSpPr>
          <p:grpSpPr>
            <a:xfrm>
              <a:off x="6594916" y="3804670"/>
              <a:ext cx="3423728" cy="1515002"/>
              <a:chOff x="6594916" y="3804670"/>
              <a:chExt cx="3423728" cy="1515002"/>
            </a:xfrm>
          </p:grpSpPr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B9FC9277-6DE4-113B-C56A-1390F8F791B0}"/>
                  </a:ext>
                </a:extLst>
              </p:cNvPr>
              <p:cNvSpPr txBox="1"/>
              <p:nvPr/>
            </p:nvSpPr>
            <p:spPr>
              <a:xfrm>
                <a:off x="7915424" y="4205770"/>
                <a:ext cx="2103220" cy="400109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Patient transferred to ward for continued recovery</a:t>
                </a: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CA04B039-A1D3-1310-5EC4-7726AD3F6B54}"/>
                  </a:ext>
                </a:extLst>
              </p:cNvPr>
              <p:cNvSpPr txBox="1"/>
              <p:nvPr/>
            </p:nvSpPr>
            <p:spPr>
              <a:xfrm>
                <a:off x="6619689" y="5073451"/>
                <a:ext cx="2103220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 / GSRN (+SRIN) / GIAI</a:t>
                </a:r>
              </a:p>
            </p:txBody>
          </p:sp>
          <p:pic>
            <p:nvPicPr>
              <p:cNvPr id="47" name="Image 46">
                <a:extLst>
                  <a:ext uri="{FF2B5EF4-FFF2-40B4-BE49-F238E27FC236}">
                    <a16:creationId xmlns:a16="http://schemas.microsoft.com/office/drawing/2014/main" id="{D2410638-2830-217F-B821-9600FD701E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594916" y="3804670"/>
                <a:ext cx="1077582" cy="926952"/>
              </a:xfrm>
              <a:prstGeom prst="rect">
                <a:avLst/>
              </a:prstGeom>
            </p:spPr>
          </p:pic>
        </p:grp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99C12FCC-BDD3-F804-6BE3-593FFF25B8DB}"/>
              </a:ext>
            </a:extLst>
          </p:cNvPr>
          <p:cNvGrpSpPr/>
          <p:nvPr/>
        </p:nvGrpSpPr>
        <p:grpSpPr>
          <a:xfrm>
            <a:off x="-8721" y="3651736"/>
            <a:ext cx="3968990" cy="1667936"/>
            <a:chOff x="-8721" y="3651736"/>
            <a:chExt cx="3968990" cy="166793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1494127" y="5073451"/>
              <a:ext cx="210322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 / GSRN (+SRIN) / GIAI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8353D6C9-8991-6648-F723-A46A9AB6E8C2}"/>
                </a:ext>
              </a:extLst>
            </p:cNvPr>
            <p:cNvSpPr txBox="1"/>
            <p:nvPr/>
          </p:nvSpPr>
          <p:spPr>
            <a:xfrm>
              <a:off x="967898" y="4779426"/>
              <a:ext cx="299237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moved to recovery room </a:t>
              </a:r>
            </a:p>
          </p:txBody>
        </p:sp>
        <p:sp>
          <p:nvSpPr>
            <p:cNvPr id="35" name="Flèche vers la droite 34">
              <a:extLst>
                <a:ext uri="{FF2B5EF4-FFF2-40B4-BE49-F238E27FC236}">
                  <a16:creationId xmlns:a16="http://schemas.microsoft.com/office/drawing/2014/main" id="{0C0610A6-B144-DD1E-3B79-DDA929AC464D}"/>
                </a:ext>
              </a:extLst>
            </p:cNvPr>
            <p:cNvSpPr/>
            <p:nvPr/>
          </p:nvSpPr>
          <p:spPr>
            <a:xfrm>
              <a:off x="-8721" y="4359658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98">
              <a:extLst>
                <a:ext uri="{FF2B5EF4-FFF2-40B4-BE49-F238E27FC236}">
                  <a16:creationId xmlns:a16="http://schemas.microsoft.com/office/drawing/2014/main" id="{B11949B5-9205-6333-7655-4067AEA8DEAD}"/>
                </a:ext>
              </a:extLst>
            </p:cNvPr>
            <p:cNvGrpSpPr/>
            <p:nvPr/>
          </p:nvGrpSpPr>
          <p:grpSpPr>
            <a:xfrm>
              <a:off x="1969907" y="3651736"/>
              <a:ext cx="1454827" cy="1079886"/>
              <a:chOff x="1969907" y="3651736"/>
              <a:chExt cx="1454827" cy="1079886"/>
            </a:xfrm>
          </p:grpSpPr>
          <p:pic>
            <p:nvPicPr>
              <p:cNvPr id="50" name="Image 49">
                <a:extLst>
                  <a:ext uri="{FF2B5EF4-FFF2-40B4-BE49-F238E27FC236}">
                    <a16:creationId xmlns:a16="http://schemas.microsoft.com/office/drawing/2014/main" id="{BA25F388-8FCC-B146-7F1F-083D045835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69907" y="3804670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4C72B407-3AFD-6C90-EBD4-809A506852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6170" y="3651736"/>
                <a:ext cx="818564" cy="390678"/>
              </a:xfrm>
              <a:prstGeom prst="rect">
                <a:avLst/>
              </a:prstGeom>
            </p:spPr>
          </p:pic>
        </p:grp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id="{5B3E057F-79D0-81BD-285A-31A13E47C90D}"/>
              </a:ext>
            </a:extLst>
          </p:cNvPr>
          <p:cNvGrpSpPr/>
          <p:nvPr/>
        </p:nvGrpSpPr>
        <p:grpSpPr>
          <a:xfrm>
            <a:off x="2545738" y="1046710"/>
            <a:ext cx="3910579" cy="2010469"/>
            <a:chOff x="2545738" y="1046710"/>
            <a:chExt cx="3910579" cy="2010469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2545738" y="1828492"/>
              <a:ext cx="3910579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2" name="Virage 91">
              <a:extLst>
                <a:ext uri="{FF2B5EF4-FFF2-40B4-BE49-F238E27FC236}">
                  <a16:creationId xmlns:a16="http://schemas.microsoft.com/office/drawing/2014/main" id="{3B572169-C24E-D785-06AA-6D763B48C070}"/>
                </a:ext>
              </a:extLst>
            </p:cNvPr>
            <p:cNvSpPr/>
            <p:nvPr/>
          </p:nvSpPr>
          <p:spPr>
            <a:xfrm>
              <a:off x="4784035" y="1046710"/>
              <a:ext cx="1672282" cy="1000230"/>
            </a:xfrm>
            <a:prstGeom prst="bentArrow">
              <a:avLst>
                <a:gd name="adj1" fmla="val 26758"/>
                <a:gd name="adj2" fmla="val 24217"/>
                <a:gd name="adj3" fmla="val 24109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93" name="Virage 92">
              <a:extLst>
                <a:ext uri="{FF2B5EF4-FFF2-40B4-BE49-F238E27FC236}">
                  <a16:creationId xmlns:a16="http://schemas.microsoft.com/office/drawing/2014/main" id="{348E520D-6264-17F7-3327-6267CAC9A555}"/>
                </a:ext>
              </a:extLst>
            </p:cNvPr>
            <p:cNvSpPr/>
            <p:nvPr/>
          </p:nvSpPr>
          <p:spPr>
            <a:xfrm flipV="1">
              <a:off x="4784035" y="2056949"/>
              <a:ext cx="1672282" cy="1000230"/>
            </a:xfrm>
            <a:prstGeom prst="bentArrow">
              <a:avLst>
                <a:gd name="adj1" fmla="val 26758"/>
                <a:gd name="adj2" fmla="val 24217"/>
                <a:gd name="adj3" fmla="val 24109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627EC463-41DB-B93E-4791-181FDB5AB077}"/>
              </a:ext>
            </a:extLst>
          </p:cNvPr>
          <p:cNvGrpSpPr/>
          <p:nvPr/>
        </p:nvGrpSpPr>
        <p:grpSpPr>
          <a:xfrm>
            <a:off x="-8721" y="1411155"/>
            <a:ext cx="3968990" cy="1595661"/>
            <a:chOff x="-8721" y="1411155"/>
            <a:chExt cx="3968990" cy="1595661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-8721" y="1828492"/>
              <a:ext cx="1927866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50EA5F0-C067-A0D8-1C9D-BD9066809918}"/>
                </a:ext>
              </a:extLst>
            </p:cNvPr>
            <p:cNvSpPr txBox="1"/>
            <p:nvPr/>
          </p:nvSpPr>
          <p:spPr>
            <a:xfrm>
              <a:off x="967898" y="2606706"/>
              <a:ext cx="299237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captured for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Who, what, when, where with what</a:t>
              </a:r>
            </a:p>
          </p:txBody>
        </p:sp>
        <p:pic>
          <p:nvPicPr>
            <p:cNvPr id="96" name="Image 95">
              <a:extLst>
                <a:ext uri="{FF2B5EF4-FFF2-40B4-BE49-F238E27FC236}">
                  <a16:creationId xmlns:a16="http://schemas.microsoft.com/office/drawing/2014/main" id="{AB8B295A-7375-65B5-F956-82D952C5C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64757" y="1411155"/>
              <a:ext cx="853311" cy="1097114"/>
            </a:xfrm>
            <a:prstGeom prst="rect">
              <a:avLst/>
            </a:prstGeom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DBCEE51-D2C2-C19C-60BF-80DB3D43F0E6}"/>
              </a:ext>
            </a:extLst>
          </p:cNvPr>
          <p:cNvGrpSpPr/>
          <p:nvPr/>
        </p:nvGrpSpPr>
        <p:grpSpPr>
          <a:xfrm>
            <a:off x="6537505" y="2504984"/>
            <a:ext cx="3809957" cy="725576"/>
            <a:chOff x="6537505" y="2504984"/>
            <a:chExt cx="3809957" cy="725576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57DE0990-3920-760F-FF12-010AACE0C658}"/>
                </a:ext>
              </a:extLst>
            </p:cNvPr>
            <p:cNvSpPr txBox="1"/>
            <p:nvPr/>
          </p:nvSpPr>
          <p:spPr>
            <a:xfrm>
              <a:off x="7511019" y="2620579"/>
              <a:ext cx="28364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sent to </a:t>
              </a:r>
              <a:r>
                <a:rPr lang="en-US" sz="10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Clinical Registries 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to help identify outcomes or issue trends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0E57E691-9938-5DEF-CB63-DEA6D43BA13B}"/>
                </a:ext>
              </a:extLst>
            </p:cNvPr>
            <p:cNvGrpSpPr/>
            <p:nvPr/>
          </p:nvGrpSpPr>
          <p:grpSpPr>
            <a:xfrm>
              <a:off x="6537505" y="2504984"/>
              <a:ext cx="1056532" cy="725576"/>
              <a:chOff x="6537505" y="2504984"/>
              <a:chExt cx="1056532" cy="725576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93D3AFBD-25F5-7186-9588-6D0738C047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6578487" y="2504984"/>
                <a:ext cx="798788" cy="582542"/>
              </a:xfrm>
              <a:prstGeom prst="rect">
                <a:avLst/>
              </a:prstGeom>
            </p:spPr>
          </p:pic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79B01A06-2CB8-60F8-2F0B-9307019E3C72}"/>
                  </a:ext>
                </a:extLst>
              </p:cNvPr>
              <p:cNvSpPr txBox="1"/>
              <p:nvPr/>
            </p:nvSpPr>
            <p:spPr>
              <a:xfrm>
                <a:off x="6537505" y="2539354"/>
                <a:ext cx="782162" cy="33855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CR</a:t>
                </a:r>
              </a:p>
            </p:txBody>
          </p:sp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8E6916F5-AEC0-87C8-1001-300ACB6DA2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27260" y="2763783"/>
                <a:ext cx="466777" cy="466777"/>
              </a:xfrm>
              <a:prstGeom prst="rect">
                <a:avLst/>
              </a:prstGeom>
            </p:spPr>
          </p:pic>
        </p:grp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635A25F2-3950-F18C-1B7F-3668E155CC65}"/>
              </a:ext>
            </a:extLst>
          </p:cNvPr>
          <p:cNvGrpSpPr/>
          <p:nvPr/>
        </p:nvGrpSpPr>
        <p:grpSpPr>
          <a:xfrm>
            <a:off x="6537505" y="1742984"/>
            <a:ext cx="3809957" cy="703697"/>
            <a:chOff x="6537505" y="1742984"/>
            <a:chExt cx="3809957" cy="703697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89925F31-2414-0A55-5BB3-35625E2F79BE}"/>
                </a:ext>
              </a:extLst>
            </p:cNvPr>
            <p:cNvSpPr txBox="1"/>
            <p:nvPr/>
          </p:nvSpPr>
          <p:spPr>
            <a:xfrm>
              <a:off x="7511019" y="1821767"/>
              <a:ext cx="28364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captured in </a:t>
              </a:r>
              <a:b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en-US" sz="10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Inventory Management System </a:t>
              </a:r>
            </a:p>
          </p:txBody>
        </p: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64D775B1-91C1-C07C-2C17-AFDE98B292C3}"/>
                </a:ext>
              </a:extLst>
            </p:cNvPr>
            <p:cNvGrpSpPr/>
            <p:nvPr/>
          </p:nvGrpSpPr>
          <p:grpSpPr>
            <a:xfrm>
              <a:off x="6537505" y="1742984"/>
              <a:ext cx="1056532" cy="703697"/>
              <a:chOff x="6537505" y="1742984"/>
              <a:chExt cx="1056532" cy="703697"/>
            </a:xfrm>
          </p:grpSpPr>
          <p:pic>
            <p:nvPicPr>
              <p:cNvPr id="43" name="Image 42">
                <a:extLst>
                  <a:ext uri="{FF2B5EF4-FFF2-40B4-BE49-F238E27FC236}">
                    <a16:creationId xmlns:a16="http://schemas.microsoft.com/office/drawing/2014/main" id="{EC4B2DE6-6965-22FC-8E62-33189EF0C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6578487" y="1742984"/>
                <a:ext cx="798788" cy="582542"/>
              </a:xfrm>
              <a:prstGeom prst="rect">
                <a:avLst/>
              </a:prstGeom>
            </p:spPr>
          </p:pic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5AD52B5-EF46-18A3-613C-DE69728C1F99}"/>
                  </a:ext>
                </a:extLst>
              </p:cNvPr>
              <p:cNvSpPr txBox="1"/>
              <p:nvPr/>
            </p:nvSpPr>
            <p:spPr>
              <a:xfrm>
                <a:off x="6537505" y="1777354"/>
                <a:ext cx="782162" cy="33855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IMS</a:t>
                </a:r>
              </a:p>
            </p:txBody>
          </p:sp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537AAE93-D25E-AC31-21C2-48C37B286A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27260" y="1979904"/>
                <a:ext cx="466777" cy="466777"/>
              </a:xfrm>
              <a:prstGeom prst="rect">
                <a:avLst/>
              </a:prstGeom>
            </p:spPr>
          </p:pic>
        </p:grp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21172E2-03DE-FBC2-0814-43FDBA3E90F4}"/>
              </a:ext>
            </a:extLst>
          </p:cNvPr>
          <p:cNvGrpSpPr/>
          <p:nvPr/>
        </p:nvGrpSpPr>
        <p:grpSpPr>
          <a:xfrm>
            <a:off x="6537505" y="990509"/>
            <a:ext cx="3809957" cy="703081"/>
            <a:chOff x="6537505" y="990509"/>
            <a:chExt cx="3809957" cy="703081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7511019" y="1007284"/>
              <a:ext cx="28364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Data transferred and held in </a:t>
              </a:r>
              <a:b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en-US" sz="1000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Electronic Health Records </a:t>
              </a:r>
            </a:p>
          </p:txBody>
        </p: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0A9E49C7-2821-0F29-BE4F-2876BE693D68}"/>
                </a:ext>
              </a:extLst>
            </p:cNvPr>
            <p:cNvGrpSpPr/>
            <p:nvPr/>
          </p:nvGrpSpPr>
          <p:grpSpPr>
            <a:xfrm>
              <a:off x="6537505" y="990509"/>
              <a:ext cx="1056532" cy="703081"/>
              <a:chOff x="6537505" y="990509"/>
              <a:chExt cx="1056532" cy="703081"/>
            </a:xfrm>
          </p:grpSpPr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D7EE0B71-CC3D-4FD1-CE53-8C93DD8356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6578487" y="990509"/>
                <a:ext cx="798788" cy="582542"/>
              </a:xfrm>
              <a:prstGeom prst="rect">
                <a:avLst/>
              </a:prstGeom>
            </p:spPr>
          </p:pic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E344F896-47CC-71AF-7045-F401AC167358}"/>
                  </a:ext>
                </a:extLst>
              </p:cNvPr>
              <p:cNvSpPr txBox="1"/>
              <p:nvPr/>
            </p:nvSpPr>
            <p:spPr>
              <a:xfrm>
                <a:off x="6537505" y="1024879"/>
                <a:ext cx="782162" cy="33855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EHR</a:t>
                </a:r>
              </a:p>
            </p:txBody>
          </p:sp>
          <p:pic>
            <p:nvPicPr>
              <p:cNvPr id="9" name="Image 8">
                <a:extLst>
                  <a:ext uri="{FF2B5EF4-FFF2-40B4-BE49-F238E27FC236}">
                    <a16:creationId xmlns:a16="http://schemas.microsoft.com/office/drawing/2014/main" id="{ED55222F-9A3E-619B-117C-4D25AEB2AE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27260" y="1226813"/>
                <a:ext cx="466777" cy="466777"/>
              </a:xfrm>
              <a:prstGeom prst="rect">
                <a:avLst/>
              </a:prstGeom>
            </p:spPr>
          </p:pic>
        </p:grp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B8E84A8A-5D88-DD5D-3319-0AE3113CC096}"/>
              </a:ext>
            </a:extLst>
          </p:cNvPr>
          <p:cNvGrpSpPr/>
          <p:nvPr/>
        </p:nvGrpSpPr>
        <p:grpSpPr>
          <a:xfrm>
            <a:off x="9042398" y="5688564"/>
            <a:ext cx="3048002" cy="868358"/>
            <a:chOff x="9042398" y="5688564"/>
            <a:chExt cx="3048002" cy="868358"/>
          </a:xfrm>
        </p:grpSpPr>
        <p:sp>
          <p:nvSpPr>
            <p:cNvPr id="22" name="ZoneTexte 217">
              <a:extLst>
                <a:ext uri="{FF2B5EF4-FFF2-40B4-BE49-F238E27FC236}">
                  <a16:creationId xmlns:a16="http://schemas.microsoft.com/office/drawing/2014/main" id="{24F90908-2DD6-D5AA-996D-C964692E7B73}"/>
                </a:ext>
              </a:extLst>
            </p:cNvPr>
            <p:cNvSpPr txBox="1"/>
            <p:nvPr/>
          </p:nvSpPr>
          <p:spPr>
            <a:xfrm>
              <a:off x="9619048" y="5700946"/>
              <a:ext cx="247135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Electronic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Health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Record</a:t>
              </a:r>
            </a:p>
          </p:txBody>
        </p:sp>
        <p:sp>
          <p:nvSpPr>
            <p:cNvPr id="23" name="ZoneTexte 258">
              <a:extLst>
                <a:ext uri="{FF2B5EF4-FFF2-40B4-BE49-F238E27FC236}">
                  <a16:creationId xmlns:a16="http://schemas.microsoft.com/office/drawing/2014/main" id="{8B6BD724-F9E9-D726-B935-57C5D157B600}"/>
                </a:ext>
              </a:extLst>
            </p:cNvPr>
            <p:cNvSpPr txBox="1"/>
            <p:nvPr/>
          </p:nvSpPr>
          <p:spPr>
            <a:xfrm>
              <a:off x="9042399" y="5688564"/>
              <a:ext cx="595268" cy="246221"/>
            </a:xfrm>
            <a:prstGeom prst="rect">
              <a:avLst/>
            </a:prstGeom>
            <a:solidFill>
              <a:schemeClr val="accent6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EHR</a:t>
              </a:r>
            </a:p>
          </p:txBody>
        </p:sp>
        <p:sp>
          <p:nvSpPr>
            <p:cNvPr id="28" name="ZoneTexte 259">
              <a:extLst>
                <a:ext uri="{FF2B5EF4-FFF2-40B4-BE49-F238E27FC236}">
                  <a16:creationId xmlns:a16="http://schemas.microsoft.com/office/drawing/2014/main" id="{C240A85E-72BC-7235-1187-16F2033AF900}"/>
                </a:ext>
              </a:extLst>
            </p:cNvPr>
            <p:cNvSpPr txBox="1"/>
            <p:nvPr/>
          </p:nvSpPr>
          <p:spPr>
            <a:xfrm>
              <a:off x="9042400" y="6001068"/>
              <a:ext cx="595269" cy="246221"/>
            </a:xfrm>
            <a:prstGeom prst="rect">
              <a:avLst/>
            </a:prstGeom>
            <a:solidFill>
              <a:schemeClr val="accent6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IMS</a:t>
              </a:r>
            </a:p>
          </p:txBody>
        </p:sp>
        <p:sp>
          <p:nvSpPr>
            <p:cNvPr id="29" name="ZoneTexte 260">
              <a:extLst>
                <a:ext uri="{FF2B5EF4-FFF2-40B4-BE49-F238E27FC236}">
                  <a16:creationId xmlns:a16="http://schemas.microsoft.com/office/drawing/2014/main" id="{8F78062F-09D9-276B-DE74-AA4F8BB7750C}"/>
                </a:ext>
              </a:extLst>
            </p:cNvPr>
            <p:cNvSpPr txBox="1"/>
            <p:nvPr/>
          </p:nvSpPr>
          <p:spPr>
            <a:xfrm>
              <a:off x="9042398" y="6310701"/>
              <a:ext cx="595269" cy="246221"/>
            </a:xfrm>
            <a:prstGeom prst="rect">
              <a:avLst/>
            </a:prstGeom>
            <a:solidFill>
              <a:schemeClr val="accent6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CR</a:t>
              </a:r>
            </a:p>
          </p:txBody>
        </p:sp>
        <p:sp>
          <p:nvSpPr>
            <p:cNvPr id="31" name="ZoneTexte 262">
              <a:extLst>
                <a:ext uri="{FF2B5EF4-FFF2-40B4-BE49-F238E27FC236}">
                  <a16:creationId xmlns:a16="http://schemas.microsoft.com/office/drawing/2014/main" id="{4A9ACC54-D9C0-D27C-CE70-EA82A1EE2BEC}"/>
                </a:ext>
              </a:extLst>
            </p:cNvPr>
            <p:cNvSpPr txBox="1"/>
            <p:nvPr/>
          </p:nvSpPr>
          <p:spPr>
            <a:xfrm>
              <a:off x="9619048" y="6000623"/>
              <a:ext cx="247135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Inventory Mana</a:t>
              </a:r>
              <a:r>
                <a:rPr lang="fr-BE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gement System</a:t>
              </a:r>
              <a:endPara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2" name="ZoneTexte 263">
              <a:extLst>
                <a:ext uri="{FF2B5EF4-FFF2-40B4-BE49-F238E27FC236}">
                  <a16:creationId xmlns:a16="http://schemas.microsoft.com/office/drawing/2014/main" id="{6251632F-06E5-65D0-5E4E-87EFFF70940E}"/>
                </a:ext>
              </a:extLst>
            </p:cNvPr>
            <p:cNvSpPr txBox="1"/>
            <p:nvPr/>
          </p:nvSpPr>
          <p:spPr>
            <a:xfrm>
              <a:off x="9619048" y="6307984"/>
              <a:ext cx="247135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Clinical</a:t>
              </a:r>
              <a:r>
                <a:rPr lang="fr-BE" sz="10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fr-BE" sz="1000" dirty="0" err="1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registries</a:t>
              </a:r>
              <a:endParaRPr lang="fr-BE" sz="1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4709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Reduction in error rates / wrong surgery 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Reduction in cancellations of procedures due to missing inventory 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Traceability of products implanted in the patient 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Accurate</a:t>
            </a:r>
            <a:r>
              <a:rPr lang="fr-FR" dirty="0"/>
              <a:t> information to </a:t>
            </a:r>
            <a:r>
              <a:rPr lang="fr-FR" dirty="0" err="1"/>
              <a:t>share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registries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Accuracy</a:t>
            </a:r>
            <a:r>
              <a:rPr lang="fr-FR" dirty="0"/>
              <a:t> of </a:t>
            </a:r>
            <a:r>
              <a:rPr lang="fr-FR" dirty="0" err="1"/>
              <a:t>clinical</a:t>
            </a:r>
            <a:r>
              <a:rPr lang="fr-FR" dirty="0"/>
              <a:t> </a:t>
            </a:r>
            <a:r>
              <a:rPr lang="fr-FR" dirty="0" err="1"/>
              <a:t>coding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improved</a:t>
            </a:r>
            <a:r>
              <a:rPr lang="fr-FR" dirty="0"/>
              <a:t> 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Reduction in administrative </a:t>
            </a:r>
            <a:r>
              <a:rPr lang="fr-FR" dirty="0" err="1"/>
              <a:t>burden</a:t>
            </a:r>
            <a:r>
              <a:rPr lang="fr-FR" dirty="0"/>
              <a:t> 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998B5F2-3513-3B63-AE1C-A0BE77000630}"/>
              </a:ext>
            </a:extLst>
          </p:cNvPr>
          <p:cNvGrpSpPr/>
          <p:nvPr/>
        </p:nvGrpSpPr>
        <p:grpSpPr>
          <a:xfrm>
            <a:off x="543416" y="1617052"/>
            <a:ext cx="2031049" cy="1933776"/>
            <a:chOff x="543416" y="1617052"/>
            <a:chExt cx="2031049" cy="193377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86EB18-9A64-0542-1CA7-72C0B22843EE}"/>
                </a:ext>
              </a:extLst>
            </p:cNvPr>
            <p:cNvSpPr txBox="1"/>
            <p:nvPr/>
          </p:nvSpPr>
          <p:spPr>
            <a:xfrm>
              <a:off x="543416" y="2606706"/>
              <a:ext cx="203104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In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identifies the patient both verbally and by scanning the wristband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785352" y="3304607"/>
              <a:ext cx="152515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40892E-1335-3377-1DCE-F6A0240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74354" y="1617052"/>
              <a:ext cx="747150" cy="862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581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4E28ABCB-7445-BD7D-232C-FC862A9F1EC0}"/>
              </a:ext>
            </a:extLst>
          </p:cNvPr>
          <p:cNvGrpSpPr/>
          <p:nvPr/>
        </p:nvGrpSpPr>
        <p:grpSpPr>
          <a:xfrm>
            <a:off x="1594022" y="1612604"/>
            <a:ext cx="3250279" cy="1240323"/>
            <a:chOff x="1594022" y="1612604"/>
            <a:chExt cx="3250279" cy="1240323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594022" y="1802147"/>
              <a:ext cx="1868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E9D2AB05-473C-7D6A-2453-6D4613290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93986" y="1612604"/>
              <a:ext cx="746012" cy="818441"/>
            </a:xfrm>
            <a:prstGeom prst="rect">
              <a:avLst/>
            </a:prstGeom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patient ? 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E66E60E7-0F5A-6F6D-F2D4-94ED67F79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15352" y="2104880"/>
              <a:ext cx="449292" cy="449292"/>
            </a:xfrm>
            <a:prstGeom prst="rect">
              <a:avLst/>
            </a:prstGeom>
          </p:spPr>
        </p:pic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998B5F2-3513-3B63-AE1C-A0BE77000630}"/>
              </a:ext>
            </a:extLst>
          </p:cNvPr>
          <p:cNvGrpSpPr/>
          <p:nvPr/>
        </p:nvGrpSpPr>
        <p:grpSpPr>
          <a:xfrm>
            <a:off x="543416" y="1617052"/>
            <a:ext cx="2031049" cy="1933776"/>
            <a:chOff x="543416" y="1617052"/>
            <a:chExt cx="2031049" cy="193377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86EB18-9A64-0542-1CA7-72C0B22843EE}"/>
                </a:ext>
              </a:extLst>
            </p:cNvPr>
            <p:cNvSpPr txBox="1"/>
            <p:nvPr/>
          </p:nvSpPr>
          <p:spPr>
            <a:xfrm>
              <a:off x="543416" y="2606706"/>
              <a:ext cx="203104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In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identifies the patient both verbally and by scanning the wristband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785352" y="3304607"/>
              <a:ext cx="152515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40892E-1335-3377-1DCE-F6A0240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4354" y="1617052"/>
              <a:ext cx="747150" cy="862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780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FB38942A-4457-B07B-62F5-F94324AD36DE}"/>
              </a:ext>
            </a:extLst>
          </p:cNvPr>
          <p:cNvGrpSpPr/>
          <p:nvPr/>
        </p:nvGrpSpPr>
        <p:grpSpPr>
          <a:xfrm>
            <a:off x="3666199" y="1075344"/>
            <a:ext cx="3653495" cy="2486941"/>
            <a:chOff x="3666199" y="1075344"/>
            <a:chExt cx="3653495" cy="2486941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666199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Operating Department Practitioner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/ </a:t>
              </a: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Anaesthetist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confirms verbal identity of patient, scans wristband and checks allergies 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664E029B-1A63-4483-62D4-DB9DD4BF83DA}"/>
                </a:ext>
              </a:extLst>
            </p:cNvPr>
            <p:cNvSpPr txBox="1"/>
            <p:nvPr/>
          </p:nvSpPr>
          <p:spPr>
            <a:xfrm>
              <a:off x="5354206" y="3316064"/>
              <a:ext cx="146280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grpSp>
          <p:nvGrpSpPr>
            <p:cNvPr id="110" name="Groupe 109">
              <a:extLst>
                <a:ext uri="{FF2B5EF4-FFF2-40B4-BE49-F238E27FC236}">
                  <a16:creationId xmlns:a16="http://schemas.microsoft.com/office/drawing/2014/main" id="{88512873-8E0A-586C-8076-1E627BFA3F2A}"/>
                </a:ext>
              </a:extLst>
            </p:cNvPr>
            <p:cNvGrpSpPr/>
            <p:nvPr/>
          </p:nvGrpSpPr>
          <p:grpSpPr>
            <a:xfrm>
              <a:off x="5175641" y="1075344"/>
              <a:ext cx="1713850" cy="1437777"/>
              <a:chOff x="5175641" y="1075344"/>
              <a:chExt cx="1713850" cy="1437777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9DE4A4D4-520D-F17E-6CA3-2E2C3CB7BE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831586" y="1075344"/>
                <a:ext cx="654402" cy="654402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032CCCBD-B781-29D7-A6F4-E19A3B3038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34568" y="1617000"/>
                <a:ext cx="746012" cy="818441"/>
              </a:xfrm>
              <a:prstGeom prst="rect">
                <a:avLst/>
              </a:prstGeom>
            </p:spPr>
          </p:pic>
          <p:pic>
            <p:nvPicPr>
              <p:cNvPr id="46" name="Image 45">
                <a:extLst>
                  <a:ext uri="{FF2B5EF4-FFF2-40B4-BE49-F238E27FC236}">
                    <a16:creationId xmlns:a16="http://schemas.microsoft.com/office/drawing/2014/main" id="{93A7925E-B7D4-0DAA-335C-64EE9FAF97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42341" y="1617052"/>
                <a:ext cx="747150" cy="862096"/>
              </a:xfrm>
              <a:prstGeom prst="rect">
                <a:avLst/>
              </a:prstGeom>
            </p:spPr>
          </p:pic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D94874F5-1FCC-64D4-D8EC-BB8007D8FC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3690" y="1269398"/>
                <a:ext cx="352074" cy="252372"/>
              </a:xfrm>
              <a:prstGeom prst="rect">
                <a:avLst/>
              </a:prstGeom>
            </p:spPr>
          </p:pic>
          <p:pic>
            <p:nvPicPr>
              <p:cNvPr id="53" name="Image 52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F9433698-4F7B-D9A4-30CC-2D81E00F29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75641" y="2120723"/>
                <a:ext cx="330623" cy="330623"/>
              </a:xfrm>
              <a:prstGeom prst="rect">
                <a:avLst/>
              </a:prstGeom>
            </p:spPr>
          </p:pic>
          <p:pic>
            <p:nvPicPr>
              <p:cNvPr id="54" name="Image 53">
                <a:extLst>
                  <a:ext uri="{FF2B5EF4-FFF2-40B4-BE49-F238E27FC236}">
                    <a16:creationId xmlns:a16="http://schemas.microsoft.com/office/drawing/2014/main" id="{EC3003E5-DAE9-A792-3730-EBC73A858E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4205" y="2287504"/>
                <a:ext cx="314749" cy="225617"/>
              </a:xfrm>
              <a:prstGeom prst="rect">
                <a:avLst/>
              </a:prstGeom>
            </p:spPr>
          </p:pic>
        </p:grp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4E28ABCB-7445-BD7D-232C-FC862A9F1EC0}"/>
              </a:ext>
            </a:extLst>
          </p:cNvPr>
          <p:cNvGrpSpPr/>
          <p:nvPr/>
        </p:nvGrpSpPr>
        <p:grpSpPr>
          <a:xfrm>
            <a:off x="1594022" y="1612604"/>
            <a:ext cx="3250279" cy="1240323"/>
            <a:chOff x="1594022" y="1612604"/>
            <a:chExt cx="3250279" cy="1240323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594022" y="1802147"/>
              <a:ext cx="1868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E9D2AB05-473C-7D6A-2453-6D4613290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986" y="1612604"/>
              <a:ext cx="746012" cy="818441"/>
            </a:xfrm>
            <a:prstGeom prst="rect">
              <a:avLst/>
            </a:prstGeom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patient ? 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E66E60E7-0F5A-6F6D-F2D4-94ED67F79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915352" y="2104880"/>
              <a:ext cx="449292" cy="449292"/>
            </a:xfrm>
            <a:prstGeom prst="rect">
              <a:avLst/>
            </a:prstGeom>
          </p:spPr>
        </p:pic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998B5F2-3513-3B63-AE1C-A0BE77000630}"/>
              </a:ext>
            </a:extLst>
          </p:cNvPr>
          <p:cNvGrpSpPr/>
          <p:nvPr/>
        </p:nvGrpSpPr>
        <p:grpSpPr>
          <a:xfrm>
            <a:off x="543416" y="1617052"/>
            <a:ext cx="2031049" cy="1933776"/>
            <a:chOff x="543416" y="1617052"/>
            <a:chExt cx="2031049" cy="193377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86EB18-9A64-0542-1CA7-72C0B22843EE}"/>
                </a:ext>
              </a:extLst>
            </p:cNvPr>
            <p:cNvSpPr txBox="1"/>
            <p:nvPr/>
          </p:nvSpPr>
          <p:spPr>
            <a:xfrm>
              <a:off x="543416" y="2606706"/>
              <a:ext cx="203104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In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identifies the patient both verbally and by scanning the wristband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785352" y="3304607"/>
              <a:ext cx="152515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40892E-1335-3377-1DCE-F6A0240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4354" y="1617052"/>
              <a:ext cx="747150" cy="862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048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F50E463A-F165-2B26-9485-600F861C24E5}"/>
              </a:ext>
            </a:extLst>
          </p:cNvPr>
          <p:cNvGrpSpPr/>
          <p:nvPr/>
        </p:nvGrpSpPr>
        <p:grpSpPr>
          <a:xfrm>
            <a:off x="2268258" y="3428999"/>
            <a:ext cx="4733607" cy="2667223"/>
            <a:chOff x="2268258" y="3428999"/>
            <a:chExt cx="4733607" cy="2667223"/>
          </a:xfrm>
        </p:grpSpPr>
        <p:sp>
          <p:nvSpPr>
            <p:cNvPr id="100" name="Flèche vers la droite 99">
              <a:extLst>
                <a:ext uri="{FF2B5EF4-FFF2-40B4-BE49-F238E27FC236}">
                  <a16:creationId xmlns:a16="http://schemas.microsoft.com/office/drawing/2014/main" id="{DD16EBD7-820F-CB2E-1EB8-5E9580531396}"/>
                </a:ext>
              </a:extLst>
            </p:cNvPr>
            <p:cNvSpPr/>
            <p:nvPr/>
          </p:nvSpPr>
          <p:spPr>
            <a:xfrm rot="12600000">
              <a:off x="2268258" y="3720737"/>
              <a:ext cx="4204032" cy="460970"/>
            </a:xfrm>
            <a:prstGeom prst="rightArrow">
              <a:avLst>
                <a:gd name="adj1" fmla="val 52852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Flèche vers la droite 33">
              <a:extLst>
                <a:ext uri="{FF2B5EF4-FFF2-40B4-BE49-F238E27FC236}">
                  <a16:creationId xmlns:a16="http://schemas.microsoft.com/office/drawing/2014/main" id="{23CF527A-C0DF-F398-D349-8992C6CD1F05}"/>
                </a:ext>
              </a:extLst>
            </p:cNvPr>
            <p:cNvSpPr/>
            <p:nvPr/>
          </p:nvSpPr>
          <p:spPr>
            <a:xfrm rot="5400000">
              <a:off x="5665960" y="3628554"/>
              <a:ext cx="86007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BC740B46-AF79-EB12-367F-3568ADF7D8CB}"/>
                </a:ext>
              </a:extLst>
            </p:cNvPr>
            <p:cNvSpPr txBox="1"/>
            <p:nvPr/>
          </p:nvSpPr>
          <p:spPr>
            <a:xfrm>
              <a:off x="5871353" y="3648750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1DB0CEB2-CD67-EFBC-279A-02D29A1FB5AD}"/>
                </a:ext>
              </a:extLst>
            </p:cNvPr>
            <p:cNvSpPr txBox="1"/>
            <p:nvPr/>
          </p:nvSpPr>
          <p:spPr>
            <a:xfrm>
              <a:off x="5202239" y="5359250"/>
              <a:ext cx="179962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returns to waiting room 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B2C45C9-83A1-84FA-11E6-6E851D01AB30}"/>
                </a:ext>
              </a:extLst>
            </p:cNvPr>
            <p:cNvSpPr txBox="1"/>
            <p:nvPr/>
          </p:nvSpPr>
          <p:spPr>
            <a:xfrm>
              <a:off x="5875244" y="5850001"/>
              <a:ext cx="44929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49524D29-1FB9-BAC1-F4A3-F08CD9E1909D}"/>
                </a:ext>
              </a:extLst>
            </p:cNvPr>
            <p:cNvGrpSpPr/>
            <p:nvPr/>
          </p:nvGrpSpPr>
          <p:grpSpPr>
            <a:xfrm>
              <a:off x="5540733" y="4181731"/>
              <a:ext cx="1320507" cy="1079886"/>
              <a:chOff x="5540733" y="4181731"/>
              <a:chExt cx="1320507" cy="1079886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17458BAB-8815-5DA9-393A-93F13FCA8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40733" y="4334665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42" name="Image 41">
                <a:extLst>
                  <a:ext uri="{FF2B5EF4-FFF2-40B4-BE49-F238E27FC236}">
                    <a16:creationId xmlns:a16="http://schemas.microsoft.com/office/drawing/2014/main" id="{79BDA2D7-AC6F-F078-5180-7CA176CEC9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58942" y="4181731"/>
                <a:ext cx="502298" cy="506906"/>
              </a:xfrm>
              <a:prstGeom prst="rect">
                <a:avLst/>
              </a:prstGeom>
            </p:spPr>
          </p:pic>
        </p:grp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FB38942A-4457-B07B-62F5-F94324AD36DE}"/>
              </a:ext>
            </a:extLst>
          </p:cNvPr>
          <p:cNvGrpSpPr/>
          <p:nvPr/>
        </p:nvGrpSpPr>
        <p:grpSpPr>
          <a:xfrm>
            <a:off x="3666199" y="1075344"/>
            <a:ext cx="3653495" cy="2486941"/>
            <a:chOff x="3666199" y="1075344"/>
            <a:chExt cx="3653495" cy="2486941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666199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Operating Department Practitioner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/ </a:t>
              </a: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Anaesthetist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confirms verbal identity of patient, scans wristband and checks allergies 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664E029B-1A63-4483-62D4-DB9DD4BF83DA}"/>
                </a:ext>
              </a:extLst>
            </p:cNvPr>
            <p:cNvSpPr txBox="1"/>
            <p:nvPr/>
          </p:nvSpPr>
          <p:spPr>
            <a:xfrm>
              <a:off x="5354206" y="3316064"/>
              <a:ext cx="146280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grpSp>
          <p:nvGrpSpPr>
            <p:cNvPr id="110" name="Groupe 109">
              <a:extLst>
                <a:ext uri="{FF2B5EF4-FFF2-40B4-BE49-F238E27FC236}">
                  <a16:creationId xmlns:a16="http://schemas.microsoft.com/office/drawing/2014/main" id="{88512873-8E0A-586C-8076-1E627BFA3F2A}"/>
                </a:ext>
              </a:extLst>
            </p:cNvPr>
            <p:cNvGrpSpPr/>
            <p:nvPr/>
          </p:nvGrpSpPr>
          <p:grpSpPr>
            <a:xfrm>
              <a:off x="5175641" y="1075344"/>
              <a:ext cx="1713850" cy="1437777"/>
              <a:chOff x="5175641" y="1075344"/>
              <a:chExt cx="1713850" cy="1437777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9DE4A4D4-520D-F17E-6CA3-2E2C3CB7BE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31586" y="1075344"/>
                <a:ext cx="654402" cy="654402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032CCCBD-B781-29D7-A6F4-E19A3B3038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34568" y="1617000"/>
                <a:ext cx="746012" cy="818441"/>
              </a:xfrm>
              <a:prstGeom prst="rect">
                <a:avLst/>
              </a:prstGeom>
            </p:spPr>
          </p:pic>
          <p:pic>
            <p:nvPicPr>
              <p:cNvPr id="46" name="Image 45">
                <a:extLst>
                  <a:ext uri="{FF2B5EF4-FFF2-40B4-BE49-F238E27FC236}">
                    <a16:creationId xmlns:a16="http://schemas.microsoft.com/office/drawing/2014/main" id="{93A7925E-B7D4-0DAA-335C-64EE9FAF97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42341" y="1617052"/>
                <a:ext cx="747150" cy="862096"/>
              </a:xfrm>
              <a:prstGeom prst="rect">
                <a:avLst/>
              </a:prstGeom>
            </p:spPr>
          </p:pic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D94874F5-1FCC-64D4-D8EC-BB8007D8FC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83690" y="1269398"/>
                <a:ext cx="352074" cy="252372"/>
              </a:xfrm>
              <a:prstGeom prst="rect">
                <a:avLst/>
              </a:prstGeom>
            </p:spPr>
          </p:pic>
          <p:pic>
            <p:nvPicPr>
              <p:cNvPr id="53" name="Image 52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F9433698-4F7B-D9A4-30CC-2D81E00F29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75641" y="2120723"/>
                <a:ext cx="330623" cy="330623"/>
              </a:xfrm>
              <a:prstGeom prst="rect">
                <a:avLst/>
              </a:prstGeom>
            </p:spPr>
          </p:pic>
          <p:pic>
            <p:nvPicPr>
              <p:cNvPr id="54" name="Image 53">
                <a:extLst>
                  <a:ext uri="{FF2B5EF4-FFF2-40B4-BE49-F238E27FC236}">
                    <a16:creationId xmlns:a16="http://schemas.microsoft.com/office/drawing/2014/main" id="{EC3003E5-DAE9-A792-3730-EBC73A858E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54205" y="2287504"/>
                <a:ext cx="314749" cy="225617"/>
              </a:xfrm>
              <a:prstGeom prst="rect">
                <a:avLst/>
              </a:prstGeom>
            </p:spPr>
          </p:pic>
        </p:grp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4E28ABCB-7445-BD7D-232C-FC862A9F1EC0}"/>
              </a:ext>
            </a:extLst>
          </p:cNvPr>
          <p:cNvGrpSpPr/>
          <p:nvPr/>
        </p:nvGrpSpPr>
        <p:grpSpPr>
          <a:xfrm>
            <a:off x="1594022" y="1612604"/>
            <a:ext cx="3250279" cy="1240323"/>
            <a:chOff x="1594022" y="1612604"/>
            <a:chExt cx="3250279" cy="1240323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594022" y="1802147"/>
              <a:ext cx="1868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E9D2AB05-473C-7D6A-2453-6D4613290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393986" y="1612604"/>
              <a:ext cx="746012" cy="818441"/>
            </a:xfrm>
            <a:prstGeom prst="rect">
              <a:avLst/>
            </a:prstGeom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patient ? 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E66E60E7-0F5A-6F6D-F2D4-94ED67F79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915352" y="2104880"/>
              <a:ext cx="449292" cy="449292"/>
            </a:xfrm>
            <a:prstGeom prst="rect">
              <a:avLst/>
            </a:prstGeom>
          </p:spPr>
        </p:pic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998B5F2-3513-3B63-AE1C-A0BE77000630}"/>
              </a:ext>
            </a:extLst>
          </p:cNvPr>
          <p:cNvGrpSpPr/>
          <p:nvPr/>
        </p:nvGrpSpPr>
        <p:grpSpPr>
          <a:xfrm>
            <a:off x="543416" y="1617052"/>
            <a:ext cx="2031049" cy="1933776"/>
            <a:chOff x="543416" y="1617052"/>
            <a:chExt cx="2031049" cy="193377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86EB18-9A64-0542-1CA7-72C0B22843EE}"/>
                </a:ext>
              </a:extLst>
            </p:cNvPr>
            <p:cNvSpPr txBox="1"/>
            <p:nvPr/>
          </p:nvSpPr>
          <p:spPr>
            <a:xfrm>
              <a:off x="543416" y="2606706"/>
              <a:ext cx="203104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In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identifies the patient both verbally and by scanning the wristband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785352" y="3304607"/>
              <a:ext cx="152515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40892E-1335-3377-1DCE-F6A0240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74354" y="1617052"/>
              <a:ext cx="747150" cy="862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850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B4BC4444-F798-80CE-B509-8B4AED5EC1C8}"/>
              </a:ext>
            </a:extLst>
          </p:cNvPr>
          <p:cNvGrpSpPr/>
          <p:nvPr/>
        </p:nvGrpSpPr>
        <p:grpSpPr>
          <a:xfrm>
            <a:off x="5715037" y="1475471"/>
            <a:ext cx="3668936" cy="2038781"/>
            <a:chOff x="5715037" y="1475471"/>
            <a:chExt cx="3668936" cy="2038781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13DBD6DD-4214-A0BE-0009-8B0FD9168763}"/>
                </a:ext>
              </a:extLst>
            </p:cNvPr>
            <p:cNvSpPr/>
            <p:nvPr/>
          </p:nvSpPr>
          <p:spPr>
            <a:xfrm>
              <a:off x="5715037" y="1802147"/>
              <a:ext cx="2232947" cy="46097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772026D-6321-B214-D951-6B3DBF9BB1AA}"/>
                </a:ext>
              </a:extLst>
            </p:cNvPr>
            <p:cNvSpPr txBox="1"/>
            <p:nvPr/>
          </p:nvSpPr>
          <p:spPr>
            <a:xfrm>
              <a:off x="7352924" y="2606706"/>
              <a:ext cx="2031049" cy="56169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Consent signed/ site marked  and pre ops checks completed </a:t>
              </a:r>
              <a:r>
                <a:rPr lang="en-US" sz="105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endPara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0BDFDFCE-327A-89D3-A850-D7426C4FE85F}"/>
                </a:ext>
              </a:extLst>
            </p:cNvPr>
            <p:cNvSpPr txBox="1"/>
            <p:nvPr/>
          </p:nvSpPr>
          <p:spPr>
            <a:xfrm>
              <a:off x="7114137" y="1909521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03378E2F-1BB6-1638-7AAB-0B46F6BE475F}"/>
                </a:ext>
              </a:extLst>
            </p:cNvPr>
            <p:cNvSpPr txBox="1"/>
            <p:nvPr/>
          </p:nvSpPr>
          <p:spPr>
            <a:xfrm>
              <a:off x="8072203" y="3268031"/>
              <a:ext cx="52858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8A70561B-0CB0-1291-D2D2-9D6DD13F4DA1}"/>
                </a:ext>
              </a:extLst>
            </p:cNvPr>
            <p:cNvGrpSpPr/>
            <p:nvPr/>
          </p:nvGrpSpPr>
          <p:grpSpPr>
            <a:xfrm>
              <a:off x="7989718" y="1475471"/>
              <a:ext cx="862995" cy="1092706"/>
              <a:chOff x="8091569" y="1430815"/>
              <a:chExt cx="862995" cy="1092706"/>
            </a:xfrm>
          </p:grpSpPr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399065F-9FB8-E5C2-AEBC-7EFA39D4DE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091569" y="1430815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0C5D236A-9AAF-CB61-8CDF-AA4B5228CD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57770" y="2167412"/>
                <a:ext cx="496794" cy="356109"/>
              </a:xfrm>
              <a:prstGeom prst="rect">
                <a:avLst/>
              </a:prstGeom>
            </p:spPr>
          </p:pic>
        </p:grp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F50E463A-F165-2B26-9485-600F861C24E5}"/>
              </a:ext>
            </a:extLst>
          </p:cNvPr>
          <p:cNvGrpSpPr/>
          <p:nvPr/>
        </p:nvGrpSpPr>
        <p:grpSpPr>
          <a:xfrm>
            <a:off x="2268258" y="3428999"/>
            <a:ext cx="4733607" cy="2667223"/>
            <a:chOff x="2268258" y="3428999"/>
            <a:chExt cx="4733607" cy="2667223"/>
          </a:xfrm>
        </p:grpSpPr>
        <p:sp>
          <p:nvSpPr>
            <p:cNvPr id="100" name="Flèche vers la droite 99">
              <a:extLst>
                <a:ext uri="{FF2B5EF4-FFF2-40B4-BE49-F238E27FC236}">
                  <a16:creationId xmlns:a16="http://schemas.microsoft.com/office/drawing/2014/main" id="{DD16EBD7-820F-CB2E-1EB8-5E9580531396}"/>
                </a:ext>
              </a:extLst>
            </p:cNvPr>
            <p:cNvSpPr/>
            <p:nvPr/>
          </p:nvSpPr>
          <p:spPr>
            <a:xfrm rot="12600000">
              <a:off x="2268258" y="3720737"/>
              <a:ext cx="4204032" cy="460970"/>
            </a:xfrm>
            <a:prstGeom prst="rightArrow">
              <a:avLst>
                <a:gd name="adj1" fmla="val 52852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Flèche vers la droite 33">
              <a:extLst>
                <a:ext uri="{FF2B5EF4-FFF2-40B4-BE49-F238E27FC236}">
                  <a16:creationId xmlns:a16="http://schemas.microsoft.com/office/drawing/2014/main" id="{23CF527A-C0DF-F398-D349-8992C6CD1F05}"/>
                </a:ext>
              </a:extLst>
            </p:cNvPr>
            <p:cNvSpPr/>
            <p:nvPr/>
          </p:nvSpPr>
          <p:spPr>
            <a:xfrm rot="5400000">
              <a:off x="5665960" y="3628554"/>
              <a:ext cx="86007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BC740B46-AF79-EB12-367F-3568ADF7D8CB}"/>
                </a:ext>
              </a:extLst>
            </p:cNvPr>
            <p:cNvSpPr txBox="1"/>
            <p:nvPr/>
          </p:nvSpPr>
          <p:spPr>
            <a:xfrm>
              <a:off x="5871353" y="3648750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1DB0CEB2-CD67-EFBC-279A-02D29A1FB5AD}"/>
                </a:ext>
              </a:extLst>
            </p:cNvPr>
            <p:cNvSpPr txBox="1"/>
            <p:nvPr/>
          </p:nvSpPr>
          <p:spPr>
            <a:xfrm>
              <a:off x="5202239" y="5359250"/>
              <a:ext cx="179962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returns to waiting room 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B2C45C9-83A1-84FA-11E6-6E851D01AB30}"/>
                </a:ext>
              </a:extLst>
            </p:cNvPr>
            <p:cNvSpPr txBox="1"/>
            <p:nvPr/>
          </p:nvSpPr>
          <p:spPr>
            <a:xfrm>
              <a:off x="5875244" y="5850001"/>
              <a:ext cx="44929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49524D29-1FB9-BAC1-F4A3-F08CD9E1909D}"/>
                </a:ext>
              </a:extLst>
            </p:cNvPr>
            <p:cNvGrpSpPr/>
            <p:nvPr/>
          </p:nvGrpSpPr>
          <p:grpSpPr>
            <a:xfrm>
              <a:off x="5540733" y="4181731"/>
              <a:ext cx="1320507" cy="1079886"/>
              <a:chOff x="5540733" y="4181731"/>
              <a:chExt cx="1320507" cy="1079886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17458BAB-8815-5DA9-393A-93F13FCA8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40733" y="4334665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42" name="Image 41">
                <a:extLst>
                  <a:ext uri="{FF2B5EF4-FFF2-40B4-BE49-F238E27FC236}">
                    <a16:creationId xmlns:a16="http://schemas.microsoft.com/office/drawing/2014/main" id="{79BDA2D7-AC6F-F078-5180-7CA176CEC9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58942" y="4181731"/>
                <a:ext cx="502298" cy="506906"/>
              </a:xfrm>
              <a:prstGeom prst="rect">
                <a:avLst/>
              </a:prstGeom>
            </p:spPr>
          </p:pic>
        </p:grp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FB38942A-4457-B07B-62F5-F94324AD36DE}"/>
              </a:ext>
            </a:extLst>
          </p:cNvPr>
          <p:cNvGrpSpPr/>
          <p:nvPr/>
        </p:nvGrpSpPr>
        <p:grpSpPr>
          <a:xfrm>
            <a:off x="3666199" y="1075344"/>
            <a:ext cx="3653495" cy="2486941"/>
            <a:chOff x="3666199" y="1075344"/>
            <a:chExt cx="3653495" cy="2486941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666199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Operating Department Practitioner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/ </a:t>
              </a: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Anaesthetist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confirms verbal identity of patient, scans wristband and checks allergies 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664E029B-1A63-4483-62D4-DB9DD4BF83DA}"/>
                </a:ext>
              </a:extLst>
            </p:cNvPr>
            <p:cNvSpPr txBox="1"/>
            <p:nvPr/>
          </p:nvSpPr>
          <p:spPr>
            <a:xfrm>
              <a:off x="5354206" y="3316064"/>
              <a:ext cx="146280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grpSp>
          <p:nvGrpSpPr>
            <p:cNvPr id="110" name="Groupe 109">
              <a:extLst>
                <a:ext uri="{FF2B5EF4-FFF2-40B4-BE49-F238E27FC236}">
                  <a16:creationId xmlns:a16="http://schemas.microsoft.com/office/drawing/2014/main" id="{88512873-8E0A-586C-8076-1E627BFA3F2A}"/>
                </a:ext>
              </a:extLst>
            </p:cNvPr>
            <p:cNvGrpSpPr/>
            <p:nvPr/>
          </p:nvGrpSpPr>
          <p:grpSpPr>
            <a:xfrm>
              <a:off x="5175641" y="1075344"/>
              <a:ext cx="1713850" cy="1437777"/>
              <a:chOff x="5175641" y="1075344"/>
              <a:chExt cx="1713850" cy="1437777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9DE4A4D4-520D-F17E-6CA3-2E2C3CB7BE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31586" y="1075344"/>
                <a:ext cx="654402" cy="654402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032CCCBD-B781-29D7-A6F4-E19A3B3038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34568" y="1617000"/>
                <a:ext cx="746012" cy="818441"/>
              </a:xfrm>
              <a:prstGeom prst="rect">
                <a:avLst/>
              </a:prstGeom>
            </p:spPr>
          </p:pic>
          <p:pic>
            <p:nvPicPr>
              <p:cNvPr id="46" name="Image 45">
                <a:extLst>
                  <a:ext uri="{FF2B5EF4-FFF2-40B4-BE49-F238E27FC236}">
                    <a16:creationId xmlns:a16="http://schemas.microsoft.com/office/drawing/2014/main" id="{93A7925E-B7D4-0DAA-335C-64EE9FAF97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42341" y="1617052"/>
                <a:ext cx="747150" cy="862096"/>
              </a:xfrm>
              <a:prstGeom prst="rect">
                <a:avLst/>
              </a:prstGeom>
            </p:spPr>
          </p:pic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D94874F5-1FCC-64D4-D8EC-BB8007D8FC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83690" y="1269398"/>
                <a:ext cx="352074" cy="252372"/>
              </a:xfrm>
              <a:prstGeom prst="rect">
                <a:avLst/>
              </a:prstGeom>
            </p:spPr>
          </p:pic>
          <p:pic>
            <p:nvPicPr>
              <p:cNvPr id="53" name="Image 52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F9433698-4F7B-D9A4-30CC-2D81E00F29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75641" y="2120723"/>
                <a:ext cx="330623" cy="330623"/>
              </a:xfrm>
              <a:prstGeom prst="rect">
                <a:avLst/>
              </a:prstGeom>
            </p:spPr>
          </p:pic>
          <p:pic>
            <p:nvPicPr>
              <p:cNvPr id="54" name="Image 53">
                <a:extLst>
                  <a:ext uri="{FF2B5EF4-FFF2-40B4-BE49-F238E27FC236}">
                    <a16:creationId xmlns:a16="http://schemas.microsoft.com/office/drawing/2014/main" id="{EC3003E5-DAE9-A792-3730-EBC73A858E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54205" y="2287504"/>
                <a:ext cx="314749" cy="225617"/>
              </a:xfrm>
              <a:prstGeom prst="rect">
                <a:avLst/>
              </a:prstGeom>
            </p:spPr>
          </p:pic>
        </p:grp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4E28ABCB-7445-BD7D-232C-FC862A9F1EC0}"/>
              </a:ext>
            </a:extLst>
          </p:cNvPr>
          <p:cNvGrpSpPr/>
          <p:nvPr/>
        </p:nvGrpSpPr>
        <p:grpSpPr>
          <a:xfrm>
            <a:off x="1594022" y="1612604"/>
            <a:ext cx="3250279" cy="1240323"/>
            <a:chOff x="1594022" y="1612604"/>
            <a:chExt cx="3250279" cy="1240323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594022" y="1802147"/>
              <a:ext cx="1868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E9D2AB05-473C-7D6A-2453-6D4613290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393986" y="1612604"/>
              <a:ext cx="746012" cy="818441"/>
            </a:xfrm>
            <a:prstGeom prst="rect">
              <a:avLst/>
            </a:prstGeom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patient ? 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E66E60E7-0F5A-6F6D-F2D4-94ED67F79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915352" y="2104880"/>
              <a:ext cx="449292" cy="449292"/>
            </a:xfrm>
            <a:prstGeom prst="rect">
              <a:avLst/>
            </a:prstGeom>
          </p:spPr>
        </p:pic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998B5F2-3513-3B63-AE1C-A0BE77000630}"/>
              </a:ext>
            </a:extLst>
          </p:cNvPr>
          <p:cNvGrpSpPr/>
          <p:nvPr/>
        </p:nvGrpSpPr>
        <p:grpSpPr>
          <a:xfrm>
            <a:off x="543416" y="1617052"/>
            <a:ext cx="2031049" cy="1933776"/>
            <a:chOff x="543416" y="1617052"/>
            <a:chExt cx="2031049" cy="193377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86EB18-9A64-0542-1CA7-72C0B22843EE}"/>
                </a:ext>
              </a:extLst>
            </p:cNvPr>
            <p:cNvSpPr txBox="1"/>
            <p:nvPr/>
          </p:nvSpPr>
          <p:spPr>
            <a:xfrm>
              <a:off x="543416" y="2606706"/>
              <a:ext cx="203104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In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identifies the patient both verbally and by scanning the wristband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785352" y="3304607"/>
              <a:ext cx="152515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40892E-1335-3377-1DCE-F6A0240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74354" y="1617052"/>
              <a:ext cx="747150" cy="862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706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222E7116-3289-2809-DA12-DD7D97ABCD96}"/>
              </a:ext>
            </a:extLst>
          </p:cNvPr>
          <p:cNvGrpSpPr/>
          <p:nvPr/>
        </p:nvGrpSpPr>
        <p:grpSpPr>
          <a:xfrm>
            <a:off x="8307375" y="1430815"/>
            <a:ext cx="3346435" cy="1737583"/>
            <a:chOff x="8307375" y="1430815"/>
            <a:chExt cx="3346435" cy="1737583"/>
          </a:xfrm>
        </p:grpSpPr>
        <p:sp>
          <p:nvSpPr>
            <p:cNvPr id="76" name="Flèche vers la droite 75">
              <a:extLst>
                <a:ext uri="{FF2B5EF4-FFF2-40B4-BE49-F238E27FC236}">
                  <a16:creationId xmlns:a16="http://schemas.microsoft.com/office/drawing/2014/main" id="{B03C863D-5819-D99D-CB47-6F0267C3CEEE}"/>
                </a:ext>
              </a:extLst>
            </p:cNvPr>
            <p:cNvSpPr/>
            <p:nvPr/>
          </p:nvSpPr>
          <p:spPr>
            <a:xfrm>
              <a:off x="8307375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5906CB5-CF3E-1926-F43C-E00623DACD9E}"/>
                </a:ext>
              </a:extLst>
            </p:cNvPr>
            <p:cNvSpPr txBox="1"/>
            <p:nvPr/>
          </p:nvSpPr>
          <p:spPr>
            <a:xfrm>
              <a:off x="9622761" y="2606706"/>
              <a:ext cx="2031049" cy="56169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Anaethestic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induction commenced 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 identified</a:t>
              </a:r>
            </a:p>
          </p:txBody>
        </p:sp>
        <p:pic>
          <p:nvPicPr>
            <p:cNvPr id="90" name="Image 89">
              <a:extLst>
                <a:ext uri="{FF2B5EF4-FFF2-40B4-BE49-F238E27FC236}">
                  <a16:creationId xmlns:a16="http://schemas.microsoft.com/office/drawing/2014/main" id="{FE416409-26AE-ED23-D0CB-8F661C0584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04654" y="1430815"/>
              <a:ext cx="507148" cy="811437"/>
            </a:xfrm>
            <a:prstGeom prst="rect">
              <a:avLst/>
            </a:prstGeom>
          </p:spPr>
        </p:pic>
        <p:pic>
          <p:nvPicPr>
            <p:cNvPr id="88" name="Image 87">
              <a:extLst>
                <a:ext uri="{FF2B5EF4-FFF2-40B4-BE49-F238E27FC236}">
                  <a16:creationId xmlns:a16="http://schemas.microsoft.com/office/drawing/2014/main" id="{3EBA8374-3C93-3D94-6E7A-D8B7AB59E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81317" y="1612604"/>
              <a:ext cx="746012" cy="818441"/>
            </a:xfrm>
            <a:prstGeom prst="rect">
              <a:avLst/>
            </a:prstGeom>
          </p:spPr>
        </p:pic>
        <p:pic>
          <p:nvPicPr>
            <p:cNvPr id="92" name="Image 91" descr="Une image contenant texte, trousse de secours, clipart, graphiques vectoriels&#10;&#10;Description générée automatiquement">
              <a:extLst>
                <a:ext uri="{FF2B5EF4-FFF2-40B4-BE49-F238E27FC236}">
                  <a16:creationId xmlns:a16="http://schemas.microsoft.com/office/drawing/2014/main" id="{04666008-10A5-55A5-6C9E-2EBF2FB861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7925" y="2047216"/>
              <a:ext cx="390072" cy="390072"/>
            </a:xfrm>
            <a:prstGeom prst="rect">
              <a:avLst/>
            </a:prstGeom>
          </p:spPr>
        </p:pic>
        <p:pic>
          <p:nvPicPr>
            <p:cNvPr id="94" name="Image 93">
              <a:extLst>
                <a:ext uri="{FF2B5EF4-FFF2-40B4-BE49-F238E27FC236}">
                  <a16:creationId xmlns:a16="http://schemas.microsoft.com/office/drawing/2014/main" id="{4CA623A8-8536-B6EF-208A-22FC70A53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24374" y="2215434"/>
              <a:ext cx="496794" cy="356109"/>
            </a:xfrm>
            <a:prstGeom prst="rect">
              <a:avLst/>
            </a:prstGeom>
          </p:spPr>
        </p:pic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B4BC4444-F798-80CE-B509-8B4AED5EC1C8}"/>
              </a:ext>
            </a:extLst>
          </p:cNvPr>
          <p:cNvGrpSpPr/>
          <p:nvPr/>
        </p:nvGrpSpPr>
        <p:grpSpPr>
          <a:xfrm>
            <a:off x="5715037" y="1475471"/>
            <a:ext cx="3668936" cy="2038781"/>
            <a:chOff x="5715037" y="1475471"/>
            <a:chExt cx="3668936" cy="2038781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13DBD6DD-4214-A0BE-0009-8B0FD9168763}"/>
                </a:ext>
              </a:extLst>
            </p:cNvPr>
            <p:cNvSpPr/>
            <p:nvPr/>
          </p:nvSpPr>
          <p:spPr>
            <a:xfrm>
              <a:off x="5715037" y="1802147"/>
              <a:ext cx="2232947" cy="46097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772026D-6321-B214-D951-6B3DBF9BB1AA}"/>
                </a:ext>
              </a:extLst>
            </p:cNvPr>
            <p:cNvSpPr txBox="1"/>
            <p:nvPr/>
          </p:nvSpPr>
          <p:spPr>
            <a:xfrm>
              <a:off x="7352924" y="2606706"/>
              <a:ext cx="2031049" cy="56169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Consent signed/ site marked  and pre ops checks completed </a:t>
              </a:r>
              <a:r>
                <a:rPr lang="en-US" sz="105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endPara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0BDFDFCE-327A-89D3-A850-D7426C4FE85F}"/>
                </a:ext>
              </a:extLst>
            </p:cNvPr>
            <p:cNvSpPr txBox="1"/>
            <p:nvPr/>
          </p:nvSpPr>
          <p:spPr>
            <a:xfrm>
              <a:off x="7114137" y="1909521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03378E2F-1BB6-1638-7AAB-0B46F6BE475F}"/>
                </a:ext>
              </a:extLst>
            </p:cNvPr>
            <p:cNvSpPr txBox="1"/>
            <p:nvPr/>
          </p:nvSpPr>
          <p:spPr>
            <a:xfrm>
              <a:off x="8072203" y="3268031"/>
              <a:ext cx="52858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8A70561B-0CB0-1291-D2D2-9D6DD13F4DA1}"/>
                </a:ext>
              </a:extLst>
            </p:cNvPr>
            <p:cNvGrpSpPr/>
            <p:nvPr/>
          </p:nvGrpSpPr>
          <p:grpSpPr>
            <a:xfrm>
              <a:off x="7989718" y="1475471"/>
              <a:ext cx="862995" cy="1092706"/>
              <a:chOff x="8091569" y="1430815"/>
              <a:chExt cx="862995" cy="1092706"/>
            </a:xfrm>
          </p:grpSpPr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399065F-9FB8-E5C2-AEBC-7EFA39D4DE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91569" y="1430815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0C5D236A-9AAF-CB61-8CDF-AA4B5228CD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57770" y="2167412"/>
                <a:ext cx="496794" cy="356109"/>
              </a:xfrm>
              <a:prstGeom prst="rect">
                <a:avLst/>
              </a:prstGeom>
            </p:spPr>
          </p:pic>
        </p:grp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F50E463A-F165-2B26-9485-600F861C24E5}"/>
              </a:ext>
            </a:extLst>
          </p:cNvPr>
          <p:cNvGrpSpPr/>
          <p:nvPr/>
        </p:nvGrpSpPr>
        <p:grpSpPr>
          <a:xfrm>
            <a:off x="2268258" y="3428999"/>
            <a:ext cx="4733607" cy="2667223"/>
            <a:chOff x="2268258" y="3428999"/>
            <a:chExt cx="4733607" cy="2667223"/>
          </a:xfrm>
        </p:grpSpPr>
        <p:sp>
          <p:nvSpPr>
            <p:cNvPr id="100" name="Flèche vers la droite 99">
              <a:extLst>
                <a:ext uri="{FF2B5EF4-FFF2-40B4-BE49-F238E27FC236}">
                  <a16:creationId xmlns:a16="http://schemas.microsoft.com/office/drawing/2014/main" id="{DD16EBD7-820F-CB2E-1EB8-5E9580531396}"/>
                </a:ext>
              </a:extLst>
            </p:cNvPr>
            <p:cNvSpPr/>
            <p:nvPr/>
          </p:nvSpPr>
          <p:spPr>
            <a:xfrm rot="12600000">
              <a:off x="2268258" y="3720737"/>
              <a:ext cx="4204032" cy="460970"/>
            </a:xfrm>
            <a:prstGeom prst="rightArrow">
              <a:avLst>
                <a:gd name="adj1" fmla="val 52852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Flèche vers la droite 33">
              <a:extLst>
                <a:ext uri="{FF2B5EF4-FFF2-40B4-BE49-F238E27FC236}">
                  <a16:creationId xmlns:a16="http://schemas.microsoft.com/office/drawing/2014/main" id="{23CF527A-C0DF-F398-D349-8992C6CD1F05}"/>
                </a:ext>
              </a:extLst>
            </p:cNvPr>
            <p:cNvSpPr/>
            <p:nvPr/>
          </p:nvSpPr>
          <p:spPr>
            <a:xfrm rot="5400000">
              <a:off x="5665960" y="3628554"/>
              <a:ext cx="86007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BC740B46-AF79-EB12-367F-3568ADF7D8CB}"/>
                </a:ext>
              </a:extLst>
            </p:cNvPr>
            <p:cNvSpPr txBox="1"/>
            <p:nvPr/>
          </p:nvSpPr>
          <p:spPr>
            <a:xfrm>
              <a:off x="5871353" y="3648750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1DB0CEB2-CD67-EFBC-279A-02D29A1FB5AD}"/>
                </a:ext>
              </a:extLst>
            </p:cNvPr>
            <p:cNvSpPr txBox="1"/>
            <p:nvPr/>
          </p:nvSpPr>
          <p:spPr>
            <a:xfrm>
              <a:off x="5202239" y="5359250"/>
              <a:ext cx="179962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returns to waiting room 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B2C45C9-83A1-84FA-11E6-6E851D01AB30}"/>
                </a:ext>
              </a:extLst>
            </p:cNvPr>
            <p:cNvSpPr txBox="1"/>
            <p:nvPr/>
          </p:nvSpPr>
          <p:spPr>
            <a:xfrm>
              <a:off x="5875244" y="5850001"/>
              <a:ext cx="44929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49524D29-1FB9-BAC1-F4A3-F08CD9E1909D}"/>
                </a:ext>
              </a:extLst>
            </p:cNvPr>
            <p:cNvGrpSpPr/>
            <p:nvPr/>
          </p:nvGrpSpPr>
          <p:grpSpPr>
            <a:xfrm>
              <a:off x="5540733" y="4181731"/>
              <a:ext cx="1320507" cy="1079886"/>
              <a:chOff x="5540733" y="4181731"/>
              <a:chExt cx="1320507" cy="1079886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17458BAB-8815-5DA9-393A-93F13FCA8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40733" y="4334665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42" name="Image 41">
                <a:extLst>
                  <a:ext uri="{FF2B5EF4-FFF2-40B4-BE49-F238E27FC236}">
                    <a16:creationId xmlns:a16="http://schemas.microsoft.com/office/drawing/2014/main" id="{79BDA2D7-AC6F-F078-5180-7CA176CEC9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58942" y="4181731"/>
                <a:ext cx="502298" cy="506906"/>
              </a:xfrm>
              <a:prstGeom prst="rect">
                <a:avLst/>
              </a:prstGeom>
            </p:spPr>
          </p:pic>
        </p:grp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FB38942A-4457-B07B-62F5-F94324AD36DE}"/>
              </a:ext>
            </a:extLst>
          </p:cNvPr>
          <p:cNvGrpSpPr/>
          <p:nvPr/>
        </p:nvGrpSpPr>
        <p:grpSpPr>
          <a:xfrm>
            <a:off x="3666199" y="1075344"/>
            <a:ext cx="3653495" cy="2486941"/>
            <a:chOff x="3666199" y="1075344"/>
            <a:chExt cx="3653495" cy="2486941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666199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Operating Department Practitioner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/ </a:t>
              </a: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Anaesthetist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confirms verbal identity of patient, scans wristband and checks allergies 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664E029B-1A63-4483-62D4-DB9DD4BF83DA}"/>
                </a:ext>
              </a:extLst>
            </p:cNvPr>
            <p:cNvSpPr txBox="1"/>
            <p:nvPr/>
          </p:nvSpPr>
          <p:spPr>
            <a:xfrm>
              <a:off x="5354206" y="3316064"/>
              <a:ext cx="146280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grpSp>
          <p:nvGrpSpPr>
            <p:cNvPr id="110" name="Groupe 109">
              <a:extLst>
                <a:ext uri="{FF2B5EF4-FFF2-40B4-BE49-F238E27FC236}">
                  <a16:creationId xmlns:a16="http://schemas.microsoft.com/office/drawing/2014/main" id="{88512873-8E0A-586C-8076-1E627BFA3F2A}"/>
                </a:ext>
              </a:extLst>
            </p:cNvPr>
            <p:cNvGrpSpPr/>
            <p:nvPr/>
          </p:nvGrpSpPr>
          <p:grpSpPr>
            <a:xfrm>
              <a:off x="5175641" y="1075344"/>
              <a:ext cx="1713850" cy="1437777"/>
              <a:chOff x="5175641" y="1075344"/>
              <a:chExt cx="1713850" cy="1437777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9DE4A4D4-520D-F17E-6CA3-2E2C3CB7BE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31586" y="1075344"/>
                <a:ext cx="654402" cy="654402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032CCCBD-B781-29D7-A6F4-E19A3B3038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34568" y="1617000"/>
                <a:ext cx="746012" cy="818441"/>
              </a:xfrm>
              <a:prstGeom prst="rect">
                <a:avLst/>
              </a:prstGeom>
            </p:spPr>
          </p:pic>
          <p:pic>
            <p:nvPicPr>
              <p:cNvPr id="46" name="Image 45">
                <a:extLst>
                  <a:ext uri="{FF2B5EF4-FFF2-40B4-BE49-F238E27FC236}">
                    <a16:creationId xmlns:a16="http://schemas.microsoft.com/office/drawing/2014/main" id="{93A7925E-B7D4-0DAA-335C-64EE9FAF97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142341" y="1617052"/>
                <a:ext cx="747150" cy="862096"/>
              </a:xfrm>
              <a:prstGeom prst="rect">
                <a:avLst/>
              </a:prstGeom>
            </p:spPr>
          </p:pic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D94874F5-1FCC-64D4-D8EC-BB8007D8FC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3690" y="1269398"/>
                <a:ext cx="352074" cy="252372"/>
              </a:xfrm>
              <a:prstGeom prst="rect">
                <a:avLst/>
              </a:prstGeom>
            </p:spPr>
          </p:pic>
          <p:pic>
            <p:nvPicPr>
              <p:cNvPr id="53" name="Image 52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F9433698-4F7B-D9A4-30CC-2D81E00F29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75641" y="2120723"/>
                <a:ext cx="330623" cy="330623"/>
              </a:xfrm>
              <a:prstGeom prst="rect">
                <a:avLst/>
              </a:prstGeom>
            </p:spPr>
          </p:pic>
          <p:pic>
            <p:nvPicPr>
              <p:cNvPr id="54" name="Image 53">
                <a:extLst>
                  <a:ext uri="{FF2B5EF4-FFF2-40B4-BE49-F238E27FC236}">
                    <a16:creationId xmlns:a16="http://schemas.microsoft.com/office/drawing/2014/main" id="{EC3003E5-DAE9-A792-3730-EBC73A858E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4205" y="2287504"/>
                <a:ext cx="314749" cy="225617"/>
              </a:xfrm>
              <a:prstGeom prst="rect">
                <a:avLst/>
              </a:prstGeom>
            </p:spPr>
          </p:pic>
        </p:grp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4E28ABCB-7445-BD7D-232C-FC862A9F1EC0}"/>
              </a:ext>
            </a:extLst>
          </p:cNvPr>
          <p:cNvGrpSpPr/>
          <p:nvPr/>
        </p:nvGrpSpPr>
        <p:grpSpPr>
          <a:xfrm>
            <a:off x="1594022" y="1612604"/>
            <a:ext cx="3250279" cy="1240323"/>
            <a:chOff x="1594022" y="1612604"/>
            <a:chExt cx="3250279" cy="1240323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594022" y="1802147"/>
              <a:ext cx="1868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E9D2AB05-473C-7D6A-2453-6D4613290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986" y="1612604"/>
              <a:ext cx="746012" cy="818441"/>
            </a:xfrm>
            <a:prstGeom prst="rect">
              <a:avLst/>
            </a:prstGeom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patient ? 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E66E60E7-0F5A-6F6D-F2D4-94ED67F79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915352" y="2104880"/>
              <a:ext cx="449292" cy="449292"/>
            </a:xfrm>
            <a:prstGeom prst="rect">
              <a:avLst/>
            </a:prstGeom>
          </p:spPr>
        </p:pic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998B5F2-3513-3B63-AE1C-A0BE77000630}"/>
              </a:ext>
            </a:extLst>
          </p:cNvPr>
          <p:cNvGrpSpPr/>
          <p:nvPr/>
        </p:nvGrpSpPr>
        <p:grpSpPr>
          <a:xfrm>
            <a:off x="543416" y="1617052"/>
            <a:ext cx="2031049" cy="1933776"/>
            <a:chOff x="543416" y="1617052"/>
            <a:chExt cx="2031049" cy="193377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86EB18-9A64-0542-1CA7-72C0B22843EE}"/>
                </a:ext>
              </a:extLst>
            </p:cNvPr>
            <p:cNvSpPr txBox="1"/>
            <p:nvPr/>
          </p:nvSpPr>
          <p:spPr>
            <a:xfrm>
              <a:off x="543416" y="2606706"/>
              <a:ext cx="203104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In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identifies the patient both verbally and by scanning the wristband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785352" y="3304607"/>
              <a:ext cx="152515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40892E-1335-3377-1DCE-F6A0240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74354" y="1617052"/>
              <a:ext cx="747150" cy="862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773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88661FB-01EC-1260-705B-1DB12D71FAF7}"/>
              </a:ext>
            </a:extLst>
          </p:cNvPr>
          <p:cNvSpPr txBox="1"/>
          <p:nvPr/>
        </p:nvSpPr>
        <p:spPr>
          <a:xfrm>
            <a:off x="566269" y="5636916"/>
            <a:ext cx="3674427" cy="7944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Pre/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</a:t>
            </a:r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  <a:endParaRPr lang="fr-F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6" name="Groupe 105">
            <a:extLst>
              <a:ext uri="{FF2B5EF4-FFF2-40B4-BE49-F238E27FC236}">
                <a16:creationId xmlns:a16="http://schemas.microsoft.com/office/drawing/2014/main" id="{222E7116-3289-2809-DA12-DD7D97ABCD96}"/>
              </a:ext>
            </a:extLst>
          </p:cNvPr>
          <p:cNvGrpSpPr/>
          <p:nvPr/>
        </p:nvGrpSpPr>
        <p:grpSpPr>
          <a:xfrm>
            <a:off x="8307375" y="1430815"/>
            <a:ext cx="3346435" cy="1737583"/>
            <a:chOff x="8307375" y="1430815"/>
            <a:chExt cx="3346435" cy="1737583"/>
          </a:xfrm>
        </p:grpSpPr>
        <p:sp>
          <p:nvSpPr>
            <p:cNvPr id="76" name="Flèche vers la droite 75">
              <a:extLst>
                <a:ext uri="{FF2B5EF4-FFF2-40B4-BE49-F238E27FC236}">
                  <a16:creationId xmlns:a16="http://schemas.microsoft.com/office/drawing/2014/main" id="{B03C863D-5819-D99D-CB47-6F0267C3CEEE}"/>
                </a:ext>
              </a:extLst>
            </p:cNvPr>
            <p:cNvSpPr/>
            <p:nvPr/>
          </p:nvSpPr>
          <p:spPr>
            <a:xfrm>
              <a:off x="8307375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5906CB5-CF3E-1926-F43C-E00623DACD9E}"/>
                </a:ext>
              </a:extLst>
            </p:cNvPr>
            <p:cNvSpPr txBox="1"/>
            <p:nvPr/>
          </p:nvSpPr>
          <p:spPr>
            <a:xfrm>
              <a:off x="9622761" y="2606706"/>
              <a:ext cx="2031049" cy="56169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Anaethestic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induction commenced 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equipment identified</a:t>
              </a:r>
            </a:p>
          </p:txBody>
        </p:sp>
        <p:pic>
          <p:nvPicPr>
            <p:cNvPr id="90" name="Image 89">
              <a:extLst>
                <a:ext uri="{FF2B5EF4-FFF2-40B4-BE49-F238E27FC236}">
                  <a16:creationId xmlns:a16="http://schemas.microsoft.com/office/drawing/2014/main" id="{FE416409-26AE-ED23-D0CB-8F661C0584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04654" y="1430815"/>
              <a:ext cx="507148" cy="811437"/>
            </a:xfrm>
            <a:prstGeom prst="rect">
              <a:avLst/>
            </a:prstGeom>
          </p:spPr>
        </p:pic>
        <p:pic>
          <p:nvPicPr>
            <p:cNvPr id="88" name="Image 87">
              <a:extLst>
                <a:ext uri="{FF2B5EF4-FFF2-40B4-BE49-F238E27FC236}">
                  <a16:creationId xmlns:a16="http://schemas.microsoft.com/office/drawing/2014/main" id="{3EBA8374-3C93-3D94-6E7A-D8B7AB59E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81317" y="1612604"/>
              <a:ext cx="746012" cy="818441"/>
            </a:xfrm>
            <a:prstGeom prst="rect">
              <a:avLst/>
            </a:prstGeom>
          </p:spPr>
        </p:pic>
        <p:pic>
          <p:nvPicPr>
            <p:cNvPr id="92" name="Image 91" descr="Une image contenant texte, trousse de secours, clipart, graphiques vectoriels&#10;&#10;Description générée automatiquement">
              <a:extLst>
                <a:ext uri="{FF2B5EF4-FFF2-40B4-BE49-F238E27FC236}">
                  <a16:creationId xmlns:a16="http://schemas.microsoft.com/office/drawing/2014/main" id="{04666008-10A5-55A5-6C9E-2EBF2FB861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7925" y="2047216"/>
              <a:ext cx="390072" cy="390072"/>
            </a:xfrm>
            <a:prstGeom prst="rect">
              <a:avLst/>
            </a:prstGeom>
          </p:spPr>
        </p:pic>
        <p:pic>
          <p:nvPicPr>
            <p:cNvPr id="94" name="Image 93">
              <a:extLst>
                <a:ext uri="{FF2B5EF4-FFF2-40B4-BE49-F238E27FC236}">
                  <a16:creationId xmlns:a16="http://schemas.microsoft.com/office/drawing/2014/main" id="{4CA623A8-8536-B6EF-208A-22FC70A53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24374" y="2215434"/>
              <a:ext cx="496794" cy="356109"/>
            </a:xfrm>
            <a:prstGeom prst="rect">
              <a:avLst/>
            </a:prstGeom>
          </p:spPr>
        </p:pic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B4BC4444-F798-80CE-B509-8B4AED5EC1C8}"/>
              </a:ext>
            </a:extLst>
          </p:cNvPr>
          <p:cNvGrpSpPr/>
          <p:nvPr/>
        </p:nvGrpSpPr>
        <p:grpSpPr>
          <a:xfrm>
            <a:off x="5715037" y="1475471"/>
            <a:ext cx="3668936" cy="2038781"/>
            <a:chOff x="5715037" y="1475471"/>
            <a:chExt cx="3668936" cy="2038781"/>
          </a:xfrm>
        </p:grpSpPr>
        <p:sp>
          <p:nvSpPr>
            <p:cNvPr id="31" name="Flèche vers la droite 30">
              <a:extLst>
                <a:ext uri="{FF2B5EF4-FFF2-40B4-BE49-F238E27FC236}">
                  <a16:creationId xmlns:a16="http://schemas.microsoft.com/office/drawing/2014/main" id="{13DBD6DD-4214-A0BE-0009-8B0FD9168763}"/>
                </a:ext>
              </a:extLst>
            </p:cNvPr>
            <p:cNvSpPr/>
            <p:nvPr/>
          </p:nvSpPr>
          <p:spPr>
            <a:xfrm>
              <a:off x="5715037" y="1802147"/>
              <a:ext cx="2232947" cy="46097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772026D-6321-B214-D951-6B3DBF9BB1AA}"/>
                </a:ext>
              </a:extLst>
            </p:cNvPr>
            <p:cNvSpPr txBox="1"/>
            <p:nvPr/>
          </p:nvSpPr>
          <p:spPr>
            <a:xfrm>
              <a:off x="7352924" y="2606706"/>
              <a:ext cx="2031049" cy="56169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Consent signed/ site marked  and pre ops checks completed </a:t>
              </a:r>
              <a:r>
                <a:rPr lang="en-US" sz="105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endPara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0BDFDFCE-327A-89D3-A850-D7426C4FE85F}"/>
                </a:ext>
              </a:extLst>
            </p:cNvPr>
            <p:cNvSpPr txBox="1"/>
            <p:nvPr/>
          </p:nvSpPr>
          <p:spPr>
            <a:xfrm>
              <a:off x="7114137" y="1909521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Yes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03378E2F-1BB6-1638-7AAB-0B46F6BE475F}"/>
                </a:ext>
              </a:extLst>
            </p:cNvPr>
            <p:cNvSpPr txBox="1"/>
            <p:nvPr/>
          </p:nvSpPr>
          <p:spPr>
            <a:xfrm>
              <a:off x="8072203" y="3268031"/>
              <a:ext cx="52858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8A70561B-0CB0-1291-D2D2-9D6DD13F4DA1}"/>
                </a:ext>
              </a:extLst>
            </p:cNvPr>
            <p:cNvGrpSpPr/>
            <p:nvPr/>
          </p:nvGrpSpPr>
          <p:grpSpPr>
            <a:xfrm>
              <a:off x="7989718" y="1475471"/>
              <a:ext cx="862995" cy="1092706"/>
              <a:chOff x="8091569" y="1430815"/>
              <a:chExt cx="862995" cy="1092706"/>
            </a:xfrm>
          </p:grpSpPr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D399065F-9FB8-E5C2-AEBC-7EFA39D4DE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91569" y="1430815"/>
                <a:ext cx="657294" cy="1000230"/>
              </a:xfrm>
              <a:prstGeom prst="rect">
                <a:avLst/>
              </a:prstGeom>
            </p:spPr>
          </p:pic>
          <p:pic>
            <p:nvPicPr>
              <p:cNvPr id="65" name="Image 64">
                <a:extLst>
                  <a:ext uri="{FF2B5EF4-FFF2-40B4-BE49-F238E27FC236}">
                    <a16:creationId xmlns:a16="http://schemas.microsoft.com/office/drawing/2014/main" id="{0C5D236A-9AAF-CB61-8CDF-AA4B5228CD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57770" y="2167412"/>
                <a:ext cx="496794" cy="356109"/>
              </a:xfrm>
              <a:prstGeom prst="rect">
                <a:avLst/>
              </a:prstGeom>
            </p:spPr>
          </p:pic>
        </p:grp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F50E463A-F165-2B26-9485-600F861C24E5}"/>
              </a:ext>
            </a:extLst>
          </p:cNvPr>
          <p:cNvGrpSpPr/>
          <p:nvPr/>
        </p:nvGrpSpPr>
        <p:grpSpPr>
          <a:xfrm>
            <a:off x="2268258" y="3428999"/>
            <a:ext cx="4733607" cy="2667223"/>
            <a:chOff x="2268258" y="3428999"/>
            <a:chExt cx="4733607" cy="2667223"/>
          </a:xfrm>
        </p:grpSpPr>
        <p:sp>
          <p:nvSpPr>
            <p:cNvPr id="100" name="Flèche vers la droite 99">
              <a:extLst>
                <a:ext uri="{FF2B5EF4-FFF2-40B4-BE49-F238E27FC236}">
                  <a16:creationId xmlns:a16="http://schemas.microsoft.com/office/drawing/2014/main" id="{DD16EBD7-820F-CB2E-1EB8-5E9580531396}"/>
                </a:ext>
              </a:extLst>
            </p:cNvPr>
            <p:cNvSpPr/>
            <p:nvPr/>
          </p:nvSpPr>
          <p:spPr>
            <a:xfrm rot="12600000">
              <a:off x="2268258" y="3720737"/>
              <a:ext cx="4204032" cy="460970"/>
            </a:xfrm>
            <a:prstGeom prst="rightArrow">
              <a:avLst>
                <a:gd name="adj1" fmla="val 52852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Flèche vers la droite 33">
              <a:extLst>
                <a:ext uri="{FF2B5EF4-FFF2-40B4-BE49-F238E27FC236}">
                  <a16:creationId xmlns:a16="http://schemas.microsoft.com/office/drawing/2014/main" id="{23CF527A-C0DF-F398-D349-8992C6CD1F05}"/>
                </a:ext>
              </a:extLst>
            </p:cNvPr>
            <p:cNvSpPr/>
            <p:nvPr/>
          </p:nvSpPr>
          <p:spPr>
            <a:xfrm rot="5400000">
              <a:off x="5665960" y="3628554"/>
              <a:ext cx="860079" cy="46097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BC740B46-AF79-EB12-367F-3568ADF7D8CB}"/>
                </a:ext>
              </a:extLst>
            </p:cNvPr>
            <p:cNvSpPr txBox="1"/>
            <p:nvPr/>
          </p:nvSpPr>
          <p:spPr>
            <a:xfrm>
              <a:off x="5871353" y="3648750"/>
              <a:ext cx="449292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1DB0CEB2-CD67-EFBC-279A-02D29A1FB5AD}"/>
                </a:ext>
              </a:extLst>
            </p:cNvPr>
            <p:cNvSpPr txBox="1"/>
            <p:nvPr/>
          </p:nvSpPr>
          <p:spPr>
            <a:xfrm>
              <a:off x="5202239" y="5359250"/>
              <a:ext cx="179962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Patient returns to waiting room 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B2C45C9-83A1-84FA-11E6-6E851D01AB30}"/>
                </a:ext>
              </a:extLst>
            </p:cNvPr>
            <p:cNvSpPr txBox="1"/>
            <p:nvPr/>
          </p:nvSpPr>
          <p:spPr>
            <a:xfrm>
              <a:off x="5875244" y="5850001"/>
              <a:ext cx="44929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49524D29-1FB9-BAC1-F4A3-F08CD9E1909D}"/>
                </a:ext>
              </a:extLst>
            </p:cNvPr>
            <p:cNvGrpSpPr/>
            <p:nvPr/>
          </p:nvGrpSpPr>
          <p:grpSpPr>
            <a:xfrm>
              <a:off x="5540733" y="4181731"/>
              <a:ext cx="1320507" cy="1079886"/>
              <a:chOff x="5540733" y="4181731"/>
              <a:chExt cx="1320507" cy="1079886"/>
            </a:xfrm>
          </p:grpSpPr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17458BAB-8815-5DA9-393A-93F13FCA8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40733" y="4334665"/>
                <a:ext cx="1077582" cy="926952"/>
              </a:xfrm>
              <a:prstGeom prst="rect">
                <a:avLst/>
              </a:prstGeom>
            </p:spPr>
          </p:pic>
          <p:pic>
            <p:nvPicPr>
              <p:cNvPr id="42" name="Image 41">
                <a:extLst>
                  <a:ext uri="{FF2B5EF4-FFF2-40B4-BE49-F238E27FC236}">
                    <a16:creationId xmlns:a16="http://schemas.microsoft.com/office/drawing/2014/main" id="{79BDA2D7-AC6F-F078-5180-7CA176CEC9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58942" y="4181731"/>
                <a:ext cx="502298" cy="506906"/>
              </a:xfrm>
              <a:prstGeom prst="rect">
                <a:avLst/>
              </a:prstGeom>
            </p:spPr>
          </p:pic>
        </p:grp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FB38942A-4457-B07B-62F5-F94324AD36DE}"/>
              </a:ext>
            </a:extLst>
          </p:cNvPr>
          <p:cNvGrpSpPr/>
          <p:nvPr/>
        </p:nvGrpSpPr>
        <p:grpSpPr>
          <a:xfrm>
            <a:off x="3666199" y="1075344"/>
            <a:ext cx="3653495" cy="2486941"/>
            <a:chOff x="3666199" y="1075344"/>
            <a:chExt cx="3653495" cy="2486941"/>
          </a:xfrm>
        </p:grpSpPr>
        <p:sp>
          <p:nvSpPr>
            <p:cNvPr id="30" name="Flèche vers la droite 29">
              <a:extLst>
                <a:ext uri="{FF2B5EF4-FFF2-40B4-BE49-F238E27FC236}">
                  <a16:creationId xmlns:a16="http://schemas.microsoft.com/office/drawing/2014/main" id="{4E0358B8-2AAD-4AFF-C2FF-CD41B79A9BCF}"/>
                </a:ext>
              </a:extLst>
            </p:cNvPr>
            <p:cNvSpPr/>
            <p:nvPr/>
          </p:nvSpPr>
          <p:spPr>
            <a:xfrm>
              <a:off x="3666199" y="1802147"/>
              <a:ext cx="1491617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1D4C3CF2-C36B-9996-6572-198FF7D69F61}"/>
                </a:ext>
              </a:extLst>
            </p:cNvPr>
            <p:cNvSpPr txBox="1"/>
            <p:nvPr/>
          </p:nvSpPr>
          <p:spPr>
            <a:xfrm>
              <a:off x="4839353" y="2606706"/>
              <a:ext cx="2480341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Operating Department Practitioner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/ </a:t>
              </a:r>
              <a:r>
                <a:rPr lang="en-US" sz="1000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Anaesthetist</a:t>
              </a:r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confirms verbal identity of patient, scans wristband and checks allergies 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664E029B-1A63-4483-62D4-DB9DD4BF83DA}"/>
                </a:ext>
              </a:extLst>
            </p:cNvPr>
            <p:cNvSpPr txBox="1"/>
            <p:nvPr/>
          </p:nvSpPr>
          <p:spPr>
            <a:xfrm>
              <a:off x="5354206" y="3316064"/>
              <a:ext cx="146280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grpSp>
          <p:nvGrpSpPr>
            <p:cNvPr id="110" name="Groupe 109">
              <a:extLst>
                <a:ext uri="{FF2B5EF4-FFF2-40B4-BE49-F238E27FC236}">
                  <a16:creationId xmlns:a16="http://schemas.microsoft.com/office/drawing/2014/main" id="{88512873-8E0A-586C-8076-1E627BFA3F2A}"/>
                </a:ext>
              </a:extLst>
            </p:cNvPr>
            <p:cNvGrpSpPr/>
            <p:nvPr/>
          </p:nvGrpSpPr>
          <p:grpSpPr>
            <a:xfrm>
              <a:off x="5175641" y="1075344"/>
              <a:ext cx="1713850" cy="1437777"/>
              <a:chOff x="5175641" y="1075344"/>
              <a:chExt cx="1713850" cy="1437777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9DE4A4D4-520D-F17E-6CA3-2E2C3CB7BE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31586" y="1075344"/>
                <a:ext cx="654402" cy="654402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032CCCBD-B781-29D7-A6F4-E19A3B3038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34568" y="1617000"/>
                <a:ext cx="746012" cy="818441"/>
              </a:xfrm>
              <a:prstGeom prst="rect">
                <a:avLst/>
              </a:prstGeom>
            </p:spPr>
          </p:pic>
          <p:pic>
            <p:nvPicPr>
              <p:cNvPr id="46" name="Image 45">
                <a:extLst>
                  <a:ext uri="{FF2B5EF4-FFF2-40B4-BE49-F238E27FC236}">
                    <a16:creationId xmlns:a16="http://schemas.microsoft.com/office/drawing/2014/main" id="{93A7925E-B7D4-0DAA-335C-64EE9FAF97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142341" y="1617052"/>
                <a:ext cx="747150" cy="862096"/>
              </a:xfrm>
              <a:prstGeom prst="rect">
                <a:avLst/>
              </a:prstGeom>
            </p:spPr>
          </p:pic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D94874F5-1FCC-64D4-D8EC-BB8007D8FC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3690" y="1269398"/>
                <a:ext cx="352074" cy="252372"/>
              </a:xfrm>
              <a:prstGeom prst="rect">
                <a:avLst/>
              </a:prstGeom>
            </p:spPr>
          </p:pic>
          <p:pic>
            <p:nvPicPr>
              <p:cNvPr id="53" name="Image 52" descr="Une image contenant texte, trousse de secours, clipart, graphiques vectoriels&#10;&#10;Description générée automatiquement">
                <a:extLst>
                  <a:ext uri="{FF2B5EF4-FFF2-40B4-BE49-F238E27FC236}">
                    <a16:creationId xmlns:a16="http://schemas.microsoft.com/office/drawing/2014/main" id="{F9433698-4F7B-D9A4-30CC-2D81E00F29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75641" y="2120723"/>
                <a:ext cx="330623" cy="330623"/>
              </a:xfrm>
              <a:prstGeom prst="rect">
                <a:avLst/>
              </a:prstGeom>
            </p:spPr>
          </p:pic>
          <p:pic>
            <p:nvPicPr>
              <p:cNvPr id="54" name="Image 53">
                <a:extLst>
                  <a:ext uri="{FF2B5EF4-FFF2-40B4-BE49-F238E27FC236}">
                    <a16:creationId xmlns:a16="http://schemas.microsoft.com/office/drawing/2014/main" id="{EC3003E5-DAE9-A792-3730-EBC73A858E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4205" y="2287504"/>
                <a:ext cx="314749" cy="225617"/>
              </a:xfrm>
              <a:prstGeom prst="rect">
                <a:avLst/>
              </a:prstGeom>
            </p:spPr>
          </p:pic>
        </p:grp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4E28ABCB-7445-BD7D-232C-FC862A9F1EC0}"/>
              </a:ext>
            </a:extLst>
          </p:cNvPr>
          <p:cNvGrpSpPr/>
          <p:nvPr/>
        </p:nvGrpSpPr>
        <p:grpSpPr>
          <a:xfrm>
            <a:off x="1594022" y="1612604"/>
            <a:ext cx="3250279" cy="1240323"/>
            <a:chOff x="1594022" y="1612604"/>
            <a:chExt cx="3250279" cy="1240323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9A7C0DD1-DC8B-7626-7C46-C29640134139}"/>
                </a:ext>
              </a:extLst>
            </p:cNvPr>
            <p:cNvSpPr/>
            <p:nvPr/>
          </p:nvSpPr>
          <p:spPr>
            <a:xfrm>
              <a:off x="1594022" y="1802147"/>
              <a:ext cx="1868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E9D2AB05-473C-7D6A-2453-6D4613290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986" y="1612604"/>
              <a:ext cx="746012" cy="818441"/>
            </a:xfrm>
            <a:prstGeom prst="rect">
              <a:avLst/>
            </a:prstGeom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99EF495-B01D-62C2-47C8-AC89B76A8855}"/>
                </a:ext>
              </a:extLst>
            </p:cNvPr>
            <p:cNvSpPr txBox="1"/>
            <p:nvPr/>
          </p:nvSpPr>
          <p:spPr>
            <a:xfrm>
              <a:off x="2813252" y="2606706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Correct patient ? 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E66E60E7-0F5A-6F6D-F2D4-94ED67F79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915352" y="2104880"/>
              <a:ext cx="449292" cy="449292"/>
            </a:xfrm>
            <a:prstGeom prst="rect">
              <a:avLst/>
            </a:prstGeom>
          </p:spPr>
        </p:pic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998B5F2-3513-3B63-AE1C-A0BE77000630}"/>
              </a:ext>
            </a:extLst>
          </p:cNvPr>
          <p:cNvGrpSpPr/>
          <p:nvPr/>
        </p:nvGrpSpPr>
        <p:grpSpPr>
          <a:xfrm>
            <a:off x="543416" y="1617052"/>
            <a:ext cx="2031049" cy="1933776"/>
            <a:chOff x="543416" y="1617052"/>
            <a:chExt cx="2031049" cy="193377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C86EB18-9A64-0542-1CA7-72C0B22843EE}"/>
                </a:ext>
              </a:extLst>
            </p:cNvPr>
            <p:cNvSpPr txBox="1"/>
            <p:nvPr/>
          </p:nvSpPr>
          <p:spPr>
            <a:xfrm>
              <a:off x="543416" y="2606706"/>
              <a:ext cx="203104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WHO Sign In 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Nurse identifies the patient both verbally and by scanning the wristband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A43F4F5C-5A0D-5093-0387-AC8FF193E09F}"/>
                </a:ext>
              </a:extLst>
            </p:cNvPr>
            <p:cNvSpPr txBox="1"/>
            <p:nvPr/>
          </p:nvSpPr>
          <p:spPr>
            <a:xfrm>
              <a:off x="785352" y="3304607"/>
              <a:ext cx="152515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40892E-1335-3377-1DCE-F6A0240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74354" y="1617052"/>
              <a:ext cx="747150" cy="862096"/>
            </a:xfrm>
            <a:prstGeom prst="rect">
              <a:avLst/>
            </a:prstGeom>
          </p:spPr>
        </p:pic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ED0B67BB-BFDB-7E07-3868-559731246B26}"/>
              </a:ext>
            </a:extLst>
          </p:cNvPr>
          <p:cNvGrpSpPr/>
          <p:nvPr/>
        </p:nvGrpSpPr>
        <p:grpSpPr>
          <a:xfrm>
            <a:off x="9391830" y="3268034"/>
            <a:ext cx="2480341" cy="2828188"/>
            <a:chOff x="9391830" y="3268034"/>
            <a:chExt cx="2480341" cy="2828188"/>
          </a:xfrm>
        </p:grpSpPr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693B357D-0769-26D5-14C1-AD5EBD762C79}"/>
                </a:ext>
              </a:extLst>
            </p:cNvPr>
            <p:cNvSpPr txBox="1"/>
            <p:nvPr/>
          </p:nvSpPr>
          <p:spPr>
            <a:xfrm>
              <a:off x="9391830" y="5356765"/>
              <a:ext cx="248034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Medical device and pharmaceutical  products scanned at administration</a:t>
              </a:r>
            </a:p>
            <a:p>
              <a:pPr algn="ctr"/>
              <a:endPara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0B5135F8-A1B6-9008-6200-ED1110D9CAB2}"/>
                </a:ext>
              </a:extLst>
            </p:cNvPr>
            <p:cNvSpPr txBox="1"/>
            <p:nvPr/>
          </p:nvSpPr>
          <p:spPr>
            <a:xfrm>
              <a:off x="9606349" y="5850001"/>
              <a:ext cx="203189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 (+SRIN)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0" name="Flèche vers la droite 59">
              <a:extLst>
                <a:ext uri="{FF2B5EF4-FFF2-40B4-BE49-F238E27FC236}">
                  <a16:creationId xmlns:a16="http://schemas.microsoft.com/office/drawing/2014/main" id="{1A62C749-32A0-AC50-6650-E4435A70040A}"/>
                </a:ext>
              </a:extLst>
            </p:cNvPr>
            <p:cNvSpPr/>
            <p:nvPr/>
          </p:nvSpPr>
          <p:spPr>
            <a:xfrm rot="5400000">
              <a:off x="10226148" y="3443401"/>
              <a:ext cx="81170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96" name="Image 95">
              <a:extLst>
                <a:ext uri="{FF2B5EF4-FFF2-40B4-BE49-F238E27FC236}">
                  <a16:creationId xmlns:a16="http://schemas.microsoft.com/office/drawing/2014/main" id="{5E911AA4-3E35-3748-04C7-E0F529D93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0261444" y="4289079"/>
              <a:ext cx="697831" cy="897211"/>
            </a:xfrm>
            <a:prstGeom prst="rect">
              <a:avLst/>
            </a:prstGeom>
          </p:spPr>
        </p:pic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E7A6FB11-DE0C-C3C5-6B39-19DAFBB999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0638285" y="4755191"/>
              <a:ext cx="609558" cy="6095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22977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1496</Words>
  <Application>Microsoft Macintosh PowerPoint</Application>
  <PresentationFormat>Grand écran</PresentationFormat>
  <Paragraphs>324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8" baseType="lpstr">
      <vt:lpstr>Arial</vt:lpstr>
      <vt:lpstr>Verdana</vt:lpstr>
      <vt:lpstr>Thème Office 2013 – 2022</vt:lpstr>
      <vt:lpstr>Definition of business process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82</cp:revision>
  <dcterms:created xsi:type="dcterms:W3CDTF">2023-01-10T11:12:26Z</dcterms:created>
  <dcterms:modified xsi:type="dcterms:W3CDTF">2024-06-12T15:40:56Z</dcterms:modified>
</cp:coreProperties>
</file>