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87" r:id="rId3"/>
    <p:sldId id="286" r:id="rId4"/>
    <p:sldId id="285" r:id="rId5"/>
    <p:sldId id="284" r:id="rId6"/>
    <p:sldId id="296" r:id="rId7"/>
    <p:sldId id="295" r:id="rId8"/>
    <p:sldId id="294" r:id="rId9"/>
    <p:sldId id="293" r:id="rId10"/>
    <p:sldId id="292" r:id="rId11"/>
    <p:sldId id="291" r:id="rId12"/>
    <p:sldId id="290" r:id="rId13"/>
    <p:sldId id="289" r:id="rId14"/>
    <p:sldId id="288" r:id="rId15"/>
    <p:sldId id="273" r:id="rId16"/>
    <p:sldId id="264" r:id="rId1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745736F-2991-90E5-F095-2F64FDBD429E}" name="Julien Degobert" initials="JD" userId="S::julien.degobert@gs1.org::f6bc3d54-ecf3-434d-92e6-b060041aa948" providerId="AD"/>
  <p188:author id="{CF1EF4BE-8CD1-7599-84FD-425D09199636}" name="Claire Clarke" initials="CC" userId="S::claire.clarke@gs1.org::9b495d2d-fc2d-43a1-983f-6e67e5c3262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E0A6"/>
    <a:srgbClr val="E8CFE3"/>
    <a:srgbClr val="F6B7CC"/>
    <a:srgbClr val="CCE3AA"/>
    <a:srgbClr val="99E2F3"/>
    <a:srgbClr val="2233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AD124C-A1AC-427B-A0AA-DD94ACB4F320}" v="4" dt="2023-01-27T11:22:31.899"/>
    <p1510:client id="{78703AB8-06B1-F6CC-A97D-09F4BD83ED6E}" v="9" dt="2023-01-27T11:59:07.9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85"/>
    <p:restoredTop sz="94694"/>
  </p:normalViewPr>
  <p:slideViewPr>
    <p:cSldViewPr snapToGrid="0">
      <p:cViewPr varScale="1">
        <p:scale>
          <a:sx n="117" d="100"/>
          <a:sy n="117" d="100"/>
        </p:scale>
        <p:origin x="7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3AE1D0-CC12-98B5-93B8-0EE46D7184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937AF5-455E-5ADC-031C-BDA465A61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4166141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C4FE6465-8B13-DC94-424A-FA0CC0B051F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  <a:noFill/>
        </p:spPr>
        <p:txBody>
          <a:bodyPr anchor="t" anchorCtr="0"/>
          <a:lstStyle>
            <a:lvl1pPr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2348"/>
            <a:ext cx="10515600" cy="504181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93623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1 co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10515600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10515600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11646736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62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2 col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/>
              <a:t>Sous-titre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9D276E13-CD46-83A6-13DD-05FE190AC9F3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456363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texte 8">
            <a:extLst>
              <a:ext uri="{FF2B5EF4-FFF2-40B4-BE49-F238E27FC236}">
                <a16:creationId xmlns:a16="http://schemas.microsoft.com/office/drawing/2014/main" id="{79D7197E-94FE-D7DF-AAB8-E0B1665D285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56363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29435049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4067" userDrawn="1">
          <p15:clr>
            <a:srgbClr val="FBAE40"/>
          </p15:clr>
        </p15:guide>
        <p15:guide id="4" pos="3613" userDrawn="1">
          <p15:clr>
            <a:srgbClr val="FBAE40"/>
          </p15:clr>
        </p15:guide>
        <p15:guide id="5" pos="518" userDrawn="1">
          <p15:clr>
            <a:srgbClr val="FBAE40"/>
          </p15:clr>
        </p15:guide>
        <p15:guide id="6" pos="716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0478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EE662E75-D7DB-295E-F113-F0362940E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effectLst/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3422822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12F2B87-0ABE-BCF7-9100-F061D9DFF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53BF99-FD48-27D2-1046-24F137206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87190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1" r:id="rId3"/>
    <p:sldLayoutId id="2147483671" r:id="rId4"/>
    <p:sldLayoutId id="2147483655" r:id="rId5"/>
    <p:sldLayoutId id="214748367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11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1.png"/><Relationship Id="rId4" Type="http://schemas.openxmlformats.org/officeDocument/2006/relationships/image" Target="../media/image8.png"/><Relationship Id="rId9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11" Type="http://schemas.openxmlformats.org/officeDocument/2006/relationships/image" Target="../media/image10.png"/><Relationship Id="rId5" Type="http://schemas.openxmlformats.org/officeDocument/2006/relationships/image" Target="../media/image5.png"/><Relationship Id="rId10" Type="http://schemas.openxmlformats.org/officeDocument/2006/relationships/image" Target="../media/image13.png"/><Relationship Id="rId4" Type="http://schemas.openxmlformats.org/officeDocument/2006/relationships/image" Target="../media/image8.png"/><Relationship Id="rId9" Type="http://schemas.openxmlformats.org/officeDocument/2006/relationships/image" Target="../media/image12.png"/><Relationship Id="rId1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openxmlformats.org/officeDocument/2006/relationships/image" Target="../media/image15.png"/><Relationship Id="rId2" Type="http://schemas.openxmlformats.org/officeDocument/2006/relationships/image" Target="../media/image9.png"/><Relationship Id="rId16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11" Type="http://schemas.openxmlformats.org/officeDocument/2006/relationships/image" Target="../media/image14.png"/><Relationship Id="rId5" Type="http://schemas.openxmlformats.org/officeDocument/2006/relationships/image" Target="../media/image5.png"/><Relationship Id="rId15" Type="http://schemas.openxmlformats.org/officeDocument/2006/relationships/image" Target="../media/image6.png"/><Relationship Id="rId10" Type="http://schemas.openxmlformats.org/officeDocument/2006/relationships/image" Target="../media/image13.png"/><Relationship Id="rId4" Type="http://schemas.openxmlformats.org/officeDocument/2006/relationships/image" Target="../media/image8.png"/><Relationship Id="rId9" Type="http://schemas.openxmlformats.org/officeDocument/2006/relationships/image" Target="../media/image12.png"/><Relationship Id="rId1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15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openxmlformats.org/officeDocument/2006/relationships/image" Target="../media/image14.png"/><Relationship Id="rId17" Type="http://schemas.openxmlformats.org/officeDocument/2006/relationships/image" Target="../media/image7.png"/><Relationship Id="rId2" Type="http://schemas.openxmlformats.org/officeDocument/2006/relationships/image" Target="../media/image9.png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11" Type="http://schemas.openxmlformats.org/officeDocument/2006/relationships/image" Target="../media/image16.png"/><Relationship Id="rId5" Type="http://schemas.openxmlformats.org/officeDocument/2006/relationships/image" Target="../media/image5.png"/><Relationship Id="rId15" Type="http://schemas.openxmlformats.org/officeDocument/2006/relationships/image" Target="../media/image11.png"/><Relationship Id="rId10" Type="http://schemas.openxmlformats.org/officeDocument/2006/relationships/image" Target="../media/image13.png"/><Relationship Id="rId4" Type="http://schemas.openxmlformats.org/officeDocument/2006/relationships/image" Target="../media/image8.png"/><Relationship Id="rId9" Type="http://schemas.openxmlformats.org/officeDocument/2006/relationships/image" Target="../media/image12.png"/><Relationship Id="rId1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15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openxmlformats.org/officeDocument/2006/relationships/image" Target="../media/image14.png"/><Relationship Id="rId17" Type="http://schemas.openxmlformats.org/officeDocument/2006/relationships/image" Target="../media/image7.png"/><Relationship Id="rId2" Type="http://schemas.openxmlformats.org/officeDocument/2006/relationships/image" Target="../media/image9.png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11" Type="http://schemas.openxmlformats.org/officeDocument/2006/relationships/image" Target="../media/image16.png"/><Relationship Id="rId5" Type="http://schemas.openxmlformats.org/officeDocument/2006/relationships/image" Target="../media/image5.png"/><Relationship Id="rId15" Type="http://schemas.openxmlformats.org/officeDocument/2006/relationships/image" Target="../media/image11.png"/><Relationship Id="rId10" Type="http://schemas.openxmlformats.org/officeDocument/2006/relationships/image" Target="../media/image13.png"/><Relationship Id="rId4" Type="http://schemas.openxmlformats.org/officeDocument/2006/relationships/image" Target="../media/image8.png"/><Relationship Id="rId9" Type="http://schemas.openxmlformats.org/officeDocument/2006/relationships/image" Target="../media/image12.png"/><Relationship Id="rId1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15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openxmlformats.org/officeDocument/2006/relationships/image" Target="../media/image14.png"/><Relationship Id="rId17" Type="http://schemas.openxmlformats.org/officeDocument/2006/relationships/image" Target="../media/image7.png"/><Relationship Id="rId2" Type="http://schemas.openxmlformats.org/officeDocument/2006/relationships/image" Target="../media/image9.png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11" Type="http://schemas.openxmlformats.org/officeDocument/2006/relationships/image" Target="../media/image16.png"/><Relationship Id="rId5" Type="http://schemas.openxmlformats.org/officeDocument/2006/relationships/image" Target="../media/image5.png"/><Relationship Id="rId15" Type="http://schemas.openxmlformats.org/officeDocument/2006/relationships/image" Target="../media/image11.png"/><Relationship Id="rId10" Type="http://schemas.openxmlformats.org/officeDocument/2006/relationships/image" Target="../media/image13.png"/><Relationship Id="rId4" Type="http://schemas.openxmlformats.org/officeDocument/2006/relationships/image" Target="../media/image8.png"/><Relationship Id="rId9" Type="http://schemas.openxmlformats.org/officeDocument/2006/relationships/image" Target="../media/image12.png"/><Relationship Id="rId1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5.png"/><Relationship Id="rId9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5.png"/><Relationship Id="rId10" Type="http://schemas.openxmlformats.org/officeDocument/2006/relationships/image" Target="../media/image7.png"/><Relationship Id="rId4" Type="http://schemas.openxmlformats.org/officeDocument/2006/relationships/image" Target="../media/image8.png"/><Relationship Id="rId9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5.png"/><Relationship Id="rId10" Type="http://schemas.openxmlformats.org/officeDocument/2006/relationships/image" Target="../media/image7.png"/><Relationship Id="rId4" Type="http://schemas.openxmlformats.org/officeDocument/2006/relationships/image" Target="../media/image8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effectLst/>
              </a:rPr>
              <a:t>Definition of business process</a:t>
            </a:r>
            <a:endParaRPr lang="fr-FR">
              <a:effectLst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FD161E11-629A-6D21-3B91-EF906F68A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+mj-lt"/>
                <a:ea typeface="+mn-lt"/>
                <a:cs typeface="+mn-lt"/>
              </a:rPr>
              <a:t>Inventory management in hospitals involves the management of stock items used in patient care. This covers both high use/low-value items such as swabs and syringes, as well as expensive implants and surgical kits. 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+mj-lt"/>
                <a:ea typeface="+mn-lt"/>
                <a:cs typeface="+mn-lt"/>
              </a:rPr>
              <a:t> 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0E4E3DC1-7E8D-6377-59D7-D1C4DA15A04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/>
              <a:t>Process 2 – Inventory Management 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485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Flèche vers la droite 200">
            <a:extLst>
              <a:ext uri="{FF2B5EF4-FFF2-40B4-BE49-F238E27FC236}">
                <a16:creationId xmlns:a16="http://schemas.microsoft.com/office/drawing/2014/main" id="{810EDC0D-EAE8-C115-68CC-17472AFC7E28}"/>
              </a:ext>
            </a:extLst>
          </p:cNvPr>
          <p:cNvSpPr/>
          <p:nvPr/>
        </p:nvSpPr>
        <p:spPr>
          <a:xfrm rot="16200000">
            <a:off x="1060641" y="4501132"/>
            <a:ext cx="797045" cy="46097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202" name="Groupe 201">
            <a:extLst>
              <a:ext uri="{FF2B5EF4-FFF2-40B4-BE49-F238E27FC236}">
                <a16:creationId xmlns:a16="http://schemas.microsoft.com/office/drawing/2014/main" id="{A2BA0F49-F1B3-087C-C27D-AEBD06508019}"/>
              </a:ext>
            </a:extLst>
          </p:cNvPr>
          <p:cNvGrpSpPr/>
          <p:nvPr/>
        </p:nvGrpSpPr>
        <p:grpSpPr>
          <a:xfrm>
            <a:off x="462581" y="4866689"/>
            <a:ext cx="2902796" cy="1486003"/>
            <a:chOff x="4070754" y="4734107"/>
            <a:chExt cx="2902796" cy="1486003"/>
          </a:xfrm>
        </p:grpSpPr>
        <p:sp>
          <p:nvSpPr>
            <p:cNvPr id="203" name="Flèche vers la droite 202">
              <a:extLst>
                <a:ext uri="{FF2B5EF4-FFF2-40B4-BE49-F238E27FC236}">
                  <a16:creationId xmlns:a16="http://schemas.microsoft.com/office/drawing/2014/main" id="{E9845B20-59FF-0D3C-9037-2607B0AE6843}"/>
                </a:ext>
              </a:extLst>
            </p:cNvPr>
            <p:cNvSpPr/>
            <p:nvPr/>
          </p:nvSpPr>
          <p:spPr>
            <a:xfrm rot="10800000">
              <a:off x="5734797" y="5321559"/>
              <a:ext cx="1238753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04" name="Groupe 203">
              <a:extLst>
                <a:ext uri="{FF2B5EF4-FFF2-40B4-BE49-F238E27FC236}">
                  <a16:creationId xmlns:a16="http://schemas.microsoft.com/office/drawing/2014/main" id="{EFFF1D6C-DEEE-F993-149E-76D88B8329C1}"/>
                </a:ext>
              </a:extLst>
            </p:cNvPr>
            <p:cNvGrpSpPr/>
            <p:nvPr/>
          </p:nvGrpSpPr>
          <p:grpSpPr>
            <a:xfrm>
              <a:off x="4070754" y="4734107"/>
              <a:ext cx="1995755" cy="1486003"/>
              <a:chOff x="285107" y="4851645"/>
              <a:chExt cx="1995755" cy="1486003"/>
            </a:xfrm>
          </p:grpSpPr>
          <p:sp>
            <p:nvSpPr>
              <p:cNvPr id="205" name="ZoneTexte 204">
                <a:extLst>
                  <a:ext uri="{FF2B5EF4-FFF2-40B4-BE49-F238E27FC236}">
                    <a16:creationId xmlns:a16="http://schemas.microsoft.com/office/drawing/2014/main" id="{FDEF2DA2-7498-F482-EECF-8F2A9967A6A6}"/>
                  </a:ext>
                </a:extLst>
              </p:cNvPr>
              <p:cNvSpPr txBox="1"/>
              <p:nvPr/>
            </p:nvSpPr>
            <p:spPr>
              <a:xfrm>
                <a:off x="285107" y="6060649"/>
                <a:ext cx="199575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200"/>
                  <a:t>Reimbursement</a:t>
                </a:r>
              </a:p>
            </p:txBody>
          </p:sp>
          <p:grpSp>
            <p:nvGrpSpPr>
              <p:cNvPr id="206" name="Groupe 205">
                <a:extLst>
                  <a:ext uri="{FF2B5EF4-FFF2-40B4-BE49-F238E27FC236}">
                    <a16:creationId xmlns:a16="http://schemas.microsoft.com/office/drawing/2014/main" id="{601C2E5F-EC7A-EA60-B9E1-E72FC57547E7}"/>
                  </a:ext>
                </a:extLst>
              </p:cNvPr>
              <p:cNvGrpSpPr/>
              <p:nvPr/>
            </p:nvGrpSpPr>
            <p:grpSpPr>
              <a:xfrm>
                <a:off x="824849" y="4851645"/>
                <a:ext cx="1097702" cy="1101667"/>
                <a:chOff x="824849" y="4851645"/>
                <a:chExt cx="1097702" cy="1101667"/>
              </a:xfrm>
            </p:grpSpPr>
            <p:pic>
              <p:nvPicPr>
                <p:cNvPr id="207" name="Image 206">
                  <a:extLst>
                    <a:ext uri="{FF2B5EF4-FFF2-40B4-BE49-F238E27FC236}">
                      <a16:creationId xmlns:a16="http://schemas.microsoft.com/office/drawing/2014/main" id="{59246207-5044-52C4-485E-5D9506B9003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824849" y="4851645"/>
                  <a:ext cx="848506" cy="930885"/>
                </a:xfrm>
                <a:prstGeom prst="rect">
                  <a:avLst/>
                </a:prstGeom>
              </p:spPr>
            </p:pic>
            <p:pic>
              <p:nvPicPr>
                <p:cNvPr id="208" name="Image 207">
                  <a:extLst>
                    <a:ext uri="{FF2B5EF4-FFF2-40B4-BE49-F238E27FC236}">
                      <a16:creationId xmlns:a16="http://schemas.microsoft.com/office/drawing/2014/main" id="{1A4125D8-F42E-4C59-0C32-7674EE3FCD5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368073" y="5398834"/>
                  <a:ext cx="554478" cy="554478"/>
                </a:xfrm>
                <a:prstGeom prst="rect">
                  <a:avLst/>
                </a:prstGeom>
              </p:spPr>
            </p:pic>
          </p:grpSp>
        </p:grpSp>
      </p:grpSp>
      <p:grpSp>
        <p:nvGrpSpPr>
          <p:cNvPr id="209" name="Groupe 208">
            <a:extLst>
              <a:ext uri="{FF2B5EF4-FFF2-40B4-BE49-F238E27FC236}">
                <a16:creationId xmlns:a16="http://schemas.microsoft.com/office/drawing/2014/main" id="{879A5970-8782-18DF-FBE2-98085648913C}"/>
              </a:ext>
            </a:extLst>
          </p:cNvPr>
          <p:cNvGrpSpPr/>
          <p:nvPr/>
        </p:nvGrpSpPr>
        <p:grpSpPr>
          <a:xfrm>
            <a:off x="2885122" y="4915466"/>
            <a:ext cx="3007189" cy="1416264"/>
            <a:chOff x="6226932" y="4782884"/>
            <a:chExt cx="3007189" cy="1416264"/>
          </a:xfrm>
        </p:grpSpPr>
        <p:grpSp>
          <p:nvGrpSpPr>
            <p:cNvPr id="210" name="Groupe 209">
              <a:extLst>
                <a:ext uri="{FF2B5EF4-FFF2-40B4-BE49-F238E27FC236}">
                  <a16:creationId xmlns:a16="http://schemas.microsoft.com/office/drawing/2014/main" id="{678E9A1D-4ACD-CE87-02B7-3D611C99E1AD}"/>
                </a:ext>
              </a:extLst>
            </p:cNvPr>
            <p:cNvGrpSpPr/>
            <p:nvPr/>
          </p:nvGrpSpPr>
          <p:grpSpPr>
            <a:xfrm>
              <a:off x="6226932" y="4789197"/>
              <a:ext cx="1995755" cy="1409951"/>
              <a:chOff x="2691614" y="4927697"/>
              <a:chExt cx="1995755" cy="1409951"/>
            </a:xfrm>
          </p:grpSpPr>
          <p:sp>
            <p:nvSpPr>
              <p:cNvPr id="212" name="ZoneTexte 211">
                <a:extLst>
                  <a:ext uri="{FF2B5EF4-FFF2-40B4-BE49-F238E27FC236}">
                    <a16:creationId xmlns:a16="http://schemas.microsoft.com/office/drawing/2014/main" id="{D07E0D68-F104-97F4-5FF4-11F6762F34CB}"/>
                  </a:ext>
                </a:extLst>
              </p:cNvPr>
              <p:cNvSpPr txBox="1"/>
              <p:nvPr/>
            </p:nvSpPr>
            <p:spPr>
              <a:xfrm>
                <a:off x="2691614" y="6060649"/>
                <a:ext cx="199575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200"/>
                  <a:t>Medical Billing/ coding  </a:t>
                </a:r>
              </a:p>
            </p:txBody>
          </p:sp>
          <p:grpSp>
            <p:nvGrpSpPr>
              <p:cNvPr id="213" name="Groupe 212">
                <a:extLst>
                  <a:ext uri="{FF2B5EF4-FFF2-40B4-BE49-F238E27FC236}">
                    <a16:creationId xmlns:a16="http://schemas.microsoft.com/office/drawing/2014/main" id="{29AAC861-053E-2BD4-8171-4BDBFCE8271E}"/>
                  </a:ext>
                </a:extLst>
              </p:cNvPr>
              <p:cNvGrpSpPr/>
              <p:nvPr/>
            </p:nvGrpSpPr>
            <p:grpSpPr>
              <a:xfrm>
                <a:off x="3354063" y="4927697"/>
                <a:ext cx="947938" cy="1163282"/>
                <a:chOff x="8493368" y="2772484"/>
                <a:chExt cx="1486923" cy="1824709"/>
              </a:xfrm>
            </p:grpSpPr>
            <p:pic>
              <p:nvPicPr>
                <p:cNvPr id="214" name="Image 213">
                  <a:extLst>
                    <a:ext uri="{FF2B5EF4-FFF2-40B4-BE49-F238E27FC236}">
                      <a16:creationId xmlns:a16="http://schemas.microsoft.com/office/drawing/2014/main" id="{63032087-B880-4040-8E87-95F43E366FA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8493368" y="2772484"/>
                  <a:ext cx="1052050" cy="1460173"/>
                </a:xfrm>
                <a:prstGeom prst="rect">
                  <a:avLst/>
                </a:prstGeom>
              </p:spPr>
            </p:pic>
            <p:pic>
              <p:nvPicPr>
                <p:cNvPr id="215" name="Image 214">
                  <a:extLst>
                    <a:ext uri="{FF2B5EF4-FFF2-40B4-BE49-F238E27FC236}">
                      <a16:creationId xmlns:a16="http://schemas.microsoft.com/office/drawing/2014/main" id="{270D4670-29CF-3803-F2FF-8A90947E9D5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9110544" y="3727446"/>
                  <a:ext cx="869747" cy="869747"/>
                </a:xfrm>
                <a:prstGeom prst="rect">
                  <a:avLst/>
                </a:prstGeom>
              </p:spPr>
            </p:pic>
          </p:grpSp>
        </p:grpSp>
        <p:sp>
          <p:nvSpPr>
            <p:cNvPr id="211" name="Flèche vers la droite 210">
              <a:extLst>
                <a:ext uri="{FF2B5EF4-FFF2-40B4-BE49-F238E27FC236}">
                  <a16:creationId xmlns:a16="http://schemas.microsoft.com/office/drawing/2014/main" id="{8FA1D5D1-5400-8A93-A403-3F9262D93027}"/>
                </a:ext>
              </a:extLst>
            </p:cNvPr>
            <p:cNvSpPr/>
            <p:nvPr/>
          </p:nvSpPr>
          <p:spPr>
            <a:xfrm rot="8100000">
              <a:off x="7903145" y="4782884"/>
              <a:ext cx="1330976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223" name="Groupe 222">
            <a:extLst>
              <a:ext uri="{FF2B5EF4-FFF2-40B4-BE49-F238E27FC236}">
                <a16:creationId xmlns:a16="http://schemas.microsoft.com/office/drawing/2014/main" id="{5F063851-549B-B792-D7B7-2EBF87822706}"/>
              </a:ext>
            </a:extLst>
          </p:cNvPr>
          <p:cNvGrpSpPr/>
          <p:nvPr/>
        </p:nvGrpSpPr>
        <p:grpSpPr>
          <a:xfrm>
            <a:off x="4239055" y="2008765"/>
            <a:ext cx="2867453" cy="1127087"/>
            <a:chOff x="7169838" y="2008765"/>
            <a:chExt cx="2867453" cy="1127087"/>
          </a:xfrm>
        </p:grpSpPr>
        <p:sp>
          <p:nvSpPr>
            <p:cNvPr id="224" name="Flèche vers la droite 223">
              <a:extLst>
                <a:ext uri="{FF2B5EF4-FFF2-40B4-BE49-F238E27FC236}">
                  <a16:creationId xmlns:a16="http://schemas.microsoft.com/office/drawing/2014/main" id="{3870A5B5-9D6D-9096-60B0-59F4E3A4CFDC}"/>
                </a:ext>
              </a:extLst>
            </p:cNvPr>
            <p:cNvSpPr/>
            <p:nvPr/>
          </p:nvSpPr>
          <p:spPr>
            <a:xfrm rot="1800000">
              <a:off x="7169838" y="2108385"/>
              <a:ext cx="1410069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25" name="Groupe 224">
              <a:extLst>
                <a:ext uri="{FF2B5EF4-FFF2-40B4-BE49-F238E27FC236}">
                  <a16:creationId xmlns:a16="http://schemas.microsoft.com/office/drawing/2014/main" id="{A405EBA9-C0C8-C93D-3FC0-7658B09829E8}"/>
                </a:ext>
              </a:extLst>
            </p:cNvPr>
            <p:cNvGrpSpPr/>
            <p:nvPr/>
          </p:nvGrpSpPr>
          <p:grpSpPr>
            <a:xfrm>
              <a:off x="8041536" y="2008765"/>
              <a:ext cx="1995755" cy="1127087"/>
              <a:chOff x="5098122" y="3328282"/>
              <a:chExt cx="1995755" cy="1127087"/>
            </a:xfrm>
          </p:grpSpPr>
          <p:sp>
            <p:nvSpPr>
              <p:cNvPr id="226" name="ZoneTexte 225">
                <a:extLst>
                  <a:ext uri="{FF2B5EF4-FFF2-40B4-BE49-F238E27FC236}">
                    <a16:creationId xmlns:a16="http://schemas.microsoft.com/office/drawing/2014/main" id="{3B41B592-8791-BE31-BBDE-F568DC4213E6}"/>
                  </a:ext>
                </a:extLst>
              </p:cNvPr>
              <p:cNvSpPr txBox="1"/>
              <p:nvPr/>
            </p:nvSpPr>
            <p:spPr>
              <a:xfrm>
                <a:off x="5098122" y="4178370"/>
                <a:ext cx="199575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200" dirty="0"/>
                  <a:t>Point of care usage</a:t>
                </a:r>
              </a:p>
            </p:txBody>
          </p:sp>
          <p:pic>
            <p:nvPicPr>
              <p:cNvPr id="227" name="Image 226">
                <a:extLst>
                  <a:ext uri="{FF2B5EF4-FFF2-40B4-BE49-F238E27FC236}">
                    <a16:creationId xmlns:a16="http://schemas.microsoft.com/office/drawing/2014/main" id="{620D7200-E1AA-F3C1-8976-392EA4A8485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753169" y="3328282"/>
                <a:ext cx="660400" cy="762000"/>
              </a:xfrm>
              <a:prstGeom prst="rect">
                <a:avLst/>
              </a:prstGeom>
            </p:spPr>
          </p:pic>
        </p:grpSp>
      </p:grpSp>
      <p:grpSp>
        <p:nvGrpSpPr>
          <p:cNvPr id="228" name="Groupe 227">
            <a:extLst>
              <a:ext uri="{FF2B5EF4-FFF2-40B4-BE49-F238E27FC236}">
                <a16:creationId xmlns:a16="http://schemas.microsoft.com/office/drawing/2014/main" id="{73B295E3-5689-83EA-738B-F782C0D1CFE7}"/>
              </a:ext>
            </a:extLst>
          </p:cNvPr>
          <p:cNvGrpSpPr/>
          <p:nvPr/>
        </p:nvGrpSpPr>
        <p:grpSpPr>
          <a:xfrm>
            <a:off x="2188614" y="1176999"/>
            <a:ext cx="2692263" cy="1365624"/>
            <a:chOff x="5530424" y="1176999"/>
            <a:chExt cx="2692263" cy="1365624"/>
          </a:xfrm>
        </p:grpSpPr>
        <p:sp>
          <p:nvSpPr>
            <p:cNvPr id="229" name="Flèche vers la droite 228">
              <a:extLst>
                <a:ext uri="{FF2B5EF4-FFF2-40B4-BE49-F238E27FC236}">
                  <a16:creationId xmlns:a16="http://schemas.microsoft.com/office/drawing/2014/main" id="{3FF58BCB-5289-1141-E0ED-EAC16EC4CC97}"/>
                </a:ext>
              </a:extLst>
            </p:cNvPr>
            <p:cNvSpPr/>
            <p:nvPr/>
          </p:nvSpPr>
          <p:spPr>
            <a:xfrm>
              <a:off x="5530424" y="1530342"/>
              <a:ext cx="1056602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30" name="Groupe 229">
              <a:extLst>
                <a:ext uri="{FF2B5EF4-FFF2-40B4-BE49-F238E27FC236}">
                  <a16:creationId xmlns:a16="http://schemas.microsoft.com/office/drawing/2014/main" id="{939B301E-0959-B449-216C-E85F60291025}"/>
                </a:ext>
              </a:extLst>
            </p:cNvPr>
            <p:cNvGrpSpPr/>
            <p:nvPr/>
          </p:nvGrpSpPr>
          <p:grpSpPr>
            <a:xfrm>
              <a:off x="6226932" y="1176999"/>
              <a:ext cx="1995755" cy="1365624"/>
              <a:chOff x="5098122" y="1176999"/>
              <a:chExt cx="1995755" cy="1365624"/>
            </a:xfrm>
          </p:grpSpPr>
          <p:sp>
            <p:nvSpPr>
              <p:cNvPr id="231" name="ZoneTexte 230">
                <a:extLst>
                  <a:ext uri="{FF2B5EF4-FFF2-40B4-BE49-F238E27FC236}">
                    <a16:creationId xmlns:a16="http://schemas.microsoft.com/office/drawing/2014/main" id="{3ED97B9A-F7BD-1111-2F77-7CE676C86054}"/>
                  </a:ext>
                </a:extLst>
              </p:cNvPr>
              <p:cNvSpPr txBox="1"/>
              <p:nvPr/>
            </p:nvSpPr>
            <p:spPr>
              <a:xfrm>
                <a:off x="5098122" y="2265624"/>
                <a:ext cx="199575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200"/>
                  <a:t>Stock control</a:t>
                </a:r>
              </a:p>
            </p:txBody>
          </p:sp>
          <p:grpSp>
            <p:nvGrpSpPr>
              <p:cNvPr id="232" name="Groupe 231">
                <a:extLst>
                  <a:ext uri="{FF2B5EF4-FFF2-40B4-BE49-F238E27FC236}">
                    <a16:creationId xmlns:a16="http://schemas.microsoft.com/office/drawing/2014/main" id="{7D01C5F3-42A6-EDCF-FBC0-1829D14FD45A}"/>
                  </a:ext>
                </a:extLst>
              </p:cNvPr>
              <p:cNvGrpSpPr/>
              <p:nvPr/>
            </p:nvGrpSpPr>
            <p:grpSpPr>
              <a:xfrm>
                <a:off x="5461685" y="1176999"/>
                <a:ext cx="1394469" cy="993212"/>
                <a:chOff x="5461686" y="1280557"/>
                <a:chExt cx="1249074" cy="889654"/>
              </a:xfrm>
            </p:grpSpPr>
            <p:pic>
              <p:nvPicPr>
                <p:cNvPr id="233" name="Image 232">
                  <a:extLst>
                    <a:ext uri="{FF2B5EF4-FFF2-40B4-BE49-F238E27FC236}">
                      <a16:creationId xmlns:a16="http://schemas.microsoft.com/office/drawing/2014/main" id="{A0ED2795-33DB-80EE-E4DE-DD9FE56E238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5461686" y="1280557"/>
                  <a:ext cx="1046384" cy="808365"/>
                </a:xfrm>
                <a:prstGeom prst="rect">
                  <a:avLst/>
                </a:prstGeom>
              </p:spPr>
            </p:pic>
            <p:pic>
              <p:nvPicPr>
                <p:cNvPr id="234" name="Image 233">
                  <a:extLst>
                    <a:ext uri="{FF2B5EF4-FFF2-40B4-BE49-F238E27FC236}">
                      <a16:creationId xmlns:a16="http://schemas.microsoft.com/office/drawing/2014/main" id="{C5141EEF-5E43-9CB5-6268-140734D880F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6096000" y="1876803"/>
                  <a:ext cx="614760" cy="293408"/>
                </a:xfrm>
                <a:prstGeom prst="rect">
                  <a:avLst/>
                </a:prstGeom>
              </p:spPr>
            </p:pic>
          </p:grpSp>
        </p:grpSp>
      </p:grpSp>
      <p:grpSp>
        <p:nvGrpSpPr>
          <p:cNvPr id="235" name="Groupe 234">
            <a:extLst>
              <a:ext uri="{FF2B5EF4-FFF2-40B4-BE49-F238E27FC236}">
                <a16:creationId xmlns:a16="http://schemas.microsoft.com/office/drawing/2014/main" id="{B05FE694-0325-7A37-B8BD-611932A9FFF7}"/>
              </a:ext>
            </a:extLst>
          </p:cNvPr>
          <p:cNvGrpSpPr/>
          <p:nvPr/>
        </p:nvGrpSpPr>
        <p:grpSpPr>
          <a:xfrm>
            <a:off x="462581" y="1176999"/>
            <a:ext cx="1995755" cy="1940290"/>
            <a:chOff x="4070754" y="1176999"/>
            <a:chExt cx="1995755" cy="1940290"/>
          </a:xfrm>
        </p:grpSpPr>
        <p:grpSp>
          <p:nvGrpSpPr>
            <p:cNvPr id="236" name="Groupe 235">
              <a:extLst>
                <a:ext uri="{FF2B5EF4-FFF2-40B4-BE49-F238E27FC236}">
                  <a16:creationId xmlns:a16="http://schemas.microsoft.com/office/drawing/2014/main" id="{1D3FBB19-C737-5399-482D-438C219F5D97}"/>
                </a:ext>
              </a:extLst>
            </p:cNvPr>
            <p:cNvGrpSpPr/>
            <p:nvPr/>
          </p:nvGrpSpPr>
          <p:grpSpPr>
            <a:xfrm>
              <a:off x="4070754" y="1176999"/>
              <a:ext cx="1995755" cy="1365624"/>
              <a:chOff x="2691614" y="1176999"/>
              <a:chExt cx="1995755" cy="1365624"/>
            </a:xfrm>
          </p:grpSpPr>
          <p:sp>
            <p:nvSpPr>
              <p:cNvPr id="238" name="ZoneTexte 237">
                <a:extLst>
                  <a:ext uri="{FF2B5EF4-FFF2-40B4-BE49-F238E27FC236}">
                    <a16:creationId xmlns:a16="http://schemas.microsoft.com/office/drawing/2014/main" id="{293588CE-23FE-1DC8-A0D7-6B3858D87868}"/>
                  </a:ext>
                </a:extLst>
              </p:cNvPr>
              <p:cNvSpPr txBox="1"/>
              <p:nvPr/>
            </p:nvSpPr>
            <p:spPr>
              <a:xfrm>
                <a:off x="2691614" y="2265624"/>
                <a:ext cx="199575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200"/>
                  <a:t>Stock Storage</a:t>
                </a:r>
              </a:p>
            </p:txBody>
          </p:sp>
          <p:pic>
            <p:nvPicPr>
              <p:cNvPr id="239" name="Image 238">
                <a:extLst>
                  <a:ext uri="{FF2B5EF4-FFF2-40B4-BE49-F238E27FC236}">
                    <a16:creationId xmlns:a16="http://schemas.microsoft.com/office/drawing/2014/main" id="{85CC1284-FF07-8DE4-67C8-440054D307E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121567" y="1176999"/>
                <a:ext cx="1180434" cy="911923"/>
              </a:xfrm>
              <a:prstGeom prst="rect">
                <a:avLst/>
              </a:prstGeom>
            </p:spPr>
          </p:pic>
        </p:grpSp>
        <p:sp>
          <p:nvSpPr>
            <p:cNvPr id="237" name="Flèche vers la droite 236">
              <a:extLst>
                <a:ext uri="{FF2B5EF4-FFF2-40B4-BE49-F238E27FC236}">
                  <a16:creationId xmlns:a16="http://schemas.microsoft.com/office/drawing/2014/main" id="{9D88F714-3D64-5528-63CC-9FA2B931F0BD}"/>
                </a:ext>
              </a:extLst>
            </p:cNvPr>
            <p:cNvSpPr/>
            <p:nvPr/>
          </p:nvSpPr>
          <p:spPr>
            <a:xfrm rot="16200000">
              <a:off x="4798336" y="2617803"/>
              <a:ext cx="538002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240" name="Groupe 239">
            <a:extLst>
              <a:ext uri="{FF2B5EF4-FFF2-40B4-BE49-F238E27FC236}">
                <a16:creationId xmlns:a16="http://schemas.microsoft.com/office/drawing/2014/main" id="{EF50A755-52C0-E66E-596F-E5330D05321A}"/>
              </a:ext>
            </a:extLst>
          </p:cNvPr>
          <p:cNvGrpSpPr/>
          <p:nvPr/>
        </p:nvGrpSpPr>
        <p:grpSpPr>
          <a:xfrm>
            <a:off x="461286" y="2994907"/>
            <a:ext cx="1995755" cy="1340070"/>
            <a:chOff x="285107" y="1202553"/>
            <a:chExt cx="1995755" cy="1340070"/>
          </a:xfrm>
        </p:grpSpPr>
        <p:sp>
          <p:nvSpPr>
            <p:cNvPr id="241" name="ZoneTexte 240">
              <a:extLst>
                <a:ext uri="{FF2B5EF4-FFF2-40B4-BE49-F238E27FC236}">
                  <a16:creationId xmlns:a16="http://schemas.microsoft.com/office/drawing/2014/main" id="{2B5338DF-66FC-3B04-81E2-9AB178CD62F7}"/>
                </a:ext>
              </a:extLst>
            </p:cNvPr>
            <p:cNvSpPr txBox="1"/>
            <p:nvPr/>
          </p:nvSpPr>
          <p:spPr>
            <a:xfrm>
              <a:off x="285107" y="2265624"/>
              <a:ext cx="1995755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/>
              <a:r>
                <a:rPr lang="en-GB" sz="1200"/>
                <a:t>Procurement</a:t>
              </a:r>
              <a:endParaRPr lang="fr-FR" sz="1200"/>
            </a:p>
          </p:txBody>
        </p:sp>
        <p:grpSp>
          <p:nvGrpSpPr>
            <p:cNvPr id="242" name="Groupe 241">
              <a:extLst>
                <a:ext uri="{FF2B5EF4-FFF2-40B4-BE49-F238E27FC236}">
                  <a16:creationId xmlns:a16="http://schemas.microsoft.com/office/drawing/2014/main" id="{069B5B7F-34C6-31D6-1CE1-C267FE604C91}"/>
                </a:ext>
              </a:extLst>
            </p:cNvPr>
            <p:cNvGrpSpPr/>
            <p:nvPr/>
          </p:nvGrpSpPr>
          <p:grpSpPr>
            <a:xfrm>
              <a:off x="713044" y="1202553"/>
              <a:ext cx="1139880" cy="831294"/>
              <a:chOff x="7540212" y="2774400"/>
              <a:chExt cx="1139880" cy="831294"/>
            </a:xfrm>
          </p:grpSpPr>
          <p:pic>
            <p:nvPicPr>
              <p:cNvPr id="243" name="Image 242">
                <a:extLst>
                  <a:ext uri="{FF2B5EF4-FFF2-40B4-BE49-F238E27FC236}">
                    <a16:creationId xmlns:a16="http://schemas.microsoft.com/office/drawing/2014/main" id="{BE221908-8E46-EEAB-297C-E114807BCFD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540212" y="2774400"/>
                <a:ext cx="1139880" cy="831294"/>
              </a:xfrm>
              <a:prstGeom prst="rect">
                <a:avLst/>
              </a:prstGeom>
            </p:spPr>
          </p:pic>
          <p:pic>
            <p:nvPicPr>
              <p:cNvPr id="244" name="Image 243">
                <a:extLst>
                  <a:ext uri="{FF2B5EF4-FFF2-40B4-BE49-F238E27FC236}">
                    <a16:creationId xmlns:a16="http://schemas.microsoft.com/office/drawing/2014/main" id="{40BF25AD-D275-DE1F-D315-77FA61ADDA2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832913" y="2953340"/>
                <a:ext cx="554478" cy="554478"/>
              </a:xfrm>
              <a:prstGeom prst="rect">
                <a:avLst/>
              </a:prstGeom>
            </p:spPr>
          </p:pic>
        </p:grp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E56A2D8C-166E-2006-1CF1-3AE1501D1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err="1"/>
              <a:t>Where</a:t>
            </a:r>
            <a:r>
              <a:rPr lang="fr-FR"/>
              <a:t> the standards fit in the process </a:t>
            </a:r>
            <a:r>
              <a:rPr lang="fr-FR" err="1"/>
              <a:t>map</a:t>
            </a:r>
            <a:endParaRPr lang="fr-FR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204AE516-A88C-A1CA-BE5E-590076EDED8B}"/>
              </a:ext>
            </a:extLst>
          </p:cNvPr>
          <p:cNvSpPr/>
          <p:nvPr/>
        </p:nvSpPr>
        <p:spPr>
          <a:xfrm>
            <a:off x="21481" y="942889"/>
            <a:ext cx="5342189" cy="5952479"/>
          </a:xfrm>
          <a:prstGeom prst="rect">
            <a:avLst/>
          </a:prstGeom>
          <a:gradFill flip="none" rotWithShape="1">
            <a:gsLst>
              <a:gs pos="91000">
                <a:schemeClr val="accent1">
                  <a:lumMod val="5000"/>
                  <a:lumOff val="95000"/>
                  <a:alpha val="84766"/>
                </a:schemeClr>
              </a:gs>
              <a:gs pos="100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97" name="Groupe 196">
            <a:extLst>
              <a:ext uri="{FF2B5EF4-FFF2-40B4-BE49-F238E27FC236}">
                <a16:creationId xmlns:a16="http://schemas.microsoft.com/office/drawing/2014/main" id="{1D228D1A-4A5C-12A3-17D4-5057DC79349F}"/>
              </a:ext>
            </a:extLst>
          </p:cNvPr>
          <p:cNvGrpSpPr/>
          <p:nvPr/>
        </p:nvGrpSpPr>
        <p:grpSpPr>
          <a:xfrm>
            <a:off x="7579766" y="1008895"/>
            <a:ext cx="1825375" cy="1412853"/>
            <a:chOff x="7579766" y="1008895"/>
            <a:chExt cx="1825375" cy="1412853"/>
          </a:xfrm>
        </p:grpSpPr>
        <p:sp>
          <p:nvSpPr>
            <p:cNvPr id="75" name="ZoneTexte 74">
              <a:extLst>
                <a:ext uri="{FF2B5EF4-FFF2-40B4-BE49-F238E27FC236}">
                  <a16:creationId xmlns:a16="http://schemas.microsoft.com/office/drawing/2014/main" id="{FDDF5EA4-2681-9CFD-BBE9-173F509F506D}"/>
                </a:ext>
              </a:extLst>
            </p:cNvPr>
            <p:cNvSpPr txBox="1"/>
            <p:nvPr/>
          </p:nvSpPr>
          <p:spPr>
            <a:xfrm>
              <a:off x="7579766" y="1775417"/>
              <a:ext cx="1825375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r-FR" sz="1200" err="1"/>
                <a:t>Surgical</a:t>
              </a:r>
              <a:r>
                <a:rPr lang="fr-FR" sz="1200"/>
                <a:t> </a:t>
              </a:r>
              <a:r>
                <a:rPr lang="fr-FR" sz="1200" err="1"/>
                <a:t>procedure</a:t>
              </a:r>
              <a:r>
                <a:rPr lang="fr-FR" sz="1200"/>
                <a:t> </a:t>
              </a:r>
              <a:r>
                <a:rPr lang="fr-FR" sz="1200" err="1"/>
                <a:t>list</a:t>
              </a:r>
              <a:r>
                <a:rPr lang="fr-FR" sz="1200"/>
                <a:t> </a:t>
              </a:r>
              <a:r>
                <a:rPr lang="fr-FR" sz="1200" err="1"/>
                <a:t>detailing</a:t>
              </a:r>
              <a:r>
                <a:rPr lang="fr-FR" sz="1200"/>
                <a:t> all </a:t>
              </a:r>
              <a:r>
                <a:rPr lang="fr-FR" sz="1200" err="1"/>
                <a:t>products</a:t>
              </a:r>
              <a:r>
                <a:rPr lang="fr-FR" sz="1200"/>
                <a:t> </a:t>
              </a:r>
              <a:r>
                <a:rPr lang="fr-FR" sz="1200" err="1"/>
                <a:t>required</a:t>
              </a:r>
              <a:endParaRPr lang="fr-FR" sz="1200"/>
            </a:p>
          </p:txBody>
        </p:sp>
        <p:grpSp>
          <p:nvGrpSpPr>
            <p:cNvPr id="25" name="Groupe 24">
              <a:extLst>
                <a:ext uri="{FF2B5EF4-FFF2-40B4-BE49-F238E27FC236}">
                  <a16:creationId xmlns:a16="http://schemas.microsoft.com/office/drawing/2014/main" id="{93575B03-C85C-0053-FD4F-8A5C2A1E136F}"/>
                </a:ext>
              </a:extLst>
            </p:cNvPr>
            <p:cNvGrpSpPr/>
            <p:nvPr/>
          </p:nvGrpSpPr>
          <p:grpSpPr>
            <a:xfrm>
              <a:off x="8012407" y="1008895"/>
              <a:ext cx="900210" cy="656365"/>
              <a:chOff x="7150165" y="1257542"/>
              <a:chExt cx="1003683" cy="731810"/>
            </a:xfrm>
          </p:grpSpPr>
          <p:pic>
            <p:nvPicPr>
              <p:cNvPr id="24" name="Image 23">
                <a:extLst>
                  <a:ext uri="{FF2B5EF4-FFF2-40B4-BE49-F238E27FC236}">
                    <a16:creationId xmlns:a16="http://schemas.microsoft.com/office/drawing/2014/main" id="{52CE8565-7B17-1680-8813-1E2275C109C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150165" y="1403666"/>
                <a:ext cx="698165" cy="510998"/>
              </a:xfrm>
              <a:prstGeom prst="rect">
                <a:avLst/>
              </a:prstGeom>
            </p:spPr>
          </p:pic>
          <p:pic>
            <p:nvPicPr>
              <p:cNvPr id="22" name="Image 21">
                <a:extLst>
                  <a:ext uri="{FF2B5EF4-FFF2-40B4-BE49-F238E27FC236}">
                    <a16:creationId xmlns:a16="http://schemas.microsoft.com/office/drawing/2014/main" id="{E1E5EBBA-4FD2-C0FC-75DA-D68E51C44DB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672944" y="1257542"/>
                <a:ext cx="480904" cy="731810"/>
              </a:xfrm>
              <a:prstGeom prst="rect">
                <a:avLst/>
              </a:prstGeom>
            </p:spPr>
          </p:pic>
        </p:grpSp>
      </p:grp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BCA2CAD9-3227-4456-1B14-5BC70802F01B}"/>
              </a:ext>
            </a:extLst>
          </p:cNvPr>
          <p:cNvGrpSpPr/>
          <p:nvPr/>
        </p:nvGrpSpPr>
        <p:grpSpPr>
          <a:xfrm>
            <a:off x="5098122" y="3317670"/>
            <a:ext cx="1995755" cy="1959647"/>
            <a:chOff x="5098122" y="3317670"/>
            <a:chExt cx="1995755" cy="1959647"/>
          </a:xfrm>
        </p:grpSpPr>
        <p:sp>
          <p:nvSpPr>
            <p:cNvPr id="217" name="Flèche vers la droite 216">
              <a:extLst>
                <a:ext uri="{FF2B5EF4-FFF2-40B4-BE49-F238E27FC236}">
                  <a16:creationId xmlns:a16="http://schemas.microsoft.com/office/drawing/2014/main" id="{4E7E3AFC-39C0-9152-EA57-205FCC10F970}"/>
                </a:ext>
              </a:extLst>
            </p:cNvPr>
            <p:cNvSpPr/>
            <p:nvPr/>
          </p:nvSpPr>
          <p:spPr>
            <a:xfrm rot="5400000">
              <a:off x="5826998" y="3356186"/>
              <a:ext cx="538002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19" name="ZoneTexte 218">
              <a:extLst>
                <a:ext uri="{FF2B5EF4-FFF2-40B4-BE49-F238E27FC236}">
                  <a16:creationId xmlns:a16="http://schemas.microsoft.com/office/drawing/2014/main" id="{9447D7B5-4BEA-D6BB-F93C-95100EFDDAFC}"/>
                </a:ext>
              </a:extLst>
            </p:cNvPr>
            <p:cNvSpPr txBox="1"/>
            <p:nvPr/>
          </p:nvSpPr>
          <p:spPr>
            <a:xfrm>
              <a:off x="5098122" y="5000318"/>
              <a:ext cx="1995755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/>
              <a:r>
                <a:rPr lang="en-GB" sz="1200"/>
                <a:t>Recording in EHR</a:t>
              </a:r>
            </a:p>
          </p:txBody>
        </p:sp>
        <p:pic>
          <p:nvPicPr>
            <p:cNvPr id="221" name="Image 220" descr="Une image contenant texte&#10;&#10;Description générée automatiquement">
              <a:extLst>
                <a:ext uri="{FF2B5EF4-FFF2-40B4-BE49-F238E27FC236}">
                  <a16:creationId xmlns:a16="http://schemas.microsoft.com/office/drawing/2014/main" id="{11EF816C-7A66-03EA-589F-1DE3168AC408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5591317" y="4075091"/>
              <a:ext cx="947938" cy="691314"/>
            </a:xfrm>
            <a:prstGeom prst="rect">
              <a:avLst/>
            </a:prstGeom>
          </p:spPr>
        </p:pic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5AE508DD-795A-F74E-C768-9854E2531145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6211569" y="4312546"/>
              <a:ext cx="637580" cy="6375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9106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Flèche vers la droite 200">
            <a:extLst>
              <a:ext uri="{FF2B5EF4-FFF2-40B4-BE49-F238E27FC236}">
                <a16:creationId xmlns:a16="http://schemas.microsoft.com/office/drawing/2014/main" id="{810EDC0D-EAE8-C115-68CC-17472AFC7E28}"/>
              </a:ext>
            </a:extLst>
          </p:cNvPr>
          <p:cNvSpPr/>
          <p:nvPr/>
        </p:nvSpPr>
        <p:spPr>
          <a:xfrm rot="16200000">
            <a:off x="1060641" y="4501132"/>
            <a:ext cx="797045" cy="46097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202" name="Groupe 201">
            <a:extLst>
              <a:ext uri="{FF2B5EF4-FFF2-40B4-BE49-F238E27FC236}">
                <a16:creationId xmlns:a16="http://schemas.microsoft.com/office/drawing/2014/main" id="{A2BA0F49-F1B3-087C-C27D-AEBD06508019}"/>
              </a:ext>
            </a:extLst>
          </p:cNvPr>
          <p:cNvGrpSpPr/>
          <p:nvPr/>
        </p:nvGrpSpPr>
        <p:grpSpPr>
          <a:xfrm>
            <a:off x="462581" y="4866689"/>
            <a:ext cx="2902796" cy="1486003"/>
            <a:chOff x="4070754" y="4734107"/>
            <a:chExt cx="2902796" cy="1486003"/>
          </a:xfrm>
        </p:grpSpPr>
        <p:sp>
          <p:nvSpPr>
            <p:cNvPr id="203" name="Flèche vers la droite 202">
              <a:extLst>
                <a:ext uri="{FF2B5EF4-FFF2-40B4-BE49-F238E27FC236}">
                  <a16:creationId xmlns:a16="http://schemas.microsoft.com/office/drawing/2014/main" id="{E9845B20-59FF-0D3C-9037-2607B0AE6843}"/>
                </a:ext>
              </a:extLst>
            </p:cNvPr>
            <p:cNvSpPr/>
            <p:nvPr/>
          </p:nvSpPr>
          <p:spPr>
            <a:xfrm rot="10800000">
              <a:off x="5734797" y="5321559"/>
              <a:ext cx="1238753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04" name="Groupe 203">
              <a:extLst>
                <a:ext uri="{FF2B5EF4-FFF2-40B4-BE49-F238E27FC236}">
                  <a16:creationId xmlns:a16="http://schemas.microsoft.com/office/drawing/2014/main" id="{EFFF1D6C-DEEE-F993-149E-76D88B8329C1}"/>
                </a:ext>
              </a:extLst>
            </p:cNvPr>
            <p:cNvGrpSpPr/>
            <p:nvPr/>
          </p:nvGrpSpPr>
          <p:grpSpPr>
            <a:xfrm>
              <a:off x="4070754" y="4734107"/>
              <a:ext cx="1995755" cy="1486003"/>
              <a:chOff x="285107" y="4851645"/>
              <a:chExt cx="1995755" cy="1486003"/>
            </a:xfrm>
          </p:grpSpPr>
          <p:sp>
            <p:nvSpPr>
              <p:cNvPr id="205" name="ZoneTexte 204">
                <a:extLst>
                  <a:ext uri="{FF2B5EF4-FFF2-40B4-BE49-F238E27FC236}">
                    <a16:creationId xmlns:a16="http://schemas.microsoft.com/office/drawing/2014/main" id="{FDEF2DA2-7498-F482-EECF-8F2A9967A6A6}"/>
                  </a:ext>
                </a:extLst>
              </p:cNvPr>
              <p:cNvSpPr txBox="1"/>
              <p:nvPr/>
            </p:nvSpPr>
            <p:spPr>
              <a:xfrm>
                <a:off x="285107" y="6060649"/>
                <a:ext cx="199575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200"/>
                  <a:t>Reimbursement</a:t>
                </a:r>
              </a:p>
            </p:txBody>
          </p:sp>
          <p:grpSp>
            <p:nvGrpSpPr>
              <p:cNvPr id="206" name="Groupe 205">
                <a:extLst>
                  <a:ext uri="{FF2B5EF4-FFF2-40B4-BE49-F238E27FC236}">
                    <a16:creationId xmlns:a16="http://schemas.microsoft.com/office/drawing/2014/main" id="{601C2E5F-EC7A-EA60-B9E1-E72FC57547E7}"/>
                  </a:ext>
                </a:extLst>
              </p:cNvPr>
              <p:cNvGrpSpPr/>
              <p:nvPr/>
            </p:nvGrpSpPr>
            <p:grpSpPr>
              <a:xfrm>
                <a:off x="824849" y="4851645"/>
                <a:ext cx="1097702" cy="1101667"/>
                <a:chOff x="824849" y="4851645"/>
                <a:chExt cx="1097702" cy="1101667"/>
              </a:xfrm>
            </p:grpSpPr>
            <p:pic>
              <p:nvPicPr>
                <p:cNvPr id="207" name="Image 206">
                  <a:extLst>
                    <a:ext uri="{FF2B5EF4-FFF2-40B4-BE49-F238E27FC236}">
                      <a16:creationId xmlns:a16="http://schemas.microsoft.com/office/drawing/2014/main" id="{59246207-5044-52C4-485E-5D9506B9003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824849" y="4851645"/>
                  <a:ext cx="848506" cy="930885"/>
                </a:xfrm>
                <a:prstGeom prst="rect">
                  <a:avLst/>
                </a:prstGeom>
              </p:spPr>
            </p:pic>
            <p:pic>
              <p:nvPicPr>
                <p:cNvPr id="208" name="Image 207">
                  <a:extLst>
                    <a:ext uri="{FF2B5EF4-FFF2-40B4-BE49-F238E27FC236}">
                      <a16:creationId xmlns:a16="http://schemas.microsoft.com/office/drawing/2014/main" id="{1A4125D8-F42E-4C59-0C32-7674EE3FCD5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368073" y="5398834"/>
                  <a:ext cx="554478" cy="554478"/>
                </a:xfrm>
                <a:prstGeom prst="rect">
                  <a:avLst/>
                </a:prstGeom>
              </p:spPr>
            </p:pic>
          </p:grpSp>
        </p:grpSp>
      </p:grpSp>
      <p:grpSp>
        <p:nvGrpSpPr>
          <p:cNvPr id="209" name="Groupe 208">
            <a:extLst>
              <a:ext uri="{FF2B5EF4-FFF2-40B4-BE49-F238E27FC236}">
                <a16:creationId xmlns:a16="http://schemas.microsoft.com/office/drawing/2014/main" id="{879A5970-8782-18DF-FBE2-98085648913C}"/>
              </a:ext>
            </a:extLst>
          </p:cNvPr>
          <p:cNvGrpSpPr/>
          <p:nvPr/>
        </p:nvGrpSpPr>
        <p:grpSpPr>
          <a:xfrm>
            <a:off x="2885122" y="4915466"/>
            <a:ext cx="3007189" cy="1416264"/>
            <a:chOff x="6226932" y="4782884"/>
            <a:chExt cx="3007189" cy="1416264"/>
          </a:xfrm>
        </p:grpSpPr>
        <p:grpSp>
          <p:nvGrpSpPr>
            <p:cNvPr id="210" name="Groupe 209">
              <a:extLst>
                <a:ext uri="{FF2B5EF4-FFF2-40B4-BE49-F238E27FC236}">
                  <a16:creationId xmlns:a16="http://schemas.microsoft.com/office/drawing/2014/main" id="{678E9A1D-4ACD-CE87-02B7-3D611C99E1AD}"/>
                </a:ext>
              </a:extLst>
            </p:cNvPr>
            <p:cNvGrpSpPr/>
            <p:nvPr/>
          </p:nvGrpSpPr>
          <p:grpSpPr>
            <a:xfrm>
              <a:off x="6226932" y="4789197"/>
              <a:ext cx="1995755" cy="1409951"/>
              <a:chOff x="2691614" y="4927697"/>
              <a:chExt cx="1995755" cy="1409951"/>
            </a:xfrm>
          </p:grpSpPr>
          <p:sp>
            <p:nvSpPr>
              <p:cNvPr id="212" name="ZoneTexte 211">
                <a:extLst>
                  <a:ext uri="{FF2B5EF4-FFF2-40B4-BE49-F238E27FC236}">
                    <a16:creationId xmlns:a16="http://schemas.microsoft.com/office/drawing/2014/main" id="{D07E0D68-F104-97F4-5FF4-11F6762F34CB}"/>
                  </a:ext>
                </a:extLst>
              </p:cNvPr>
              <p:cNvSpPr txBox="1"/>
              <p:nvPr/>
            </p:nvSpPr>
            <p:spPr>
              <a:xfrm>
                <a:off x="2691614" y="6060649"/>
                <a:ext cx="199575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200"/>
                  <a:t>Medical Billing/ coding  </a:t>
                </a:r>
              </a:p>
            </p:txBody>
          </p:sp>
          <p:grpSp>
            <p:nvGrpSpPr>
              <p:cNvPr id="213" name="Groupe 212">
                <a:extLst>
                  <a:ext uri="{FF2B5EF4-FFF2-40B4-BE49-F238E27FC236}">
                    <a16:creationId xmlns:a16="http://schemas.microsoft.com/office/drawing/2014/main" id="{29AAC861-053E-2BD4-8171-4BDBFCE8271E}"/>
                  </a:ext>
                </a:extLst>
              </p:cNvPr>
              <p:cNvGrpSpPr/>
              <p:nvPr/>
            </p:nvGrpSpPr>
            <p:grpSpPr>
              <a:xfrm>
                <a:off x="3354063" y="4927697"/>
                <a:ext cx="947938" cy="1163282"/>
                <a:chOff x="8493368" y="2772484"/>
                <a:chExt cx="1486923" cy="1824709"/>
              </a:xfrm>
            </p:grpSpPr>
            <p:pic>
              <p:nvPicPr>
                <p:cNvPr id="214" name="Image 213">
                  <a:extLst>
                    <a:ext uri="{FF2B5EF4-FFF2-40B4-BE49-F238E27FC236}">
                      <a16:creationId xmlns:a16="http://schemas.microsoft.com/office/drawing/2014/main" id="{63032087-B880-4040-8E87-95F43E366FA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8493368" y="2772484"/>
                  <a:ext cx="1052050" cy="1460173"/>
                </a:xfrm>
                <a:prstGeom prst="rect">
                  <a:avLst/>
                </a:prstGeom>
              </p:spPr>
            </p:pic>
            <p:pic>
              <p:nvPicPr>
                <p:cNvPr id="215" name="Image 214">
                  <a:extLst>
                    <a:ext uri="{FF2B5EF4-FFF2-40B4-BE49-F238E27FC236}">
                      <a16:creationId xmlns:a16="http://schemas.microsoft.com/office/drawing/2014/main" id="{270D4670-29CF-3803-F2FF-8A90947E9D5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9110544" y="3727446"/>
                  <a:ext cx="869747" cy="869747"/>
                </a:xfrm>
                <a:prstGeom prst="rect">
                  <a:avLst/>
                </a:prstGeom>
              </p:spPr>
            </p:pic>
          </p:grpSp>
        </p:grpSp>
        <p:sp>
          <p:nvSpPr>
            <p:cNvPr id="211" name="Flèche vers la droite 210">
              <a:extLst>
                <a:ext uri="{FF2B5EF4-FFF2-40B4-BE49-F238E27FC236}">
                  <a16:creationId xmlns:a16="http://schemas.microsoft.com/office/drawing/2014/main" id="{8FA1D5D1-5400-8A93-A403-3F9262D93027}"/>
                </a:ext>
              </a:extLst>
            </p:cNvPr>
            <p:cNvSpPr/>
            <p:nvPr/>
          </p:nvSpPr>
          <p:spPr>
            <a:xfrm rot="8100000">
              <a:off x="7903145" y="4782884"/>
              <a:ext cx="1330976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223" name="Groupe 222">
            <a:extLst>
              <a:ext uri="{FF2B5EF4-FFF2-40B4-BE49-F238E27FC236}">
                <a16:creationId xmlns:a16="http://schemas.microsoft.com/office/drawing/2014/main" id="{5F063851-549B-B792-D7B7-2EBF87822706}"/>
              </a:ext>
            </a:extLst>
          </p:cNvPr>
          <p:cNvGrpSpPr/>
          <p:nvPr/>
        </p:nvGrpSpPr>
        <p:grpSpPr>
          <a:xfrm>
            <a:off x="4239055" y="2008765"/>
            <a:ext cx="2867453" cy="1127087"/>
            <a:chOff x="7169838" y="2008765"/>
            <a:chExt cx="2867453" cy="1127087"/>
          </a:xfrm>
        </p:grpSpPr>
        <p:sp>
          <p:nvSpPr>
            <p:cNvPr id="224" name="Flèche vers la droite 223">
              <a:extLst>
                <a:ext uri="{FF2B5EF4-FFF2-40B4-BE49-F238E27FC236}">
                  <a16:creationId xmlns:a16="http://schemas.microsoft.com/office/drawing/2014/main" id="{3870A5B5-9D6D-9096-60B0-59F4E3A4CFDC}"/>
                </a:ext>
              </a:extLst>
            </p:cNvPr>
            <p:cNvSpPr/>
            <p:nvPr/>
          </p:nvSpPr>
          <p:spPr>
            <a:xfrm rot="1800000">
              <a:off x="7169838" y="2108385"/>
              <a:ext cx="1410069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25" name="Groupe 224">
              <a:extLst>
                <a:ext uri="{FF2B5EF4-FFF2-40B4-BE49-F238E27FC236}">
                  <a16:creationId xmlns:a16="http://schemas.microsoft.com/office/drawing/2014/main" id="{A405EBA9-C0C8-C93D-3FC0-7658B09829E8}"/>
                </a:ext>
              </a:extLst>
            </p:cNvPr>
            <p:cNvGrpSpPr/>
            <p:nvPr/>
          </p:nvGrpSpPr>
          <p:grpSpPr>
            <a:xfrm>
              <a:off x="8041536" y="2008765"/>
              <a:ext cx="1995755" cy="1127087"/>
              <a:chOff x="5098122" y="3328282"/>
              <a:chExt cx="1995755" cy="1127087"/>
            </a:xfrm>
          </p:grpSpPr>
          <p:sp>
            <p:nvSpPr>
              <p:cNvPr id="226" name="ZoneTexte 225">
                <a:extLst>
                  <a:ext uri="{FF2B5EF4-FFF2-40B4-BE49-F238E27FC236}">
                    <a16:creationId xmlns:a16="http://schemas.microsoft.com/office/drawing/2014/main" id="{3B41B592-8791-BE31-BBDE-F568DC4213E6}"/>
                  </a:ext>
                </a:extLst>
              </p:cNvPr>
              <p:cNvSpPr txBox="1"/>
              <p:nvPr/>
            </p:nvSpPr>
            <p:spPr>
              <a:xfrm>
                <a:off x="5098122" y="4178370"/>
                <a:ext cx="199575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200"/>
                  <a:t>Point of care Usage</a:t>
                </a:r>
              </a:p>
            </p:txBody>
          </p:sp>
          <p:pic>
            <p:nvPicPr>
              <p:cNvPr id="227" name="Image 226">
                <a:extLst>
                  <a:ext uri="{FF2B5EF4-FFF2-40B4-BE49-F238E27FC236}">
                    <a16:creationId xmlns:a16="http://schemas.microsoft.com/office/drawing/2014/main" id="{620D7200-E1AA-F3C1-8976-392EA4A8485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753169" y="3328282"/>
                <a:ext cx="660400" cy="762000"/>
              </a:xfrm>
              <a:prstGeom prst="rect">
                <a:avLst/>
              </a:prstGeom>
            </p:spPr>
          </p:pic>
        </p:grpSp>
      </p:grpSp>
      <p:grpSp>
        <p:nvGrpSpPr>
          <p:cNvPr id="228" name="Groupe 227">
            <a:extLst>
              <a:ext uri="{FF2B5EF4-FFF2-40B4-BE49-F238E27FC236}">
                <a16:creationId xmlns:a16="http://schemas.microsoft.com/office/drawing/2014/main" id="{73B295E3-5689-83EA-738B-F782C0D1CFE7}"/>
              </a:ext>
            </a:extLst>
          </p:cNvPr>
          <p:cNvGrpSpPr/>
          <p:nvPr/>
        </p:nvGrpSpPr>
        <p:grpSpPr>
          <a:xfrm>
            <a:off x="2188614" y="1176999"/>
            <a:ext cx="2692263" cy="1365624"/>
            <a:chOff x="5530424" y="1176999"/>
            <a:chExt cx="2692263" cy="1365624"/>
          </a:xfrm>
        </p:grpSpPr>
        <p:sp>
          <p:nvSpPr>
            <p:cNvPr id="229" name="Flèche vers la droite 228">
              <a:extLst>
                <a:ext uri="{FF2B5EF4-FFF2-40B4-BE49-F238E27FC236}">
                  <a16:creationId xmlns:a16="http://schemas.microsoft.com/office/drawing/2014/main" id="{3FF58BCB-5289-1141-E0ED-EAC16EC4CC97}"/>
                </a:ext>
              </a:extLst>
            </p:cNvPr>
            <p:cNvSpPr/>
            <p:nvPr/>
          </p:nvSpPr>
          <p:spPr>
            <a:xfrm>
              <a:off x="5530424" y="1530342"/>
              <a:ext cx="1056602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30" name="Groupe 229">
              <a:extLst>
                <a:ext uri="{FF2B5EF4-FFF2-40B4-BE49-F238E27FC236}">
                  <a16:creationId xmlns:a16="http://schemas.microsoft.com/office/drawing/2014/main" id="{939B301E-0959-B449-216C-E85F60291025}"/>
                </a:ext>
              </a:extLst>
            </p:cNvPr>
            <p:cNvGrpSpPr/>
            <p:nvPr/>
          </p:nvGrpSpPr>
          <p:grpSpPr>
            <a:xfrm>
              <a:off x="6226932" y="1176999"/>
              <a:ext cx="1995755" cy="1365624"/>
              <a:chOff x="5098122" y="1176999"/>
              <a:chExt cx="1995755" cy="1365624"/>
            </a:xfrm>
          </p:grpSpPr>
          <p:sp>
            <p:nvSpPr>
              <p:cNvPr id="231" name="ZoneTexte 230">
                <a:extLst>
                  <a:ext uri="{FF2B5EF4-FFF2-40B4-BE49-F238E27FC236}">
                    <a16:creationId xmlns:a16="http://schemas.microsoft.com/office/drawing/2014/main" id="{3ED97B9A-F7BD-1111-2F77-7CE676C86054}"/>
                  </a:ext>
                </a:extLst>
              </p:cNvPr>
              <p:cNvSpPr txBox="1"/>
              <p:nvPr/>
            </p:nvSpPr>
            <p:spPr>
              <a:xfrm>
                <a:off x="5098122" y="2265624"/>
                <a:ext cx="199575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200"/>
                  <a:t>Stock control</a:t>
                </a:r>
              </a:p>
            </p:txBody>
          </p:sp>
          <p:grpSp>
            <p:nvGrpSpPr>
              <p:cNvPr id="232" name="Groupe 231">
                <a:extLst>
                  <a:ext uri="{FF2B5EF4-FFF2-40B4-BE49-F238E27FC236}">
                    <a16:creationId xmlns:a16="http://schemas.microsoft.com/office/drawing/2014/main" id="{7D01C5F3-42A6-EDCF-FBC0-1829D14FD45A}"/>
                  </a:ext>
                </a:extLst>
              </p:cNvPr>
              <p:cNvGrpSpPr/>
              <p:nvPr/>
            </p:nvGrpSpPr>
            <p:grpSpPr>
              <a:xfrm>
                <a:off x="5461685" y="1176999"/>
                <a:ext cx="1394469" cy="993212"/>
                <a:chOff x="5461686" y="1280557"/>
                <a:chExt cx="1249074" cy="889654"/>
              </a:xfrm>
            </p:grpSpPr>
            <p:pic>
              <p:nvPicPr>
                <p:cNvPr id="233" name="Image 232">
                  <a:extLst>
                    <a:ext uri="{FF2B5EF4-FFF2-40B4-BE49-F238E27FC236}">
                      <a16:creationId xmlns:a16="http://schemas.microsoft.com/office/drawing/2014/main" id="{A0ED2795-33DB-80EE-E4DE-DD9FE56E238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5461686" y="1280557"/>
                  <a:ext cx="1046384" cy="808365"/>
                </a:xfrm>
                <a:prstGeom prst="rect">
                  <a:avLst/>
                </a:prstGeom>
              </p:spPr>
            </p:pic>
            <p:pic>
              <p:nvPicPr>
                <p:cNvPr id="234" name="Image 233">
                  <a:extLst>
                    <a:ext uri="{FF2B5EF4-FFF2-40B4-BE49-F238E27FC236}">
                      <a16:creationId xmlns:a16="http://schemas.microsoft.com/office/drawing/2014/main" id="{C5141EEF-5E43-9CB5-6268-140734D880F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6096000" y="1876803"/>
                  <a:ext cx="614760" cy="293408"/>
                </a:xfrm>
                <a:prstGeom prst="rect">
                  <a:avLst/>
                </a:prstGeom>
              </p:spPr>
            </p:pic>
          </p:grpSp>
        </p:grpSp>
      </p:grpSp>
      <p:grpSp>
        <p:nvGrpSpPr>
          <p:cNvPr id="235" name="Groupe 234">
            <a:extLst>
              <a:ext uri="{FF2B5EF4-FFF2-40B4-BE49-F238E27FC236}">
                <a16:creationId xmlns:a16="http://schemas.microsoft.com/office/drawing/2014/main" id="{B05FE694-0325-7A37-B8BD-611932A9FFF7}"/>
              </a:ext>
            </a:extLst>
          </p:cNvPr>
          <p:cNvGrpSpPr/>
          <p:nvPr/>
        </p:nvGrpSpPr>
        <p:grpSpPr>
          <a:xfrm>
            <a:off x="462581" y="1176999"/>
            <a:ext cx="1995755" cy="1940290"/>
            <a:chOff x="4070754" y="1176999"/>
            <a:chExt cx="1995755" cy="1940290"/>
          </a:xfrm>
        </p:grpSpPr>
        <p:grpSp>
          <p:nvGrpSpPr>
            <p:cNvPr id="236" name="Groupe 235">
              <a:extLst>
                <a:ext uri="{FF2B5EF4-FFF2-40B4-BE49-F238E27FC236}">
                  <a16:creationId xmlns:a16="http://schemas.microsoft.com/office/drawing/2014/main" id="{1D3FBB19-C737-5399-482D-438C219F5D97}"/>
                </a:ext>
              </a:extLst>
            </p:cNvPr>
            <p:cNvGrpSpPr/>
            <p:nvPr/>
          </p:nvGrpSpPr>
          <p:grpSpPr>
            <a:xfrm>
              <a:off x="4070754" y="1176999"/>
              <a:ext cx="1995755" cy="1365624"/>
              <a:chOff x="2691614" y="1176999"/>
              <a:chExt cx="1995755" cy="1365624"/>
            </a:xfrm>
          </p:grpSpPr>
          <p:sp>
            <p:nvSpPr>
              <p:cNvPr id="238" name="ZoneTexte 237">
                <a:extLst>
                  <a:ext uri="{FF2B5EF4-FFF2-40B4-BE49-F238E27FC236}">
                    <a16:creationId xmlns:a16="http://schemas.microsoft.com/office/drawing/2014/main" id="{293588CE-23FE-1DC8-A0D7-6B3858D87868}"/>
                  </a:ext>
                </a:extLst>
              </p:cNvPr>
              <p:cNvSpPr txBox="1"/>
              <p:nvPr/>
            </p:nvSpPr>
            <p:spPr>
              <a:xfrm>
                <a:off x="2691614" y="2265624"/>
                <a:ext cx="199575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200"/>
                  <a:t>Stock Storage</a:t>
                </a:r>
              </a:p>
            </p:txBody>
          </p:sp>
          <p:pic>
            <p:nvPicPr>
              <p:cNvPr id="239" name="Image 238">
                <a:extLst>
                  <a:ext uri="{FF2B5EF4-FFF2-40B4-BE49-F238E27FC236}">
                    <a16:creationId xmlns:a16="http://schemas.microsoft.com/office/drawing/2014/main" id="{85CC1284-FF07-8DE4-67C8-440054D307E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121567" y="1176999"/>
                <a:ext cx="1180434" cy="911923"/>
              </a:xfrm>
              <a:prstGeom prst="rect">
                <a:avLst/>
              </a:prstGeom>
            </p:spPr>
          </p:pic>
        </p:grpSp>
        <p:sp>
          <p:nvSpPr>
            <p:cNvPr id="237" name="Flèche vers la droite 236">
              <a:extLst>
                <a:ext uri="{FF2B5EF4-FFF2-40B4-BE49-F238E27FC236}">
                  <a16:creationId xmlns:a16="http://schemas.microsoft.com/office/drawing/2014/main" id="{9D88F714-3D64-5528-63CC-9FA2B931F0BD}"/>
                </a:ext>
              </a:extLst>
            </p:cNvPr>
            <p:cNvSpPr/>
            <p:nvPr/>
          </p:nvSpPr>
          <p:spPr>
            <a:xfrm rot="16200000">
              <a:off x="4798336" y="2617803"/>
              <a:ext cx="538002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240" name="Groupe 239">
            <a:extLst>
              <a:ext uri="{FF2B5EF4-FFF2-40B4-BE49-F238E27FC236}">
                <a16:creationId xmlns:a16="http://schemas.microsoft.com/office/drawing/2014/main" id="{EF50A755-52C0-E66E-596F-E5330D05321A}"/>
              </a:ext>
            </a:extLst>
          </p:cNvPr>
          <p:cNvGrpSpPr/>
          <p:nvPr/>
        </p:nvGrpSpPr>
        <p:grpSpPr>
          <a:xfrm>
            <a:off x="461286" y="2994907"/>
            <a:ext cx="1995755" cy="1340070"/>
            <a:chOff x="285107" y="1202553"/>
            <a:chExt cx="1995755" cy="1340070"/>
          </a:xfrm>
        </p:grpSpPr>
        <p:sp>
          <p:nvSpPr>
            <p:cNvPr id="241" name="ZoneTexte 240">
              <a:extLst>
                <a:ext uri="{FF2B5EF4-FFF2-40B4-BE49-F238E27FC236}">
                  <a16:creationId xmlns:a16="http://schemas.microsoft.com/office/drawing/2014/main" id="{2B5338DF-66FC-3B04-81E2-9AB178CD62F7}"/>
                </a:ext>
              </a:extLst>
            </p:cNvPr>
            <p:cNvSpPr txBox="1"/>
            <p:nvPr/>
          </p:nvSpPr>
          <p:spPr>
            <a:xfrm>
              <a:off x="285107" y="2265624"/>
              <a:ext cx="1995755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/>
              <a:r>
                <a:rPr lang="en-GB" sz="1200"/>
                <a:t>Procurement</a:t>
              </a:r>
              <a:endParaRPr lang="fr-FR" sz="1200"/>
            </a:p>
          </p:txBody>
        </p:sp>
        <p:grpSp>
          <p:nvGrpSpPr>
            <p:cNvPr id="242" name="Groupe 241">
              <a:extLst>
                <a:ext uri="{FF2B5EF4-FFF2-40B4-BE49-F238E27FC236}">
                  <a16:creationId xmlns:a16="http://schemas.microsoft.com/office/drawing/2014/main" id="{069B5B7F-34C6-31D6-1CE1-C267FE604C91}"/>
                </a:ext>
              </a:extLst>
            </p:cNvPr>
            <p:cNvGrpSpPr/>
            <p:nvPr/>
          </p:nvGrpSpPr>
          <p:grpSpPr>
            <a:xfrm>
              <a:off x="713044" y="1202553"/>
              <a:ext cx="1139880" cy="831294"/>
              <a:chOff x="7540212" y="2774400"/>
              <a:chExt cx="1139880" cy="831294"/>
            </a:xfrm>
          </p:grpSpPr>
          <p:pic>
            <p:nvPicPr>
              <p:cNvPr id="243" name="Image 242">
                <a:extLst>
                  <a:ext uri="{FF2B5EF4-FFF2-40B4-BE49-F238E27FC236}">
                    <a16:creationId xmlns:a16="http://schemas.microsoft.com/office/drawing/2014/main" id="{BE221908-8E46-EEAB-297C-E114807BCFD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540212" y="2774400"/>
                <a:ext cx="1139880" cy="831294"/>
              </a:xfrm>
              <a:prstGeom prst="rect">
                <a:avLst/>
              </a:prstGeom>
            </p:spPr>
          </p:pic>
          <p:pic>
            <p:nvPicPr>
              <p:cNvPr id="244" name="Image 243">
                <a:extLst>
                  <a:ext uri="{FF2B5EF4-FFF2-40B4-BE49-F238E27FC236}">
                    <a16:creationId xmlns:a16="http://schemas.microsoft.com/office/drawing/2014/main" id="{40BF25AD-D275-DE1F-D315-77FA61ADDA2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832913" y="2953340"/>
                <a:ext cx="554478" cy="554478"/>
              </a:xfrm>
              <a:prstGeom prst="rect">
                <a:avLst/>
              </a:prstGeom>
            </p:spPr>
          </p:pic>
        </p:grp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E56A2D8C-166E-2006-1CF1-3AE1501D1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err="1"/>
              <a:t>Where</a:t>
            </a:r>
            <a:r>
              <a:rPr lang="fr-FR"/>
              <a:t> the standards fit in the process </a:t>
            </a:r>
            <a:r>
              <a:rPr lang="fr-FR" err="1"/>
              <a:t>map</a:t>
            </a:r>
            <a:endParaRPr lang="fr-FR"/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FD40D14F-4C1D-43DC-518E-467A273204D5}"/>
              </a:ext>
            </a:extLst>
          </p:cNvPr>
          <p:cNvGrpSpPr/>
          <p:nvPr/>
        </p:nvGrpSpPr>
        <p:grpSpPr>
          <a:xfrm>
            <a:off x="8851672" y="948760"/>
            <a:ext cx="2860045" cy="1623145"/>
            <a:chOff x="8851672" y="948760"/>
            <a:chExt cx="2860045" cy="1623145"/>
          </a:xfrm>
        </p:grpSpPr>
        <p:sp>
          <p:nvSpPr>
            <p:cNvPr id="6" name="Flèche vers la droite 5">
              <a:extLst>
                <a:ext uri="{FF2B5EF4-FFF2-40B4-BE49-F238E27FC236}">
                  <a16:creationId xmlns:a16="http://schemas.microsoft.com/office/drawing/2014/main" id="{FC0DB45B-D137-C54C-2239-E6EC8C144728}"/>
                </a:ext>
              </a:extLst>
            </p:cNvPr>
            <p:cNvSpPr/>
            <p:nvPr/>
          </p:nvSpPr>
          <p:spPr>
            <a:xfrm>
              <a:off x="8851672" y="1268845"/>
              <a:ext cx="1350776" cy="343076"/>
            </a:xfrm>
            <a:prstGeom prst="rightArrow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00" name="Groupe 199">
              <a:extLst>
                <a:ext uri="{FF2B5EF4-FFF2-40B4-BE49-F238E27FC236}">
                  <a16:creationId xmlns:a16="http://schemas.microsoft.com/office/drawing/2014/main" id="{E08CD460-C155-15F9-7918-F51E9410D8D7}"/>
                </a:ext>
              </a:extLst>
            </p:cNvPr>
            <p:cNvGrpSpPr/>
            <p:nvPr/>
          </p:nvGrpSpPr>
          <p:grpSpPr>
            <a:xfrm>
              <a:off x="10053073" y="948760"/>
              <a:ext cx="1658644" cy="1623145"/>
              <a:chOff x="10053073" y="948760"/>
              <a:chExt cx="1658644" cy="1623145"/>
            </a:xfrm>
          </p:grpSpPr>
          <p:sp>
            <p:nvSpPr>
              <p:cNvPr id="85" name="ZoneTexte 84">
                <a:extLst>
                  <a:ext uri="{FF2B5EF4-FFF2-40B4-BE49-F238E27FC236}">
                    <a16:creationId xmlns:a16="http://schemas.microsoft.com/office/drawing/2014/main" id="{0913C769-F82C-3309-B3FE-6A0BC05AC908}"/>
                  </a:ext>
                </a:extLst>
              </p:cNvPr>
              <p:cNvSpPr txBox="1"/>
              <p:nvPr/>
            </p:nvSpPr>
            <p:spPr>
              <a:xfrm>
                <a:off x="10622062" y="2325684"/>
                <a:ext cx="520666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GTIN</a:t>
                </a:r>
                <a:endParaRPr kumimoji="0" lang="en-US" sz="1000" i="0" u="none" strike="noStrike" kern="1200" cap="none" spc="0" normalizeH="0" baseline="0" noProof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grpSp>
            <p:nvGrpSpPr>
              <p:cNvPr id="64" name="Groupe 63">
                <a:extLst>
                  <a:ext uri="{FF2B5EF4-FFF2-40B4-BE49-F238E27FC236}">
                    <a16:creationId xmlns:a16="http://schemas.microsoft.com/office/drawing/2014/main" id="{353E3C8A-4034-6C6C-A35F-F011886821B8}"/>
                  </a:ext>
                </a:extLst>
              </p:cNvPr>
              <p:cNvGrpSpPr/>
              <p:nvPr/>
            </p:nvGrpSpPr>
            <p:grpSpPr>
              <a:xfrm>
                <a:off x="10502433" y="948760"/>
                <a:ext cx="905222" cy="751879"/>
                <a:chOff x="9660250" y="1185149"/>
                <a:chExt cx="905222" cy="751879"/>
              </a:xfrm>
            </p:grpSpPr>
            <p:sp>
              <p:nvSpPr>
                <p:cNvPr id="57" name="Virage 56">
                  <a:extLst>
                    <a:ext uri="{FF2B5EF4-FFF2-40B4-BE49-F238E27FC236}">
                      <a16:creationId xmlns:a16="http://schemas.microsoft.com/office/drawing/2014/main" id="{F59DA90C-2707-582B-658A-E015617E44A7}"/>
                    </a:ext>
                  </a:extLst>
                </p:cNvPr>
                <p:cNvSpPr/>
                <p:nvPr/>
              </p:nvSpPr>
              <p:spPr>
                <a:xfrm rot="2700000">
                  <a:off x="10157476" y="1183404"/>
                  <a:ext cx="406251" cy="409741"/>
                </a:xfrm>
                <a:prstGeom prst="bentArrow">
                  <a:avLst/>
                </a:pr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55" name="Groupe 54">
                  <a:extLst>
                    <a:ext uri="{FF2B5EF4-FFF2-40B4-BE49-F238E27FC236}">
                      <a16:creationId xmlns:a16="http://schemas.microsoft.com/office/drawing/2014/main" id="{B5F7BE80-0DA0-4C90-08C4-A87E2AEA2C6F}"/>
                    </a:ext>
                  </a:extLst>
                </p:cNvPr>
                <p:cNvGrpSpPr/>
                <p:nvPr/>
              </p:nvGrpSpPr>
              <p:grpSpPr>
                <a:xfrm>
                  <a:off x="9660250" y="1212885"/>
                  <a:ext cx="813361" cy="724143"/>
                  <a:chOff x="8731135" y="-493760"/>
                  <a:chExt cx="2717800" cy="2419682"/>
                </a:xfrm>
              </p:grpSpPr>
              <p:pic>
                <p:nvPicPr>
                  <p:cNvPr id="52" name="Image 51">
                    <a:extLst>
                      <a:ext uri="{FF2B5EF4-FFF2-40B4-BE49-F238E27FC236}">
                        <a16:creationId xmlns:a16="http://schemas.microsoft.com/office/drawing/2014/main" id="{4E8F106C-833E-3234-1B34-94804678A2A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 rot="18900000">
                    <a:off x="9222935" y="-493760"/>
                    <a:ext cx="1384300" cy="2209800"/>
                  </a:xfrm>
                  <a:prstGeom prst="rect">
                    <a:avLst/>
                  </a:prstGeom>
                </p:spPr>
              </p:pic>
              <p:pic>
                <p:nvPicPr>
                  <p:cNvPr id="54" name="Image 53">
                    <a:extLst>
                      <a:ext uri="{FF2B5EF4-FFF2-40B4-BE49-F238E27FC236}">
                        <a16:creationId xmlns:a16="http://schemas.microsoft.com/office/drawing/2014/main" id="{43250595-1C5B-F275-3F78-98BC3B17040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10"/>
                  <a:stretch>
                    <a:fillRect/>
                  </a:stretch>
                </p:blipFill>
                <p:spPr>
                  <a:xfrm>
                    <a:off x="8731135" y="528922"/>
                    <a:ext cx="2717800" cy="1397000"/>
                  </a:xfrm>
                  <a:prstGeom prst="rect">
                    <a:avLst/>
                  </a:prstGeom>
                </p:spPr>
              </p:pic>
            </p:grpSp>
          </p:grpSp>
          <p:sp>
            <p:nvSpPr>
              <p:cNvPr id="77" name="ZoneTexte 76">
                <a:extLst>
                  <a:ext uri="{FF2B5EF4-FFF2-40B4-BE49-F238E27FC236}">
                    <a16:creationId xmlns:a16="http://schemas.microsoft.com/office/drawing/2014/main" id="{8A97FFA3-B030-96B1-4078-9F8A3248FAA9}"/>
                  </a:ext>
                </a:extLst>
              </p:cNvPr>
              <p:cNvSpPr txBox="1"/>
              <p:nvPr/>
            </p:nvSpPr>
            <p:spPr>
              <a:xfrm>
                <a:off x="10053073" y="1797870"/>
                <a:ext cx="1658644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fr-FR" sz="1200" err="1"/>
                  <a:t>Products</a:t>
                </a:r>
                <a:r>
                  <a:rPr lang="fr-FR" sz="1200"/>
                  <a:t> </a:t>
                </a:r>
                <a:r>
                  <a:rPr lang="fr-FR" sz="1200" err="1"/>
                  <a:t>picked</a:t>
                </a:r>
                <a:r>
                  <a:rPr lang="fr-FR" sz="1200"/>
                  <a:t> </a:t>
                </a:r>
                <a:r>
                  <a:rPr lang="fr-FR" sz="1200" err="1"/>
                  <a:t>from</a:t>
                </a:r>
                <a:r>
                  <a:rPr lang="fr-FR" sz="1200"/>
                  <a:t> stock</a:t>
                </a:r>
              </a:p>
            </p:txBody>
          </p:sp>
        </p:grpSp>
      </p:grpSp>
      <p:sp>
        <p:nvSpPr>
          <p:cNvPr id="148" name="Rectangle 147">
            <a:extLst>
              <a:ext uri="{FF2B5EF4-FFF2-40B4-BE49-F238E27FC236}">
                <a16:creationId xmlns:a16="http://schemas.microsoft.com/office/drawing/2014/main" id="{204AE516-A88C-A1CA-BE5E-590076EDED8B}"/>
              </a:ext>
            </a:extLst>
          </p:cNvPr>
          <p:cNvSpPr/>
          <p:nvPr/>
        </p:nvSpPr>
        <p:spPr>
          <a:xfrm>
            <a:off x="21481" y="942889"/>
            <a:ext cx="5342189" cy="5952479"/>
          </a:xfrm>
          <a:prstGeom prst="rect">
            <a:avLst/>
          </a:prstGeom>
          <a:gradFill flip="none" rotWithShape="1">
            <a:gsLst>
              <a:gs pos="91000">
                <a:schemeClr val="accent1">
                  <a:lumMod val="5000"/>
                  <a:lumOff val="95000"/>
                  <a:alpha val="84766"/>
                </a:schemeClr>
              </a:gs>
              <a:gs pos="100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97" name="Groupe 196">
            <a:extLst>
              <a:ext uri="{FF2B5EF4-FFF2-40B4-BE49-F238E27FC236}">
                <a16:creationId xmlns:a16="http://schemas.microsoft.com/office/drawing/2014/main" id="{1D228D1A-4A5C-12A3-17D4-5057DC79349F}"/>
              </a:ext>
            </a:extLst>
          </p:cNvPr>
          <p:cNvGrpSpPr/>
          <p:nvPr/>
        </p:nvGrpSpPr>
        <p:grpSpPr>
          <a:xfrm>
            <a:off x="7579766" y="1008895"/>
            <a:ext cx="1825375" cy="1412853"/>
            <a:chOff x="7579766" y="1008895"/>
            <a:chExt cx="1825375" cy="1412853"/>
          </a:xfrm>
        </p:grpSpPr>
        <p:sp>
          <p:nvSpPr>
            <p:cNvPr id="75" name="ZoneTexte 74">
              <a:extLst>
                <a:ext uri="{FF2B5EF4-FFF2-40B4-BE49-F238E27FC236}">
                  <a16:creationId xmlns:a16="http://schemas.microsoft.com/office/drawing/2014/main" id="{FDDF5EA4-2681-9CFD-BBE9-173F509F506D}"/>
                </a:ext>
              </a:extLst>
            </p:cNvPr>
            <p:cNvSpPr txBox="1"/>
            <p:nvPr/>
          </p:nvSpPr>
          <p:spPr>
            <a:xfrm>
              <a:off x="7579766" y="1775417"/>
              <a:ext cx="1825375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r-FR" sz="1200" err="1"/>
                <a:t>Surgical</a:t>
              </a:r>
              <a:r>
                <a:rPr lang="fr-FR" sz="1200"/>
                <a:t> </a:t>
              </a:r>
              <a:r>
                <a:rPr lang="fr-FR" sz="1200" err="1"/>
                <a:t>procedure</a:t>
              </a:r>
              <a:r>
                <a:rPr lang="fr-FR" sz="1200"/>
                <a:t> </a:t>
              </a:r>
              <a:r>
                <a:rPr lang="fr-FR" sz="1200" err="1"/>
                <a:t>list</a:t>
              </a:r>
              <a:r>
                <a:rPr lang="fr-FR" sz="1200"/>
                <a:t> </a:t>
              </a:r>
              <a:r>
                <a:rPr lang="fr-FR" sz="1200" err="1"/>
                <a:t>detailing</a:t>
              </a:r>
              <a:r>
                <a:rPr lang="fr-FR" sz="1200"/>
                <a:t> all </a:t>
              </a:r>
              <a:r>
                <a:rPr lang="fr-FR" sz="1200" err="1"/>
                <a:t>products</a:t>
              </a:r>
              <a:r>
                <a:rPr lang="fr-FR" sz="1200"/>
                <a:t> </a:t>
              </a:r>
              <a:r>
                <a:rPr lang="fr-FR" sz="1200" err="1"/>
                <a:t>required</a:t>
              </a:r>
              <a:endParaRPr lang="fr-FR" sz="1200"/>
            </a:p>
          </p:txBody>
        </p:sp>
        <p:grpSp>
          <p:nvGrpSpPr>
            <p:cNvPr id="25" name="Groupe 24">
              <a:extLst>
                <a:ext uri="{FF2B5EF4-FFF2-40B4-BE49-F238E27FC236}">
                  <a16:creationId xmlns:a16="http://schemas.microsoft.com/office/drawing/2014/main" id="{93575B03-C85C-0053-FD4F-8A5C2A1E136F}"/>
                </a:ext>
              </a:extLst>
            </p:cNvPr>
            <p:cNvGrpSpPr/>
            <p:nvPr/>
          </p:nvGrpSpPr>
          <p:grpSpPr>
            <a:xfrm>
              <a:off x="8012407" y="1008895"/>
              <a:ext cx="900210" cy="656365"/>
              <a:chOff x="7150165" y="1257542"/>
              <a:chExt cx="1003683" cy="731810"/>
            </a:xfrm>
          </p:grpSpPr>
          <p:pic>
            <p:nvPicPr>
              <p:cNvPr id="24" name="Image 23">
                <a:extLst>
                  <a:ext uri="{FF2B5EF4-FFF2-40B4-BE49-F238E27FC236}">
                    <a16:creationId xmlns:a16="http://schemas.microsoft.com/office/drawing/2014/main" id="{52CE8565-7B17-1680-8813-1E2275C109C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150165" y="1403666"/>
                <a:ext cx="698165" cy="510998"/>
              </a:xfrm>
              <a:prstGeom prst="rect">
                <a:avLst/>
              </a:prstGeom>
            </p:spPr>
          </p:pic>
          <p:pic>
            <p:nvPicPr>
              <p:cNvPr id="22" name="Image 21">
                <a:extLst>
                  <a:ext uri="{FF2B5EF4-FFF2-40B4-BE49-F238E27FC236}">
                    <a16:creationId xmlns:a16="http://schemas.microsoft.com/office/drawing/2014/main" id="{E1E5EBBA-4FD2-C0FC-75DA-D68E51C44DB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7672944" y="1257542"/>
                <a:ext cx="480904" cy="731810"/>
              </a:xfrm>
              <a:prstGeom prst="rect">
                <a:avLst/>
              </a:prstGeom>
            </p:spPr>
          </p:pic>
        </p:grpSp>
      </p:grp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BCA2CAD9-3227-4456-1B14-5BC70802F01B}"/>
              </a:ext>
            </a:extLst>
          </p:cNvPr>
          <p:cNvGrpSpPr/>
          <p:nvPr/>
        </p:nvGrpSpPr>
        <p:grpSpPr>
          <a:xfrm>
            <a:off x="5098122" y="3317670"/>
            <a:ext cx="1995755" cy="1959647"/>
            <a:chOff x="5098122" y="3317670"/>
            <a:chExt cx="1995755" cy="1959647"/>
          </a:xfrm>
        </p:grpSpPr>
        <p:sp>
          <p:nvSpPr>
            <p:cNvPr id="217" name="Flèche vers la droite 216">
              <a:extLst>
                <a:ext uri="{FF2B5EF4-FFF2-40B4-BE49-F238E27FC236}">
                  <a16:creationId xmlns:a16="http://schemas.microsoft.com/office/drawing/2014/main" id="{4E7E3AFC-39C0-9152-EA57-205FCC10F970}"/>
                </a:ext>
              </a:extLst>
            </p:cNvPr>
            <p:cNvSpPr/>
            <p:nvPr/>
          </p:nvSpPr>
          <p:spPr>
            <a:xfrm rot="5400000">
              <a:off x="5826998" y="3356186"/>
              <a:ext cx="538002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19" name="ZoneTexte 218">
              <a:extLst>
                <a:ext uri="{FF2B5EF4-FFF2-40B4-BE49-F238E27FC236}">
                  <a16:creationId xmlns:a16="http://schemas.microsoft.com/office/drawing/2014/main" id="{9447D7B5-4BEA-D6BB-F93C-95100EFDDAFC}"/>
                </a:ext>
              </a:extLst>
            </p:cNvPr>
            <p:cNvSpPr txBox="1"/>
            <p:nvPr/>
          </p:nvSpPr>
          <p:spPr>
            <a:xfrm>
              <a:off x="5098122" y="5000318"/>
              <a:ext cx="1995755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/>
              <a:r>
                <a:rPr lang="en-GB" sz="1200"/>
                <a:t>Recording in EHR</a:t>
              </a:r>
            </a:p>
          </p:txBody>
        </p:sp>
        <p:pic>
          <p:nvPicPr>
            <p:cNvPr id="221" name="Image 220" descr="Une image contenant texte&#10;&#10;Description générée automatiquement">
              <a:extLst>
                <a:ext uri="{FF2B5EF4-FFF2-40B4-BE49-F238E27FC236}">
                  <a16:creationId xmlns:a16="http://schemas.microsoft.com/office/drawing/2014/main" id="{11EF816C-7A66-03EA-589F-1DE3168AC408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5591317" y="4075091"/>
              <a:ext cx="947938" cy="691314"/>
            </a:xfrm>
            <a:prstGeom prst="rect">
              <a:avLst/>
            </a:prstGeom>
          </p:spPr>
        </p:pic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5AE508DD-795A-F74E-C768-9854E2531145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6211569" y="4312546"/>
              <a:ext cx="637580" cy="6375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835608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Flèche vers la droite 200">
            <a:extLst>
              <a:ext uri="{FF2B5EF4-FFF2-40B4-BE49-F238E27FC236}">
                <a16:creationId xmlns:a16="http://schemas.microsoft.com/office/drawing/2014/main" id="{810EDC0D-EAE8-C115-68CC-17472AFC7E28}"/>
              </a:ext>
            </a:extLst>
          </p:cNvPr>
          <p:cNvSpPr/>
          <p:nvPr/>
        </p:nvSpPr>
        <p:spPr>
          <a:xfrm rot="16200000">
            <a:off x="1060641" y="4501132"/>
            <a:ext cx="797045" cy="46097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202" name="Groupe 201">
            <a:extLst>
              <a:ext uri="{FF2B5EF4-FFF2-40B4-BE49-F238E27FC236}">
                <a16:creationId xmlns:a16="http://schemas.microsoft.com/office/drawing/2014/main" id="{A2BA0F49-F1B3-087C-C27D-AEBD06508019}"/>
              </a:ext>
            </a:extLst>
          </p:cNvPr>
          <p:cNvGrpSpPr/>
          <p:nvPr/>
        </p:nvGrpSpPr>
        <p:grpSpPr>
          <a:xfrm>
            <a:off x="462581" y="4866689"/>
            <a:ext cx="2902796" cy="1486003"/>
            <a:chOff x="4070754" y="4734107"/>
            <a:chExt cx="2902796" cy="1486003"/>
          </a:xfrm>
        </p:grpSpPr>
        <p:sp>
          <p:nvSpPr>
            <p:cNvPr id="203" name="Flèche vers la droite 202">
              <a:extLst>
                <a:ext uri="{FF2B5EF4-FFF2-40B4-BE49-F238E27FC236}">
                  <a16:creationId xmlns:a16="http://schemas.microsoft.com/office/drawing/2014/main" id="{E9845B20-59FF-0D3C-9037-2607B0AE6843}"/>
                </a:ext>
              </a:extLst>
            </p:cNvPr>
            <p:cNvSpPr/>
            <p:nvPr/>
          </p:nvSpPr>
          <p:spPr>
            <a:xfrm rot="10800000">
              <a:off x="5734797" y="5321559"/>
              <a:ext cx="1238753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04" name="Groupe 203">
              <a:extLst>
                <a:ext uri="{FF2B5EF4-FFF2-40B4-BE49-F238E27FC236}">
                  <a16:creationId xmlns:a16="http://schemas.microsoft.com/office/drawing/2014/main" id="{EFFF1D6C-DEEE-F993-149E-76D88B8329C1}"/>
                </a:ext>
              </a:extLst>
            </p:cNvPr>
            <p:cNvGrpSpPr/>
            <p:nvPr/>
          </p:nvGrpSpPr>
          <p:grpSpPr>
            <a:xfrm>
              <a:off x="4070754" y="4734107"/>
              <a:ext cx="1995755" cy="1486003"/>
              <a:chOff x="285107" y="4851645"/>
              <a:chExt cx="1995755" cy="1486003"/>
            </a:xfrm>
          </p:grpSpPr>
          <p:sp>
            <p:nvSpPr>
              <p:cNvPr id="205" name="ZoneTexte 204">
                <a:extLst>
                  <a:ext uri="{FF2B5EF4-FFF2-40B4-BE49-F238E27FC236}">
                    <a16:creationId xmlns:a16="http://schemas.microsoft.com/office/drawing/2014/main" id="{FDEF2DA2-7498-F482-EECF-8F2A9967A6A6}"/>
                  </a:ext>
                </a:extLst>
              </p:cNvPr>
              <p:cNvSpPr txBox="1"/>
              <p:nvPr/>
            </p:nvSpPr>
            <p:spPr>
              <a:xfrm>
                <a:off x="285107" y="6060649"/>
                <a:ext cx="199575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200"/>
                  <a:t>Reimbursement</a:t>
                </a:r>
              </a:p>
            </p:txBody>
          </p:sp>
          <p:grpSp>
            <p:nvGrpSpPr>
              <p:cNvPr id="206" name="Groupe 205">
                <a:extLst>
                  <a:ext uri="{FF2B5EF4-FFF2-40B4-BE49-F238E27FC236}">
                    <a16:creationId xmlns:a16="http://schemas.microsoft.com/office/drawing/2014/main" id="{601C2E5F-EC7A-EA60-B9E1-E72FC57547E7}"/>
                  </a:ext>
                </a:extLst>
              </p:cNvPr>
              <p:cNvGrpSpPr/>
              <p:nvPr/>
            </p:nvGrpSpPr>
            <p:grpSpPr>
              <a:xfrm>
                <a:off x="824849" y="4851645"/>
                <a:ext cx="1097702" cy="1101667"/>
                <a:chOff x="824849" y="4851645"/>
                <a:chExt cx="1097702" cy="1101667"/>
              </a:xfrm>
            </p:grpSpPr>
            <p:pic>
              <p:nvPicPr>
                <p:cNvPr id="207" name="Image 206">
                  <a:extLst>
                    <a:ext uri="{FF2B5EF4-FFF2-40B4-BE49-F238E27FC236}">
                      <a16:creationId xmlns:a16="http://schemas.microsoft.com/office/drawing/2014/main" id="{59246207-5044-52C4-485E-5D9506B9003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824849" y="4851645"/>
                  <a:ext cx="848506" cy="930885"/>
                </a:xfrm>
                <a:prstGeom prst="rect">
                  <a:avLst/>
                </a:prstGeom>
              </p:spPr>
            </p:pic>
            <p:pic>
              <p:nvPicPr>
                <p:cNvPr id="208" name="Image 207">
                  <a:extLst>
                    <a:ext uri="{FF2B5EF4-FFF2-40B4-BE49-F238E27FC236}">
                      <a16:creationId xmlns:a16="http://schemas.microsoft.com/office/drawing/2014/main" id="{1A4125D8-F42E-4C59-0C32-7674EE3FCD5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368073" y="5398834"/>
                  <a:ext cx="554478" cy="554478"/>
                </a:xfrm>
                <a:prstGeom prst="rect">
                  <a:avLst/>
                </a:prstGeom>
              </p:spPr>
            </p:pic>
          </p:grpSp>
        </p:grpSp>
      </p:grpSp>
      <p:grpSp>
        <p:nvGrpSpPr>
          <p:cNvPr id="209" name="Groupe 208">
            <a:extLst>
              <a:ext uri="{FF2B5EF4-FFF2-40B4-BE49-F238E27FC236}">
                <a16:creationId xmlns:a16="http://schemas.microsoft.com/office/drawing/2014/main" id="{879A5970-8782-18DF-FBE2-98085648913C}"/>
              </a:ext>
            </a:extLst>
          </p:cNvPr>
          <p:cNvGrpSpPr/>
          <p:nvPr/>
        </p:nvGrpSpPr>
        <p:grpSpPr>
          <a:xfrm>
            <a:off x="2885122" y="4915466"/>
            <a:ext cx="3007189" cy="1416264"/>
            <a:chOff x="6226932" y="4782884"/>
            <a:chExt cx="3007189" cy="1416264"/>
          </a:xfrm>
        </p:grpSpPr>
        <p:grpSp>
          <p:nvGrpSpPr>
            <p:cNvPr id="210" name="Groupe 209">
              <a:extLst>
                <a:ext uri="{FF2B5EF4-FFF2-40B4-BE49-F238E27FC236}">
                  <a16:creationId xmlns:a16="http://schemas.microsoft.com/office/drawing/2014/main" id="{678E9A1D-4ACD-CE87-02B7-3D611C99E1AD}"/>
                </a:ext>
              </a:extLst>
            </p:cNvPr>
            <p:cNvGrpSpPr/>
            <p:nvPr/>
          </p:nvGrpSpPr>
          <p:grpSpPr>
            <a:xfrm>
              <a:off x="6226932" y="4789197"/>
              <a:ext cx="1995755" cy="1409951"/>
              <a:chOff x="2691614" y="4927697"/>
              <a:chExt cx="1995755" cy="1409951"/>
            </a:xfrm>
          </p:grpSpPr>
          <p:sp>
            <p:nvSpPr>
              <p:cNvPr id="212" name="ZoneTexte 211">
                <a:extLst>
                  <a:ext uri="{FF2B5EF4-FFF2-40B4-BE49-F238E27FC236}">
                    <a16:creationId xmlns:a16="http://schemas.microsoft.com/office/drawing/2014/main" id="{D07E0D68-F104-97F4-5FF4-11F6762F34CB}"/>
                  </a:ext>
                </a:extLst>
              </p:cNvPr>
              <p:cNvSpPr txBox="1"/>
              <p:nvPr/>
            </p:nvSpPr>
            <p:spPr>
              <a:xfrm>
                <a:off x="2691614" y="6060649"/>
                <a:ext cx="199575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200"/>
                  <a:t>Medical Billing/ coding  </a:t>
                </a:r>
              </a:p>
            </p:txBody>
          </p:sp>
          <p:grpSp>
            <p:nvGrpSpPr>
              <p:cNvPr id="213" name="Groupe 212">
                <a:extLst>
                  <a:ext uri="{FF2B5EF4-FFF2-40B4-BE49-F238E27FC236}">
                    <a16:creationId xmlns:a16="http://schemas.microsoft.com/office/drawing/2014/main" id="{29AAC861-053E-2BD4-8171-4BDBFCE8271E}"/>
                  </a:ext>
                </a:extLst>
              </p:cNvPr>
              <p:cNvGrpSpPr/>
              <p:nvPr/>
            </p:nvGrpSpPr>
            <p:grpSpPr>
              <a:xfrm>
                <a:off x="3354063" y="4927697"/>
                <a:ext cx="947938" cy="1163282"/>
                <a:chOff x="8493368" y="2772484"/>
                <a:chExt cx="1486923" cy="1824709"/>
              </a:xfrm>
            </p:grpSpPr>
            <p:pic>
              <p:nvPicPr>
                <p:cNvPr id="214" name="Image 213">
                  <a:extLst>
                    <a:ext uri="{FF2B5EF4-FFF2-40B4-BE49-F238E27FC236}">
                      <a16:creationId xmlns:a16="http://schemas.microsoft.com/office/drawing/2014/main" id="{63032087-B880-4040-8E87-95F43E366FA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8493368" y="2772484"/>
                  <a:ext cx="1052050" cy="1460173"/>
                </a:xfrm>
                <a:prstGeom prst="rect">
                  <a:avLst/>
                </a:prstGeom>
              </p:spPr>
            </p:pic>
            <p:pic>
              <p:nvPicPr>
                <p:cNvPr id="215" name="Image 214">
                  <a:extLst>
                    <a:ext uri="{FF2B5EF4-FFF2-40B4-BE49-F238E27FC236}">
                      <a16:creationId xmlns:a16="http://schemas.microsoft.com/office/drawing/2014/main" id="{270D4670-29CF-3803-F2FF-8A90947E9D5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9110544" y="3727446"/>
                  <a:ext cx="869747" cy="869747"/>
                </a:xfrm>
                <a:prstGeom prst="rect">
                  <a:avLst/>
                </a:prstGeom>
              </p:spPr>
            </p:pic>
          </p:grpSp>
        </p:grpSp>
        <p:sp>
          <p:nvSpPr>
            <p:cNvPr id="211" name="Flèche vers la droite 210">
              <a:extLst>
                <a:ext uri="{FF2B5EF4-FFF2-40B4-BE49-F238E27FC236}">
                  <a16:creationId xmlns:a16="http://schemas.microsoft.com/office/drawing/2014/main" id="{8FA1D5D1-5400-8A93-A403-3F9262D93027}"/>
                </a:ext>
              </a:extLst>
            </p:cNvPr>
            <p:cNvSpPr/>
            <p:nvPr/>
          </p:nvSpPr>
          <p:spPr>
            <a:xfrm rot="8100000">
              <a:off x="7903145" y="4782884"/>
              <a:ext cx="1330976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223" name="Groupe 222">
            <a:extLst>
              <a:ext uri="{FF2B5EF4-FFF2-40B4-BE49-F238E27FC236}">
                <a16:creationId xmlns:a16="http://schemas.microsoft.com/office/drawing/2014/main" id="{5F063851-549B-B792-D7B7-2EBF87822706}"/>
              </a:ext>
            </a:extLst>
          </p:cNvPr>
          <p:cNvGrpSpPr/>
          <p:nvPr/>
        </p:nvGrpSpPr>
        <p:grpSpPr>
          <a:xfrm>
            <a:off x="4239055" y="2008765"/>
            <a:ext cx="2867453" cy="1127087"/>
            <a:chOff x="7169838" y="2008765"/>
            <a:chExt cx="2867453" cy="1127087"/>
          </a:xfrm>
        </p:grpSpPr>
        <p:sp>
          <p:nvSpPr>
            <p:cNvPr id="224" name="Flèche vers la droite 223">
              <a:extLst>
                <a:ext uri="{FF2B5EF4-FFF2-40B4-BE49-F238E27FC236}">
                  <a16:creationId xmlns:a16="http://schemas.microsoft.com/office/drawing/2014/main" id="{3870A5B5-9D6D-9096-60B0-59F4E3A4CFDC}"/>
                </a:ext>
              </a:extLst>
            </p:cNvPr>
            <p:cNvSpPr/>
            <p:nvPr/>
          </p:nvSpPr>
          <p:spPr>
            <a:xfrm rot="1800000">
              <a:off x="7169838" y="2108385"/>
              <a:ext cx="1410069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25" name="Groupe 224">
              <a:extLst>
                <a:ext uri="{FF2B5EF4-FFF2-40B4-BE49-F238E27FC236}">
                  <a16:creationId xmlns:a16="http://schemas.microsoft.com/office/drawing/2014/main" id="{A405EBA9-C0C8-C93D-3FC0-7658B09829E8}"/>
                </a:ext>
              </a:extLst>
            </p:cNvPr>
            <p:cNvGrpSpPr/>
            <p:nvPr/>
          </p:nvGrpSpPr>
          <p:grpSpPr>
            <a:xfrm>
              <a:off x="8041536" y="2008765"/>
              <a:ext cx="1995755" cy="1127087"/>
              <a:chOff x="5098122" y="3328282"/>
              <a:chExt cx="1995755" cy="1127087"/>
            </a:xfrm>
          </p:grpSpPr>
          <p:sp>
            <p:nvSpPr>
              <p:cNvPr id="226" name="ZoneTexte 225">
                <a:extLst>
                  <a:ext uri="{FF2B5EF4-FFF2-40B4-BE49-F238E27FC236}">
                    <a16:creationId xmlns:a16="http://schemas.microsoft.com/office/drawing/2014/main" id="{3B41B592-8791-BE31-BBDE-F568DC4213E6}"/>
                  </a:ext>
                </a:extLst>
              </p:cNvPr>
              <p:cNvSpPr txBox="1"/>
              <p:nvPr/>
            </p:nvSpPr>
            <p:spPr>
              <a:xfrm>
                <a:off x="5098122" y="4178370"/>
                <a:ext cx="199575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200"/>
                  <a:t>Point of care Usage</a:t>
                </a:r>
              </a:p>
            </p:txBody>
          </p:sp>
          <p:pic>
            <p:nvPicPr>
              <p:cNvPr id="227" name="Image 226">
                <a:extLst>
                  <a:ext uri="{FF2B5EF4-FFF2-40B4-BE49-F238E27FC236}">
                    <a16:creationId xmlns:a16="http://schemas.microsoft.com/office/drawing/2014/main" id="{620D7200-E1AA-F3C1-8976-392EA4A8485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753169" y="3328282"/>
                <a:ext cx="660400" cy="762000"/>
              </a:xfrm>
              <a:prstGeom prst="rect">
                <a:avLst/>
              </a:prstGeom>
            </p:spPr>
          </p:pic>
        </p:grpSp>
      </p:grpSp>
      <p:grpSp>
        <p:nvGrpSpPr>
          <p:cNvPr id="228" name="Groupe 227">
            <a:extLst>
              <a:ext uri="{FF2B5EF4-FFF2-40B4-BE49-F238E27FC236}">
                <a16:creationId xmlns:a16="http://schemas.microsoft.com/office/drawing/2014/main" id="{73B295E3-5689-83EA-738B-F782C0D1CFE7}"/>
              </a:ext>
            </a:extLst>
          </p:cNvPr>
          <p:cNvGrpSpPr/>
          <p:nvPr/>
        </p:nvGrpSpPr>
        <p:grpSpPr>
          <a:xfrm>
            <a:off x="2188614" y="1176999"/>
            <a:ext cx="2692263" cy="1365624"/>
            <a:chOff x="5530424" y="1176999"/>
            <a:chExt cx="2692263" cy="1365624"/>
          </a:xfrm>
        </p:grpSpPr>
        <p:sp>
          <p:nvSpPr>
            <p:cNvPr id="229" name="Flèche vers la droite 228">
              <a:extLst>
                <a:ext uri="{FF2B5EF4-FFF2-40B4-BE49-F238E27FC236}">
                  <a16:creationId xmlns:a16="http://schemas.microsoft.com/office/drawing/2014/main" id="{3FF58BCB-5289-1141-E0ED-EAC16EC4CC97}"/>
                </a:ext>
              </a:extLst>
            </p:cNvPr>
            <p:cNvSpPr/>
            <p:nvPr/>
          </p:nvSpPr>
          <p:spPr>
            <a:xfrm>
              <a:off x="5530424" y="1530342"/>
              <a:ext cx="1056602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30" name="Groupe 229">
              <a:extLst>
                <a:ext uri="{FF2B5EF4-FFF2-40B4-BE49-F238E27FC236}">
                  <a16:creationId xmlns:a16="http://schemas.microsoft.com/office/drawing/2014/main" id="{939B301E-0959-B449-216C-E85F60291025}"/>
                </a:ext>
              </a:extLst>
            </p:cNvPr>
            <p:cNvGrpSpPr/>
            <p:nvPr/>
          </p:nvGrpSpPr>
          <p:grpSpPr>
            <a:xfrm>
              <a:off x="6226932" y="1176999"/>
              <a:ext cx="1995755" cy="1365624"/>
              <a:chOff x="5098122" y="1176999"/>
              <a:chExt cx="1995755" cy="1365624"/>
            </a:xfrm>
          </p:grpSpPr>
          <p:sp>
            <p:nvSpPr>
              <p:cNvPr id="231" name="ZoneTexte 230">
                <a:extLst>
                  <a:ext uri="{FF2B5EF4-FFF2-40B4-BE49-F238E27FC236}">
                    <a16:creationId xmlns:a16="http://schemas.microsoft.com/office/drawing/2014/main" id="{3ED97B9A-F7BD-1111-2F77-7CE676C86054}"/>
                  </a:ext>
                </a:extLst>
              </p:cNvPr>
              <p:cNvSpPr txBox="1"/>
              <p:nvPr/>
            </p:nvSpPr>
            <p:spPr>
              <a:xfrm>
                <a:off x="5098122" y="2265624"/>
                <a:ext cx="199575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200"/>
                  <a:t>Stock control</a:t>
                </a:r>
              </a:p>
            </p:txBody>
          </p:sp>
          <p:grpSp>
            <p:nvGrpSpPr>
              <p:cNvPr id="232" name="Groupe 231">
                <a:extLst>
                  <a:ext uri="{FF2B5EF4-FFF2-40B4-BE49-F238E27FC236}">
                    <a16:creationId xmlns:a16="http://schemas.microsoft.com/office/drawing/2014/main" id="{7D01C5F3-42A6-EDCF-FBC0-1829D14FD45A}"/>
                  </a:ext>
                </a:extLst>
              </p:cNvPr>
              <p:cNvGrpSpPr/>
              <p:nvPr/>
            </p:nvGrpSpPr>
            <p:grpSpPr>
              <a:xfrm>
                <a:off x="5461685" y="1176999"/>
                <a:ext cx="1394469" cy="993212"/>
                <a:chOff x="5461686" y="1280557"/>
                <a:chExt cx="1249074" cy="889654"/>
              </a:xfrm>
            </p:grpSpPr>
            <p:pic>
              <p:nvPicPr>
                <p:cNvPr id="233" name="Image 232">
                  <a:extLst>
                    <a:ext uri="{FF2B5EF4-FFF2-40B4-BE49-F238E27FC236}">
                      <a16:creationId xmlns:a16="http://schemas.microsoft.com/office/drawing/2014/main" id="{A0ED2795-33DB-80EE-E4DE-DD9FE56E238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5461686" y="1280557"/>
                  <a:ext cx="1046384" cy="808365"/>
                </a:xfrm>
                <a:prstGeom prst="rect">
                  <a:avLst/>
                </a:prstGeom>
              </p:spPr>
            </p:pic>
            <p:pic>
              <p:nvPicPr>
                <p:cNvPr id="234" name="Image 233">
                  <a:extLst>
                    <a:ext uri="{FF2B5EF4-FFF2-40B4-BE49-F238E27FC236}">
                      <a16:creationId xmlns:a16="http://schemas.microsoft.com/office/drawing/2014/main" id="{C5141EEF-5E43-9CB5-6268-140734D880F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6096000" y="1876803"/>
                  <a:ext cx="614760" cy="293408"/>
                </a:xfrm>
                <a:prstGeom prst="rect">
                  <a:avLst/>
                </a:prstGeom>
              </p:spPr>
            </p:pic>
          </p:grpSp>
        </p:grpSp>
      </p:grpSp>
      <p:grpSp>
        <p:nvGrpSpPr>
          <p:cNvPr id="235" name="Groupe 234">
            <a:extLst>
              <a:ext uri="{FF2B5EF4-FFF2-40B4-BE49-F238E27FC236}">
                <a16:creationId xmlns:a16="http://schemas.microsoft.com/office/drawing/2014/main" id="{B05FE694-0325-7A37-B8BD-611932A9FFF7}"/>
              </a:ext>
            </a:extLst>
          </p:cNvPr>
          <p:cNvGrpSpPr/>
          <p:nvPr/>
        </p:nvGrpSpPr>
        <p:grpSpPr>
          <a:xfrm>
            <a:off x="462581" y="1176999"/>
            <a:ext cx="1995755" cy="1940290"/>
            <a:chOff x="4070754" y="1176999"/>
            <a:chExt cx="1995755" cy="1940290"/>
          </a:xfrm>
        </p:grpSpPr>
        <p:grpSp>
          <p:nvGrpSpPr>
            <p:cNvPr id="236" name="Groupe 235">
              <a:extLst>
                <a:ext uri="{FF2B5EF4-FFF2-40B4-BE49-F238E27FC236}">
                  <a16:creationId xmlns:a16="http://schemas.microsoft.com/office/drawing/2014/main" id="{1D3FBB19-C737-5399-482D-438C219F5D97}"/>
                </a:ext>
              </a:extLst>
            </p:cNvPr>
            <p:cNvGrpSpPr/>
            <p:nvPr/>
          </p:nvGrpSpPr>
          <p:grpSpPr>
            <a:xfrm>
              <a:off x="4070754" y="1176999"/>
              <a:ext cx="1995755" cy="1365624"/>
              <a:chOff x="2691614" y="1176999"/>
              <a:chExt cx="1995755" cy="1365624"/>
            </a:xfrm>
          </p:grpSpPr>
          <p:sp>
            <p:nvSpPr>
              <p:cNvPr id="238" name="ZoneTexte 237">
                <a:extLst>
                  <a:ext uri="{FF2B5EF4-FFF2-40B4-BE49-F238E27FC236}">
                    <a16:creationId xmlns:a16="http://schemas.microsoft.com/office/drawing/2014/main" id="{293588CE-23FE-1DC8-A0D7-6B3858D87868}"/>
                  </a:ext>
                </a:extLst>
              </p:cNvPr>
              <p:cNvSpPr txBox="1"/>
              <p:nvPr/>
            </p:nvSpPr>
            <p:spPr>
              <a:xfrm>
                <a:off x="2691614" y="2265624"/>
                <a:ext cx="199575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200"/>
                  <a:t>Stock Storage</a:t>
                </a:r>
              </a:p>
            </p:txBody>
          </p:sp>
          <p:pic>
            <p:nvPicPr>
              <p:cNvPr id="239" name="Image 238">
                <a:extLst>
                  <a:ext uri="{FF2B5EF4-FFF2-40B4-BE49-F238E27FC236}">
                    <a16:creationId xmlns:a16="http://schemas.microsoft.com/office/drawing/2014/main" id="{85CC1284-FF07-8DE4-67C8-440054D307E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121567" y="1176999"/>
                <a:ext cx="1180434" cy="911923"/>
              </a:xfrm>
              <a:prstGeom prst="rect">
                <a:avLst/>
              </a:prstGeom>
            </p:spPr>
          </p:pic>
        </p:grpSp>
        <p:sp>
          <p:nvSpPr>
            <p:cNvPr id="237" name="Flèche vers la droite 236">
              <a:extLst>
                <a:ext uri="{FF2B5EF4-FFF2-40B4-BE49-F238E27FC236}">
                  <a16:creationId xmlns:a16="http://schemas.microsoft.com/office/drawing/2014/main" id="{9D88F714-3D64-5528-63CC-9FA2B931F0BD}"/>
                </a:ext>
              </a:extLst>
            </p:cNvPr>
            <p:cNvSpPr/>
            <p:nvPr/>
          </p:nvSpPr>
          <p:spPr>
            <a:xfrm rot="16200000">
              <a:off x="4798336" y="2617803"/>
              <a:ext cx="538002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240" name="Groupe 239">
            <a:extLst>
              <a:ext uri="{FF2B5EF4-FFF2-40B4-BE49-F238E27FC236}">
                <a16:creationId xmlns:a16="http://schemas.microsoft.com/office/drawing/2014/main" id="{EF50A755-52C0-E66E-596F-E5330D05321A}"/>
              </a:ext>
            </a:extLst>
          </p:cNvPr>
          <p:cNvGrpSpPr/>
          <p:nvPr/>
        </p:nvGrpSpPr>
        <p:grpSpPr>
          <a:xfrm>
            <a:off x="461286" y="2994907"/>
            <a:ext cx="1995755" cy="1340070"/>
            <a:chOff x="285107" y="1202553"/>
            <a:chExt cx="1995755" cy="1340070"/>
          </a:xfrm>
        </p:grpSpPr>
        <p:sp>
          <p:nvSpPr>
            <p:cNvPr id="241" name="ZoneTexte 240">
              <a:extLst>
                <a:ext uri="{FF2B5EF4-FFF2-40B4-BE49-F238E27FC236}">
                  <a16:creationId xmlns:a16="http://schemas.microsoft.com/office/drawing/2014/main" id="{2B5338DF-66FC-3B04-81E2-9AB178CD62F7}"/>
                </a:ext>
              </a:extLst>
            </p:cNvPr>
            <p:cNvSpPr txBox="1"/>
            <p:nvPr/>
          </p:nvSpPr>
          <p:spPr>
            <a:xfrm>
              <a:off x="285107" y="2265624"/>
              <a:ext cx="1995755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/>
              <a:r>
                <a:rPr lang="en-GB" sz="1200"/>
                <a:t>Procurement</a:t>
              </a:r>
              <a:endParaRPr lang="fr-FR" sz="1200"/>
            </a:p>
          </p:txBody>
        </p:sp>
        <p:grpSp>
          <p:nvGrpSpPr>
            <p:cNvPr id="242" name="Groupe 241">
              <a:extLst>
                <a:ext uri="{FF2B5EF4-FFF2-40B4-BE49-F238E27FC236}">
                  <a16:creationId xmlns:a16="http://schemas.microsoft.com/office/drawing/2014/main" id="{069B5B7F-34C6-31D6-1CE1-C267FE604C91}"/>
                </a:ext>
              </a:extLst>
            </p:cNvPr>
            <p:cNvGrpSpPr/>
            <p:nvPr/>
          </p:nvGrpSpPr>
          <p:grpSpPr>
            <a:xfrm>
              <a:off x="713044" y="1202553"/>
              <a:ext cx="1139880" cy="831294"/>
              <a:chOff x="7540212" y="2774400"/>
              <a:chExt cx="1139880" cy="831294"/>
            </a:xfrm>
          </p:grpSpPr>
          <p:pic>
            <p:nvPicPr>
              <p:cNvPr id="243" name="Image 242">
                <a:extLst>
                  <a:ext uri="{FF2B5EF4-FFF2-40B4-BE49-F238E27FC236}">
                    <a16:creationId xmlns:a16="http://schemas.microsoft.com/office/drawing/2014/main" id="{BE221908-8E46-EEAB-297C-E114807BCFD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540212" y="2774400"/>
                <a:ext cx="1139880" cy="831294"/>
              </a:xfrm>
              <a:prstGeom prst="rect">
                <a:avLst/>
              </a:prstGeom>
            </p:spPr>
          </p:pic>
          <p:pic>
            <p:nvPicPr>
              <p:cNvPr id="244" name="Image 243">
                <a:extLst>
                  <a:ext uri="{FF2B5EF4-FFF2-40B4-BE49-F238E27FC236}">
                    <a16:creationId xmlns:a16="http://schemas.microsoft.com/office/drawing/2014/main" id="{40BF25AD-D275-DE1F-D315-77FA61ADDA2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832913" y="2953340"/>
                <a:ext cx="554478" cy="554478"/>
              </a:xfrm>
              <a:prstGeom prst="rect">
                <a:avLst/>
              </a:prstGeom>
            </p:spPr>
          </p:pic>
        </p:grp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E56A2D8C-166E-2006-1CF1-3AE1501D1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err="1"/>
              <a:t>Where</a:t>
            </a:r>
            <a:r>
              <a:rPr lang="fr-FR"/>
              <a:t> the standards fit in the process </a:t>
            </a:r>
            <a:r>
              <a:rPr lang="fr-FR" err="1"/>
              <a:t>map</a:t>
            </a:r>
            <a:endParaRPr lang="fr-FR"/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FD40D14F-4C1D-43DC-518E-467A273204D5}"/>
              </a:ext>
            </a:extLst>
          </p:cNvPr>
          <p:cNvGrpSpPr/>
          <p:nvPr/>
        </p:nvGrpSpPr>
        <p:grpSpPr>
          <a:xfrm>
            <a:off x="8851672" y="948760"/>
            <a:ext cx="2860045" cy="1623145"/>
            <a:chOff x="8851672" y="948760"/>
            <a:chExt cx="2860045" cy="1623145"/>
          </a:xfrm>
        </p:grpSpPr>
        <p:sp>
          <p:nvSpPr>
            <p:cNvPr id="6" name="Flèche vers la droite 5">
              <a:extLst>
                <a:ext uri="{FF2B5EF4-FFF2-40B4-BE49-F238E27FC236}">
                  <a16:creationId xmlns:a16="http://schemas.microsoft.com/office/drawing/2014/main" id="{FC0DB45B-D137-C54C-2239-E6EC8C144728}"/>
                </a:ext>
              </a:extLst>
            </p:cNvPr>
            <p:cNvSpPr/>
            <p:nvPr/>
          </p:nvSpPr>
          <p:spPr>
            <a:xfrm>
              <a:off x="8851672" y="1268845"/>
              <a:ext cx="1350776" cy="343076"/>
            </a:xfrm>
            <a:prstGeom prst="rightArrow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00" name="Groupe 199">
              <a:extLst>
                <a:ext uri="{FF2B5EF4-FFF2-40B4-BE49-F238E27FC236}">
                  <a16:creationId xmlns:a16="http://schemas.microsoft.com/office/drawing/2014/main" id="{E08CD460-C155-15F9-7918-F51E9410D8D7}"/>
                </a:ext>
              </a:extLst>
            </p:cNvPr>
            <p:cNvGrpSpPr/>
            <p:nvPr/>
          </p:nvGrpSpPr>
          <p:grpSpPr>
            <a:xfrm>
              <a:off x="10053073" y="948760"/>
              <a:ext cx="1658644" cy="1623145"/>
              <a:chOff x="10053073" y="948760"/>
              <a:chExt cx="1658644" cy="1623145"/>
            </a:xfrm>
          </p:grpSpPr>
          <p:sp>
            <p:nvSpPr>
              <p:cNvPr id="85" name="ZoneTexte 84">
                <a:extLst>
                  <a:ext uri="{FF2B5EF4-FFF2-40B4-BE49-F238E27FC236}">
                    <a16:creationId xmlns:a16="http://schemas.microsoft.com/office/drawing/2014/main" id="{0913C769-F82C-3309-B3FE-6A0BC05AC908}"/>
                  </a:ext>
                </a:extLst>
              </p:cNvPr>
              <p:cNvSpPr txBox="1"/>
              <p:nvPr/>
            </p:nvSpPr>
            <p:spPr>
              <a:xfrm>
                <a:off x="10622062" y="2325684"/>
                <a:ext cx="520666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GTIN</a:t>
                </a:r>
                <a:endParaRPr kumimoji="0" lang="en-US" sz="1000" i="0" u="none" strike="noStrike" kern="1200" cap="none" spc="0" normalizeH="0" baseline="0" noProof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grpSp>
            <p:nvGrpSpPr>
              <p:cNvPr id="64" name="Groupe 63">
                <a:extLst>
                  <a:ext uri="{FF2B5EF4-FFF2-40B4-BE49-F238E27FC236}">
                    <a16:creationId xmlns:a16="http://schemas.microsoft.com/office/drawing/2014/main" id="{353E3C8A-4034-6C6C-A35F-F011886821B8}"/>
                  </a:ext>
                </a:extLst>
              </p:cNvPr>
              <p:cNvGrpSpPr/>
              <p:nvPr/>
            </p:nvGrpSpPr>
            <p:grpSpPr>
              <a:xfrm>
                <a:off x="10502433" y="948760"/>
                <a:ext cx="905222" cy="751879"/>
                <a:chOff x="9660250" y="1185149"/>
                <a:chExt cx="905222" cy="751879"/>
              </a:xfrm>
            </p:grpSpPr>
            <p:sp>
              <p:nvSpPr>
                <p:cNvPr id="57" name="Virage 56">
                  <a:extLst>
                    <a:ext uri="{FF2B5EF4-FFF2-40B4-BE49-F238E27FC236}">
                      <a16:creationId xmlns:a16="http://schemas.microsoft.com/office/drawing/2014/main" id="{F59DA90C-2707-582B-658A-E015617E44A7}"/>
                    </a:ext>
                  </a:extLst>
                </p:cNvPr>
                <p:cNvSpPr/>
                <p:nvPr/>
              </p:nvSpPr>
              <p:spPr>
                <a:xfrm rot="2700000">
                  <a:off x="10157476" y="1183404"/>
                  <a:ext cx="406251" cy="409741"/>
                </a:xfrm>
                <a:prstGeom prst="bentArrow">
                  <a:avLst/>
                </a:pr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55" name="Groupe 54">
                  <a:extLst>
                    <a:ext uri="{FF2B5EF4-FFF2-40B4-BE49-F238E27FC236}">
                      <a16:creationId xmlns:a16="http://schemas.microsoft.com/office/drawing/2014/main" id="{B5F7BE80-0DA0-4C90-08C4-A87E2AEA2C6F}"/>
                    </a:ext>
                  </a:extLst>
                </p:cNvPr>
                <p:cNvGrpSpPr/>
                <p:nvPr/>
              </p:nvGrpSpPr>
              <p:grpSpPr>
                <a:xfrm>
                  <a:off x="9660250" y="1212885"/>
                  <a:ext cx="813361" cy="724143"/>
                  <a:chOff x="8731135" y="-493760"/>
                  <a:chExt cx="2717800" cy="2419682"/>
                </a:xfrm>
              </p:grpSpPr>
              <p:pic>
                <p:nvPicPr>
                  <p:cNvPr id="52" name="Image 51">
                    <a:extLst>
                      <a:ext uri="{FF2B5EF4-FFF2-40B4-BE49-F238E27FC236}">
                        <a16:creationId xmlns:a16="http://schemas.microsoft.com/office/drawing/2014/main" id="{4E8F106C-833E-3234-1B34-94804678A2A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 rot="18900000">
                    <a:off x="9222935" y="-493760"/>
                    <a:ext cx="1384300" cy="2209800"/>
                  </a:xfrm>
                  <a:prstGeom prst="rect">
                    <a:avLst/>
                  </a:prstGeom>
                </p:spPr>
              </p:pic>
              <p:pic>
                <p:nvPicPr>
                  <p:cNvPr id="54" name="Image 53">
                    <a:extLst>
                      <a:ext uri="{FF2B5EF4-FFF2-40B4-BE49-F238E27FC236}">
                        <a16:creationId xmlns:a16="http://schemas.microsoft.com/office/drawing/2014/main" id="{43250595-1C5B-F275-3F78-98BC3B17040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10"/>
                  <a:stretch>
                    <a:fillRect/>
                  </a:stretch>
                </p:blipFill>
                <p:spPr>
                  <a:xfrm>
                    <a:off x="8731135" y="528922"/>
                    <a:ext cx="2717800" cy="1397000"/>
                  </a:xfrm>
                  <a:prstGeom prst="rect">
                    <a:avLst/>
                  </a:prstGeom>
                </p:spPr>
              </p:pic>
            </p:grpSp>
          </p:grpSp>
          <p:sp>
            <p:nvSpPr>
              <p:cNvPr id="77" name="ZoneTexte 76">
                <a:extLst>
                  <a:ext uri="{FF2B5EF4-FFF2-40B4-BE49-F238E27FC236}">
                    <a16:creationId xmlns:a16="http://schemas.microsoft.com/office/drawing/2014/main" id="{8A97FFA3-B030-96B1-4078-9F8A3248FAA9}"/>
                  </a:ext>
                </a:extLst>
              </p:cNvPr>
              <p:cNvSpPr txBox="1"/>
              <p:nvPr/>
            </p:nvSpPr>
            <p:spPr>
              <a:xfrm>
                <a:off x="10053073" y="1797870"/>
                <a:ext cx="1658644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fr-FR" sz="1200" err="1"/>
                  <a:t>Products</a:t>
                </a:r>
                <a:r>
                  <a:rPr lang="fr-FR" sz="1200"/>
                  <a:t> </a:t>
                </a:r>
                <a:r>
                  <a:rPr lang="fr-FR" sz="1200" err="1"/>
                  <a:t>picked</a:t>
                </a:r>
                <a:r>
                  <a:rPr lang="fr-FR" sz="1200"/>
                  <a:t> </a:t>
                </a:r>
                <a:r>
                  <a:rPr lang="fr-FR" sz="1200" err="1"/>
                  <a:t>from</a:t>
                </a:r>
                <a:r>
                  <a:rPr lang="fr-FR" sz="1200"/>
                  <a:t> stock</a:t>
                </a:r>
              </a:p>
            </p:txBody>
          </p:sp>
        </p:grpSp>
      </p:grpSp>
      <p:sp>
        <p:nvSpPr>
          <p:cNvPr id="148" name="Rectangle 147">
            <a:extLst>
              <a:ext uri="{FF2B5EF4-FFF2-40B4-BE49-F238E27FC236}">
                <a16:creationId xmlns:a16="http://schemas.microsoft.com/office/drawing/2014/main" id="{204AE516-A88C-A1CA-BE5E-590076EDED8B}"/>
              </a:ext>
            </a:extLst>
          </p:cNvPr>
          <p:cNvSpPr/>
          <p:nvPr/>
        </p:nvSpPr>
        <p:spPr>
          <a:xfrm>
            <a:off x="21481" y="942889"/>
            <a:ext cx="5342189" cy="5952479"/>
          </a:xfrm>
          <a:prstGeom prst="rect">
            <a:avLst/>
          </a:prstGeom>
          <a:gradFill flip="none" rotWithShape="1">
            <a:gsLst>
              <a:gs pos="91000">
                <a:schemeClr val="accent1">
                  <a:lumMod val="5000"/>
                  <a:lumOff val="95000"/>
                  <a:alpha val="84766"/>
                </a:schemeClr>
              </a:gs>
              <a:gs pos="100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C772E40A-2175-A196-F3CC-DEA77B9991F3}"/>
              </a:ext>
            </a:extLst>
          </p:cNvPr>
          <p:cNvGrpSpPr/>
          <p:nvPr/>
        </p:nvGrpSpPr>
        <p:grpSpPr>
          <a:xfrm>
            <a:off x="7579766" y="2164740"/>
            <a:ext cx="2700593" cy="2276630"/>
            <a:chOff x="7579766" y="2164740"/>
            <a:chExt cx="2700593" cy="2276630"/>
          </a:xfrm>
        </p:grpSpPr>
        <p:sp>
          <p:nvSpPr>
            <p:cNvPr id="78" name="ZoneTexte 77">
              <a:extLst>
                <a:ext uri="{FF2B5EF4-FFF2-40B4-BE49-F238E27FC236}">
                  <a16:creationId xmlns:a16="http://schemas.microsoft.com/office/drawing/2014/main" id="{9D96EEB8-E9C2-42CF-7281-46D85A2C09C0}"/>
                </a:ext>
              </a:extLst>
            </p:cNvPr>
            <p:cNvSpPr txBox="1"/>
            <p:nvPr/>
          </p:nvSpPr>
          <p:spPr>
            <a:xfrm>
              <a:off x="7579766" y="3610373"/>
              <a:ext cx="1825375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r-FR" sz="1200" dirty="0" err="1"/>
                <a:t>Placed</a:t>
              </a:r>
              <a:r>
                <a:rPr lang="fr-FR" sz="1200" dirty="0"/>
                <a:t> on trolley and </a:t>
              </a:r>
              <a:r>
                <a:rPr lang="fr-FR" sz="1200" dirty="0" err="1"/>
                <a:t>taken</a:t>
              </a:r>
              <a:r>
                <a:rPr lang="fr-FR" sz="1200" dirty="0"/>
                <a:t> to place of care e.g. operating room /</a:t>
              </a:r>
              <a:r>
                <a:rPr lang="fr-FR" sz="1200" dirty="0" err="1"/>
                <a:t>bedside</a:t>
              </a:r>
              <a:endParaRPr lang="fr-FR" sz="1200" dirty="0"/>
            </a:p>
          </p:txBody>
        </p:sp>
        <p:grpSp>
          <p:nvGrpSpPr>
            <p:cNvPr id="13" name="Groupe 12">
              <a:extLst>
                <a:ext uri="{FF2B5EF4-FFF2-40B4-BE49-F238E27FC236}">
                  <a16:creationId xmlns:a16="http://schemas.microsoft.com/office/drawing/2014/main" id="{BDED3235-5B61-620F-05EA-69DB5D091ED9}"/>
                </a:ext>
              </a:extLst>
            </p:cNvPr>
            <p:cNvGrpSpPr/>
            <p:nvPr/>
          </p:nvGrpSpPr>
          <p:grpSpPr>
            <a:xfrm>
              <a:off x="7854754" y="2164740"/>
              <a:ext cx="2425605" cy="1469210"/>
              <a:chOff x="7854754" y="2164740"/>
              <a:chExt cx="2425605" cy="1469210"/>
            </a:xfrm>
          </p:grpSpPr>
          <p:sp>
            <p:nvSpPr>
              <p:cNvPr id="7" name="Flèche vers la droite 6">
                <a:extLst>
                  <a:ext uri="{FF2B5EF4-FFF2-40B4-BE49-F238E27FC236}">
                    <a16:creationId xmlns:a16="http://schemas.microsoft.com/office/drawing/2014/main" id="{8EE42EAE-AA6F-2A36-4944-74A50B9AF871}"/>
                  </a:ext>
                </a:extLst>
              </p:cNvPr>
              <p:cNvSpPr/>
              <p:nvPr/>
            </p:nvSpPr>
            <p:spPr>
              <a:xfrm rot="8100000">
                <a:off x="8800315" y="2164740"/>
                <a:ext cx="1480044" cy="343076"/>
              </a:xfrm>
              <a:prstGeom prst="rightArrow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grpSp>
            <p:nvGrpSpPr>
              <p:cNvPr id="5" name="Groupe 4">
                <a:extLst>
                  <a:ext uri="{FF2B5EF4-FFF2-40B4-BE49-F238E27FC236}">
                    <a16:creationId xmlns:a16="http://schemas.microsoft.com/office/drawing/2014/main" id="{E4EBBB04-BEFC-8301-7E94-394664DD2EF9}"/>
                  </a:ext>
                </a:extLst>
              </p:cNvPr>
              <p:cNvGrpSpPr/>
              <p:nvPr/>
            </p:nvGrpSpPr>
            <p:grpSpPr>
              <a:xfrm>
                <a:off x="7854754" y="2638087"/>
                <a:ext cx="1217891" cy="995863"/>
                <a:chOff x="7999663" y="2808636"/>
                <a:chExt cx="970976" cy="793962"/>
              </a:xfrm>
            </p:grpSpPr>
            <p:pic>
              <p:nvPicPr>
                <p:cNvPr id="4" name="Image 3" descr="Une image contenant texte, clipart&#10;&#10;Description générée automatiquement">
                  <a:extLst>
                    <a:ext uri="{FF2B5EF4-FFF2-40B4-BE49-F238E27FC236}">
                      <a16:creationId xmlns:a16="http://schemas.microsoft.com/office/drawing/2014/main" id="{AB3976F5-F64B-07BB-257C-6596F1F21E0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7999663" y="2808636"/>
                  <a:ext cx="751212" cy="587768"/>
                </a:xfrm>
                <a:prstGeom prst="rect">
                  <a:avLst/>
                </a:prstGeom>
              </p:spPr>
            </p:pic>
            <p:pic>
              <p:nvPicPr>
                <p:cNvPr id="8" name="Image 7">
                  <a:extLst>
                    <a:ext uri="{FF2B5EF4-FFF2-40B4-BE49-F238E27FC236}">
                      <a16:creationId xmlns:a16="http://schemas.microsoft.com/office/drawing/2014/main" id="{53958D12-8912-89A6-3054-48FE1C21A52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2"/>
                <a:srcRect/>
                <a:stretch/>
              </p:blipFill>
              <p:spPr>
                <a:xfrm>
                  <a:off x="8602130" y="3168283"/>
                  <a:ext cx="368509" cy="434315"/>
                </a:xfrm>
                <a:prstGeom prst="rect">
                  <a:avLst/>
                </a:prstGeom>
              </p:spPr>
            </p:pic>
          </p:grpSp>
        </p:grpSp>
      </p:grpSp>
      <p:grpSp>
        <p:nvGrpSpPr>
          <p:cNvPr id="197" name="Groupe 196">
            <a:extLst>
              <a:ext uri="{FF2B5EF4-FFF2-40B4-BE49-F238E27FC236}">
                <a16:creationId xmlns:a16="http://schemas.microsoft.com/office/drawing/2014/main" id="{1D228D1A-4A5C-12A3-17D4-5057DC79349F}"/>
              </a:ext>
            </a:extLst>
          </p:cNvPr>
          <p:cNvGrpSpPr/>
          <p:nvPr/>
        </p:nvGrpSpPr>
        <p:grpSpPr>
          <a:xfrm>
            <a:off x="7579766" y="1008895"/>
            <a:ext cx="1825375" cy="1412853"/>
            <a:chOff x="7579766" y="1008895"/>
            <a:chExt cx="1825375" cy="1412853"/>
          </a:xfrm>
        </p:grpSpPr>
        <p:sp>
          <p:nvSpPr>
            <p:cNvPr id="75" name="ZoneTexte 74">
              <a:extLst>
                <a:ext uri="{FF2B5EF4-FFF2-40B4-BE49-F238E27FC236}">
                  <a16:creationId xmlns:a16="http://schemas.microsoft.com/office/drawing/2014/main" id="{FDDF5EA4-2681-9CFD-BBE9-173F509F506D}"/>
                </a:ext>
              </a:extLst>
            </p:cNvPr>
            <p:cNvSpPr txBox="1"/>
            <p:nvPr/>
          </p:nvSpPr>
          <p:spPr>
            <a:xfrm>
              <a:off x="7579766" y="1775417"/>
              <a:ext cx="1825375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r-FR" sz="1200" err="1"/>
                <a:t>Surgical</a:t>
              </a:r>
              <a:r>
                <a:rPr lang="fr-FR" sz="1200"/>
                <a:t> </a:t>
              </a:r>
              <a:r>
                <a:rPr lang="fr-FR" sz="1200" err="1"/>
                <a:t>procedure</a:t>
              </a:r>
              <a:r>
                <a:rPr lang="fr-FR" sz="1200"/>
                <a:t> </a:t>
              </a:r>
              <a:r>
                <a:rPr lang="fr-FR" sz="1200" err="1"/>
                <a:t>list</a:t>
              </a:r>
              <a:r>
                <a:rPr lang="fr-FR" sz="1200"/>
                <a:t> </a:t>
              </a:r>
              <a:r>
                <a:rPr lang="fr-FR" sz="1200" err="1"/>
                <a:t>detailing</a:t>
              </a:r>
              <a:r>
                <a:rPr lang="fr-FR" sz="1200"/>
                <a:t> all </a:t>
              </a:r>
              <a:r>
                <a:rPr lang="fr-FR" sz="1200" err="1"/>
                <a:t>products</a:t>
              </a:r>
              <a:r>
                <a:rPr lang="fr-FR" sz="1200"/>
                <a:t> </a:t>
              </a:r>
              <a:r>
                <a:rPr lang="fr-FR" sz="1200" err="1"/>
                <a:t>required</a:t>
              </a:r>
              <a:endParaRPr lang="fr-FR" sz="1200"/>
            </a:p>
          </p:txBody>
        </p:sp>
        <p:grpSp>
          <p:nvGrpSpPr>
            <p:cNvPr id="25" name="Groupe 24">
              <a:extLst>
                <a:ext uri="{FF2B5EF4-FFF2-40B4-BE49-F238E27FC236}">
                  <a16:creationId xmlns:a16="http://schemas.microsoft.com/office/drawing/2014/main" id="{93575B03-C85C-0053-FD4F-8A5C2A1E136F}"/>
                </a:ext>
              </a:extLst>
            </p:cNvPr>
            <p:cNvGrpSpPr/>
            <p:nvPr/>
          </p:nvGrpSpPr>
          <p:grpSpPr>
            <a:xfrm>
              <a:off x="8012407" y="1008895"/>
              <a:ext cx="900210" cy="656365"/>
              <a:chOff x="7150165" y="1257542"/>
              <a:chExt cx="1003683" cy="731810"/>
            </a:xfrm>
          </p:grpSpPr>
          <p:pic>
            <p:nvPicPr>
              <p:cNvPr id="24" name="Image 23">
                <a:extLst>
                  <a:ext uri="{FF2B5EF4-FFF2-40B4-BE49-F238E27FC236}">
                    <a16:creationId xmlns:a16="http://schemas.microsoft.com/office/drawing/2014/main" id="{52CE8565-7B17-1680-8813-1E2275C109C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150165" y="1403666"/>
                <a:ext cx="698165" cy="510998"/>
              </a:xfrm>
              <a:prstGeom prst="rect">
                <a:avLst/>
              </a:prstGeom>
            </p:spPr>
          </p:pic>
          <p:pic>
            <p:nvPicPr>
              <p:cNvPr id="22" name="Image 21">
                <a:extLst>
                  <a:ext uri="{FF2B5EF4-FFF2-40B4-BE49-F238E27FC236}">
                    <a16:creationId xmlns:a16="http://schemas.microsoft.com/office/drawing/2014/main" id="{E1E5EBBA-4FD2-C0FC-75DA-D68E51C44DB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7672944" y="1257542"/>
                <a:ext cx="480904" cy="731810"/>
              </a:xfrm>
              <a:prstGeom prst="rect">
                <a:avLst/>
              </a:prstGeom>
            </p:spPr>
          </p:pic>
        </p:grpSp>
      </p:grp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BCA2CAD9-3227-4456-1B14-5BC70802F01B}"/>
              </a:ext>
            </a:extLst>
          </p:cNvPr>
          <p:cNvGrpSpPr/>
          <p:nvPr/>
        </p:nvGrpSpPr>
        <p:grpSpPr>
          <a:xfrm>
            <a:off x="5098122" y="3317670"/>
            <a:ext cx="1995755" cy="1959647"/>
            <a:chOff x="5098122" y="3317670"/>
            <a:chExt cx="1995755" cy="1959647"/>
          </a:xfrm>
        </p:grpSpPr>
        <p:sp>
          <p:nvSpPr>
            <p:cNvPr id="217" name="Flèche vers la droite 216">
              <a:extLst>
                <a:ext uri="{FF2B5EF4-FFF2-40B4-BE49-F238E27FC236}">
                  <a16:creationId xmlns:a16="http://schemas.microsoft.com/office/drawing/2014/main" id="{4E7E3AFC-39C0-9152-EA57-205FCC10F970}"/>
                </a:ext>
              </a:extLst>
            </p:cNvPr>
            <p:cNvSpPr/>
            <p:nvPr/>
          </p:nvSpPr>
          <p:spPr>
            <a:xfrm rot="5400000">
              <a:off x="5826998" y="3356186"/>
              <a:ext cx="538002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19" name="ZoneTexte 218">
              <a:extLst>
                <a:ext uri="{FF2B5EF4-FFF2-40B4-BE49-F238E27FC236}">
                  <a16:creationId xmlns:a16="http://schemas.microsoft.com/office/drawing/2014/main" id="{9447D7B5-4BEA-D6BB-F93C-95100EFDDAFC}"/>
                </a:ext>
              </a:extLst>
            </p:cNvPr>
            <p:cNvSpPr txBox="1"/>
            <p:nvPr/>
          </p:nvSpPr>
          <p:spPr>
            <a:xfrm>
              <a:off x="5098122" y="5000318"/>
              <a:ext cx="1995755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/>
              <a:r>
                <a:rPr lang="en-GB" sz="1200"/>
                <a:t>Recording in EHR</a:t>
              </a:r>
            </a:p>
          </p:txBody>
        </p:sp>
        <p:pic>
          <p:nvPicPr>
            <p:cNvPr id="221" name="Image 220" descr="Une image contenant texte&#10;&#10;Description générée automatiquement">
              <a:extLst>
                <a:ext uri="{FF2B5EF4-FFF2-40B4-BE49-F238E27FC236}">
                  <a16:creationId xmlns:a16="http://schemas.microsoft.com/office/drawing/2014/main" id="{11EF816C-7A66-03EA-589F-1DE3168AC408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5591317" y="4075091"/>
              <a:ext cx="947938" cy="691314"/>
            </a:xfrm>
            <a:prstGeom prst="rect">
              <a:avLst/>
            </a:prstGeom>
          </p:spPr>
        </p:pic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5AE508DD-795A-F74E-C768-9854E2531145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6211569" y="4312546"/>
              <a:ext cx="637580" cy="6375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855078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Flèche vers la droite 200">
            <a:extLst>
              <a:ext uri="{FF2B5EF4-FFF2-40B4-BE49-F238E27FC236}">
                <a16:creationId xmlns:a16="http://schemas.microsoft.com/office/drawing/2014/main" id="{810EDC0D-EAE8-C115-68CC-17472AFC7E28}"/>
              </a:ext>
            </a:extLst>
          </p:cNvPr>
          <p:cNvSpPr/>
          <p:nvPr/>
        </p:nvSpPr>
        <p:spPr>
          <a:xfrm rot="16200000">
            <a:off x="1060641" y="4501132"/>
            <a:ext cx="797045" cy="46097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202" name="Groupe 201">
            <a:extLst>
              <a:ext uri="{FF2B5EF4-FFF2-40B4-BE49-F238E27FC236}">
                <a16:creationId xmlns:a16="http://schemas.microsoft.com/office/drawing/2014/main" id="{A2BA0F49-F1B3-087C-C27D-AEBD06508019}"/>
              </a:ext>
            </a:extLst>
          </p:cNvPr>
          <p:cNvGrpSpPr/>
          <p:nvPr/>
        </p:nvGrpSpPr>
        <p:grpSpPr>
          <a:xfrm>
            <a:off x="462581" y="4866689"/>
            <a:ext cx="2902796" cy="1486003"/>
            <a:chOff x="4070754" y="4734107"/>
            <a:chExt cx="2902796" cy="1486003"/>
          </a:xfrm>
        </p:grpSpPr>
        <p:sp>
          <p:nvSpPr>
            <p:cNvPr id="203" name="Flèche vers la droite 202">
              <a:extLst>
                <a:ext uri="{FF2B5EF4-FFF2-40B4-BE49-F238E27FC236}">
                  <a16:creationId xmlns:a16="http://schemas.microsoft.com/office/drawing/2014/main" id="{E9845B20-59FF-0D3C-9037-2607B0AE6843}"/>
                </a:ext>
              </a:extLst>
            </p:cNvPr>
            <p:cNvSpPr/>
            <p:nvPr/>
          </p:nvSpPr>
          <p:spPr>
            <a:xfrm rot="10800000">
              <a:off x="5734797" y="5321559"/>
              <a:ext cx="1238753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04" name="Groupe 203">
              <a:extLst>
                <a:ext uri="{FF2B5EF4-FFF2-40B4-BE49-F238E27FC236}">
                  <a16:creationId xmlns:a16="http://schemas.microsoft.com/office/drawing/2014/main" id="{EFFF1D6C-DEEE-F993-149E-76D88B8329C1}"/>
                </a:ext>
              </a:extLst>
            </p:cNvPr>
            <p:cNvGrpSpPr/>
            <p:nvPr/>
          </p:nvGrpSpPr>
          <p:grpSpPr>
            <a:xfrm>
              <a:off x="4070754" y="4734107"/>
              <a:ext cx="1995755" cy="1486003"/>
              <a:chOff x="285107" y="4851645"/>
              <a:chExt cx="1995755" cy="1486003"/>
            </a:xfrm>
          </p:grpSpPr>
          <p:sp>
            <p:nvSpPr>
              <p:cNvPr id="205" name="ZoneTexte 204">
                <a:extLst>
                  <a:ext uri="{FF2B5EF4-FFF2-40B4-BE49-F238E27FC236}">
                    <a16:creationId xmlns:a16="http://schemas.microsoft.com/office/drawing/2014/main" id="{FDEF2DA2-7498-F482-EECF-8F2A9967A6A6}"/>
                  </a:ext>
                </a:extLst>
              </p:cNvPr>
              <p:cNvSpPr txBox="1"/>
              <p:nvPr/>
            </p:nvSpPr>
            <p:spPr>
              <a:xfrm>
                <a:off x="285107" y="6060649"/>
                <a:ext cx="199575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200"/>
                  <a:t>Reimbursement</a:t>
                </a:r>
              </a:p>
            </p:txBody>
          </p:sp>
          <p:grpSp>
            <p:nvGrpSpPr>
              <p:cNvPr id="206" name="Groupe 205">
                <a:extLst>
                  <a:ext uri="{FF2B5EF4-FFF2-40B4-BE49-F238E27FC236}">
                    <a16:creationId xmlns:a16="http://schemas.microsoft.com/office/drawing/2014/main" id="{601C2E5F-EC7A-EA60-B9E1-E72FC57547E7}"/>
                  </a:ext>
                </a:extLst>
              </p:cNvPr>
              <p:cNvGrpSpPr/>
              <p:nvPr/>
            </p:nvGrpSpPr>
            <p:grpSpPr>
              <a:xfrm>
                <a:off x="824849" y="4851645"/>
                <a:ext cx="1097702" cy="1101667"/>
                <a:chOff x="824849" y="4851645"/>
                <a:chExt cx="1097702" cy="1101667"/>
              </a:xfrm>
            </p:grpSpPr>
            <p:pic>
              <p:nvPicPr>
                <p:cNvPr id="207" name="Image 206">
                  <a:extLst>
                    <a:ext uri="{FF2B5EF4-FFF2-40B4-BE49-F238E27FC236}">
                      <a16:creationId xmlns:a16="http://schemas.microsoft.com/office/drawing/2014/main" id="{59246207-5044-52C4-485E-5D9506B9003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824849" y="4851645"/>
                  <a:ext cx="848506" cy="930885"/>
                </a:xfrm>
                <a:prstGeom prst="rect">
                  <a:avLst/>
                </a:prstGeom>
              </p:spPr>
            </p:pic>
            <p:pic>
              <p:nvPicPr>
                <p:cNvPr id="208" name="Image 207">
                  <a:extLst>
                    <a:ext uri="{FF2B5EF4-FFF2-40B4-BE49-F238E27FC236}">
                      <a16:creationId xmlns:a16="http://schemas.microsoft.com/office/drawing/2014/main" id="{1A4125D8-F42E-4C59-0C32-7674EE3FCD5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368073" y="5398834"/>
                  <a:ext cx="554478" cy="554478"/>
                </a:xfrm>
                <a:prstGeom prst="rect">
                  <a:avLst/>
                </a:prstGeom>
              </p:spPr>
            </p:pic>
          </p:grpSp>
        </p:grpSp>
      </p:grpSp>
      <p:grpSp>
        <p:nvGrpSpPr>
          <p:cNvPr id="209" name="Groupe 208">
            <a:extLst>
              <a:ext uri="{FF2B5EF4-FFF2-40B4-BE49-F238E27FC236}">
                <a16:creationId xmlns:a16="http://schemas.microsoft.com/office/drawing/2014/main" id="{879A5970-8782-18DF-FBE2-98085648913C}"/>
              </a:ext>
            </a:extLst>
          </p:cNvPr>
          <p:cNvGrpSpPr/>
          <p:nvPr/>
        </p:nvGrpSpPr>
        <p:grpSpPr>
          <a:xfrm>
            <a:off x="2885122" y="4915466"/>
            <a:ext cx="3007189" cy="1416264"/>
            <a:chOff x="6226932" y="4782884"/>
            <a:chExt cx="3007189" cy="1416264"/>
          </a:xfrm>
        </p:grpSpPr>
        <p:grpSp>
          <p:nvGrpSpPr>
            <p:cNvPr id="210" name="Groupe 209">
              <a:extLst>
                <a:ext uri="{FF2B5EF4-FFF2-40B4-BE49-F238E27FC236}">
                  <a16:creationId xmlns:a16="http://schemas.microsoft.com/office/drawing/2014/main" id="{678E9A1D-4ACD-CE87-02B7-3D611C99E1AD}"/>
                </a:ext>
              </a:extLst>
            </p:cNvPr>
            <p:cNvGrpSpPr/>
            <p:nvPr/>
          </p:nvGrpSpPr>
          <p:grpSpPr>
            <a:xfrm>
              <a:off x="6226932" y="4789197"/>
              <a:ext cx="1995755" cy="1409951"/>
              <a:chOff x="2691614" y="4927697"/>
              <a:chExt cx="1995755" cy="1409951"/>
            </a:xfrm>
          </p:grpSpPr>
          <p:sp>
            <p:nvSpPr>
              <p:cNvPr id="212" name="ZoneTexte 211">
                <a:extLst>
                  <a:ext uri="{FF2B5EF4-FFF2-40B4-BE49-F238E27FC236}">
                    <a16:creationId xmlns:a16="http://schemas.microsoft.com/office/drawing/2014/main" id="{D07E0D68-F104-97F4-5FF4-11F6762F34CB}"/>
                  </a:ext>
                </a:extLst>
              </p:cNvPr>
              <p:cNvSpPr txBox="1"/>
              <p:nvPr/>
            </p:nvSpPr>
            <p:spPr>
              <a:xfrm>
                <a:off x="2691614" y="6060649"/>
                <a:ext cx="199575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200"/>
                  <a:t>Medical Billing/ coding  </a:t>
                </a:r>
              </a:p>
            </p:txBody>
          </p:sp>
          <p:grpSp>
            <p:nvGrpSpPr>
              <p:cNvPr id="213" name="Groupe 212">
                <a:extLst>
                  <a:ext uri="{FF2B5EF4-FFF2-40B4-BE49-F238E27FC236}">
                    <a16:creationId xmlns:a16="http://schemas.microsoft.com/office/drawing/2014/main" id="{29AAC861-053E-2BD4-8171-4BDBFCE8271E}"/>
                  </a:ext>
                </a:extLst>
              </p:cNvPr>
              <p:cNvGrpSpPr/>
              <p:nvPr/>
            </p:nvGrpSpPr>
            <p:grpSpPr>
              <a:xfrm>
                <a:off x="3354063" y="4927697"/>
                <a:ext cx="947938" cy="1163282"/>
                <a:chOff x="8493368" y="2772484"/>
                <a:chExt cx="1486923" cy="1824709"/>
              </a:xfrm>
            </p:grpSpPr>
            <p:pic>
              <p:nvPicPr>
                <p:cNvPr id="214" name="Image 213">
                  <a:extLst>
                    <a:ext uri="{FF2B5EF4-FFF2-40B4-BE49-F238E27FC236}">
                      <a16:creationId xmlns:a16="http://schemas.microsoft.com/office/drawing/2014/main" id="{63032087-B880-4040-8E87-95F43E366FA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8493368" y="2772484"/>
                  <a:ext cx="1052050" cy="1460173"/>
                </a:xfrm>
                <a:prstGeom prst="rect">
                  <a:avLst/>
                </a:prstGeom>
              </p:spPr>
            </p:pic>
            <p:pic>
              <p:nvPicPr>
                <p:cNvPr id="215" name="Image 214">
                  <a:extLst>
                    <a:ext uri="{FF2B5EF4-FFF2-40B4-BE49-F238E27FC236}">
                      <a16:creationId xmlns:a16="http://schemas.microsoft.com/office/drawing/2014/main" id="{270D4670-29CF-3803-F2FF-8A90947E9D5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9110544" y="3727446"/>
                  <a:ext cx="869747" cy="869747"/>
                </a:xfrm>
                <a:prstGeom prst="rect">
                  <a:avLst/>
                </a:prstGeom>
              </p:spPr>
            </p:pic>
          </p:grpSp>
        </p:grpSp>
        <p:sp>
          <p:nvSpPr>
            <p:cNvPr id="211" name="Flèche vers la droite 210">
              <a:extLst>
                <a:ext uri="{FF2B5EF4-FFF2-40B4-BE49-F238E27FC236}">
                  <a16:creationId xmlns:a16="http://schemas.microsoft.com/office/drawing/2014/main" id="{8FA1D5D1-5400-8A93-A403-3F9262D93027}"/>
                </a:ext>
              </a:extLst>
            </p:cNvPr>
            <p:cNvSpPr/>
            <p:nvPr/>
          </p:nvSpPr>
          <p:spPr>
            <a:xfrm rot="8100000">
              <a:off x="7903145" y="4782884"/>
              <a:ext cx="1330976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223" name="Groupe 222">
            <a:extLst>
              <a:ext uri="{FF2B5EF4-FFF2-40B4-BE49-F238E27FC236}">
                <a16:creationId xmlns:a16="http://schemas.microsoft.com/office/drawing/2014/main" id="{5F063851-549B-B792-D7B7-2EBF87822706}"/>
              </a:ext>
            </a:extLst>
          </p:cNvPr>
          <p:cNvGrpSpPr/>
          <p:nvPr/>
        </p:nvGrpSpPr>
        <p:grpSpPr>
          <a:xfrm>
            <a:off x="4239055" y="2008765"/>
            <a:ext cx="2867453" cy="1127087"/>
            <a:chOff x="7169838" y="2008765"/>
            <a:chExt cx="2867453" cy="1127087"/>
          </a:xfrm>
        </p:grpSpPr>
        <p:sp>
          <p:nvSpPr>
            <p:cNvPr id="224" name="Flèche vers la droite 223">
              <a:extLst>
                <a:ext uri="{FF2B5EF4-FFF2-40B4-BE49-F238E27FC236}">
                  <a16:creationId xmlns:a16="http://schemas.microsoft.com/office/drawing/2014/main" id="{3870A5B5-9D6D-9096-60B0-59F4E3A4CFDC}"/>
                </a:ext>
              </a:extLst>
            </p:cNvPr>
            <p:cNvSpPr/>
            <p:nvPr/>
          </p:nvSpPr>
          <p:spPr>
            <a:xfrm rot="1800000">
              <a:off x="7169838" y="2108385"/>
              <a:ext cx="1410069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25" name="Groupe 224">
              <a:extLst>
                <a:ext uri="{FF2B5EF4-FFF2-40B4-BE49-F238E27FC236}">
                  <a16:creationId xmlns:a16="http://schemas.microsoft.com/office/drawing/2014/main" id="{A405EBA9-C0C8-C93D-3FC0-7658B09829E8}"/>
                </a:ext>
              </a:extLst>
            </p:cNvPr>
            <p:cNvGrpSpPr/>
            <p:nvPr/>
          </p:nvGrpSpPr>
          <p:grpSpPr>
            <a:xfrm>
              <a:off x="8041536" y="2008765"/>
              <a:ext cx="1995755" cy="1127087"/>
              <a:chOff x="5098122" y="3328282"/>
              <a:chExt cx="1995755" cy="1127087"/>
            </a:xfrm>
          </p:grpSpPr>
          <p:sp>
            <p:nvSpPr>
              <p:cNvPr id="226" name="ZoneTexte 225">
                <a:extLst>
                  <a:ext uri="{FF2B5EF4-FFF2-40B4-BE49-F238E27FC236}">
                    <a16:creationId xmlns:a16="http://schemas.microsoft.com/office/drawing/2014/main" id="{3B41B592-8791-BE31-BBDE-F568DC4213E6}"/>
                  </a:ext>
                </a:extLst>
              </p:cNvPr>
              <p:cNvSpPr txBox="1"/>
              <p:nvPr/>
            </p:nvSpPr>
            <p:spPr>
              <a:xfrm>
                <a:off x="5098122" y="4178370"/>
                <a:ext cx="199575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200"/>
                  <a:t>Point of care Usage</a:t>
                </a:r>
              </a:p>
            </p:txBody>
          </p:sp>
          <p:pic>
            <p:nvPicPr>
              <p:cNvPr id="227" name="Image 226">
                <a:extLst>
                  <a:ext uri="{FF2B5EF4-FFF2-40B4-BE49-F238E27FC236}">
                    <a16:creationId xmlns:a16="http://schemas.microsoft.com/office/drawing/2014/main" id="{620D7200-E1AA-F3C1-8976-392EA4A8485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753169" y="3328282"/>
                <a:ext cx="660400" cy="762000"/>
              </a:xfrm>
              <a:prstGeom prst="rect">
                <a:avLst/>
              </a:prstGeom>
            </p:spPr>
          </p:pic>
        </p:grpSp>
      </p:grpSp>
      <p:grpSp>
        <p:nvGrpSpPr>
          <p:cNvPr id="228" name="Groupe 227">
            <a:extLst>
              <a:ext uri="{FF2B5EF4-FFF2-40B4-BE49-F238E27FC236}">
                <a16:creationId xmlns:a16="http://schemas.microsoft.com/office/drawing/2014/main" id="{73B295E3-5689-83EA-738B-F782C0D1CFE7}"/>
              </a:ext>
            </a:extLst>
          </p:cNvPr>
          <p:cNvGrpSpPr/>
          <p:nvPr/>
        </p:nvGrpSpPr>
        <p:grpSpPr>
          <a:xfrm>
            <a:off x="2188614" y="1176999"/>
            <a:ext cx="2692263" cy="1365624"/>
            <a:chOff x="5530424" y="1176999"/>
            <a:chExt cx="2692263" cy="1365624"/>
          </a:xfrm>
        </p:grpSpPr>
        <p:sp>
          <p:nvSpPr>
            <p:cNvPr id="229" name="Flèche vers la droite 228">
              <a:extLst>
                <a:ext uri="{FF2B5EF4-FFF2-40B4-BE49-F238E27FC236}">
                  <a16:creationId xmlns:a16="http://schemas.microsoft.com/office/drawing/2014/main" id="{3FF58BCB-5289-1141-E0ED-EAC16EC4CC97}"/>
                </a:ext>
              </a:extLst>
            </p:cNvPr>
            <p:cNvSpPr/>
            <p:nvPr/>
          </p:nvSpPr>
          <p:spPr>
            <a:xfrm>
              <a:off x="5530424" y="1530342"/>
              <a:ext cx="1056602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30" name="Groupe 229">
              <a:extLst>
                <a:ext uri="{FF2B5EF4-FFF2-40B4-BE49-F238E27FC236}">
                  <a16:creationId xmlns:a16="http://schemas.microsoft.com/office/drawing/2014/main" id="{939B301E-0959-B449-216C-E85F60291025}"/>
                </a:ext>
              </a:extLst>
            </p:cNvPr>
            <p:cNvGrpSpPr/>
            <p:nvPr/>
          </p:nvGrpSpPr>
          <p:grpSpPr>
            <a:xfrm>
              <a:off x="6226932" y="1176999"/>
              <a:ext cx="1995755" cy="1365624"/>
              <a:chOff x="5098122" y="1176999"/>
              <a:chExt cx="1995755" cy="1365624"/>
            </a:xfrm>
          </p:grpSpPr>
          <p:sp>
            <p:nvSpPr>
              <p:cNvPr id="231" name="ZoneTexte 230">
                <a:extLst>
                  <a:ext uri="{FF2B5EF4-FFF2-40B4-BE49-F238E27FC236}">
                    <a16:creationId xmlns:a16="http://schemas.microsoft.com/office/drawing/2014/main" id="{3ED97B9A-F7BD-1111-2F77-7CE676C86054}"/>
                  </a:ext>
                </a:extLst>
              </p:cNvPr>
              <p:cNvSpPr txBox="1"/>
              <p:nvPr/>
            </p:nvSpPr>
            <p:spPr>
              <a:xfrm>
                <a:off x="5098122" y="2265624"/>
                <a:ext cx="199575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200"/>
                  <a:t>Stock control</a:t>
                </a:r>
              </a:p>
            </p:txBody>
          </p:sp>
          <p:grpSp>
            <p:nvGrpSpPr>
              <p:cNvPr id="232" name="Groupe 231">
                <a:extLst>
                  <a:ext uri="{FF2B5EF4-FFF2-40B4-BE49-F238E27FC236}">
                    <a16:creationId xmlns:a16="http://schemas.microsoft.com/office/drawing/2014/main" id="{7D01C5F3-42A6-EDCF-FBC0-1829D14FD45A}"/>
                  </a:ext>
                </a:extLst>
              </p:cNvPr>
              <p:cNvGrpSpPr/>
              <p:nvPr/>
            </p:nvGrpSpPr>
            <p:grpSpPr>
              <a:xfrm>
                <a:off x="5461685" y="1176999"/>
                <a:ext cx="1394469" cy="993212"/>
                <a:chOff x="5461686" y="1280557"/>
                <a:chExt cx="1249074" cy="889654"/>
              </a:xfrm>
            </p:grpSpPr>
            <p:pic>
              <p:nvPicPr>
                <p:cNvPr id="233" name="Image 232">
                  <a:extLst>
                    <a:ext uri="{FF2B5EF4-FFF2-40B4-BE49-F238E27FC236}">
                      <a16:creationId xmlns:a16="http://schemas.microsoft.com/office/drawing/2014/main" id="{A0ED2795-33DB-80EE-E4DE-DD9FE56E238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5461686" y="1280557"/>
                  <a:ext cx="1046384" cy="808365"/>
                </a:xfrm>
                <a:prstGeom prst="rect">
                  <a:avLst/>
                </a:prstGeom>
              </p:spPr>
            </p:pic>
            <p:pic>
              <p:nvPicPr>
                <p:cNvPr id="234" name="Image 233">
                  <a:extLst>
                    <a:ext uri="{FF2B5EF4-FFF2-40B4-BE49-F238E27FC236}">
                      <a16:creationId xmlns:a16="http://schemas.microsoft.com/office/drawing/2014/main" id="{C5141EEF-5E43-9CB5-6268-140734D880F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6096000" y="1876803"/>
                  <a:ext cx="614760" cy="293408"/>
                </a:xfrm>
                <a:prstGeom prst="rect">
                  <a:avLst/>
                </a:prstGeom>
              </p:spPr>
            </p:pic>
          </p:grpSp>
        </p:grpSp>
      </p:grpSp>
      <p:grpSp>
        <p:nvGrpSpPr>
          <p:cNvPr id="235" name="Groupe 234">
            <a:extLst>
              <a:ext uri="{FF2B5EF4-FFF2-40B4-BE49-F238E27FC236}">
                <a16:creationId xmlns:a16="http://schemas.microsoft.com/office/drawing/2014/main" id="{B05FE694-0325-7A37-B8BD-611932A9FFF7}"/>
              </a:ext>
            </a:extLst>
          </p:cNvPr>
          <p:cNvGrpSpPr/>
          <p:nvPr/>
        </p:nvGrpSpPr>
        <p:grpSpPr>
          <a:xfrm>
            <a:off x="462581" y="1176999"/>
            <a:ext cx="1995755" cy="1940290"/>
            <a:chOff x="4070754" y="1176999"/>
            <a:chExt cx="1995755" cy="1940290"/>
          </a:xfrm>
        </p:grpSpPr>
        <p:grpSp>
          <p:nvGrpSpPr>
            <p:cNvPr id="236" name="Groupe 235">
              <a:extLst>
                <a:ext uri="{FF2B5EF4-FFF2-40B4-BE49-F238E27FC236}">
                  <a16:creationId xmlns:a16="http://schemas.microsoft.com/office/drawing/2014/main" id="{1D3FBB19-C737-5399-482D-438C219F5D97}"/>
                </a:ext>
              </a:extLst>
            </p:cNvPr>
            <p:cNvGrpSpPr/>
            <p:nvPr/>
          </p:nvGrpSpPr>
          <p:grpSpPr>
            <a:xfrm>
              <a:off x="4070754" y="1176999"/>
              <a:ext cx="1995755" cy="1365624"/>
              <a:chOff x="2691614" y="1176999"/>
              <a:chExt cx="1995755" cy="1365624"/>
            </a:xfrm>
          </p:grpSpPr>
          <p:sp>
            <p:nvSpPr>
              <p:cNvPr id="238" name="ZoneTexte 237">
                <a:extLst>
                  <a:ext uri="{FF2B5EF4-FFF2-40B4-BE49-F238E27FC236}">
                    <a16:creationId xmlns:a16="http://schemas.microsoft.com/office/drawing/2014/main" id="{293588CE-23FE-1DC8-A0D7-6B3858D87868}"/>
                  </a:ext>
                </a:extLst>
              </p:cNvPr>
              <p:cNvSpPr txBox="1"/>
              <p:nvPr/>
            </p:nvSpPr>
            <p:spPr>
              <a:xfrm>
                <a:off x="2691614" y="2265624"/>
                <a:ext cx="199575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200"/>
                  <a:t>Stock Storage</a:t>
                </a:r>
              </a:p>
            </p:txBody>
          </p:sp>
          <p:pic>
            <p:nvPicPr>
              <p:cNvPr id="239" name="Image 238">
                <a:extLst>
                  <a:ext uri="{FF2B5EF4-FFF2-40B4-BE49-F238E27FC236}">
                    <a16:creationId xmlns:a16="http://schemas.microsoft.com/office/drawing/2014/main" id="{85CC1284-FF07-8DE4-67C8-440054D307E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121567" y="1176999"/>
                <a:ext cx="1180434" cy="911923"/>
              </a:xfrm>
              <a:prstGeom prst="rect">
                <a:avLst/>
              </a:prstGeom>
            </p:spPr>
          </p:pic>
        </p:grpSp>
        <p:sp>
          <p:nvSpPr>
            <p:cNvPr id="237" name="Flèche vers la droite 236">
              <a:extLst>
                <a:ext uri="{FF2B5EF4-FFF2-40B4-BE49-F238E27FC236}">
                  <a16:creationId xmlns:a16="http://schemas.microsoft.com/office/drawing/2014/main" id="{9D88F714-3D64-5528-63CC-9FA2B931F0BD}"/>
                </a:ext>
              </a:extLst>
            </p:cNvPr>
            <p:cNvSpPr/>
            <p:nvPr/>
          </p:nvSpPr>
          <p:spPr>
            <a:xfrm rot="16200000">
              <a:off x="4798336" y="2617803"/>
              <a:ext cx="538002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240" name="Groupe 239">
            <a:extLst>
              <a:ext uri="{FF2B5EF4-FFF2-40B4-BE49-F238E27FC236}">
                <a16:creationId xmlns:a16="http://schemas.microsoft.com/office/drawing/2014/main" id="{EF50A755-52C0-E66E-596F-E5330D05321A}"/>
              </a:ext>
            </a:extLst>
          </p:cNvPr>
          <p:cNvGrpSpPr/>
          <p:nvPr/>
        </p:nvGrpSpPr>
        <p:grpSpPr>
          <a:xfrm>
            <a:off x="461286" y="2994907"/>
            <a:ext cx="1995755" cy="1340070"/>
            <a:chOff x="285107" y="1202553"/>
            <a:chExt cx="1995755" cy="1340070"/>
          </a:xfrm>
        </p:grpSpPr>
        <p:sp>
          <p:nvSpPr>
            <p:cNvPr id="241" name="ZoneTexte 240">
              <a:extLst>
                <a:ext uri="{FF2B5EF4-FFF2-40B4-BE49-F238E27FC236}">
                  <a16:creationId xmlns:a16="http://schemas.microsoft.com/office/drawing/2014/main" id="{2B5338DF-66FC-3B04-81E2-9AB178CD62F7}"/>
                </a:ext>
              </a:extLst>
            </p:cNvPr>
            <p:cNvSpPr txBox="1"/>
            <p:nvPr/>
          </p:nvSpPr>
          <p:spPr>
            <a:xfrm>
              <a:off x="285107" y="2265624"/>
              <a:ext cx="1995755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/>
              <a:r>
                <a:rPr lang="en-GB" sz="1200"/>
                <a:t>Procurement</a:t>
              </a:r>
              <a:endParaRPr lang="fr-FR" sz="1200"/>
            </a:p>
          </p:txBody>
        </p:sp>
        <p:grpSp>
          <p:nvGrpSpPr>
            <p:cNvPr id="242" name="Groupe 241">
              <a:extLst>
                <a:ext uri="{FF2B5EF4-FFF2-40B4-BE49-F238E27FC236}">
                  <a16:creationId xmlns:a16="http://schemas.microsoft.com/office/drawing/2014/main" id="{069B5B7F-34C6-31D6-1CE1-C267FE604C91}"/>
                </a:ext>
              </a:extLst>
            </p:cNvPr>
            <p:cNvGrpSpPr/>
            <p:nvPr/>
          </p:nvGrpSpPr>
          <p:grpSpPr>
            <a:xfrm>
              <a:off x="713044" y="1202553"/>
              <a:ext cx="1139880" cy="831294"/>
              <a:chOff x="7540212" y="2774400"/>
              <a:chExt cx="1139880" cy="831294"/>
            </a:xfrm>
          </p:grpSpPr>
          <p:pic>
            <p:nvPicPr>
              <p:cNvPr id="243" name="Image 242">
                <a:extLst>
                  <a:ext uri="{FF2B5EF4-FFF2-40B4-BE49-F238E27FC236}">
                    <a16:creationId xmlns:a16="http://schemas.microsoft.com/office/drawing/2014/main" id="{BE221908-8E46-EEAB-297C-E114807BCFD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540212" y="2774400"/>
                <a:ext cx="1139880" cy="831294"/>
              </a:xfrm>
              <a:prstGeom prst="rect">
                <a:avLst/>
              </a:prstGeom>
            </p:spPr>
          </p:pic>
          <p:pic>
            <p:nvPicPr>
              <p:cNvPr id="244" name="Image 243">
                <a:extLst>
                  <a:ext uri="{FF2B5EF4-FFF2-40B4-BE49-F238E27FC236}">
                    <a16:creationId xmlns:a16="http://schemas.microsoft.com/office/drawing/2014/main" id="{40BF25AD-D275-DE1F-D315-77FA61ADDA2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832913" y="2953340"/>
                <a:ext cx="554478" cy="554478"/>
              </a:xfrm>
              <a:prstGeom prst="rect">
                <a:avLst/>
              </a:prstGeom>
            </p:spPr>
          </p:pic>
        </p:grp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E56A2D8C-166E-2006-1CF1-3AE1501D1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err="1"/>
              <a:t>Where</a:t>
            </a:r>
            <a:r>
              <a:rPr lang="fr-FR"/>
              <a:t> the standards fit in the process </a:t>
            </a:r>
            <a:r>
              <a:rPr lang="fr-FR" err="1"/>
              <a:t>map</a:t>
            </a:r>
            <a:endParaRPr lang="fr-FR"/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FD40D14F-4C1D-43DC-518E-467A273204D5}"/>
              </a:ext>
            </a:extLst>
          </p:cNvPr>
          <p:cNvGrpSpPr/>
          <p:nvPr/>
        </p:nvGrpSpPr>
        <p:grpSpPr>
          <a:xfrm>
            <a:off x="8851672" y="948760"/>
            <a:ext cx="2860045" cy="1623145"/>
            <a:chOff x="8851672" y="948760"/>
            <a:chExt cx="2860045" cy="1623145"/>
          </a:xfrm>
        </p:grpSpPr>
        <p:sp>
          <p:nvSpPr>
            <p:cNvPr id="6" name="Flèche vers la droite 5">
              <a:extLst>
                <a:ext uri="{FF2B5EF4-FFF2-40B4-BE49-F238E27FC236}">
                  <a16:creationId xmlns:a16="http://schemas.microsoft.com/office/drawing/2014/main" id="{FC0DB45B-D137-C54C-2239-E6EC8C144728}"/>
                </a:ext>
              </a:extLst>
            </p:cNvPr>
            <p:cNvSpPr/>
            <p:nvPr/>
          </p:nvSpPr>
          <p:spPr>
            <a:xfrm>
              <a:off x="8851672" y="1268845"/>
              <a:ext cx="1350776" cy="343076"/>
            </a:xfrm>
            <a:prstGeom prst="rightArrow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00" name="Groupe 199">
              <a:extLst>
                <a:ext uri="{FF2B5EF4-FFF2-40B4-BE49-F238E27FC236}">
                  <a16:creationId xmlns:a16="http://schemas.microsoft.com/office/drawing/2014/main" id="{E08CD460-C155-15F9-7918-F51E9410D8D7}"/>
                </a:ext>
              </a:extLst>
            </p:cNvPr>
            <p:cNvGrpSpPr/>
            <p:nvPr/>
          </p:nvGrpSpPr>
          <p:grpSpPr>
            <a:xfrm>
              <a:off x="10053073" y="948760"/>
              <a:ext cx="1658644" cy="1623145"/>
              <a:chOff x="10053073" y="948760"/>
              <a:chExt cx="1658644" cy="1623145"/>
            </a:xfrm>
          </p:grpSpPr>
          <p:sp>
            <p:nvSpPr>
              <p:cNvPr id="85" name="ZoneTexte 84">
                <a:extLst>
                  <a:ext uri="{FF2B5EF4-FFF2-40B4-BE49-F238E27FC236}">
                    <a16:creationId xmlns:a16="http://schemas.microsoft.com/office/drawing/2014/main" id="{0913C769-F82C-3309-B3FE-6A0BC05AC908}"/>
                  </a:ext>
                </a:extLst>
              </p:cNvPr>
              <p:cNvSpPr txBox="1"/>
              <p:nvPr/>
            </p:nvSpPr>
            <p:spPr>
              <a:xfrm>
                <a:off x="10622062" y="2325684"/>
                <a:ext cx="520666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GTIN</a:t>
                </a:r>
                <a:endParaRPr kumimoji="0" lang="en-US" sz="1000" i="0" u="none" strike="noStrike" kern="1200" cap="none" spc="0" normalizeH="0" baseline="0" noProof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grpSp>
            <p:nvGrpSpPr>
              <p:cNvPr id="64" name="Groupe 63">
                <a:extLst>
                  <a:ext uri="{FF2B5EF4-FFF2-40B4-BE49-F238E27FC236}">
                    <a16:creationId xmlns:a16="http://schemas.microsoft.com/office/drawing/2014/main" id="{353E3C8A-4034-6C6C-A35F-F011886821B8}"/>
                  </a:ext>
                </a:extLst>
              </p:cNvPr>
              <p:cNvGrpSpPr/>
              <p:nvPr/>
            </p:nvGrpSpPr>
            <p:grpSpPr>
              <a:xfrm>
                <a:off x="10502433" y="948760"/>
                <a:ext cx="905222" cy="751879"/>
                <a:chOff x="9660250" y="1185149"/>
                <a:chExt cx="905222" cy="751879"/>
              </a:xfrm>
            </p:grpSpPr>
            <p:sp>
              <p:nvSpPr>
                <p:cNvPr id="57" name="Virage 56">
                  <a:extLst>
                    <a:ext uri="{FF2B5EF4-FFF2-40B4-BE49-F238E27FC236}">
                      <a16:creationId xmlns:a16="http://schemas.microsoft.com/office/drawing/2014/main" id="{F59DA90C-2707-582B-658A-E015617E44A7}"/>
                    </a:ext>
                  </a:extLst>
                </p:cNvPr>
                <p:cNvSpPr/>
                <p:nvPr/>
              </p:nvSpPr>
              <p:spPr>
                <a:xfrm rot="2700000">
                  <a:off x="10157476" y="1183404"/>
                  <a:ext cx="406251" cy="409741"/>
                </a:xfrm>
                <a:prstGeom prst="bentArrow">
                  <a:avLst/>
                </a:pr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55" name="Groupe 54">
                  <a:extLst>
                    <a:ext uri="{FF2B5EF4-FFF2-40B4-BE49-F238E27FC236}">
                      <a16:creationId xmlns:a16="http://schemas.microsoft.com/office/drawing/2014/main" id="{B5F7BE80-0DA0-4C90-08C4-A87E2AEA2C6F}"/>
                    </a:ext>
                  </a:extLst>
                </p:cNvPr>
                <p:cNvGrpSpPr/>
                <p:nvPr/>
              </p:nvGrpSpPr>
              <p:grpSpPr>
                <a:xfrm>
                  <a:off x="9660250" y="1212885"/>
                  <a:ext cx="813361" cy="724143"/>
                  <a:chOff x="8731135" y="-493760"/>
                  <a:chExt cx="2717800" cy="2419682"/>
                </a:xfrm>
              </p:grpSpPr>
              <p:pic>
                <p:nvPicPr>
                  <p:cNvPr id="52" name="Image 51">
                    <a:extLst>
                      <a:ext uri="{FF2B5EF4-FFF2-40B4-BE49-F238E27FC236}">
                        <a16:creationId xmlns:a16="http://schemas.microsoft.com/office/drawing/2014/main" id="{4E8F106C-833E-3234-1B34-94804678A2A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 rot="18900000">
                    <a:off x="9222935" y="-493760"/>
                    <a:ext cx="1384300" cy="2209800"/>
                  </a:xfrm>
                  <a:prstGeom prst="rect">
                    <a:avLst/>
                  </a:prstGeom>
                </p:spPr>
              </p:pic>
              <p:pic>
                <p:nvPicPr>
                  <p:cNvPr id="54" name="Image 53">
                    <a:extLst>
                      <a:ext uri="{FF2B5EF4-FFF2-40B4-BE49-F238E27FC236}">
                        <a16:creationId xmlns:a16="http://schemas.microsoft.com/office/drawing/2014/main" id="{43250595-1C5B-F275-3F78-98BC3B17040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10"/>
                  <a:stretch>
                    <a:fillRect/>
                  </a:stretch>
                </p:blipFill>
                <p:spPr>
                  <a:xfrm>
                    <a:off x="8731135" y="528922"/>
                    <a:ext cx="2717800" cy="1397000"/>
                  </a:xfrm>
                  <a:prstGeom prst="rect">
                    <a:avLst/>
                  </a:prstGeom>
                </p:spPr>
              </p:pic>
            </p:grpSp>
          </p:grpSp>
          <p:sp>
            <p:nvSpPr>
              <p:cNvPr id="77" name="ZoneTexte 76">
                <a:extLst>
                  <a:ext uri="{FF2B5EF4-FFF2-40B4-BE49-F238E27FC236}">
                    <a16:creationId xmlns:a16="http://schemas.microsoft.com/office/drawing/2014/main" id="{8A97FFA3-B030-96B1-4078-9F8A3248FAA9}"/>
                  </a:ext>
                </a:extLst>
              </p:cNvPr>
              <p:cNvSpPr txBox="1"/>
              <p:nvPr/>
            </p:nvSpPr>
            <p:spPr>
              <a:xfrm>
                <a:off x="10053073" y="1797870"/>
                <a:ext cx="1658644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fr-FR" sz="1200" err="1"/>
                  <a:t>Products</a:t>
                </a:r>
                <a:r>
                  <a:rPr lang="fr-FR" sz="1200"/>
                  <a:t> </a:t>
                </a:r>
                <a:r>
                  <a:rPr lang="fr-FR" sz="1200" err="1"/>
                  <a:t>picked</a:t>
                </a:r>
                <a:r>
                  <a:rPr lang="fr-FR" sz="1200"/>
                  <a:t> </a:t>
                </a:r>
                <a:r>
                  <a:rPr lang="fr-FR" sz="1200" err="1"/>
                  <a:t>from</a:t>
                </a:r>
                <a:r>
                  <a:rPr lang="fr-FR" sz="1200"/>
                  <a:t> stock</a:t>
                </a:r>
              </a:p>
            </p:txBody>
          </p:sp>
        </p:grpSp>
      </p:grpSp>
      <p:sp>
        <p:nvSpPr>
          <p:cNvPr id="148" name="Rectangle 147">
            <a:extLst>
              <a:ext uri="{FF2B5EF4-FFF2-40B4-BE49-F238E27FC236}">
                <a16:creationId xmlns:a16="http://schemas.microsoft.com/office/drawing/2014/main" id="{204AE516-A88C-A1CA-BE5E-590076EDED8B}"/>
              </a:ext>
            </a:extLst>
          </p:cNvPr>
          <p:cNvSpPr/>
          <p:nvPr/>
        </p:nvSpPr>
        <p:spPr>
          <a:xfrm>
            <a:off x="21481" y="942889"/>
            <a:ext cx="5342189" cy="5952479"/>
          </a:xfrm>
          <a:prstGeom prst="rect">
            <a:avLst/>
          </a:prstGeom>
          <a:gradFill flip="none" rotWithShape="1">
            <a:gsLst>
              <a:gs pos="91000">
                <a:schemeClr val="accent1">
                  <a:lumMod val="5000"/>
                  <a:lumOff val="95000"/>
                  <a:alpha val="84766"/>
                </a:schemeClr>
              </a:gs>
              <a:gs pos="100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1D4D1B16-FC05-97FC-25D3-7A3AB0B4CE6F}"/>
              </a:ext>
            </a:extLst>
          </p:cNvPr>
          <p:cNvGrpSpPr/>
          <p:nvPr/>
        </p:nvGrpSpPr>
        <p:grpSpPr>
          <a:xfrm>
            <a:off x="8851672" y="3089191"/>
            <a:ext cx="2860046" cy="1333945"/>
            <a:chOff x="8851672" y="3089191"/>
            <a:chExt cx="2860046" cy="1333945"/>
          </a:xfrm>
        </p:grpSpPr>
        <p:sp>
          <p:nvSpPr>
            <p:cNvPr id="9" name="Flèche vers la droite 8">
              <a:extLst>
                <a:ext uri="{FF2B5EF4-FFF2-40B4-BE49-F238E27FC236}">
                  <a16:creationId xmlns:a16="http://schemas.microsoft.com/office/drawing/2014/main" id="{709DBBDE-8B95-7B00-D854-BFF12EB6F8D9}"/>
                </a:ext>
              </a:extLst>
            </p:cNvPr>
            <p:cNvSpPr/>
            <p:nvPr/>
          </p:nvSpPr>
          <p:spPr>
            <a:xfrm>
              <a:off x="8851672" y="3190112"/>
              <a:ext cx="1350776" cy="343076"/>
            </a:xfrm>
            <a:prstGeom prst="rightArrow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199" name="Groupe 198">
              <a:extLst>
                <a:ext uri="{FF2B5EF4-FFF2-40B4-BE49-F238E27FC236}">
                  <a16:creationId xmlns:a16="http://schemas.microsoft.com/office/drawing/2014/main" id="{FDD16DE0-0C27-556B-5835-FDF3BF8B4B73}"/>
                </a:ext>
              </a:extLst>
            </p:cNvPr>
            <p:cNvGrpSpPr/>
            <p:nvPr/>
          </p:nvGrpSpPr>
          <p:grpSpPr>
            <a:xfrm>
              <a:off x="10053073" y="3089191"/>
              <a:ext cx="1658645" cy="1333945"/>
              <a:chOff x="10053073" y="3089191"/>
              <a:chExt cx="1658645" cy="1333945"/>
            </a:xfrm>
          </p:grpSpPr>
          <p:sp>
            <p:nvSpPr>
              <p:cNvPr id="79" name="ZoneTexte 78">
                <a:extLst>
                  <a:ext uri="{FF2B5EF4-FFF2-40B4-BE49-F238E27FC236}">
                    <a16:creationId xmlns:a16="http://schemas.microsoft.com/office/drawing/2014/main" id="{96E16508-5C1B-AC8B-42E0-3ADC3EC893AE}"/>
                  </a:ext>
                </a:extLst>
              </p:cNvPr>
              <p:cNvSpPr txBox="1"/>
              <p:nvPr/>
            </p:nvSpPr>
            <p:spPr>
              <a:xfrm>
                <a:off x="10053073" y="3632826"/>
                <a:ext cx="1658645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fr-FR" sz="1200"/>
                  <a:t>Patient </a:t>
                </a:r>
                <a:r>
                  <a:rPr lang="fr-FR" sz="1200" err="1"/>
                  <a:t>wristband</a:t>
                </a:r>
                <a:r>
                  <a:rPr lang="fr-FR" sz="1200"/>
                  <a:t> </a:t>
                </a:r>
                <a:r>
                  <a:rPr lang="fr-FR" sz="1200" err="1"/>
                  <a:t>scanned</a:t>
                </a:r>
                <a:endParaRPr lang="fr-FR" sz="1200"/>
              </a:p>
            </p:txBody>
          </p:sp>
          <p:sp>
            <p:nvSpPr>
              <p:cNvPr id="86" name="ZoneTexte 85">
                <a:extLst>
                  <a:ext uri="{FF2B5EF4-FFF2-40B4-BE49-F238E27FC236}">
                    <a16:creationId xmlns:a16="http://schemas.microsoft.com/office/drawing/2014/main" id="{0935F60D-A788-CCCA-FC84-EA2983623530}"/>
                  </a:ext>
                </a:extLst>
              </p:cNvPr>
              <p:cNvSpPr txBox="1"/>
              <p:nvPr/>
            </p:nvSpPr>
            <p:spPr>
              <a:xfrm>
                <a:off x="10299938" y="4176915"/>
                <a:ext cx="116491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fr-FR" sz="1000"/>
                  <a:t>GSRN (+SRIN)</a:t>
                </a:r>
                <a:endParaRPr kumimoji="0" lang="en-US" sz="1000" i="0" u="none" strike="noStrike" kern="1200" cap="none" spc="0" normalizeH="0" baseline="0" noProof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pic>
            <p:nvPicPr>
              <p:cNvPr id="19" name="Image 18">
                <a:extLst>
                  <a:ext uri="{FF2B5EF4-FFF2-40B4-BE49-F238E27FC236}">
                    <a16:creationId xmlns:a16="http://schemas.microsoft.com/office/drawing/2014/main" id="{E9B14F10-2C76-336C-B85C-8893E82CC6A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0430095" y="3089191"/>
                <a:ext cx="904600" cy="401416"/>
              </a:xfrm>
              <a:prstGeom prst="rect">
                <a:avLst/>
              </a:prstGeom>
            </p:spPr>
          </p:pic>
        </p:grpSp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id="{C772E40A-2175-A196-F3CC-DEA77B9991F3}"/>
              </a:ext>
            </a:extLst>
          </p:cNvPr>
          <p:cNvGrpSpPr/>
          <p:nvPr/>
        </p:nvGrpSpPr>
        <p:grpSpPr>
          <a:xfrm>
            <a:off x="7579766" y="2164740"/>
            <a:ext cx="2700593" cy="2276630"/>
            <a:chOff x="7579766" y="2164740"/>
            <a:chExt cx="2700593" cy="2276630"/>
          </a:xfrm>
        </p:grpSpPr>
        <p:sp>
          <p:nvSpPr>
            <p:cNvPr id="78" name="ZoneTexte 77">
              <a:extLst>
                <a:ext uri="{FF2B5EF4-FFF2-40B4-BE49-F238E27FC236}">
                  <a16:creationId xmlns:a16="http://schemas.microsoft.com/office/drawing/2014/main" id="{9D96EEB8-E9C2-42CF-7281-46D85A2C09C0}"/>
                </a:ext>
              </a:extLst>
            </p:cNvPr>
            <p:cNvSpPr txBox="1"/>
            <p:nvPr/>
          </p:nvSpPr>
          <p:spPr>
            <a:xfrm>
              <a:off x="7579766" y="3610373"/>
              <a:ext cx="1825375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r-FR" sz="1200" dirty="0" err="1"/>
                <a:t>Placed</a:t>
              </a:r>
              <a:r>
                <a:rPr lang="fr-FR" sz="1200" dirty="0"/>
                <a:t> on trolley and </a:t>
              </a:r>
              <a:r>
                <a:rPr lang="fr-FR" sz="1200" dirty="0" err="1"/>
                <a:t>taken</a:t>
              </a:r>
              <a:r>
                <a:rPr lang="fr-FR" sz="1200" dirty="0"/>
                <a:t> to place of care e.g. operating room /</a:t>
              </a:r>
              <a:r>
                <a:rPr lang="fr-FR" sz="1200" dirty="0" err="1"/>
                <a:t>bedside</a:t>
              </a:r>
              <a:endParaRPr lang="fr-FR" sz="1200" dirty="0"/>
            </a:p>
          </p:txBody>
        </p:sp>
        <p:grpSp>
          <p:nvGrpSpPr>
            <p:cNvPr id="13" name="Groupe 12">
              <a:extLst>
                <a:ext uri="{FF2B5EF4-FFF2-40B4-BE49-F238E27FC236}">
                  <a16:creationId xmlns:a16="http://schemas.microsoft.com/office/drawing/2014/main" id="{BDED3235-5B61-620F-05EA-69DB5D091ED9}"/>
                </a:ext>
              </a:extLst>
            </p:cNvPr>
            <p:cNvGrpSpPr/>
            <p:nvPr/>
          </p:nvGrpSpPr>
          <p:grpSpPr>
            <a:xfrm>
              <a:off x="7854754" y="2164740"/>
              <a:ext cx="2425605" cy="1469210"/>
              <a:chOff x="7854754" y="2164740"/>
              <a:chExt cx="2425605" cy="1469210"/>
            </a:xfrm>
          </p:grpSpPr>
          <p:sp>
            <p:nvSpPr>
              <p:cNvPr id="7" name="Flèche vers la droite 6">
                <a:extLst>
                  <a:ext uri="{FF2B5EF4-FFF2-40B4-BE49-F238E27FC236}">
                    <a16:creationId xmlns:a16="http://schemas.microsoft.com/office/drawing/2014/main" id="{8EE42EAE-AA6F-2A36-4944-74A50B9AF871}"/>
                  </a:ext>
                </a:extLst>
              </p:cNvPr>
              <p:cNvSpPr/>
              <p:nvPr/>
            </p:nvSpPr>
            <p:spPr>
              <a:xfrm rot="8100000">
                <a:off x="8800315" y="2164740"/>
                <a:ext cx="1480044" cy="343076"/>
              </a:xfrm>
              <a:prstGeom prst="rightArrow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grpSp>
            <p:nvGrpSpPr>
              <p:cNvPr id="5" name="Groupe 4">
                <a:extLst>
                  <a:ext uri="{FF2B5EF4-FFF2-40B4-BE49-F238E27FC236}">
                    <a16:creationId xmlns:a16="http://schemas.microsoft.com/office/drawing/2014/main" id="{E4EBBB04-BEFC-8301-7E94-394664DD2EF9}"/>
                  </a:ext>
                </a:extLst>
              </p:cNvPr>
              <p:cNvGrpSpPr/>
              <p:nvPr/>
            </p:nvGrpSpPr>
            <p:grpSpPr>
              <a:xfrm>
                <a:off x="7854754" y="2638087"/>
                <a:ext cx="1217891" cy="995863"/>
                <a:chOff x="7999663" y="2808636"/>
                <a:chExt cx="970976" cy="793962"/>
              </a:xfrm>
            </p:grpSpPr>
            <p:pic>
              <p:nvPicPr>
                <p:cNvPr id="4" name="Image 3" descr="Une image contenant texte, clipart&#10;&#10;Description générée automatiquement">
                  <a:extLst>
                    <a:ext uri="{FF2B5EF4-FFF2-40B4-BE49-F238E27FC236}">
                      <a16:creationId xmlns:a16="http://schemas.microsoft.com/office/drawing/2014/main" id="{AB3976F5-F64B-07BB-257C-6596F1F21E0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7999663" y="2808636"/>
                  <a:ext cx="751212" cy="587768"/>
                </a:xfrm>
                <a:prstGeom prst="rect">
                  <a:avLst/>
                </a:prstGeom>
              </p:spPr>
            </p:pic>
            <p:pic>
              <p:nvPicPr>
                <p:cNvPr id="8" name="Image 7">
                  <a:extLst>
                    <a:ext uri="{FF2B5EF4-FFF2-40B4-BE49-F238E27FC236}">
                      <a16:creationId xmlns:a16="http://schemas.microsoft.com/office/drawing/2014/main" id="{53958D12-8912-89A6-3054-48FE1C21A52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3"/>
                <a:srcRect/>
                <a:stretch/>
              </p:blipFill>
              <p:spPr>
                <a:xfrm>
                  <a:off x="8602130" y="3168283"/>
                  <a:ext cx="368509" cy="434315"/>
                </a:xfrm>
                <a:prstGeom prst="rect">
                  <a:avLst/>
                </a:prstGeom>
              </p:spPr>
            </p:pic>
          </p:grpSp>
        </p:grpSp>
      </p:grpSp>
      <p:grpSp>
        <p:nvGrpSpPr>
          <p:cNvPr id="197" name="Groupe 196">
            <a:extLst>
              <a:ext uri="{FF2B5EF4-FFF2-40B4-BE49-F238E27FC236}">
                <a16:creationId xmlns:a16="http://schemas.microsoft.com/office/drawing/2014/main" id="{1D228D1A-4A5C-12A3-17D4-5057DC79349F}"/>
              </a:ext>
            </a:extLst>
          </p:cNvPr>
          <p:cNvGrpSpPr/>
          <p:nvPr/>
        </p:nvGrpSpPr>
        <p:grpSpPr>
          <a:xfrm>
            <a:off x="7579766" y="1008895"/>
            <a:ext cx="1825375" cy="1412853"/>
            <a:chOff x="7579766" y="1008895"/>
            <a:chExt cx="1825375" cy="1412853"/>
          </a:xfrm>
        </p:grpSpPr>
        <p:sp>
          <p:nvSpPr>
            <p:cNvPr id="75" name="ZoneTexte 74">
              <a:extLst>
                <a:ext uri="{FF2B5EF4-FFF2-40B4-BE49-F238E27FC236}">
                  <a16:creationId xmlns:a16="http://schemas.microsoft.com/office/drawing/2014/main" id="{FDDF5EA4-2681-9CFD-BBE9-173F509F506D}"/>
                </a:ext>
              </a:extLst>
            </p:cNvPr>
            <p:cNvSpPr txBox="1"/>
            <p:nvPr/>
          </p:nvSpPr>
          <p:spPr>
            <a:xfrm>
              <a:off x="7579766" y="1775417"/>
              <a:ext cx="1825375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r-FR" sz="1200" err="1"/>
                <a:t>Surgical</a:t>
              </a:r>
              <a:r>
                <a:rPr lang="fr-FR" sz="1200"/>
                <a:t> </a:t>
              </a:r>
              <a:r>
                <a:rPr lang="fr-FR" sz="1200" err="1"/>
                <a:t>procedure</a:t>
              </a:r>
              <a:r>
                <a:rPr lang="fr-FR" sz="1200"/>
                <a:t> </a:t>
              </a:r>
              <a:r>
                <a:rPr lang="fr-FR" sz="1200" err="1"/>
                <a:t>list</a:t>
              </a:r>
              <a:r>
                <a:rPr lang="fr-FR" sz="1200"/>
                <a:t> </a:t>
              </a:r>
              <a:r>
                <a:rPr lang="fr-FR" sz="1200" err="1"/>
                <a:t>detailing</a:t>
              </a:r>
              <a:r>
                <a:rPr lang="fr-FR" sz="1200"/>
                <a:t> all </a:t>
              </a:r>
              <a:r>
                <a:rPr lang="fr-FR" sz="1200" err="1"/>
                <a:t>products</a:t>
              </a:r>
              <a:r>
                <a:rPr lang="fr-FR" sz="1200"/>
                <a:t> </a:t>
              </a:r>
              <a:r>
                <a:rPr lang="fr-FR" sz="1200" err="1"/>
                <a:t>required</a:t>
              </a:r>
              <a:endParaRPr lang="fr-FR" sz="1200"/>
            </a:p>
          </p:txBody>
        </p:sp>
        <p:grpSp>
          <p:nvGrpSpPr>
            <p:cNvPr id="25" name="Groupe 24">
              <a:extLst>
                <a:ext uri="{FF2B5EF4-FFF2-40B4-BE49-F238E27FC236}">
                  <a16:creationId xmlns:a16="http://schemas.microsoft.com/office/drawing/2014/main" id="{93575B03-C85C-0053-FD4F-8A5C2A1E136F}"/>
                </a:ext>
              </a:extLst>
            </p:cNvPr>
            <p:cNvGrpSpPr/>
            <p:nvPr/>
          </p:nvGrpSpPr>
          <p:grpSpPr>
            <a:xfrm>
              <a:off x="8012407" y="1008895"/>
              <a:ext cx="900210" cy="656365"/>
              <a:chOff x="7150165" y="1257542"/>
              <a:chExt cx="1003683" cy="731810"/>
            </a:xfrm>
          </p:grpSpPr>
          <p:pic>
            <p:nvPicPr>
              <p:cNvPr id="24" name="Image 23">
                <a:extLst>
                  <a:ext uri="{FF2B5EF4-FFF2-40B4-BE49-F238E27FC236}">
                    <a16:creationId xmlns:a16="http://schemas.microsoft.com/office/drawing/2014/main" id="{52CE8565-7B17-1680-8813-1E2275C109C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7150165" y="1403666"/>
                <a:ext cx="698165" cy="510998"/>
              </a:xfrm>
              <a:prstGeom prst="rect">
                <a:avLst/>
              </a:prstGeom>
            </p:spPr>
          </p:pic>
          <p:pic>
            <p:nvPicPr>
              <p:cNvPr id="22" name="Image 21">
                <a:extLst>
                  <a:ext uri="{FF2B5EF4-FFF2-40B4-BE49-F238E27FC236}">
                    <a16:creationId xmlns:a16="http://schemas.microsoft.com/office/drawing/2014/main" id="{E1E5EBBA-4FD2-C0FC-75DA-D68E51C44DB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7672944" y="1257542"/>
                <a:ext cx="480904" cy="731810"/>
              </a:xfrm>
              <a:prstGeom prst="rect">
                <a:avLst/>
              </a:prstGeom>
            </p:spPr>
          </p:pic>
        </p:grpSp>
      </p:grp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BCA2CAD9-3227-4456-1B14-5BC70802F01B}"/>
              </a:ext>
            </a:extLst>
          </p:cNvPr>
          <p:cNvGrpSpPr/>
          <p:nvPr/>
        </p:nvGrpSpPr>
        <p:grpSpPr>
          <a:xfrm>
            <a:off x="5098122" y="3317670"/>
            <a:ext cx="1995755" cy="1959647"/>
            <a:chOff x="5098122" y="3317670"/>
            <a:chExt cx="1995755" cy="1959647"/>
          </a:xfrm>
        </p:grpSpPr>
        <p:sp>
          <p:nvSpPr>
            <p:cNvPr id="217" name="Flèche vers la droite 216">
              <a:extLst>
                <a:ext uri="{FF2B5EF4-FFF2-40B4-BE49-F238E27FC236}">
                  <a16:creationId xmlns:a16="http://schemas.microsoft.com/office/drawing/2014/main" id="{4E7E3AFC-39C0-9152-EA57-205FCC10F970}"/>
                </a:ext>
              </a:extLst>
            </p:cNvPr>
            <p:cNvSpPr/>
            <p:nvPr/>
          </p:nvSpPr>
          <p:spPr>
            <a:xfrm rot="5400000">
              <a:off x="5826998" y="3356186"/>
              <a:ext cx="538002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19" name="ZoneTexte 218">
              <a:extLst>
                <a:ext uri="{FF2B5EF4-FFF2-40B4-BE49-F238E27FC236}">
                  <a16:creationId xmlns:a16="http://schemas.microsoft.com/office/drawing/2014/main" id="{9447D7B5-4BEA-D6BB-F93C-95100EFDDAFC}"/>
                </a:ext>
              </a:extLst>
            </p:cNvPr>
            <p:cNvSpPr txBox="1"/>
            <p:nvPr/>
          </p:nvSpPr>
          <p:spPr>
            <a:xfrm>
              <a:off x="5098122" y="5000318"/>
              <a:ext cx="1995755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/>
              <a:r>
                <a:rPr lang="en-GB" sz="1200"/>
                <a:t>Recording in EHR</a:t>
              </a:r>
            </a:p>
          </p:txBody>
        </p:sp>
        <p:pic>
          <p:nvPicPr>
            <p:cNvPr id="221" name="Image 220" descr="Une image contenant texte&#10;&#10;Description générée automatiquement">
              <a:extLst>
                <a:ext uri="{FF2B5EF4-FFF2-40B4-BE49-F238E27FC236}">
                  <a16:creationId xmlns:a16="http://schemas.microsoft.com/office/drawing/2014/main" id="{11EF816C-7A66-03EA-589F-1DE3168AC408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5591317" y="4075091"/>
              <a:ext cx="947938" cy="691314"/>
            </a:xfrm>
            <a:prstGeom prst="rect">
              <a:avLst/>
            </a:prstGeom>
          </p:spPr>
        </p:pic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5AE508DD-795A-F74E-C768-9854E2531145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6211569" y="4312546"/>
              <a:ext cx="637580" cy="6375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433627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Flèche vers la droite 200">
            <a:extLst>
              <a:ext uri="{FF2B5EF4-FFF2-40B4-BE49-F238E27FC236}">
                <a16:creationId xmlns:a16="http://schemas.microsoft.com/office/drawing/2014/main" id="{810EDC0D-EAE8-C115-68CC-17472AFC7E28}"/>
              </a:ext>
            </a:extLst>
          </p:cNvPr>
          <p:cNvSpPr/>
          <p:nvPr/>
        </p:nvSpPr>
        <p:spPr>
          <a:xfrm rot="16200000">
            <a:off x="1060641" y="4501132"/>
            <a:ext cx="797045" cy="46097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202" name="Groupe 201">
            <a:extLst>
              <a:ext uri="{FF2B5EF4-FFF2-40B4-BE49-F238E27FC236}">
                <a16:creationId xmlns:a16="http://schemas.microsoft.com/office/drawing/2014/main" id="{A2BA0F49-F1B3-087C-C27D-AEBD06508019}"/>
              </a:ext>
            </a:extLst>
          </p:cNvPr>
          <p:cNvGrpSpPr/>
          <p:nvPr/>
        </p:nvGrpSpPr>
        <p:grpSpPr>
          <a:xfrm>
            <a:off x="462581" y="4866689"/>
            <a:ext cx="2902796" cy="1486003"/>
            <a:chOff x="4070754" y="4734107"/>
            <a:chExt cx="2902796" cy="1486003"/>
          </a:xfrm>
        </p:grpSpPr>
        <p:sp>
          <p:nvSpPr>
            <p:cNvPr id="203" name="Flèche vers la droite 202">
              <a:extLst>
                <a:ext uri="{FF2B5EF4-FFF2-40B4-BE49-F238E27FC236}">
                  <a16:creationId xmlns:a16="http://schemas.microsoft.com/office/drawing/2014/main" id="{E9845B20-59FF-0D3C-9037-2607B0AE6843}"/>
                </a:ext>
              </a:extLst>
            </p:cNvPr>
            <p:cNvSpPr/>
            <p:nvPr/>
          </p:nvSpPr>
          <p:spPr>
            <a:xfrm rot="10800000">
              <a:off x="5734797" y="5321559"/>
              <a:ext cx="1238753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04" name="Groupe 203">
              <a:extLst>
                <a:ext uri="{FF2B5EF4-FFF2-40B4-BE49-F238E27FC236}">
                  <a16:creationId xmlns:a16="http://schemas.microsoft.com/office/drawing/2014/main" id="{EFFF1D6C-DEEE-F993-149E-76D88B8329C1}"/>
                </a:ext>
              </a:extLst>
            </p:cNvPr>
            <p:cNvGrpSpPr/>
            <p:nvPr/>
          </p:nvGrpSpPr>
          <p:grpSpPr>
            <a:xfrm>
              <a:off x="4070754" y="4734107"/>
              <a:ext cx="1995755" cy="1486003"/>
              <a:chOff x="285107" y="4851645"/>
              <a:chExt cx="1995755" cy="1486003"/>
            </a:xfrm>
          </p:grpSpPr>
          <p:sp>
            <p:nvSpPr>
              <p:cNvPr id="205" name="ZoneTexte 204">
                <a:extLst>
                  <a:ext uri="{FF2B5EF4-FFF2-40B4-BE49-F238E27FC236}">
                    <a16:creationId xmlns:a16="http://schemas.microsoft.com/office/drawing/2014/main" id="{FDEF2DA2-7498-F482-EECF-8F2A9967A6A6}"/>
                  </a:ext>
                </a:extLst>
              </p:cNvPr>
              <p:cNvSpPr txBox="1"/>
              <p:nvPr/>
            </p:nvSpPr>
            <p:spPr>
              <a:xfrm>
                <a:off x="285107" y="6060649"/>
                <a:ext cx="199575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200"/>
                  <a:t>Reimbursement</a:t>
                </a:r>
              </a:p>
            </p:txBody>
          </p:sp>
          <p:grpSp>
            <p:nvGrpSpPr>
              <p:cNvPr id="206" name="Groupe 205">
                <a:extLst>
                  <a:ext uri="{FF2B5EF4-FFF2-40B4-BE49-F238E27FC236}">
                    <a16:creationId xmlns:a16="http://schemas.microsoft.com/office/drawing/2014/main" id="{601C2E5F-EC7A-EA60-B9E1-E72FC57547E7}"/>
                  </a:ext>
                </a:extLst>
              </p:cNvPr>
              <p:cNvGrpSpPr/>
              <p:nvPr/>
            </p:nvGrpSpPr>
            <p:grpSpPr>
              <a:xfrm>
                <a:off x="824849" y="4851645"/>
                <a:ext cx="1097702" cy="1101667"/>
                <a:chOff x="824849" y="4851645"/>
                <a:chExt cx="1097702" cy="1101667"/>
              </a:xfrm>
            </p:grpSpPr>
            <p:pic>
              <p:nvPicPr>
                <p:cNvPr id="207" name="Image 206">
                  <a:extLst>
                    <a:ext uri="{FF2B5EF4-FFF2-40B4-BE49-F238E27FC236}">
                      <a16:creationId xmlns:a16="http://schemas.microsoft.com/office/drawing/2014/main" id="{59246207-5044-52C4-485E-5D9506B9003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824849" y="4851645"/>
                  <a:ext cx="848506" cy="930885"/>
                </a:xfrm>
                <a:prstGeom prst="rect">
                  <a:avLst/>
                </a:prstGeom>
              </p:spPr>
            </p:pic>
            <p:pic>
              <p:nvPicPr>
                <p:cNvPr id="208" name="Image 207">
                  <a:extLst>
                    <a:ext uri="{FF2B5EF4-FFF2-40B4-BE49-F238E27FC236}">
                      <a16:creationId xmlns:a16="http://schemas.microsoft.com/office/drawing/2014/main" id="{1A4125D8-F42E-4C59-0C32-7674EE3FCD5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368073" y="5398834"/>
                  <a:ext cx="554478" cy="554478"/>
                </a:xfrm>
                <a:prstGeom prst="rect">
                  <a:avLst/>
                </a:prstGeom>
              </p:spPr>
            </p:pic>
          </p:grpSp>
        </p:grpSp>
      </p:grpSp>
      <p:grpSp>
        <p:nvGrpSpPr>
          <p:cNvPr id="209" name="Groupe 208">
            <a:extLst>
              <a:ext uri="{FF2B5EF4-FFF2-40B4-BE49-F238E27FC236}">
                <a16:creationId xmlns:a16="http://schemas.microsoft.com/office/drawing/2014/main" id="{879A5970-8782-18DF-FBE2-98085648913C}"/>
              </a:ext>
            </a:extLst>
          </p:cNvPr>
          <p:cNvGrpSpPr/>
          <p:nvPr/>
        </p:nvGrpSpPr>
        <p:grpSpPr>
          <a:xfrm>
            <a:off x="2885122" y="4915466"/>
            <a:ext cx="3007189" cy="1416264"/>
            <a:chOff x="6226932" y="4782884"/>
            <a:chExt cx="3007189" cy="1416264"/>
          </a:xfrm>
        </p:grpSpPr>
        <p:grpSp>
          <p:nvGrpSpPr>
            <p:cNvPr id="210" name="Groupe 209">
              <a:extLst>
                <a:ext uri="{FF2B5EF4-FFF2-40B4-BE49-F238E27FC236}">
                  <a16:creationId xmlns:a16="http://schemas.microsoft.com/office/drawing/2014/main" id="{678E9A1D-4ACD-CE87-02B7-3D611C99E1AD}"/>
                </a:ext>
              </a:extLst>
            </p:cNvPr>
            <p:cNvGrpSpPr/>
            <p:nvPr/>
          </p:nvGrpSpPr>
          <p:grpSpPr>
            <a:xfrm>
              <a:off x="6226932" y="4789197"/>
              <a:ext cx="1995755" cy="1409951"/>
              <a:chOff x="2691614" y="4927697"/>
              <a:chExt cx="1995755" cy="1409951"/>
            </a:xfrm>
          </p:grpSpPr>
          <p:sp>
            <p:nvSpPr>
              <p:cNvPr id="212" name="ZoneTexte 211">
                <a:extLst>
                  <a:ext uri="{FF2B5EF4-FFF2-40B4-BE49-F238E27FC236}">
                    <a16:creationId xmlns:a16="http://schemas.microsoft.com/office/drawing/2014/main" id="{D07E0D68-F104-97F4-5FF4-11F6762F34CB}"/>
                  </a:ext>
                </a:extLst>
              </p:cNvPr>
              <p:cNvSpPr txBox="1"/>
              <p:nvPr/>
            </p:nvSpPr>
            <p:spPr>
              <a:xfrm>
                <a:off x="2691614" y="6060649"/>
                <a:ext cx="199575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200"/>
                  <a:t>Medical Billing/ coding  </a:t>
                </a:r>
              </a:p>
            </p:txBody>
          </p:sp>
          <p:grpSp>
            <p:nvGrpSpPr>
              <p:cNvPr id="213" name="Groupe 212">
                <a:extLst>
                  <a:ext uri="{FF2B5EF4-FFF2-40B4-BE49-F238E27FC236}">
                    <a16:creationId xmlns:a16="http://schemas.microsoft.com/office/drawing/2014/main" id="{29AAC861-053E-2BD4-8171-4BDBFCE8271E}"/>
                  </a:ext>
                </a:extLst>
              </p:cNvPr>
              <p:cNvGrpSpPr/>
              <p:nvPr/>
            </p:nvGrpSpPr>
            <p:grpSpPr>
              <a:xfrm>
                <a:off x="3354063" y="4927697"/>
                <a:ext cx="947938" cy="1163282"/>
                <a:chOff x="8493368" y="2772484"/>
                <a:chExt cx="1486923" cy="1824709"/>
              </a:xfrm>
            </p:grpSpPr>
            <p:pic>
              <p:nvPicPr>
                <p:cNvPr id="214" name="Image 213">
                  <a:extLst>
                    <a:ext uri="{FF2B5EF4-FFF2-40B4-BE49-F238E27FC236}">
                      <a16:creationId xmlns:a16="http://schemas.microsoft.com/office/drawing/2014/main" id="{63032087-B880-4040-8E87-95F43E366FA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8493368" y="2772484"/>
                  <a:ext cx="1052050" cy="1460173"/>
                </a:xfrm>
                <a:prstGeom prst="rect">
                  <a:avLst/>
                </a:prstGeom>
              </p:spPr>
            </p:pic>
            <p:pic>
              <p:nvPicPr>
                <p:cNvPr id="215" name="Image 214">
                  <a:extLst>
                    <a:ext uri="{FF2B5EF4-FFF2-40B4-BE49-F238E27FC236}">
                      <a16:creationId xmlns:a16="http://schemas.microsoft.com/office/drawing/2014/main" id="{270D4670-29CF-3803-F2FF-8A90947E9D5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9110544" y="3727446"/>
                  <a:ext cx="869747" cy="869747"/>
                </a:xfrm>
                <a:prstGeom prst="rect">
                  <a:avLst/>
                </a:prstGeom>
              </p:spPr>
            </p:pic>
          </p:grpSp>
        </p:grpSp>
        <p:sp>
          <p:nvSpPr>
            <p:cNvPr id="211" name="Flèche vers la droite 210">
              <a:extLst>
                <a:ext uri="{FF2B5EF4-FFF2-40B4-BE49-F238E27FC236}">
                  <a16:creationId xmlns:a16="http://schemas.microsoft.com/office/drawing/2014/main" id="{8FA1D5D1-5400-8A93-A403-3F9262D93027}"/>
                </a:ext>
              </a:extLst>
            </p:cNvPr>
            <p:cNvSpPr/>
            <p:nvPr/>
          </p:nvSpPr>
          <p:spPr>
            <a:xfrm rot="8100000">
              <a:off x="7903145" y="4782884"/>
              <a:ext cx="1330976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223" name="Groupe 222">
            <a:extLst>
              <a:ext uri="{FF2B5EF4-FFF2-40B4-BE49-F238E27FC236}">
                <a16:creationId xmlns:a16="http://schemas.microsoft.com/office/drawing/2014/main" id="{5F063851-549B-B792-D7B7-2EBF87822706}"/>
              </a:ext>
            </a:extLst>
          </p:cNvPr>
          <p:cNvGrpSpPr/>
          <p:nvPr/>
        </p:nvGrpSpPr>
        <p:grpSpPr>
          <a:xfrm>
            <a:off x="4239055" y="2008765"/>
            <a:ext cx="2867453" cy="1127087"/>
            <a:chOff x="7169838" y="2008765"/>
            <a:chExt cx="2867453" cy="1127087"/>
          </a:xfrm>
        </p:grpSpPr>
        <p:sp>
          <p:nvSpPr>
            <p:cNvPr id="224" name="Flèche vers la droite 223">
              <a:extLst>
                <a:ext uri="{FF2B5EF4-FFF2-40B4-BE49-F238E27FC236}">
                  <a16:creationId xmlns:a16="http://schemas.microsoft.com/office/drawing/2014/main" id="{3870A5B5-9D6D-9096-60B0-59F4E3A4CFDC}"/>
                </a:ext>
              </a:extLst>
            </p:cNvPr>
            <p:cNvSpPr/>
            <p:nvPr/>
          </p:nvSpPr>
          <p:spPr>
            <a:xfrm rot="1800000">
              <a:off x="7169838" y="2108385"/>
              <a:ext cx="1410069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25" name="Groupe 224">
              <a:extLst>
                <a:ext uri="{FF2B5EF4-FFF2-40B4-BE49-F238E27FC236}">
                  <a16:creationId xmlns:a16="http://schemas.microsoft.com/office/drawing/2014/main" id="{A405EBA9-C0C8-C93D-3FC0-7658B09829E8}"/>
                </a:ext>
              </a:extLst>
            </p:cNvPr>
            <p:cNvGrpSpPr/>
            <p:nvPr/>
          </p:nvGrpSpPr>
          <p:grpSpPr>
            <a:xfrm>
              <a:off x="8041536" y="2008765"/>
              <a:ext cx="1995755" cy="1127087"/>
              <a:chOff x="5098122" y="3328282"/>
              <a:chExt cx="1995755" cy="1127087"/>
            </a:xfrm>
          </p:grpSpPr>
          <p:sp>
            <p:nvSpPr>
              <p:cNvPr id="226" name="ZoneTexte 225">
                <a:extLst>
                  <a:ext uri="{FF2B5EF4-FFF2-40B4-BE49-F238E27FC236}">
                    <a16:creationId xmlns:a16="http://schemas.microsoft.com/office/drawing/2014/main" id="{3B41B592-8791-BE31-BBDE-F568DC4213E6}"/>
                  </a:ext>
                </a:extLst>
              </p:cNvPr>
              <p:cNvSpPr txBox="1"/>
              <p:nvPr/>
            </p:nvSpPr>
            <p:spPr>
              <a:xfrm>
                <a:off x="5098122" y="4178370"/>
                <a:ext cx="199575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200"/>
                  <a:t>Point of care Usage</a:t>
                </a:r>
              </a:p>
            </p:txBody>
          </p:sp>
          <p:pic>
            <p:nvPicPr>
              <p:cNvPr id="227" name="Image 226">
                <a:extLst>
                  <a:ext uri="{FF2B5EF4-FFF2-40B4-BE49-F238E27FC236}">
                    <a16:creationId xmlns:a16="http://schemas.microsoft.com/office/drawing/2014/main" id="{620D7200-E1AA-F3C1-8976-392EA4A8485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753169" y="3328282"/>
                <a:ext cx="660400" cy="762000"/>
              </a:xfrm>
              <a:prstGeom prst="rect">
                <a:avLst/>
              </a:prstGeom>
            </p:spPr>
          </p:pic>
        </p:grpSp>
      </p:grpSp>
      <p:grpSp>
        <p:nvGrpSpPr>
          <p:cNvPr id="228" name="Groupe 227">
            <a:extLst>
              <a:ext uri="{FF2B5EF4-FFF2-40B4-BE49-F238E27FC236}">
                <a16:creationId xmlns:a16="http://schemas.microsoft.com/office/drawing/2014/main" id="{73B295E3-5689-83EA-738B-F782C0D1CFE7}"/>
              </a:ext>
            </a:extLst>
          </p:cNvPr>
          <p:cNvGrpSpPr/>
          <p:nvPr/>
        </p:nvGrpSpPr>
        <p:grpSpPr>
          <a:xfrm>
            <a:off x="2188614" y="1176999"/>
            <a:ext cx="2692263" cy="1365624"/>
            <a:chOff x="5530424" y="1176999"/>
            <a:chExt cx="2692263" cy="1365624"/>
          </a:xfrm>
        </p:grpSpPr>
        <p:sp>
          <p:nvSpPr>
            <p:cNvPr id="229" name="Flèche vers la droite 228">
              <a:extLst>
                <a:ext uri="{FF2B5EF4-FFF2-40B4-BE49-F238E27FC236}">
                  <a16:creationId xmlns:a16="http://schemas.microsoft.com/office/drawing/2014/main" id="{3FF58BCB-5289-1141-E0ED-EAC16EC4CC97}"/>
                </a:ext>
              </a:extLst>
            </p:cNvPr>
            <p:cNvSpPr/>
            <p:nvPr/>
          </p:nvSpPr>
          <p:spPr>
            <a:xfrm>
              <a:off x="5530424" y="1530342"/>
              <a:ext cx="1056602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30" name="Groupe 229">
              <a:extLst>
                <a:ext uri="{FF2B5EF4-FFF2-40B4-BE49-F238E27FC236}">
                  <a16:creationId xmlns:a16="http://schemas.microsoft.com/office/drawing/2014/main" id="{939B301E-0959-B449-216C-E85F60291025}"/>
                </a:ext>
              </a:extLst>
            </p:cNvPr>
            <p:cNvGrpSpPr/>
            <p:nvPr/>
          </p:nvGrpSpPr>
          <p:grpSpPr>
            <a:xfrm>
              <a:off x="6226932" y="1176999"/>
              <a:ext cx="1995755" cy="1365624"/>
              <a:chOff x="5098122" y="1176999"/>
              <a:chExt cx="1995755" cy="1365624"/>
            </a:xfrm>
          </p:grpSpPr>
          <p:sp>
            <p:nvSpPr>
              <p:cNvPr id="231" name="ZoneTexte 230">
                <a:extLst>
                  <a:ext uri="{FF2B5EF4-FFF2-40B4-BE49-F238E27FC236}">
                    <a16:creationId xmlns:a16="http://schemas.microsoft.com/office/drawing/2014/main" id="{3ED97B9A-F7BD-1111-2F77-7CE676C86054}"/>
                  </a:ext>
                </a:extLst>
              </p:cNvPr>
              <p:cNvSpPr txBox="1"/>
              <p:nvPr/>
            </p:nvSpPr>
            <p:spPr>
              <a:xfrm>
                <a:off x="5098122" y="2265624"/>
                <a:ext cx="199575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200"/>
                  <a:t>Stock control</a:t>
                </a:r>
              </a:p>
            </p:txBody>
          </p:sp>
          <p:grpSp>
            <p:nvGrpSpPr>
              <p:cNvPr id="232" name="Groupe 231">
                <a:extLst>
                  <a:ext uri="{FF2B5EF4-FFF2-40B4-BE49-F238E27FC236}">
                    <a16:creationId xmlns:a16="http://schemas.microsoft.com/office/drawing/2014/main" id="{7D01C5F3-42A6-EDCF-FBC0-1829D14FD45A}"/>
                  </a:ext>
                </a:extLst>
              </p:cNvPr>
              <p:cNvGrpSpPr/>
              <p:nvPr/>
            </p:nvGrpSpPr>
            <p:grpSpPr>
              <a:xfrm>
                <a:off x="5461685" y="1176999"/>
                <a:ext cx="1394469" cy="993212"/>
                <a:chOff x="5461686" y="1280557"/>
                <a:chExt cx="1249074" cy="889654"/>
              </a:xfrm>
            </p:grpSpPr>
            <p:pic>
              <p:nvPicPr>
                <p:cNvPr id="233" name="Image 232">
                  <a:extLst>
                    <a:ext uri="{FF2B5EF4-FFF2-40B4-BE49-F238E27FC236}">
                      <a16:creationId xmlns:a16="http://schemas.microsoft.com/office/drawing/2014/main" id="{A0ED2795-33DB-80EE-E4DE-DD9FE56E238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5461686" y="1280557"/>
                  <a:ext cx="1046384" cy="808365"/>
                </a:xfrm>
                <a:prstGeom prst="rect">
                  <a:avLst/>
                </a:prstGeom>
              </p:spPr>
            </p:pic>
            <p:pic>
              <p:nvPicPr>
                <p:cNvPr id="234" name="Image 233">
                  <a:extLst>
                    <a:ext uri="{FF2B5EF4-FFF2-40B4-BE49-F238E27FC236}">
                      <a16:creationId xmlns:a16="http://schemas.microsoft.com/office/drawing/2014/main" id="{C5141EEF-5E43-9CB5-6268-140734D880F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6096000" y="1876803"/>
                  <a:ext cx="614760" cy="293408"/>
                </a:xfrm>
                <a:prstGeom prst="rect">
                  <a:avLst/>
                </a:prstGeom>
              </p:spPr>
            </p:pic>
          </p:grpSp>
        </p:grpSp>
      </p:grpSp>
      <p:grpSp>
        <p:nvGrpSpPr>
          <p:cNvPr id="235" name="Groupe 234">
            <a:extLst>
              <a:ext uri="{FF2B5EF4-FFF2-40B4-BE49-F238E27FC236}">
                <a16:creationId xmlns:a16="http://schemas.microsoft.com/office/drawing/2014/main" id="{B05FE694-0325-7A37-B8BD-611932A9FFF7}"/>
              </a:ext>
            </a:extLst>
          </p:cNvPr>
          <p:cNvGrpSpPr/>
          <p:nvPr/>
        </p:nvGrpSpPr>
        <p:grpSpPr>
          <a:xfrm>
            <a:off x="462581" y="1176999"/>
            <a:ext cx="1995755" cy="1940290"/>
            <a:chOff x="4070754" y="1176999"/>
            <a:chExt cx="1995755" cy="1940290"/>
          </a:xfrm>
        </p:grpSpPr>
        <p:grpSp>
          <p:nvGrpSpPr>
            <p:cNvPr id="236" name="Groupe 235">
              <a:extLst>
                <a:ext uri="{FF2B5EF4-FFF2-40B4-BE49-F238E27FC236}">
                  <a16:creationId xmlns:a16="http://schemas.microsoft.com/office/drawing/2014/main" id="{1D3FBB19-C737-5399-482D-438C219F5D97}"/>
                </a:ext>
              </a:extLst>
            </p:cNvPr>
            <p:cNvGrpSpPr/>
            <p:nvPr/>
          </p:nvGrpSpPr>
          <p:grpSpPr>
            <a:xfrm>
              <a:off x="4070754" y="1176999"/>
              <a:ext cx="1995755" cy="1365624"/>
              <a:chOff x="2691614" y="1176999"/>
              <a:chExt cx="1995755" cy="1365624"/>
            </a:xfrm>
          </p:grpSpPr>
          <p:sp>
            <p:nvSpPr>
              <p:cNvPr id="238" name="ZoneTexte 237">
                <a:extLst>
                  <a:ext uri="{FF2B5EF4-FFF2-40B4-BE49-F238E27FC236}">
                    <a16:creationId xmlns:a16="http://schemas.microsoft.com/office/drawing/2014/main" id="{293588CE-23FE-1DC8-A0D7-6B3858D87868}"/>
                  </a:ext>
                </a:extLst>
              </p:cNvPr>
              <p:cNvSpPr txBox="1"/>
              <p:nvPr/>
            </p:nvSpPr>
            <p:spPr>
              <a:xfrm>
                <a:off x="2691614" y="2265624"/>
                <a:ext cx="199575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200"/>
                  <a:t>Stock Storage</a:t>
                </a:r>
              </a:p>
            </p:txBody>
          </p:sp>
          <p:pic>
            <p:nvPicPr>
              <p:cNvPr id="239" name="Image 238">
                <a:extLst>
                  <a:ext uri="{FF2B5EF4-FFF2-40B4-BE49-F238E27FC236}">
                    <a16:creationId xmlns:a16="http://schemas.microsoft.com/office/drawing/2014/main" id="{85CC1284-FF07-8DE4-67C8-440054D307E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121567" y="1176999"/>
                <a:ext cx="1180434" cy="911923"/>
              </a:xfrm>
              <a:prstGeom prst="rect">
                <a:avLst/>
              </a:prstGeom>
            </p:spPr>
          </p:pic>
        </p:grpSp>
        <p:sp>
          <p:nvSpPr>
            <p:cNvPr id="237" name="Flèche vers la droite 236">
              <a:extLst>
                <a:ext uri="{FF2B5EF4-FFF2-40B4-BE49-F238E27FC236}">
                  <a16:creationId xmlns:a16="http://schemas.microsoft.com/office/drawing/2014/main" id="{9D88F714-3D64-5528-63CC-9FA2B931F0BD}"/>
                </a:ext>
              </a:extLst>
            </p:cNvPr>
            <p:cNvSpPr/>
            <p:nvPr/>
          </p:nvSpPr>
          <p:spPr>
            <a:xfrm rot="16200000">
              <a:off x="4798336" y="2617803"/>
              <a:ext cx="538002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240" name="Groupe 239">
            <a:extLst>
              <a:ext uri="{FF2B5EF4-FFF2-40B4-BE49-F238E27FC236}">
                <a16:creationId xmlns:a16="http://schemas.microsoft.com/office/drawing/2014/main" id="{EF50A755-52C0-E66E-596F-E5330D05321A}"/>
              </a:ext>
            </a:extLst>
          </p:cNvPr>
          <p:cNvGrpSpPr/>
          <p:nvPr/>
        </p:nvGrpSpPr>
        <p:grpSpPr>
          <a:xfrm>
            <a:off x="461286" y="2994907"/>
            <a:ext cx="1995755" cy="1340070"/>
            <a:chOff x="285107" y="1202553"/>
            <a:chExt cx="1995755" cy="1340070"/>
          </a:xfrm>
        </p:grpSpPr>
        <p:sp>
          <p:nvSpPr>
            <p:cNvPr id="241" name="ZoneTexte 240">
              <a:extLst>
                <a:ext uri="{FF2B5EF4-FFF2-40B4-BE49-F238E27FC236}">
                  <a16:creationId xmlns:a16="http://schemas.microsoft.com/office/drawing/2014/main" id="{2B5338DF-66FC-3B04-81E2-9AB178CD62F7}"/>
                </a:ext>
              </a:extLst>
            </p:cNvPr>
            <p:cNvSpPr txBox="1"/>
            <p:nvPr/>
          </p:nvSpPr>
          <p:spPr>
            <a:xfrm>
              <a:off x="285107" y="2265624"/>
              <a:ext cx="1995755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/>
              <a:r>
                <a:rPr lang="en-GB" sz="1200"/>
                <a:t>Procurement</a:t>
              </a:r>
              <a:endParaRPr lang="fr-FR" sz="1200"/>
            </a:p>
          </p:txBody>
        </p:sp>
        <p:grpSp>
          <p:nvGrpSpPr>
            <p:cNvPr id="242" name="Groupe 241">
              <a:extLst>
                <a:ext uri="{FF2B5EF4-FFF2-40B4-BE49-F238E27FC236}">
                  <a16:creationId xmlns:a16="http://schemas.microsoft.com/office/drawing/2014/main" id="{069B5B7F-34C6-31D6-1CE1-C267FE604C91}"/>
                </a:ext>
              </a:extLst>
            </p:cNvPr>
            <p:cNvGrpSpPr/>
            <p:nvPr/>
          </p:nvGrpSpPr>
          <p:grpSpPr>
            <a:xfrm>
              <a:off x="713044" y="1202553"/>
              <a:ext cx="1139880" cy="831294"/>
              <a:chOff x="7540212" y="2774400"/>
              <a:chExt cx="1139880" cy="831294"/>
            </a:xfrm>
          </p:grpSpPr>
          <p:pic>
            <p:nvPicPr>
              <p:cNvPr id="243" name="Image 242">
                <a:extLst>
                  <a:ext uri="{FF2B5EF4-FFF2-40B4-BE49-F238E27FC236}">
                    <a16:creationId xmlns:a16="http://schemas.microsoft.com/office/drawing/2014/main" id="{BE221908-8E46-EEAB-297C-E114807BCFD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540212" y="2774400"/>
                <a:ext cx="1139880" cy="831294"/>
              </a:xfrm>
              <a:prstGeom prst="rect">
                <a:avLst/>
              </a:prstGeom>
            </p:spPr>
          </p:pic>
          <p:pic>
            <p:nvPicPr>
              <p:cNvPr id="244" name="Image 243">
                <a:extLst>
                  <a:ext uri="{FF2B5EF4-FFF2-40B4-BE49-F238E27FC236}">
                    <a16:creationId xmlns:a16="http://schemas.microsoft.com/office/drawing/2014/main" id="{40BF25AD-D275-DE1F-D315-77FA61ADDA2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832913" y="2953340"/>
                <a:ext cx="554478" cy="554478"/>
              </a:xfrm>
              <a:prstGeom prst="rect">
                <a:avLst/>
              </a:prstGeom>
            </p:spPr>
          </p:pic>
        </p:grp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E56A2D8C-166E-2006-1CF1-3AE1501D1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err="1"/>
              <a:t>Where</a:t>
            </a:r>
            <a:r>
              <a:rPr lang="fr-FR"/>
              <a:t> the standards fit in the process </a:t>
            </a:r>
            <a:r>
              <a:rPr lang="fr-FR" err="1"/>
              <a:t>map</a:t>
            </a:r>
            <a:endParaRPr lang="fr-FR"/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FD40D14F-4C1D-43DC-518E-467A273204D5}"/>
              </a:ext>
            </a:extLst>
          </p:cNvPr>
          <p:cNvGrpSpPr/>
          <p:nvPr/>
        </p:nvGrpSpPr>
        <p:grpSpPr>
          <a:xfrm>
            <a:off x="8851672" y="948760"/>
            <a:ext cx="2860045" cy="1623145"/>
            <a:chOff x="8851672" y="948760"/>
            <a:chExt cx="2860045" cy="1623145"/>
          </a:xfrm>
        </p:grpSpPr>
        <p:sp>
          <p:nvSpPr>
            <p:cNvPr id="6" name="Flèche vers la droite 5">
              <a:extLst>
                <a:ext uri="{FF2B5EF4-FFF2-40B4-BE49-F238E27FC236}">
                  <a16:creationId xmlns:a16="http://schemas.microsoft.com/office/drawing/2014/main" id="{FC0DB45B-D137-C54C-2239-E6EC8C144728}"/>
                </a:ext>
              </a:extLst>
            </p:cNvPr>
            <p:cNvSpPr/>
            <p:nvPr/>
          </p:nvSpPr>
          <p:spPr>
            <a:xfrm>
              <a:off x="8851672" y="1268845"/>
              <a:ext cx="1350776" cy="343076"/>
            </a:xfrm>
            <a:prstGeom prst="rightArrow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00" name="Groupe 199">
              <a:extLst>
                <a:ext uri="{FF2B5EF4-FFF2-40B4-BE49-F238E27FC236}">
                  <a16:creationId xmlns:a16="http://schemas.microsoft.com/office/drawing/2014/main" id="{E08CD460-C155-15F9-7918-F51E9410D8D7}"/>
                </a:ext>
              </a:extLst>
            </p:cNvPr>
            <p:cNvGrpSpPr/>
            <p:nvPr/>
          </p:nvGrpSpPr>
          <p:grpSpPr>
            <a:xfrm>
              <a:off x="10053073" y="948760"/>
              <a:ext cx="1658644" cy="1623145"/>
              <a:chOff x="10053073" y="948760"/>
              <a:chExt cx="1658644" cy="1623145"/>
            </a:xfrm>
          </p:grpSpPr>
          <p:sp>
            <p:nvSpPr>
              <p:cNvPr id="85" name="ZoneTexte 84">
                <a:extLst>
                  <a:ext uri="{FF2B5EF4-FFF2-40B4-BE49-F238E27FC236}">
                    <a16:creationId xmlns:a16="http://schemas.microsoft.com/office/drawing/2014/main" id="{0913C769-F82C-3309-B3FE-6A0BC05AC908}"/>
                  </a:ext>
                </a:extLst>
              </p:cNvPr>
              <p:cNvSpPr txBox="1"/>
              <p:nvPr/>
            </p:nvSpPr>
            <p:spPr>
              <a:xfrm>
                <a:off x="10622062" y="2325684"/>
                <a:ext cx="520666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GTIN</a:t>
                </a:r>
                <a:endParaRPr kumimoji="0" lang="en-US" sz="1000" i="0" u="none" strike="noStrike" kern="1200" cap="none" spc="0" normalizeH="0" baseline="0" noProof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grpSp>
            <p:nvGrpSpPr>
              <p:cNvPr id="64" name="Groupe 63">
                <a:extLst>
                  <a:ext uri="{FF2B5EF4-FFF2-40B4-BE49-F238E27FC236}">
                    <a16:creationId xmlns:a16="http://schemas.microsoft.com/office/drawing/2014/main" id="{353E3C8A-4034-6C6C-A35F-F011886821B8}"/>
                  </a:ext>
                </a:extLst>
              </p:cNvPr>
              <p:cNvGrpSpPr/>
              <p:nvPr/>
            </p:nvGrpSpPr>
            <p:grpSpPr>
              <a:xfrm>
                <a:off x="10502433" y="948760"/>
                <a:ext cx="905222" cy="751879"/>
                <a:chOff x="9660250" y="1185149"/>
                <a:chExt cx="905222" cy="751879"/>
              </a:xfrm>
            </p:grpSpPr>
            <p:sp>
              <p:nvSpPr>
                <p:cNvPr id="57" name="Virage 56">
                  <a:extLst>
                    <a:ext uri="{FF2B5EF4-FFF2-40B4-BE49-F238E27FC236}">
                      <a16:creationId xmlns:a16="http://schemas.microsoft.com/office/drawing/2014/main" id="{F59DA90C-2707-582B-658A-E015617E44A7}"/>
                    </a:ext>
                  </a:extLst>
                </p:cNvPr>
                <p:cNvSpPr/>
                <p:nvPr/>
              </p:nvSpPr>
              <p:spPr>
                <a:xfrm rot="2700000">
                  <a:off x="10157476" y="1183404"/>
                  <a:ext cx="406251" cy="409741"/>
                </a:xfrm>
                <a:prstGeom prst="bentArrow">
                  <a:avLst/>
                </a:pr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55" name="Groupe 54">
                  <a:extLst>
                    <a:ext uri="{FF2B5EF4-FFF2-40B4-BE49-F238E27FC236}">
                      <a16:creationId xmlns:a16="http://schemas.microsoft.com/office/drawing/2014/main" id="{B5F7BE80-0DA0-4C90-08C4-A87E2AEA2C6F}"/>
                    </a:ext>
                  </a:extLst>
                </p:cNvPr>
                <p:cNvGrpSpPr/>
                <p:nvPr/>
              </p:nvGrpSpPr>
              <p:grpSpPr>
                <a:xfrm>
                  <a:off x="9660250" y="1212885"/>
                  <a:ext cx="813361" cy="724143"/>
                  <a:chOff x="8731135" y="-493760"/>
                  <a:chExt cx="2717800" cy="2419682"/>
                </a:xfrm>
              </p:grpSpPr>
              <p:pic>
                <p:nvPicPr>
                  <p:cNvPr id="52" name="Image 51">
                    <a:extLst>
                      <a:ext uri="{FF2B5EF4-FFF2-40B4-BE49-F238E27FC236}">
                        <a16:creationId xmlns:a16="http://schemas.microsoft.com/office/drawing/2014/main" id="{4E8F106C-833E-3234-1B34-94804678A2A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 rot="18900000">
                    <a:off x="9222935" y="-493760"/>
                    <a:ext cx="1384300" cy="2209800"/>
                  </a:xfrm>
                  <a:prstGeom prst="rect">
                    <a:avLst/>
                  </a:prstGeom>
                </p:spPr>
              </p:pic>
              <p:pic>
                <p:nvPicPr>
                  <p:cNvPr id="54" name="Image 53">
                    <a:extLst>
                      <a:ext uri="{FF2B5EF4-FFF2-40B4-BE49-F238E27FC236}">
                        <a16:creationId xmlns:a16="http://schemas.microsoft.com/office/drawing/2014/main" id="{43250595-1C5B-F275-3F78-98BC3B17040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10"/>
                  <a:stretch>
                    <a:fillRect/>
                  </a:stretch>
                </p:blipFill>
                <p:spPr>
                  <a:xfrm>
                    <a:off x="8731135" y="528922"/>
                    <a:ext cx="2717800" cy="1397000"/>
                  </a:xfrm>
                  <a:prstGeom prst="rect">
                    <a:avLst/>
                  </a:prstGeom>
                </p:spPr>
              </p:pic>
            </p:grpSp>
          </p:grpSp>
          <p:sp>
            <p:nvSpPr>
              <p:cNvPr id="77" name="ZoneTexte 76">
                <a:extLst>
                  <a:ext uri="{FF2B5EF4-FFF2-40B4-BE49-F238E27FC236}">
                    <a16:creationId xmlns:a16="http://schemas.microsoft.com/office/drawing/2014/main" id="{8A97FFA3-B030-96B1-4078-9F8A3248FAA9}"/>
                  </a:ext>
                </a:extLst>
              </p:cNvPr>
              <p:cNvSpPr txBox="1"/>
              <p:nvPr/>
            </p:nvSpPr>
            <p:spPr>
              <a:xfrm>
                <a:off x="10053073" y="1797870"/>
                <a:ext cx="1658644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fr-FR" sz="1200" err="1"/>
                  <a:t>Products</a:t>
                </a:r>
                <a:r>
                  <a:rPr lang="fr-FR" sz="1200"/>
                  <a:t> </a:t>
                </a:r>
                <a:r>
                  <a:rPr lang="fr-FR" sz="1200" err="1"/>
                  <a:t>picked</a:t>
                </a:r>
                <a:r>
                  <a:rPr lang="fr-FR" sz="1200"/>
                  <a:t> </a:t>
                </a:r>
                <a:r>
                  <a:rPr lang="fr-FR" sz="1200" err="1"/>
                  <a:t>from</a:t>
                </a:r>
                <a:r>
                  <a:rPr lang="fr-FR" sz="1200"/>
                  <a:t> stock</a:t>
                </a:r>
              </a:p>
            </p:txBody>
          </p:sp>
        </p:grpSp>
      </p:grpSp>
      <p:sp>
        <p:nvSpPr>
          <p:cNvPr id="148" name="Rectangle 147">
            <a:extLst>
              <a:ext uri="{FF2B5EF4-FFF2-40B4-BE49-F238E27FC236}">
                <a16:creationId xmlns:a16="http://schemas.microsoft.com/office/drawing/2014/main" id="{204AE516-A88C-A1CA-BE5E-590076EDED8B}"/>
              </a:ext>
            </a:extLst>
          </p:cNvPr>
          <p:cNvSpPr/>
          <p:nvPr/>
        </p:nvSpPr>
        <p:spPr>
          <a:xfrm>
            <a:off x="21481" y="942889"/>
            <a:ext cx="5342189" cy="5952479"/>
          </a:xfrm>
          <a:prstGeom prst="rect">
            <a:avLst/>
          </a:prstGeom>
          <a:gradFill flip="none" rotWithShape="1">
            <a:gsLst>
              <a:gs pos="91000">
                <a:schemeClr val="accent1">
                  <a:lumMod val="5000"/>
                  <a:lumOff val="95000"/>
                  <a:alpha val="84766"/>
                </a:schemeClr>
              </a:gs>
              <a:gs pos="100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1D4D1B16-FC05-97FC-25D3-7A3AB0B4CE6F}"/>
              </a:ext>
            </a:extLst>
          </p:cNvPr>
          <p:cNvGrpSpPr/>
          <p:nvPr/>
        </p:nvGrpSpPr>
        <p:grpSpPr>
          <a:xfrm>
            <a:off x="8851672" y="3089191"/>
            <a:ext cx="2860046" cy="1333945"/>
            <a:chOff x="8851672" y="3089191"/>
            <a:chExt cx="2860046" cy="1333945"/>
          </a:xfrm>
        </p:grpSpPr>
        <p:sp>
          <p:nvSpPr>
            <p:cNvPr id="9" name="Flèche vers la droite 8">
              <a:extLst>
                <a:ext uri="{FF2B5EF4-FFF2-40B4-BE49-F238E27FC236}">
                  <a16:creationId xmlns:a16="http://schemas.microsoft.com/office/drawing/2014/main" id="{709DBBDE-8B95-7B00-D854-BFF12EB6F8D9}"/>
                </a:ext>
              </a:extLst>
            </p:cNvPr>
            <p:cNvSpPr/>
            <p:nvPr/>
          </p:nvSpPr>
          <p:spPr>
            <a:xfrm>
              <a:off x="8851672" y="3190112"/>
              <a:ext cx="1350776" cy="343076"/>
            </a:xfrm>
            <a:prstGeom prst="rightArrow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199" name="Groupe 198">
              <a:extLst>
                <a:ext uri="{FF2B5EF4-FFF2-40B4-BE49-F238E27FC236}">
                  <a16:creationId xmlns:a16="http://schemas.microsoft.com/office/drawing/2014/main" id="{FDD16DE0-0C27-556B-5835-FDF3BF8B4B73}"/>
                </a:ext>
              </a:extLst>
            </p:cNvPr>
            <p:cNvGrpSpPr/>
            <p:nvPr/>
          </p:nvGrpSpPr>
          <p:grpSpPr>
            <a:xfrm>
              <a:off x="10053073" y="3089191"/>
              <a:ext cx="1658645" cy="1333945"/>
              <a:chOff x="10053073" y="3089191"/>
              <a:chExt cx="1658645" cy="1333945"/>
            </a:xfrm>
          </p:grpSpPr>
          <p:sp>
            <p:nvSpPr>
              <p:cNvPr id="79" name="ZoneTexte 78">
                <a:extLst>
                  <a:ext uri="{FF2B5EF4-FFF2-40B4-BE49-F238E27FC236}">
                    <a16:creationId xmlns:a16="http://schemas.microsoft.com/office/drawing/2014/main" id="{96E16508-5C1B-AC8B-42E0-3ADC3EC893AE}"/>
                  </a:ext>
                </a:extLst>
              </p:cNvPr>
              <p:cNvSpPr txBox="1"/>
              <p:nvPr/>
            </p:nvSpPr>
            <p:spPr>
              <a:xfrm>
                <a:off x="10053073" y="3632826"/>
                <a:ext cx="1658645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fr-FR" sz="1200"/>
                  <a:t>Patient </a:t>
                </a:r>
                <a:r>
                  <a:rPr lang="fr-FR" sz="1200" err="1"/>
                  <a:t>wristband</a:t>
                </a:r>
                <a:r>
                  <a:rPr lang="fr-FR" sz="1200"/>
                  <a:t> </a:t>
                </a:r>
                <a:r>
                  <a:rPr lang="fr-FR" sz="1200" err="1"/>
                  <a:t>scanned</a:t>
                </a:r>
                <a:endParaRPr lang="fr-FR" sz="1200"/>
              </a:p>
            </p:txBody>
          </p:sp>
          <p:sp>
            <p:nvSpPr>
              <p:cNvPr id="86" name="ZoneTexte 85">
                <a:extLst>
                  <a:ext uri="{FF2B5EF4-FFF2-40B4-BE49-F238E27FC236}">
                    <a16:creationId xmlns:a16="http://schemas.microsoft.com/office/drawing/2014/main" id="{0935F60D-A788-CCCA-FC84-EA2983623530}"/>
                  </a:ext>
                </a:extLst>
              </p:cNvPr>
              <p:cNvSpPr txBox="1"/>
              <p:nvPr/>
            </p:nvSpPr>
            <p:spPr>
              <a:xfrm>
                <a:off x="10299938" y="4176915"/>
                <a:ext cx="116491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fr-FR" sz="1000"/>
                  <a:t>GSRN (+SRIN)</a:t>
                </a:r>
                <a:endParaRPr kumimoji="0" lang="en-US" sz="1000" i="0" u="none" strike="noStrike" kern="1200" cap="none" spc="0" normalizeH="0" baseline="0" noProof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pic>
            <p:nvPicPr>
              <p:cNvPr id="19" name="Image 18">
                <a:extLst>
                  <a:ext uri="{FF2B5EF4-FFF2-40B4-BE49-F238E27FC236}">
                    <a16:creationId xmlns:a16="http://schemas.microsoft.com/office/drawing/2014/main" id="{E9B14F10-2C76-336C-B85C-8893E82CC6A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0430095" y="3089191"/>
                <a:ext cx="904600" cy="401416"/>
              </a:xfrm>
              <a:prstGeom prst="rect">
                <a:avLst/>
              </a:prstGeom>
            </p:spPr>
          </p:pic>
        </p:grpSp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id="{C772E40A-2175-A196-F3CC-DEA77B9991F3}"/>
              </a:ext>
            </a:extLst>
          </p:cNvPr>
          <p:cNvGrpSpPr/>
          <p:nvPr/>
        </p:nvGrpSpPr>
        <p:grpSpPr>
          <a:xfrm>
            <a:off x="7579766" y="2164740"/>
            <a:ext cx="2700593" cy="2276630"/>
            <a:chOff x="7579766" y="2164740"/>
            <a:chExt cx="2700593" cy="2276630"/>
          </a:xfrm>
        </p:grpSpPr>
        <p:sp>
          <p:nvSpPr>
            <p:cNvPr id="78" name="ZoneTexte 77">
              <a:extLst>
                <a:ext uri="{FF2B5EF4-FFF2-40B4-BE49-F238E27FC236}">
                  <a16:creationId xmlns:a16="http://schemas.microsoft.com/office/drawing/2014/main" id="{9D96EEB8-E9C2-42CF-7281-46D85A2C09C0}"/>
                </a:ext>
              </a:extLst>
            </p:cNvPr>
            <p:cNvSpPr txBox="1"/>
            <p:nvPr/>
          </p:nvSpPr>
          <p:spPr>
            <a:xfrm>
              <a:off x="7579766" y="3610373"/>
              <a:ext cx="1825375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r-FR" sz="1200" dirty="0" err="1"/>
                <a:t>Placed</a:t>
              </a:r>
              <a:r>
                <a:rPr lang="fr-FR" sz="1200" dirty="0"/>
                <a:t> on trolley and </a:t>
              </a:r>
              <a:r>
                <a:rPr lang="fr-FR" sz="1200" dirty="0" err="1"/>
                <a:t>taken</a:t>
              </a:r>
              <a:r>
                <a:rPr lang="fr-FR" sz="1200" dirty="0"/>
                <a:t> to place of care e.g. operating room /</a:t>
              </a:r>
              <a:r>
                <a:rPr lang="fr-FR" sz="1200" dirty="0" err="1"/>
                <a:t>bedside</a:t>
              </a:r>
              <a:endParaRPr lang="fr-FR" sz="1200" dirty="0"/>
            </a:p>
          </p:txBody>
        </p:sp>
        <p:grpSp>
          <p:nvGrpSpPr>
            <p:cNvPr id="13" name="Groupe 12">
              <a:extLst>
                <a:ext uri="{FF2B5EF4-FFF2-40B4-BE49-F238E27FC236}">
                  <a16:creationId xmlns:a16="http://schemas.microsoft.com/office/drawing/2014/main" id="{BDED3235-5B61-620F-05EA-69DB5D091ED9}"/>
                </a:ext>
              </a:extLst>
            </p:cNvPr>
            <p:cNvGrpSpPr/>
            <p:nvPr/>
          </p:nvGrpSpPr>
          <p:grpSpPr>
            <a:xfrm>
              <a:off x="7854754" y="2164740"/>
              <a:ext cx="2425605" cy="1469210"/>
              <a:chOff x="7854754" y="2164740"/>
              <a:chExt cx="2425605" cy="1469210"/>
            </a:xfrm>
          </p:grpSpPr>
          <p:sp>
            <p:nvSpPr>
              <p:cNvPr id="7" name="Flèche vers la droite 6">
                <a:extLst>
                  <a:ext uri="{FF2B5EF4-FFF2-40B4-BE49-F238E27FC236}">
                    <a16:creationId xmlns:a16="http://schemas.microsoft.com/office/drawing/2014/main" id="{8EE42EAE-AA6F-2A36-4944-74A50B9AF871}"/>
                  </a:ext>
                </a:extLst>
              </p:cNvPr>
              <p:cNvSpPr/>
              <p:nvPr/>
            </p:nvSpPr>
            <p:spPr>
              <a:xfrm rot="8100000">
                <a:off x="8800315" y="2164740"/>
                <a:ext cx="1480044" cy="343076"/>
              </a:xfrm>
              <a:prstGeom prst="rightArrow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grpSp>
            <p:nvGrpSpPr>
              <p:cNvPr id="5" name="Groupe 4">
                <a:extLst>
                  <a:ext uri="{FF2B5EF4-FFF2-40B4-BE49-F238E27FC236}">
                    <a16:creationId xmlns:a16="http://schemas.microsoft.com/office/drawing/2014/main" id="{E4EBBB04-BEFC-8301-7E94-394664DD2EF9}"/>
                  </a:ext>
                </a:extLst>
              </p:cNvPr>
              <p:cNvGrpSpPr/>
              <p:nvPr/>
            </p:nvGrpSpPr>
            <p:grpSpPr>
              <a:xfrm>
                <a:off x="7854754" y="2638087"/>
                <a:ext cx="1217891" cy="995863"/>
                <a:chOff x="7999663" y="2808636"/>
                <a:chExt cx="970976" cy="793962"/>
              </a:xfrm>
            </p:grpSpPr>
            <p:pic>
              <p:nvPicPr>
                <p:cNvPr id="4" name="Image 3" descr="Une image contenant texte, clipart&#10;&#10;Description générée automatiquement">
                  <a:extLst>
                    <a:ext uri="{FF2B5EF4-FFF2-40B4-BE49-F238E27FC236}">
                      <a16:creationId xmlns:a16="http://schemas.microsoft.com/office/drawing/2014/main" id="{AB3976F5-F64B-07BB-257C-6596F1F21E0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7999663" y="2808636"/>
                  <a:ext cx="751212" cy="587768"/>
                </a:xfrm>
                <a:prstGeom prst="rect">
                  <a:avLst/>
                </a:prstGeom>
              </p:spPr>
            </p:pic>
            <p:pic>
              <p:nvPicPr>
                <p:cNvPr id="8" name="Image 7">
                  <a:extLst>
                    <a:ext uri="{FF2B5EF4-FFF2-40B4-BE49-F238E27FC236}">
                      <a16:creationId xmlns:a16="http://schemas.microsoft.com/office/drawing/2014/main" id="{53958D12-8912-89A6-3054-48FE1C21A52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3"/>
                <a:srcRect/>
                <a:stretch/>
              </p:blipFill>
              <p:spPr>
                <a:xfrm>
                  <a:off x="8602130" y="3168283"/>
                  <a:ext cx="368509" cy="434315"/>
                </a:xfrm>
                <a:prstGeom prst="rect">
                  <a:avLst/>
                </a:prstGeom>
              </p:spPr>
            </p:pic>
          </p:grpSp>
        </p:grpSp>
      </p:grpSp>
      <p:grpSp>
        <p:nvGrpSpPr>
          <p:cNvPr id="197" name="Groupe 196">
            <a:extLst>
              <a:ext uri="{FF2B5EF4-FFF2-40B4-BE49-F238E27FC236}">
                <a16:creationId xmlns:a16="http://schemas.microsoft.com/office/drawing/2014/main" id="{1D228D1A-4A5C-12A3-17D4-5057DC79349F}"/>
              </a:ext>
            </a:extLst>
          </p:cNvPr>
          <p:cNvGrpSpPr/>
          <p:nvPr/>
        </p:nvGrpSpPr>
        <p:grpSpPr>
          <a:xfrm>
            <a:off x="7579766" y="1008895"/>
            <a:ext cx="1825375" cy="1412853"/>
            <a:chOff x="7579766" y="1008895"/>
            <a:chExt cx="1825375" cy="1412853"/>
          </a:xfrm>
        </p:grpSpPr>
        <p:sp>
          <p:nvSpPr>
            <p:cNvPr id="75" name="ZoneTexte 74">
              <a:extLst>
                <a:ext uri="{FF2B5EF4-FFF2-40B4-BE49-F238E27FC236}">
                  <a16:creationId xmlns:a16="http://schemas.microsoft.com/office/drawing/2014/main" id="{FDDF5EA4-2681-9CFD-BBE9-173F509F506D}"/>
                </a:ext>
              </a:extLst>
            </p:cNvPr>
            <p:cNvSpPr txBox="1"/>
            <p:nvPr/>
          </p:nvSpPr>
          <p:spPr>
            <a:xfrm>
              <a:off x="7579766" y="1775417"/>
              <a:ext cx="1825375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r-FR" sz="1200" err="1"/>
                <a:t>Surgical</a:t>
              </a:r>
              <a:r>
                <a:rPr lang="fr-FR" sz="1200"/>
                <a:t> </a:t>
              </a:r>
              <a:r>
                <a:rPr lang="fr-FR" sz="1200" err="1"/>
                <a:t>procedure</a:t>
              </a:r>
              <a:r>
                <a:rPr lang="fr-FR" sz="1200"/>
                <a:t> </a:t>
              </a:r>
              <a:r>
                <a:rPr lang="fr-FR" sz="1200" err="1"/>
                <a:t>list</a:t>
              </a:r>
              <a:r>
                <a:rPr lang="fr-FR" sz="1200"/>
                <a:t> </a:t>
              </a:r>
              <a:r>
                <a:rPr lang="fr-FR" sz="1200" err="1"/>
                <a:t>detailing</a:t>
              </a:r>
              <a:r>
                <a:rPr lang="fr-FR" sz="1200"/>
                <a:t> all </a:t>
              </a:r>
              <a:r>
                <a:rPr lang="fr-FR" sz="1200" err="1"/>
                <a:t>products</a:t>
              </a:r>
              <a:r>
                <a:rPr lang="fr-FR" sz="1200"/>
                <a:t> </a:t>
              </a:r>
              <a:r>
                <a:rPr lang="fr-FR" sz="1200" err="1"/>
                <a:t>required</a:t>
              </a:r>
              <a:endParaRPr lang="fr-FR" sz="1200"/>
            </a:p>
          </p:txBody>
        </p:sp>
        <p:grpSp>
          <p:nvGrpSpPr>
            <p:cNvPr id="25" name="Groupe 24">
              <a:extLst>
                <a:ext uri="{FF2B5EF4-FFF2-40B4-BE49-F238E27FC236}">
                  <a16:creationId xmlns:a16="http://schemas.microsoft.com/office/drawing/2014/main" id="{93575B03-C85C-0053-FD4F-8A5C2A1E136F}"/>
                </a:ext>
              </a:extLst>
            </p:cNvPr>
            <p:cNvGrpSpPr/>
            <p:nvPr/>
          </p:nvGrpSpPr>
          <p:grpSpPr>
            <a:xfrm>
              <a:off x="8012407" y="1008895"/>
              <a:ext cx="900210" cy="656365"/>
              <a:chOff x="7150165" y="1257542"/>
              <a:chExt cx="1003683" cy="731810"/>
            </a:xfrm>
          </p:grpSpPr>
          <p:pic>
            <p:nvPicPr>
              <p:cNvPr id="24" name="Image 23">
                <a:extLst>
                  <a:ext uri="{FF2B5EF4-FFF2-40B4-BE49-F238E27FC236}">
                    <a16:creationId xmlns:a16="http://schemas.microsoft.com/office/drawing/2014/main" id="{52CE8565-7B17-1680-8813-1E2275C109C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7150165" y="1403666"/>
                <a:ext cx="698165" cy="510998"/>
              </a:xfrm>
              <a:prstGeom prst="rect">
                <a:avLst/>
              </a:prstGeom>
            </p:spPr>
          </p:pic>
          <p:pic>
            <p:nvPicPr>
              <p:cNvPr id="22" name="Image 21">
                <a:extLst>
                  <a:ext uri="{FF2B5EF4-FFF2-40B4-BE49-F238E27FC236}">
                    <a16:creationId xmlns:a16="http://schemas.microsoft.com/office/drawing/2014/main" id="{E1E5EBBA-4FD2-C0FC-75DA-D68E51C44DB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7672944" y="1257542"/>
                <a:ext cx="480904" cy="731810"/>
              </a:xfrm>
              <a:prstGeom prst="rect">
                <a:avLst/>
              </a:prstGeom>
            </p:spPr>
          </p:pic>
        </p:grpSp>
      </p:grp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E0CD3C24-A626-72F8-17CD-C73BD16FB304}"/>
              </a:ext>
            </a:extLst>
          </p:cNvPr>
          <p:cNvGrpSpPr/>
          <p:nvPr/>
        </p:nvGrpSpPr>
        <p:grpSpPr>
          <a:xfrm>
            <a:off x="7579766" y="4086007"/>
            <a:ext cx="2700593" cy="2469302"/>
            <a:chOff x="7579766" y="4086007"/>
            <a:chExt cx="2700593" cy="2469302"/>
          </a:xfrm>
        </p:grpSpPr>
        <p:sp>
          <p:nvSpPr>
            <p:cNvPr id="10" name="Flèche vers la droite 9">
              <a:extLst>
                <a:ext uri="{FF2B5EF4-FFF2-40B4-BE49-F238E27FC236}">
                  <a16:creationId xmlns:a16="http://schemas.microsoft.com/office/drawing/2014/main" id="{3E1A6D8B-7F9B-9210-0B48-52C54AF8D5D0}"/>
                </a:ext>
              </a:extLst>
            </p:cNvPr>
            <p:cNvSpPr/>
            <p:nvPr/>
          </p:nvSpPr>
          <p:spPr>
            <a:xfrm rot="8100000">
              <a:off x="8800315" y="4086007"/>
              <a:ext cx="1480044" cy="343076"/>
            </a:xfrm>
            <a:prstGeom prst="rightArrow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0" name="ZoneTexte 79">
              <a:extLst>
                <a:ext uri="{FF2B5EF4-FFF2-40B4-BE49-F238E27FC236}">
                  <a16:creationId xmlns:a16="http://schemas.microsoft.com/office/drawing/2014/main" id="{C80BD2E8-80B3-3DEF-6C64-987400F5CF72}"/>
                </a:ext>
              </a:extLst>
            </p:cNvPr>
            <p:cNvSpPr txBox="1"/>
            <p:nvPr/>
          </p:nvSpPr>
          <p:spPr>
            <a:xfrm>
              <a:off x="7579766" y="5543133"/>
              <a:ext cx="1825375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r-FR" sz="1200"/>
                <a:t>Items </a:t>
              </a:r>
              <a:r>
                <a:rPr lang="fr-FR" sz="1200" err="1"/>
                <a:t>used</a:t>
              </a:r>
              <a:r>
                <a:rPr lang="fr-FR" sz="1200"/>
                <a:t> or </a:t>
              </a:r>
              <a:r>
                <a:rPr lang="fr-FR" sz="1200" err="1"/>
                <a:t>implanted</a:t>
              </a:r>
              <a:r>
                <a:rPr lang="fr-FR" sz="1200"/>
                <a:t> </a:t>
              </a:r>
              <a:r>
                <a:rPr lang="fr-FR" sz="1200" err="1"/>
                <a:t>scanned</a:t>
              </a:r>
              <a:r>
                <a:rPr lang="fr-FR" sz="1200"/>
                <a:t> and </a:t>
              </a:r>
              <a:r>
                <a:rPr lang="fr-FR" sz="1200" err="1"/>
                <a:t>captured</a:t>
              </a:r>
              <a:r>
                <a:rPr lang="fr-FR" sz="1200"/>
                <a:t> in EHR</a:t>
              </a:r>
            </a:p>
          </p:txBody>
        </p:sp>
        <p:sp>
          <p:nvSpPr>
            <p:cNvPr id="82" name="ZoneTexte 81">
              <a:extLst>
                <a:ext uri="{FF2B5EF4-FFF2-40B4-BE49-F238E27FC236}">
                  <a16:creationId xmlns:a16="http://schemas.microsoft.com/office/drawing/2014/main" id="{86869F98-A0C9-0911-FB11-370136B9C8F1}"/>
                </a:ext>
              </a:extLst>
            </p:cNvPr>
            <p:cNvSpPr txBox="1"/>
            <p:nvPr/>
          </p:nvSpPr>
          <p:spPr>
            <a:xfrm>
              <a:off x="8246914" y="6309088"/>
              <a:ext cx="52066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</a:t>
              </a:r>
              <a:endParaRPr kumimoji="0" lang="en-US" sz="1000" i="0" u="none" strike="noStrike" kern="1200" cap="none" spc="0" normalizeH="0" baseline="0" noProof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9" name="Groupe 28">
              <a:extLst>
                <a:ext uri="{FF2B5EF4-FFF2-40B4-BE49-F238E27FC236}">
                  <a16:creationId xmlns:a16="http://schemas.microsoft.com/office/drawing/2014/main" id="{A46A06A6-EEFA-A2A4-CFF2-D0F38D1DD889}"/>
                </a:ext>
              </a:extLst>
            </p:cNvPr>
            <p:cNvGrpSpPr/>
            <p:nvPr/>
          </p:nvGrpSpPr>
          <p:grpSpPr>
            <a:xfrm>
              <a:off x="8074203" y="4823159"/>
              <a:ext cx="998439" cy="721674"/>
              <a:chOff x="8074203" y="4823159"/>
              <a:chExt cx="998439" cy="721674"/>
            </a:xfrm>
          </p:grpSpPr>
          <p:pic>
            <p:nvPicPr>
              <p:cNvPr id="36" name="Image 35">
                <a:extLst>
                  <a:ext uri="{FF2B5EF4-FFF2-40B4-BE49-F238E27FC236}">
                    <a16:creationId xmlns:a16="http://schemas.microsoft.com/office/drawing/2014/main" id="{6C4F2851-A821-C1E6-1F2E-6926E700967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8074203" y="4823159"/>
                <a:ext cx="690596" cy="503639"/>
              </a:xfrm>
              <a:prstGeom prst="rect">
                <a:avLst/>
              </a:prstGeom>
            </p:spPr>
          </p:pic>
          <p:pic>
            <p:nvPicPr>
              <p:cNvPr id="41" name="Image 40">
                <a:extLst>
                  <a:ext uri="{FF2B5EF4-FFF2-40B4-BE49-F238E27FC236}">
                    <a16:creationId xmlns:a16="http://schemas.microsoft.com/office/drawing/2014/main" id="{761D58A1-057E-EF7D-4756-A3437F157B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8462800" y="4933515"/>
                <a:ext cx="609842" cy="446353"/>
              </a:xfrm>
              <a:prstGeom prst="rect">
                <a:avLst/>
              </a:prstGeom>
            </p:spPr>
          </p:pic>
          <p:pic>
            <p:nvPicPr>
              <p:cNvPr id="14" name="Image 13">
                <a:extLst>
                  <a:ext uri="{FF2B5EF4-FFF2-40B4-BE49-F238E27FC236}">
                    <a16:creationId xmlns:a16="http://schemas.microsoft.com/office/drawing/2014/main" id="{66A2F5FE-3AA1-3040-B873-224386AC44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8254356" y="5108762"/>
                <a:ext cx="436071" cy="436071"/>
              </a:xfrm>
              <a:prstGeom prst="rect">
                <a:avLst/>
              </a:prstGeom>
            </p:spPr>
          </p:pic>
        </p:grpSp>
      </p:grp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BCA2CAD9-3227-4456-1B14-5BC70802F01B}"/>
              </a:ext>
            </a:extLst>
          </p:cNvPr>
          <p:cNvGrpSpPr/>
          <p:nvPr/>
        </p:nvGrpSpPr>
        <p:grpSpPr>
          <a:xfrm>
            <a:off x="5098122" y="3317670"/>
            <a:ext cx="1995755" cy="1959647"/>
            <a:chOff x="5098122" y="3317670"/>
            <a:chExt cx="1995755" cy="1959647"/>
          </a:xfrm>
        </p:grpSpPr>
        <p:sp>
          <p:nvSpPr>
            <p:cNvPr id="217" name="Flèche vers la droite 216">
              <a:extLst>
                <a:ext uri="{FF2B5EF4-FFF2-40B4-BE49-F238E27FC236}">
                  <a16:creationId xmlns:a16="http://schemas.microsoft.com/office/drawing/2014/main" id="{4E7E3AFC-39C0-9152-EA57-205FCC10F970}"/>
                </a:ext>
              </a:extLst>
            </p:cNvPr>
            <p:cNvSpPr/>
            <p:nvPr/>
          </p:nvSpPr>
          <p:spPr>
            <a:xfrm rot="5400000">
              <a:off x="5826998" y="3356186"/>
              <a:ext cx="538002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19" name="ZoneTexte 218">
              <a:extLst>
                <a:ext uri="{FF2B5EF4-FFF2-40B4-BE49-F238E27FC236}">
                  <a16:creationId xmlns:a16="http://schemas.microsoft.com/office/drawing/2014/main" id="{9447D7B5-4BEA-D6BB-F93C-95100EFDDAFC}"/>
                </a:ext>
              </a:extLst>
            </p:cNvPr>
            <p:cNvSpPr txBox="1"/>
            <p:nvPr/>
          </p:nvSpPr>
          <p:spPr>
            <a:xfrm>
              <a:off x="5098122" y="5000318"/>
              <a:ext cx="1995755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/>
              <a:r>
                <a:rPr lang="en-GB" sz="1200"/>
                <a:t>Recording in EHR</a:t>
              </a:r>
            </a:p>
          </p:txBody>
        </p:sp>
        <p:pic>
          <p:nvPicPr>
            <p:cNvPr id="221" name="Image 220" descr="Une image contenant texte&#10;&#10;Description générée automatiquement">
              <a:extLst>
                <a:ext uri="{FF2B5EF4-FFF2-40B4-BE49-F238E27FC236}">
                  <a16:creationId xmlns:a16="http://schemas.microsoft.com/office/drawing/2014/main" id="{11EF816C-7A66-03EA-589F-1DE3168AC408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5591317" y="4075091"/>
              <a:ext cx="947938" cy="691314"/>
            </a:xfrm>
            <a:prstGeom prst="rect">
              <a:avLst/>
            </a:prstGeom>
          </p:spPr>
        </p:pic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5AE508DD-795A-F74E-C768-9854E2531145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6211569" y="4312546"/>
              <a:ext cx="637580" cy="6375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963230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Flèche vers la droite 200">
            <a:extLst>
              <a:ext uri="{FF2B5EF4-FFF2-40B4-BE49-F238E27FC236}">
                <a16:creationId xmlns:a16="http://schemas.microsoft.com/office/drawing/2014/main" id="{810EDC0D-EAE8-C115-68CC-17472AFC7E28}"/>
              </a:ext>
            </a:extLst>
          </p:cNvPr>
          <p:cNvSpPr/>
          <p:nvPr/>
        </p:nvSpPr>
        <p:spPr>
          <a:xfrm rot="16200000">
            <a:off x="1060641" y="4501132"/>
            <a:ext cx="797045" cy="46097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202" name="Groupe 201">
            <a:extLst>
              <a:ext uri="{FF2B5EF4-FFF2-40B4-BE49-F238E27FC236}">
                <a16:creationId xmlns:a16="http://schemas.microsoft.com/office/drawing/2014/main" id="{A2BA0F49-F1B3-087C-C27D-AEBD06508019}"/>
              </a:ext>
            </a:extLst>
          </p:cNvPr>
          <p:cNvGrpSpPr/>
          <p:nvPr/>
        </p:nvGrpSpPr>
        <p:grpSpPr>
          <a:xfrm>
            <a:off x="462581" y="4866689"/>
            <a:ext cx="2902796" cy="1486003"/>
            <a:chOff x="4070754" y="4734107"/>
            <a:chExt cx="2902796" cy="1486003"/>
          </a:xfrm>
        </p:grpSpPr>
        <p:sp>
          <p:nvSpPr>
            <p:cNvPr id="203" name="Flèche vers la droite 202">
              <a:extLst>
                <a:ext uri="{FF2B5EF4-FFF2-40B4-BE49-F238E27FC236}">
                  <a16:creationId xmlns:a16="http://schemas.microsoft.com/office/drawing/2014/main" id="{E9845B20-59FF-0D3C-9037-2607B0AE6843}"/>
                </a:ext>
              </a:extLst>
            </p:cNvPr>
            <p:cNvSpPr/>
            <p:nvPr/>
          </p:nvSpPr>
          <p:spPr>
            <a:xfrm rot="10800000">
              <a:off x="5734797" y="5321559"/>
              <a:ext cx="1238753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04" name="Groupe 203">
              <a:extLst>
                <a:ext uri="{FF2B5EF4-FFF2-40B4-BE49-F238E27FC236}">
                  <a16:creationId xmlns:a16="http://schemas.microsoft.com/office/drawing/2014/main" id="{EFFF1D6C-DEEE-F993-149E-76D88B8329C1}"/>
                </a:ext>
              </a:extLst>
            </p:cNvPr>
            <p:cNvGrpSpPr/>
            <p:nvPr/>
          </p:nvGrpSpPr>
          <p:grpSpPr>
            <a:xfrm>
              <a:off x="4070754" y="4734107"/>
              <a:ext cx="1995755" cy="1486003"/>
              <a:chOff x="285107" y="4851645"/>
              <a:chExt cx="1995755" cy="1486003"/>
            </a:xfrm>
          </p:grpSpPr>
          <p:sp>
            <p:nvSpPr>
              <p:cNvPr id="205" name="ZoneTexte 204">
                <a:extLst>
                  <a:ext uri="{FF2B5EF4-FFF2-40B4-BE49-F238E27FC236}">
                    <a16:creationId xmlns:a16="http://schemas.microsoft.com/office/drawing/2014/main" id="{FDEF2DA2-7498-F482-EECF-8F2A9967A6A6}"/>
                  </a:ext>
                </a:extLst>
              </p:cNvPr>
              <p:cNvSpPr txBox="1"/>
              <p:nvPr/>
            </p:nvSpPr>
            <p:spPr>
              <a:xfrm>
                <a:off x="285107" y="6060649"/>
                <a:ext cx="199575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200"/>
                  <a:t>Reimbursement</a:t>
                </a:r>
              </a:p>
            </p:txBody>
          </p:sp>
          <p:grpSp>
            <p:nvGrpSpPr>
              <p:cNvPr id="206" name="Groupe 205">
                <a:extLst>
                  <a:ext uri="{FF2B5EF4-FFF2-40B4-BE49-F238E27FC236}">
                    <a16:creationId xmlns:a16="http://schemas.microsoft.com/office/drawing/2014/main" id="{601C2E5F-EC7A-EA60-B9E1-E72FC57547E7}"/>
                  </a:ext>
                </a:extLst>
              </p:cNvPr>
              <p:cNvGrpSpPr/>
              <p:nvPr/>
            </p:nvGrpSpPr>
            <p:grpSpPr>
              <a:xfrm>
                <a:off x="824849" y="4851645"/>
                <a:ext cx="1097702" cy="1101667"/>
                <a:chOff x="824849" y="4851645"/>
                <a:chExt cx="1097702" cy="1101667"/>
              </a:xfrm>
            </p:grpSpPr>
            <p:pic>
              <p:nvPicPr>
                <p:cNvPr id="207" name="Image 206">
                  <a:extLst>
                    <a:ext uri="{FF2B5EF4-FFF2-40B4-BE49-F238E27FC236}">
                      <a16:creationId xmlns:a16="http://schemas.microsoft.com/office/drawing/2014/main" id="{59246207-5044-52C4-485E-5D9506B9003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824849" y="4851645"/>
                  <a:ext cx="848506" cy="930885"/>
                </a:xfrm>
                <a:prstGeom prst="rect">
                  <a:avLst/>
                </a:prstGeom>
              </p:spPr>
            </p:pic>
            <p:pic>
              <p:nvPicPr>
                <p:cNvPr id="208" name="Image 207">
                  <a:extLst>
                    <a:ext uri="{FF2B5EF4-FFF2-40B4-BE49-F238E27FC236}">
                      <a16:creationId xmlns:a16="http://schemas.microsoft.com/office/drawing/2014/main" id="{1A4125D8-F42E-4C59-0C32-7674EE3FCD5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368073" y="5398834"/>
                  <a:ext cx="554478" cy="554478"/>
                </a:xfrm>
                <a:prstGeom prst="rect">
                  <a:avLst/>
                </a:prstGeom>
              </p:spPr>
            </p:pic>
          </p:grpSp>
        </p:grpSp>
      </p:grpSp>
      <p:grpSp>
        <p:nvGrpSpPr>
          <p:cNvPr id="209" name="Groupe 208">
            <a:extLst>
              <a:ext uri="{FF2B5EF4-FFF2-40B4-BE49-F238E27FC236}">
                <a16:creationId xmlns:a16="http://schemas.microsoft.com/office/drawing/2014/main" id="{879A5970-8782-18DF-FBE2-98085648913C}"/>
              </a:ext>
            </a:extLst>
          </p:cNvPr>
          <p:cNvGrpSpPr/>
          <p:nvPr/>
        </p:nvGrpSpPr>
        <p:grpSpPr>
          <a:xfrm>
            <a:off x="2885122" y="4915466"/>
            <a:ext cx="3007189" cy="1416264"/>
            <a:chOff x="6226932" y="4782884"/>
            <a:chExt cx="3007189" cy="1416264"/>
          </a:xfrm>
        </p:grpSpPr>
        <p:grpSp>
          <p:nvGrpSpPr>
            <p:cNvPr id="210" name="Groupe 209">
              <a:extLst>
                <a:ext uri="{FF2B5EF4-FFF2-40B4-BE49-F238E27FC236}">
                  <a16:creationId xmlns:a16="http://schemas.microsoft.com/office/drawing/2014/main" id="{678E9A1D-4ACD-CE87-02B7-3D611C99E1AD}"/>
                </a:ext>
              </a:extLst>
            </p:cNvPr>
            <p:cNvGrpSpPr/>
            <p:nvPr/>
          </p:nvGrpSpPr>
          <p:grpSpPr>
            <a:xfrm>
              <a:off x="6226932" y="4789197"/>
              <a:ext cx="1995755" cy="1409951"/>
              <a:chOff x="2691614" y="4927697"/>
              <a:chExt cx="1995755" cy="1409951"/>
            </a:xfrm>
          </p:grpSpPr>
          <p:sp>
            <p:nvSpPr>
              <p:cNvPr id="212" name="ZoneTexte 211">
                <a:extLst>
                  <a:ext uri="{FF2B5EF4-FFF2-40B4-BE49-F238E27FC236}">
                    <a16:creationId xmlns:a16="http://schemas.microsoft.com/office/drawing/2014/main" id="{D07E0D68-F104-97F4-5FF4-11F6762F34CB}"/>
                  </a:ext>
                </a:extLst>
              </p:cNvPr>
              <p:cNvSpPr txBox="1"/>
              <p:nvPr/>
            </p:nvSpPr>
            <p:spPr>
              <a:xfrm>
                <a:off x="2691614" y="6060649"/>
                <a:ext cx="199575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200"/>
                  <a:t>Medical Billing/ coding  </a:t>
                </a:r>
              </a:p>
            </p:txBody>
          </p:sp>
          <p:grpSp>
            <p:nvGrpSpPr>
              <p:cNvPr id="213" name="Groupe 212">
                <a:extLst>
                  <a:ext uri="{FF2B5EF4-FFF2-40B4-BE49-F238E27FC236}">
                    <a16:creationId xmlns:a16="http://schemas.microsoft.com/office/drawing/2014/main" id="{29AAC861-053E-2BD4-8171-4BDBFCE8271E}"/>
                  </a:ext>
                </a:extLst>
              </p:cNvPr>
              <p:cNvGrpSpPr/>
              <p:nvPr/>
            </p:nvGrpSpPr>
            <p:grpSpPr>
              <a:xfrm>
                <a:off x="3354063" y="4927697"/>
                <a:ext cx="947938" cy="1163282"/>
                <a:chOff x="8493368" y="2772484"/>
                <a:chExt cx="1486923" cy="1824709"/>
              </a:xfrm>
            </p:grpSpPr>
            <p:pic>
              <p:nvPicPr>
                <p:cNvPr id="214" name="Image 213">
                  <a:extLst>
                    <a:ext uri="{FF2B5EF4-FFF2-40B4-BE49-F238E27FC236}">
                      <a16:creationId xmlns:a16="http://schemas.microsoft.com/office/drawing/2014/main" id="{63032087-B880-4040-8E87-95F43E366FA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8493368" y="2772484"/>
                  <a:ext cx="1052050" cy="1460173"/>
                </a:xfrm>
                <a:prstGeom prst="rect">
                  <a:avLst/>
                </a:prstGeom>
              </p:spPr>
            </p:pic>
            <p:pic>
              <p:nvPicPr>
                <p:cNvPr id="215" name="Image 214">
                  <a:extLst>
                    <a:ext uri="{FF2B5EF4-FFF2-40B4-BE49-F238E27FC236}">
                      <a16:creationId xmlns:a16="http://schemas.microsoft.com/office/drawing/2014/main" id="{270D4670-29CF-3803-F2FF-8A90947E9D5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9110544" y="3727446"/>
                  <a:ext cx="869747" cy="869747"/>
                </a:xfrm>
                <a:prstGeom prst="rect">
                  <a:avLst/>
                </a:prstGeom>
              </p:spPr>
            </p:pic>
          </p:grpSp>
        </p:grpSp>
        <p:sp>
          <p:nvSpPr>
            <p:cNvPr id="211" name="Flèche vers la droite 210">
              <a:extLst>
                <a:ext uri="{FF2B5EF4-FFF2-40B4-BE49-F238E27FC236}">
                  <a16:creationId xmlns:a16="http://schemas.microsoft.com/office/drawing/2014/main" id="{8FA1D5D1-5400-8A93-A403-3F9262D93027}"/>
                </a:ext>
              </a:extLst>
            </p:cNvPr>
            <p:cNvSpPr/>
            <p:nvPr/>
          </p:nvSpPr>
          <p:spPr>
            <a:xfrm rot="8100000">
              <a:off x="7903145" y="4782884"/>
              <a:ext cx="1330976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223" name="Groupe 222">
            <a:extLst>
              <a:ext uri="{FF2B5EF4-FFF2-40B4-BE49-F238E27FC236}">
                <a16:creationId xmlns:a16="http://schemas.microsoft.com/office/drawing/2014/main" id="{5F063851-549B-B792-D7B7-2EBF87822706}"/>
              </a:ext>
            </a:extLst>
          </p:cNvPr>
          <p:cNvGrpSpPr/>
          <p:nvPr/>
        </p:nvGrpSpPr>
        <p:grpSpPr>
          <a:xfrm>
            <a:off x="4239055" y="2008765"/>
            <a:ext cx="2867453" cy="1127087"/>
            <a:chOff x="7169838" y="2008765"/>
            <a:chExt cx="2867453" cy="1127087"/>
          </a:xfrm>
        </p:grpSpPr>
        <p:sp>
          <p:nvSpPr>
            <p:cNvPr id="224" name="Flèche vers la droite 223">
              <a:extLst>
                <a:ext uri="{FF2B5EF4-FFF2-40B4-BE49-F238E27FC236}">
                  <a16:creationId xmlns:a16="http://schemas.microsoft.com/office/drawing/2014/main" id="{3870A5B5-9D6D-9096-60B0-59F4E3A4CFDC}"/>
                </a:ext>
              </a:extLst>
            </p:cNvPr>
            <p:cNvSpPr/>
            <p:nvPr/>
          </p:nvSpPr>
          <p:spPr>
            <a:xfrm rot="1800000">
              <a:off x="7169838" y="2108385"/>
              <a:ext cx="1410069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25" name="Groupe 224">
              <a:extLst>
                <a:ext uri="{FF2B5EF4-FFF2-40B4-BE49-F238E27FC236}">
                  <a16:creationId xmlns:a16="http://schemas.microsoft.com/office/drawing/2014/main" id="{A405EBA9-C0C8-C93D-3FC0-7658B09829E8}"/>
                </a:ext>
              </a:extLst>
            </p:cNvPr>
            <p:cNvGrpSpPr/>
            <p:nvPr/>
          </p:nvGrpSpPr>
          <p:grpSpPr>
            <a:xfrm>
              <a:off x="8041536" y="2008765"/>
              <a:ext cx="1995755" cy="1127087"/>
              <a:chOff x="5098122" y="3328282"/>
              <a:chExt cx="1995755" cy="1127087"/>
            </a:xfrm>
          </p:grpSpPr>
          <p:sp>
            <p:nvSpPr>
              <p:cNvPr id="226" name="ZoneTexte 225">
                <a:extLst>
                  <a:ext uri="{FF2B5EF4-FFF2-40B4-BE49-F238E27FC236}">
                    <a16:creationId xmlns:a16="http://schemas.microsoft.com/office/drawing/2014/main" id="{3B41B592-8791-BE31-BBDE-F568DC4213E6}"/>
                  </a:ext>
                </a:extLst>
              </p:cNvPr>
              <p:cNvSpPr txBox="1"/>
              <p:nvPr/>
            </p:nvSpPr>
            <p:spPr>
              <a:xfrm>
                <a:off x="5098122" y="4178370"/>
                <a:ext cx="199575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200"/>
                  <a:t>Point of care Usage</a:t>
                </a:r>
              </a:p>
            </p:txBody>
          </p:sp>
          <p:pic>
            <p:nvPicPr>
              <p:cNvPr id="227" name="Image 226">
                <a:extLst>
                  <a:ext uri="{FF2B5EF4-FFF2-40B4-BE49-F238E27FC236}">
                    <a16:creationId xmlns:a16="http://schemas.microsoft.com/office/drawing/2014/main" id="{620D7200-E1AA-F3C1-8976-392EA4A8485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753169" y="3328282"/>
                <a:ext cx="660400" cy="762000"/>
              </a:xfrm>
              <a:prstGeom prst="rect">
                <a:avLst/>
              </a:prstGeom>
            </p:spPr>
          </p:pic>
        </p:grpSp>
      </p:grpSp>
      <p:grpSp>
        <p:nvGrpSpPr>
          <p:cNvPr id="228" name="Groupe 227">
            <a:extLst>
              <a:ext uri="{FF2B5EF4-FFF2-40B4-BE49-F238E27FC236}">
                <a16:creationId xmlns:a16="http://schemas.microsoft.com/office/drawing/2014/main" id="{73B295E3-5689-83EA-738B-F782C0D1CFE7}"/>
              </a:ext>
            </a:extLst>
          </p:cNvPr>
          <p:cNvGrpSpPr/>
          <p:nvPr/>
        </p:nvGrpSpPr>
        <p:grpSpPr>
          <a:xfrm>
            <a:off x="2188614" y="1176999"/>
            <a:ext cx="2692263" cy="1365624"/>
            <a:chOff x="5530424" y="1176999"/>
            <a:chExt cx="2692263" cy="1365624"/>
          </a:xfrm>
        </p:grpSpPr>
        <p:sp>
          <p:nvSpPr>
            <p:cNvPr id="229" name="Flèche vers la droite 228">
              <a:extLst>
                <a:ext uri="{FF2B5EF4-FFF2-40B4-BE49-F238E27FC236}">
                  <a16:creationId xmlns:a16="http://schemas.microsoft.com/office/drawing/2014/main" id="{3FF58BCB-5289-1141-E0ED-EAC16EC4CC97}"/>
                </a:ext>
              </a:extLst>
            </p:cNvPr>
            <p:cNvSpPr/>
            <p:nvPr/>
          </p:nvSpPr>
          <p:spPr>
            <a:xfrm>
              <a:off x="5530424" y="1530342"/>
              <a:ext cx="1056602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30" name="Groupe 229">
              <a:extLst>
                <a:ext uri="{FF2B5EF4-FFF2-40B4-BE49-F238E27FC236}">
                  <a16:creationId xmlns:a16="http://schemas.microsoft.com/office/drawing/2014/main" id="{939B301E-0959-B449-216C-E85F60291025}"/>
                </a:ext>
              </a:extLst>
            </p:cNvPr>
            <p:cNvGrpSpPr/>
            <p:nvPr/>
          </p:nvGrpSpPr>
          <p:grpSpPr>
            <a:xfrm>
              <a:off x="6226932" y="1176999"/>
              <a:ext cx="1995755" cy="1365624"/>
              <a:chOff x="5098122" y="1176999"/>
              <a:chExt cx="1995755" cy="1365624"/>
            </a:xfrm>
          </p:grpSpPr>
          <p:sp>
            <p:nvSpPr>
              <p:cNvPr id="231" name="ZoneTexte 230">
                <a:extLst>
                  <a:ext uri="{FF2B5EF4-FFF2-40B4-BE49-F238E27FC236}">
                    <a16:creationId xmlns:a16="http://schemas.microsoft.com/office/drawing/2014/main" id="{3ED97B9A-F7BD-1111-2F77-7CE676C86054}"/>
                  </a:ext>
                </a:extLst>
              </p:cNvPr>
              <p:cNvSpPr txBox="1"/>
              <p:nvPr/>
            </p:nvSpPr>
            <p:spPr>
              <a:xfrm>
                <a:off x="5098122" y="2265624"/>
                <a:ext cx="199575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200"/>
                  <a:t>Stock control</a:t>
                </a:r>
              </a:p>
            </p:txBody>
          </p:sp>
          <p:grpSp>
            <p:nvGrpSpPr>
              <p:cNvPr id="232" name="Groupe 231">
                <a:extLst>
                  <a:ext uri="{FF2B5EF4-FFF2-40B4-BE49-F238E27FC236}">
                    <a16:creationId xmlns:a16="http://schemas.microsoft.com/office/drawing/2014/main" id="{7D01C5F3-42A6-EDCF-FBC0-1829D14FD45A}"/>
                  </a:ext>
                </a:extLst>
              </p:cNvPr>
              <p:cNvGrpSpPr/>
              <p:nvPr/>
            </p:nvGrpSpPr>
            <p:grpSpPr>
              <a:xfrm>
                <a:off x="5461685" y="1176999"/>
                <a:ext cx="1394469" cy="993212"/>
                <a:chOff x="5461686" y="1280557"/>
                <a:chExt cx="1249074" cy="889654"/>
              </a:xfrm>
            </p:grpSpPr>
            <p:pic>
              <p:nvPicPr>
                <p:cNvPr id="233" name="Image 232">
                  <a:extLst>
                    <a:ext uri="{FF2B5EF4-FFF2-40B4-BE49-F238E27FC236}">
                      <a16:creationId xmlns:a16="http://schemas.microsoft.com/office/drawing/2014/main" id="{A0ED2795-33DB-80EE-E4DE-DD9FE56E238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5461686" y="1280557"/>
                  <a:ext cx="1046384" cy="808365"/>
                </a:xfrm>
                <a:prstGeom prst="rect">
                  <a:avLst/>
                </a:prstGeom>
              </p:spPr>
            </p:pic>
            <p:pic>
              <p:nvPicPr>
                <p:cNvPr id="234" name="Image 233">
                  <a:extLst>
                    <a:ext uri="{FF2B5EF4-FFF2-40B4-BE49-F238E27FC236}">
                      <a16:creationId xmlns:a16="http://schemas.microsoft.com/office/drawing/2014/main" id="{C5141EEF-5E43-9CB5-6268-140734D880F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6096000" y="1876803"/>
                  <a:ext cx="614760" cy="293408"/>
                </a:xfrm>
                <a:prstGeom prst="rect">
                  <a:avLst/>
                </a:prstGeom>
              </p:spPr>
            </p:pic>
          </p:grpSp>
        </p:grpSp>
      </p:grpSp>
      <p:grpSp>
        <p:nvGrpSpPr>
          <p:cNvPr id="235" name="Groupe 234">
            <a:extLst>
              <a:ext uri="{FF2B5EF4-FFF2-40B4-BE49-F238E27FC236}">
                <a16:creationId xmlns:a16="http://schemas.microsoft.com/office/drawing/2014/main" id="{B05FE694-0325-7A37-B8BD-611932A9FFF7}"/>
              </a:ext>
            </a:extLst>
          </p:cNvPr>
          <p:cNvGrpSpPr/>
          <p:nvPr/>
        </p:nvGrpSpPr>
        <p:grpSpPr>
          <a:xfrm>
            <a:off x="462581" y="1176999"/>
            <a:ext cx="1995755" cy="1940290"/>
            <a:chOff x="4070754" y="1176999"/>
            <a:chExt cx="1995755" cy="1940290"/>
          </a:xfrm>
        </p:grpSpPr>
        <p:grpSp>
          <p:nvGrpSpPr>
            <p:cNvPr id="236" name="Groupe 235">
              <a:extLst>
                <a:ext uri="{FF2B5EF4-FFF2-40B4-BE49-F238E27FC236}">
                  <a16:creationId xmlns:a16="http://schemas.microsoft.com/office/drawing/2014/main" id="{1D3FBB19-C737-5399-482D-438C219F5D97}"/>
                </a:ext>
              </a:extLst>
            </p:cNvPr>
            <p:cNvGrpSpPr/>
            <p:nvPr/>
          </p:nvGrpSpPr>
          <p:grpSpPr>
            <a:xfrm>
              <a:off x="4070754" y="1176999"/>
              <a:ext cx="1995755" cy="1365624"/>
              <a:chOff x="2691614" y="1176999"/>
              <a:chExt cx="1995755" cy="1365624"/>
            </a:xfrm>
          </p:grpSpPr>
          <p:sp>
            <p:nvSpPr>
              <p:cNvPr id="238" name="ZoneTexte 237">
                <a:extLst>
                  <a:ext uri="{FF2B5EF4-FFF2-40B4-BE49-F238E27FC236}">
                    <a16:creationId xmlns:a16="http://schemas.microsoft.com/office/drawing/2014/main" id="{293588CE-23FE-1DC8-A0D7-6B3858D87868}"/>
                  </a:ext>
                </a:extLst>
              </p:cNvPr>
              <p:cNvSpPr txBox="1"/>
              <p:nvPr/>
            </p:nvSpPr>
            <p:spPr>
              <a:xfrm>
                <a:off x="2691614" y="2265624"/>
                <a:ext cx="199575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200"/>
                  <a:t>Stock Storage</a:t>
                </a:r>
              </a:p>
            </p:txBody>
          </p:sp>
          <p:pic>
            <p:nvPicPr>
              <p:cNvPr id="239" name="Image 238">
                <a:extLst>
                  <a:ext uri="{FF2B5EF4-FFF2-40B4-BE49-F238E27FC236}">
                    <a16:creationId xmlns:a16="http://schemas.microsoft.com/office/drawing/2014/main" id="{85CC1284-FF07-8DE4-67C8-440054D307E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121567" y="1176999"/>
                <a:ext cx="1180434" cy="911923"/>
              </a:xfrm>
              <a:prstGeom prst="rect">
                <a:avLst/>
              </a:prstGeom>
            </p:spPr>
          </p:pic>
        </p:grpSp>
        <p:sp>
          <p:nvSpPr>
            <p:cNvPr id="237" name="Flèche vers la droite 236">
              <a:extLst>
                <a:ext uri="{FF2B5EF4-FFF2-40B4-BE49-F238E27FC236}">
                  <a16:creationId xmlns:a16="http://schemas.microsoft.com/office/drawing/2014/main" id="{9D88F714-3D64-5528-63CC-9FA2B931F0BD}"/>
                </a:ext>
              </a:extLst>
            </p:cNvPr>
            <p:cNvSpPr/>
            <p:nvPr/>
          </p:nvSpPr>
          <p:spPr>
            <a:xfrm rot="16200000">
              <a:off x="4798336" y="2617803"/>
              <a:ext cx="538002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240" name="Groupe 239">
            <a:extLst>
              <a:ext uri="{FF2B5EF4-FFF2-40B4-BE49-F238E27FC236}">
                <a16:creationId xmlns:a16="http://schemas.microsoft.com/office/drawing/2014/main" id="{EF50A755-52C0-E66E-596F-E5330D05321A}"/>
              </a:ext>
            </a:extLst>
          </p:cNvPr>
          <p:cNvGrpSpPr/>
          <p:nvPr/>
        </p:nvGrpSpPr>
        <p:grpSpPr>
          <a:xfrm>
            <a:off x="461286" y="2994907"/>
            <a:ext cx="1995755" cy="1340070"/>
            <a:chOff x="285107" y="1202553"/>
            <a:chExt cx="1995755" cy="1340070"/>
          </a:xfrm>
        </p:grpSpPr>
        <p:sp>
          <p:nvSpPr>
            <p:cNvPr id="241" name="ZoneTexte 240">
              <a:extLst>
                <a:ext uri="{FF2B5EF4-FFF2-40B4-BE49-F238E27FC236}">
                  <a16:creationId xmlns:a16="http://schemas.microsoft.com/office/drawing/2014/main" id="{2B5338DF-66FC-3B04-81E2-9AB178CD62F7}"/>
                </a:ext>
              </a:extLst>
            </p:cNvPr>
            <p:cNvSpPr txBox="1"/>
            <p:nvPr/>
          </p:nvSpPr>
          <p:spPr>
            <a:xfrm>
              <a:off x="285107" y="2265624"/>
              <a:ext cx="1995755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/>
              <a:r>
                <a:rPr lang="en-GB" sz="1200"/>
                <a:t>Procurement</a:t>
              </a:r>
              <a:endParaRPr lang="fr-FR" sz="1200"/>
            </a:p>
          </p:txBody>
        </p:sp>
        <p:grpSp>
          <p:nvGrpSpPr>
            <p:cNvPr id="242" name="Groupe 241">
              <a:extLst>
                <a:ext uri="{FF2B5EF4-FFF2-40B4-BE49-F238E27FC236}">
                  <a16:creationId xmlns:a16="http://schemas.microsoft.com/office/drawing/2014/main" id="{069B5B7F-34C6-31D6-1CE1-C267FE604C91}"/>
                </a:ext>
              </a:extLst>
            </p:cNvPr>
            <p:cNvGrpSpPr/>
            <p:nvPr/>
          </p:nvGrpSpPr>
          <p:grpSpPr>
            <a:xfrm>
              <a:off x="713044" y="1202553"/>
              <a:ext cx="1139880" cy="831294"/>
              <a:chOff x="7540212" y="2774400"/>
              <a:chExt cx="1139880" cy="831294"/>
            </a:xfrm>
          </p:grpSpPr>
          <p:pic>
            <p:nvPicPr>
              <p:cNvPr id="243" name="Image 242">
                <a:extLst>
                  <a:ext uri="{FF2B5EF4-FFF2-40B4-BE49-F238E27FC236}">
                    <a16:creationId xmlns:a16="http://schemas.microsoft.com/office/drawing/2014/main" id="{BE221908-8E46-EEAB-297C-E114807BCFD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540212" y="2774400"/>
                <a:ext cx="1139880" cy="831294"/>
              </a:xfrm>
              <a:prstGeom prst="rect">
                <a:avLst/>
              </a:prstGeom>
            </p:spPr>
          </p:pic>
          <p:pic>
            <p:nvPicPr>
              <p:cNvPr id="244" name="Image 243">
                <a:extLst>
                  <a:ext uri="{FF2B5EF4-FFF2-40B4-BE49-F238E27FC236}">
                    <a16:creationId xmlns:a16="http://schemas.microsoft.com/office/drawing/2014/main" id="{40BF25AD-D275-DE1F-D315-77FA61ADDA2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832913" y="2953340"/>
                <a:ext cx="554478" cy="554478"/>
              </a:xfrm>
              <a:prstGeom prst="rect">
                <a:avLst/>
              </a:prstGeom>
            </p:spPr>
          </p:pic>
        </p:grp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E56A2D8C-166E-2006-1CF1-3AE1501D1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/>
              <a:t>Where</a:t>
            </a:r>
            <a:r>
              <a:rPr lang="fr-FR" dirty="0"/>
              <a:t> the standards fit in the process </a:t>
            </a:r>
            <a:r>
              <a:rPr lang="fr-FR" dirty="0" err="1"/>
              <a:t>map</a:t>
            </a:r>
            <a:endParaRPr lang="fr-FR" dirty="0"/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FD40D14F-4C1D-43DC-518E-467A273204D5}"/>
              </a:ext>
            </a:extLst>
          </p:cNvPr>
          <p:cNvGrpSpPr/>
          <p:nvPr/>
        </p:nvGrpSpPr>
        <p:grpSpPr>
          <a:xfrm>
            <a:off x="8851672" y="948760"/>
            <a:ext cx="2860045" cy="1623145"/>
            <a:chOff x="8851672" y="948760"/>
            <a:chExt cx="2860045" cy="1623145"/>
          </a:xfrm>
        </p:grpSpPr>
        <p:sp>
          <p:nvSpPr>
            <p:cNvPr id="6" name="Flèche vers la droite 5">
              <a:extLst>
                <a:ext uri="{FF2B5EF4-FFF2-40B4-BE49-F238E27FC236}">
                  <a16:creationId xmlns:a16="http://schemas.microsoft.com/office/drawing/2014/main" id="{FC0DB45B-D137-C54C-2239-E6EC8C144728}"/>
                </a:ext>
              </a:extLst>
            </p:cNvPr>
            <p:cNvSpPr/>
            <p:nvPr/>
          </p:nvSpPr>
          <p:spPr>
            <a:xfrm>
              <a:off x="8851672" y="1268845"/>
              <a:ext cx="1350776" cy="343076"/>
            </a:xfrm>
            <a:prstGeom prst="rightArrow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00" name="Groupe 199">
              <a:extLst>
                <a:ext uri="{FF2B5EF4-FFF2-40B4-BE49-F238E27FC236}">
                  <a16:creationId xmlns:a16="http://schemas.microsoft.com/office/drawing/2014/main" id="{E08CD460-C155-15F9-7918-F51E9410D8D7}"/>
                </a:ext>
              </a:extLst>
            </p:cNvPr>
            <p:cNvGrpSpPr/>
            <p:nvPr/>
          </p:nvGrpSpPr>
          <p:grpSpPr>
            <a:xfrm>
              <a:off x="10053073" y="948760"/>
              <a:ext cx="1658644" cy="1623145"/>
              <a:chOff x="10053073" y="948760"/>
              <a:chExt cx="1658644" cy="1623145"/>
            </a:xfrm>
          </p:grpSpPr>
          <p:sp>
            <p:nvSpPr>
              <p:cNvPr id="85" name="ZoneTexte 84">
                <a:extLst>
                  <a:ext uri="{FF2B5EF4-FFF2-40B4-BE49-F238E27FC236}">
                    <a16:creationId xmlns:a16="http://schemas.microsoft.com/office/drawing/2014/main" id="{0913C769-F82C-3309-B3FE-6A0BC05AC908}"/>
                  </a:ext>
                </a:extLst>
              </p:cNvPr>
              <p:cNvSpPr txBox="1"/>
              <p:nvPr/>
            </p:nvSpPr>
            <p:spPr>
              <a:xfrm>
                <a:off x="10622062" y="2325684"/>
                <a:ext cx="520666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GTIN</a:t>
                </a:r>
                <a:endParaRPr kumimoji="0" lang="en-US" sz="1000" i="0" u="none" strike="noStrike" kern="1200" cap="none" spc="0" normalizeH="0" baseline="0" noProof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grpSp>
            <p:nvGrpSpPr>
              <p:cNvPr id="64" name="Groupe 63">
                <a:extLst>
                  <a:ext uri="{FF2B5EF4-FFF2-40B4-BE49-F238E27FC236}">
                    <a16:creationId xmlns:a16="http://schemas.microsoft.com/office/drawing/2014/main" id="{353E3C8A-4034-6C6C-A35F-F011886821B8}"/>
                  </a:ext>
                </a:extLst>
              </p:cNvPr>
              <p:cNvGrpSpPr/>
              <p:nvPr/>
            </p:nvGrpSpPr>
            <p:grpSpPr>
              <a:xfrm>
                <a:off x="10502433" y="948760"/>
                <a:ext cx="905222" cy="751879"/>
                <a:chOff x="9660250" y="1185149"/>
                <a:chExt cx="905222" cy="751879"/>
              </a:xfrm>
            </p:grpSpPr>
            <p:sp>
              <p:nvSpPr>
                <p:cNvPr id="57" name="Virage 56">
                  <a:extLst>
                    <a:ext uri="{FF2B5EF4-FFF2-40B4-BE49-F238E27FC236}">
                      <a16:creationId xmlns:a16="http://schemas.microsoft.com/office/drawing/2014/main" id="{F59DA90C-2707-582B-658A-E015617E44A7}"/>
                    </a:ext>
                  </a:extLst>
                </p:cNvPr>
                <p:cNvSpPr/>
                <p:nvPr/>
              </p:nvSpPr>
              <p:spPr>
                <a:xfrm rot="2700000">
                  <a:off x="10157476" y="1183404"/>
                  <a:ext cx="406251" cy="409741"/>
                </a:xfrm>
                <a:prstGeom prst="bentArrow">
                  <a:avLst/>
                </a:pr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55" name="Groupe 54">
                  <a:extLst>
                    <a:ext uri="{FF2B5EF4-FFF2-40B4-BE49-F238E27FC236}">
                      <a16:creationId xmlns:a16="http://schemas.microsoft.com/office/drawing/2014/main" id="{B5F7BE80-0DA0-4C90-08C4-A87E2AEA2C6F}"/>
                    </a:ext>
                  </a:extLst>
                </p:cNvPr>
                <p:cNvGrpSpPr/>
                <p:nvPr/>
              </p:nvGrpSpPr>
              <p:grpSpPr>
                <a:xfrm>
                  <a:off x="9660250" y="1212885"/>
                  <a:ext cx="813361" cy="724143"/>
                  <a:chOff x="8731135" y="-493760"/>
                  <a:chExt cx="2717800" cy="2419682"/>
                </a:xfrm>
              </p:grpSpPr>
              <p:pic>
                <p:nvPicPr>
                  <p:cNvPr id="52" name="Image 51">
                    <a:extLst>
                      <a:ext uri="{FF2B5EF4-FFF2-40B4-BE49-F238E27FC236}">
                        <a16:creationId xmlns:a16="http://schemas.microsoft.com/office/drawing/2014/main" id="{4E8F106C-833E-3234-1B34-94804678A2A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 rot="18900000">
                    <a:off x="9222935" y="-493760"/>
                    <a:ext cx="1384300" cy="2209800"/>
                  </a:xfrm>
                  <a:prstGeom prst="rect">
                    <a:avLst/>
                  </a:prstGeom>
                </p:spPr>
              </p:pic>
              <p:pic>
                <p:nvPicPr>
                  <p:cNvPr id="54" name="Image 53">
                    <a:extLst>
                      <a:ext uri="{FF2B5EF4-FFF2-40B4-BE49-F238E27FC236}">
                        <a16:creationId xmlns:a16="http://schemas.microsoft.com/office/drawing/2014/main" id="{43250595-1C5B-F275-3F78-98BC3B17040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10"/>
                  <a:stretch>
                    <a:fillRect/>
                  </a:stretch>
                </p:blipFill>
                <p:spPr>
                  <a:xfrm>
                    <a:off x="8731135" y="528922"/>
                    <a:ext cx="2717800" cy="1397000"/>
                  </a:xfrm>
                  <a:prstGeom prst="rect">
                    <a:avLst/>
                  </a:prstGeom>
                </p:spPr>
              </p:pic>
            </p:grpSp>
          </p:grpSp>
          <p:sp>
            <p:nvSpPr>
              <p:cNvPr id="77" name="ZoneTexte 76">
                <a:extLst>
                  <a:ext uri="{FF2B5EF4-FFF2-40B4-BE49-F238E27FC236}">
                    <a16:creationId xmlns:a16="http://schemas.microsoft.com/office/drawing/2014/main" id="{8A97FFA3-B030-96B1-4078-9F8A3248FAA9}"/>
                  </a:ext>
                </a:extLst>
              </p:cNvPr>
              <p:cNvSpPr txBox="1"/>
              <p:nvPr/>
            </p:nvSpPr>
            <p:spPr>
              <a:xfrm>
                <a:off x="10053073" y="1797870"/>
                <a:ext cx="1658644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fr-FR" sz="1200" err="1"/>
                  <a:t>Products</a:t>
                </a:r>
                <a:r>
                  <a:rPr lang="fr-FR" sz="1200"/>
                  <a:t> </a:t>
                </a:r>
                <a:r>
                  <a:rPr lang="fr-FR" sz="1200" err="1"/>
                  <a:t>picked</a:t>
                </a:r>
                <a:r>
                  <a:rPr lang="fr-FR" sz="1200"/>
                  <a:t> </a:t>
                </a:r>
                <a:r>
                  <a:rPr lang="fr-FR" sz="1200" err="1"/>
                  <a:t>from</a:t>
                </a:r>
                <a:r>
                  <a:rPr lang="fr-FR" sz="1200"/>
                  <a:t> stock</a:t>
                </a:r>
              </a:p>
            </p:txBody>
          </p:sp>
        </p:grpSp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986624F3-D16B-D8AD-2A96-AF410ED91415}"/>
              </a:ext>
            </a:extLst>
          </p:cNvPr>
          <p:cNvGrpSpPr/>
          <p:nvPr/>
        </p:nvGrpSpPr>
        <p:grpSpPr>
          <a:xfrm>
            <a:off x="8851672" y="4747001"/>
            <a:ext cx="2860045" cy="1642337"/>
            <a:chOff x="8851672" y="4747001"/>
            <a:chExt cx="2860045" cy="1642337"/>
          </a:xfrm>
        </p:grpSpPr>
        <p:sp>
          <p:nvSpPr>
            <p:cNvPr id="11" name="Flèche vers la droite 10">
              <a:extLst>
                <a:ext uri="{FF2B5EF4-FFF2-40B4-BE49-F238E27FC236}">
                  <a16:creationId xmlns:a16="http://schemas.microsoft.com/office/drawing/2014/main" id="{C802463A-DCF1-2B79-8B65-7665AF783A2E}"/>
                </a:ext>
              </a:extLst>
            </p:cNvPr>
            <p:cNvSpPr/>
            <p:nvPr/>
          </p:nvSpPr>
          <p:spPr>
            <a:xfrm>
              <a:off x="8851672" y="5049734"/>
              <a:ext cx="1350776" cy="343076"/>
            </a:xfrm>
            <a:prstGeom prst="rightArrow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198" name="Groupe 197">
              <a:extLst>
                <a:ext uri="{FF2B5EF4-FFF2-40B4-BE49-F238E27FC236}">
                  <a16:creationId xmlns:a16="http://schemas.microsoft.com/office/drawing/2014/main" id="{5413AE58-9D8F-7737-9C9C-2A1959A2A9E3}"/>
                </a:ext>
              </a:extLst>
            </p:cNvPr>
            <p:cNvGrpSpPr/>
            <p:nvPr/>
          </p:nvGrpSpPr>
          <p:grpSpPr>
            <a:xfrm>
              <a:off x="10053073" y="4747001"/>
              <a:ext cx="1658644" cy="1642337"/>
              <a:chOff x="10053073" y="4747001"/>
              <a:chExt cx="1658644" cy="1642337"/>
            </a:xfrm>
          </p:grpSpPr>
          <p:sp>
            <p:nvSpPr>
              <p:cNvPr id="76" name="ZoneTexte 75">
                <a:extLst>
                  <a:ext uri="{FF2B5EF4-FFF2-40B4-BE49-F238E27FC236}">
                    <a16:creationId xmlns:a16="http://schemas.microsoft.com/office/drawing/2014/main" id="{540951BD-0600-8084-FF4E-8734C17BB7E2}"/>
                  </a:ext>
                </a:extLst>
              </p:cNvPr>
              <p:cNvSpPr txBox="1"/>
              <p:nvPr/>
            </p:nvSpPr>
            <p:spPr>
              <a:xfrm>
                <a:off x="10622062" y="6143117"/>
                <a:ext cx="520666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GTIN</a:t>
                </a:r>
                <a:endParaRPr kumimoji="0" lang="en-US" sz="1000" i="0" u="none" strike="noStrike" kern="1200" cap="none" spc="0" normalizeH="0" baseline="0" noProof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81" name="ZoneTexte 80">
                <a:extLst>
                  <a:ext uri="{FF2B5EF4-FFF2-40B4-BE49-F238E27FC236}">
                    <a16:creationId xmlns:a16="http://schemas.microsoft.com/office/drawing/2014/main" id="{635AE1A5-3C27-E29C-1088-AFA856248F9A}"/>
                  </a:ext>
                </a:extLst>
              </p:cNvPr>
              <p:cNvSpPr txBox="1"/>
              <p:nvPr/>
            </p:nvSpPr>
            <p:spPr>
              <a:xfrm>
                <a:off x="10053073" y="5565587"/>
                <a:ext cx="1658644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fr-FR" sz="1200" err="1"/>
                  <a:t>Unused</a:t>
                </a:r>
                <a:r>
                  <a:rPr lang="fr-FR" sz="1200"/>
                  <a:t> items </a:t>
                </a:r>
                <a:br>
                  <a:rPr lang="fr-FR" sz="1200"/>
                </a:br>
                <a:r>
                  <a:rPr lang="fr-FR" sz="1200" err="1"/>
                  <a:t>returned</a:t>
                </a:r>
                <a:r>
                  <a:rPr lang="fr-FR" sz="1200"/>
                  <a:t> to stock</a:t>
                </a:r>
              </a:p>
            </p:txBody>
          </p:sp>
          <p:grpSp>
            <p:nvGrpSpPr>
              <p:cNvPr id="74" name="Groupe 73">
                <a:extLst>
                  <a:ext uri="{FF2B5EF4-FFF2-40B4-BE49-F238E27FC236}">
                    <a16:creationId xmlns:a16="http://schemas.microsoft.com/office/drawing/2014/main" id="{30C43DCA-AE26-47A0-60AA-29B450C79844}"/>
                  </a:ext>
                </a:extLst>
              </p:cNvPr>
              <p:cNvGrpSpPr/>
              <p:nvPr/>
            </p:nvGrpSpPr>
            <p:grpSpPr>
              <a:xfrm>
                <a:off x="10352295" y="4747001"/>
                <a:ext cx="926276" cy="760653"/>
                <a:chOff x="9547335" y="1176375"/>
                <a:chExt cx="926276" cy="760653"/>
              </a:xfrm>
            </p:grpSpPr>
            <p:sp>
              <p:nvSpPr>
                <p:cNvPr id="83" name="Virage 82">
                  <a:extLst>
                    <a:ext uri="{FF2B5EF4-FFF2-40B4-BE49-F238E27FC236}">
                      <a16:creationId xmlns:a16="http://schemas.microsoft.com/office/drawing/2014/main" id="{BEA57165-24B3-2654-DB5E-9C7D85F81C5B}"/>
                    </a:ext>
                  </a:extLst>
                </p:cNvPr>
                <p:cNvSpPr/>
                <p:nvPr/>
              </p:nvSpPr>
              <p:spPr>
                <a:xfrm rot="2700000">
                  <a:off x="9549080" y="1174630"/>
                  <a:ext cx="406251" cy="409741"/>
                </a:xfrm>
                <a:prstGeom prst="bentArrow">
                  <a:avLst/>
                </a:pr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84" name="Groupe 83">
                  <a:extLst>
                    <a:ext uri="{FF2B5EF4-FFF2-40B4-BE49-F238E27FC236}">
                      <a16:creationId xmlns:a16="http://schemas.microsoft.com/office/drawing/2014/main" id="{BCC486B8-C913-ABB8-73C8-1F1913849BAC}"/>
                    </a:ext>
                  </a:extLst>
                </p:cNvPr>
                <p:cNvGrpSpPr/>
                <p:nvPr/>
              </p:nvGrpSpPr>
              <p:grpSpPr>
                <a:xfrm>
                  <a:off x="9660250" y="1368603"/>
                  <a:ext cx="813361" cy="568425"/>
                  <a:chOff x="8731135" y="26560"/>
                  <a:chExt cx="2717800" cy="1899362"/>
                </a:xfrm>
              </p:grpSpPr>
              <p:pic>
                <p:nvPicPr>
                  <p:cNvPr id="97" name="Image 96">
                    <a:extLst>
                      <a:ext uri="{FF2B5EF4-FFF2-40B4-BE49-F238E27FC236}">
                        <a16:creationId xmlns:a16="http://schemas.microsoft.com/office/drawing/2014/main" id="{7B523FF6-D849-FB6F-82E5-F938A072784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 rot="2700000">
                    <a:off x="9616961" y="-386190"/>
                    <a:ext cx="1384300" cy="2209799"/>
                  </a:xfrm>
                  <a:prstGeom prst="rect">
                    <a:avLst/>
                  </a:prstGeom>
                </p:spPr>
              </p:pic>
              <p:pic>
                <p:nvPicPr>
                  <p:cNvPr id="98" name="Image 97">
                    <a:extLst>
                      <a:ext uri="{FF2B5EF4-FFF2-40B4-BE49-F238E27FC236}">
                        <a16:creationId xmlns:a16="http://schemas.microsoft.com/office/drawing/2014/main" id="{7BEE588A-0C1E-413D-E1E4-D350DFA9911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10"/>
                  <a:stretch>
                    <a:fillRect/>
                  </a:stretch>
                </p:blipFill>
                <p:spPr>
                  <a:xfrm>
                    <a:off x="8731135" y="528922"/>
                    <a:ext cx="2717800" cy="1397000"/>
                  </a:xfrm>
                  <a:prstGeom prst="rect">
                    <a:avLst/>
                  </a:prstGeom>
                </p:spPr>
              </p:pic>
            </p:grpSp>
          </p:grpSp>
        </p:grpSp>
      </p:grpSp>
      <p:sp>
        <p:nvSpPr>
          <p:cNvPr id="148" name="Rectangle 147">
            <a:extLst>
              <a:ext uri="{FF2B5EF4-FFF2-40B4-BE49-F238E27FC236}">
                <a16:creationId xmlns:a16="http://schemas.microsoft.com/office/drawing/2014/main" id="{204AE516-A88C-A1CA-BE5E-590076EDED8B}"/>
              </a:ext>
            </a:extLst>
          </p:cNvPr>
          <p:cNvSpPr/>
          <p:nvPr/>
        </p:nvSpPr>
        <p:spPr>
          <a:xfrm>
            <a:off x="21481" y="942889"/>
            <a:ext cx="5342189" cy="5952479"/>
          </a:xfrm>
          <a:prstGeom prst="rect">
            <a:avLst/>
          </a:prstGeom>
          <a:gradFill flip="none" rotWithShape="1">
            <a:gsLst>
              <a:gs pos="91000">
                <a:schemeClr val="accent1">
                  <a:lumMod val="5000"/>
                  <a:lumOff val="95000"/>
                  <a:alpha val="84766"/>
                </a:schemeClr>
              </a:gs>
              <a:gs pos="100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1D4D1B16-FC05-97FC-25D3-7A3AB0B4CE6F}"/>
              </a:ext>
            </a:extLst>
          </p:cNvPr>
          <p:cNvGrpSpPr/>
          <p:nvPr/>
        </p:nvGrpSpPr>
        <p:grpSpPr>
          <a:xfrm>
            <a:off x="8851672" y="3089191"/>
            <a:ext cx="2860046" cy="1333945"/>
            <a:chOff x="8851672" y="3089191"/>
            <a:chExt cx="2860046" cy="1333945"/>
          </a:xfrm>
        </p:grpSpPr>
        <p:sp>
          <p:nvSpPr>
            <p:cNvPr id="9" name="Flèche vers la droite 8">
              <a:extLst>
                <a:ext uri="{FF2B5EF4-FFF2-40B4-BE49-F238E27FC236}">
                  <a16:creationId xmlns:a16="http://schemas.microsoft.com/office/drawing/2014/main" id="{709DBBDE-8B95-7B00-D854-BFF12EB6F8D9}"/>
                </a:ext>
              </a:extLst>
            </p:cNvPr>
            <p:cNvSpPr/>
            <p:nvPr/>
          </p:nvSpPr>
          <p:spPr>
            <a:xfrm>
              <a:off x="8851672" y="3190112"/>
              <a:ext cx="1350776" cy="343076"/>
            </a:xfrm>
            <a:prstGeom prst="rightArrow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199" name="Groupe 198">
              <a:extLst>
                <a:ext uri="{FF2B5EF4-FFF2-40B4-BE49-F238E27FC236}">
                  <a16:creationId xmlns:a16="http://schemas.microsoft.com/office/drawing/2014/main" id="{FDD16DE0-0C27-556B-5835-FDF3BF8B4B73}"/>
                </a:ext>
              </a:extLst>
            </p:cNvPr>
            <p:cNvGrpSpPr/>
            <p:nvPr/>
          </p:nvGrpSpPr>
          <p:grpSpPr>
            <a:xfrm>
              <a:off x="10053073" y="3089191"/>
              <a:ext cx="1658645" cy="1333945"/>
              <a:chOff x="10053073" y="3089191"/>
              <a:chExt cx="1658645" cy="1333945"/>
            </a:xfrm>
          </p:grpSpPr>
          <p:sp>
            <p:nvSpPr>
              <p:cNvPr id="79" name="ZoneTexte 78">
                <a:extLst>
                  <a:ext uri="{FF2B5EF4-FFF2-40B4-BE49-F238E27FC236}">
                    <a16:creationId xmlns:a16="http://schemas.microsoft.com/office/drawing/2014/main" id="{96E16508-5C1B-AC8B-42E0-3ADC3EC893AE}"/>
                  </a:ext>
                </a:extLst>
              </p:cNvPr>
              <p:cNvSpPr txBox="1"/>
              <p:nvPr/>
            </p:nvSpPr>
            <p:spPr>
              <a:xfrm>
                <a:off x="10053073" y="3632826"/>
                <a:ext cx="1658645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fr-FR" sz="1200"/>
                  <a:t>Patient </a:t>
                </a:r>
                <a:r>
                  <a:rPr lang="fr-FR" sz="1200" err="1"/>
                  <a:t>wristband</a:t>
                </a:r>
                <a:r>
                  <a:rPr lang="fr-FR" sz="1200"/>
                  <a:t> </a:t>
                </a:r>
                <a:r>
                  <a:rPr lang="fr-FR" sz="1200" err="1"/>
                  <a:t>scanned</a:t>
                </a:r>
                <a:endParaRPr lang="fr-FR" sz="1200"/>
              </a:p>
            </p:txBody>
          </p:sp>
          <p:sp>
            <p:nvSpPr>
              <p:cNvPr id="86" name="ZoneTexte 85">
                <a:extLst>
                  <a:ext uri="{FF2B5EF4-FFF2-40B4-BE49-F238E27FC236}">
                    <a16:creationId xmlns:a16="http://schemas.microsoft.com/office/drawing/2014/main" id="{0935F60D-A788-CCCA-FC84-EA2983623530}"/>
                  </a:ext>
                </a:extLst>
              </p:cNvPr>
              <p:cNvSpPr txBox="1"/>
              <p:nvPr/>
            </p:nvSpPr>
            <p:spPr>
              <a:xfrm>
                <a:off x="10299938" y="4176915"/>
                <a:ext cx="116491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fr-FR" sz="1000"/>
                  <a:t>GSRN (+SRIN)</a:t>
                </a:r>
                <a:endParaRPr kumimoji="0" lang="en-US" sz="1000" i="0" u="none" strike="noStrike" kern="1200" cap="none" spc="0" normalizeH="0" baseline="0" noProof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pic>
            <p:nvPicPr>
              <p:cNvPr id="19" name="Image 18">
                <a:extLst>
                  <a:ext uri="{FF2B5EF4-FFF2-40B4-BE49-F238E27FC236}">
                    <a16:creationId xmlns:a16="http://schemas.microsoft.com/office/drawing/2014/main" id="{E9B14F10-2C76-336C-B85C-8893E82CC6A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0430095" y="3089191"/>
                <a:ext cx="904600" cy="401416"/>
              </a:xfrm>
              <a:prstGeom prst="rect">
                <a:avLst/>
              </a:prstGeom>
            </p:spPr>
          </p:pic>
        </p:grpSp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id="{C772E40A-2175-A196-F3CC-DEA77B9991F3}"/>
              </a:ext>
            </a:extLst>
          </p:cNvPr>
          <p:cNvGrpSpPr/>
          <p:nvPr/>
        </p:nvGrpSpPr>
        <p:grpSpPr>
          <a:xfrm>
            <a:off x="7579766" y="2164740"/>
            <a:ext cx="2700593" cy="2276630"/>
            <a:chOff x="7579766" y="2164740"/>
            <a:chExt cx="2700593" cy="2276630"/>
          </a:xfrm>
        </p:grpSpPr>
        <p:sp>
          <p:nvSpPr>
            <p:cNvPr id="78" name="ZoneTexte 77">
              <a:extLst>
                <a:ext uri="{FF2B5EF4-FFF2-40B4-BE49-F238E27FC236}">
                  <a16:creationId xmlns:a16="http://schemas.microsoft.com/office/drawing/2014/main" id="{9D96EEB8-E9C2-42CF-7281-46D85A2C09C0}"/>
                </a:ext>
              </a:extLst>
            </p:cNvPr>
            <p:cNvSpPr txBox="1"/>
            <p:nvPr/>
          </p:nvSpPr>
          <p:spPr>
            <a:xfrm>
              <a:off x="7579766" y="3610373"/>
              <a:ext cx="1825375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r-FR" sz="1200" dirty="0" err="1"/>
                <a:t>Placed</a:t>
              </a:r>
              <a:r>
                <a:rPr lang="fr-FR" sz="1200" dirty="0"/>
                <a:t> on trolley and </a:t>
              </a:r>
              <a:r>
                <a:rPr lang="fr-FR" sz="1200" dirty="0" err="1"/>
                <a:t>taken</a:t>
              </a:r>
              <a:r>
                <a:rPr lang="fr-FR" sz="1200" dirty="0"/>
                <a:t> to place of care e.g. operating room /</a:t>
              </a:r>
              <a:r>
                <a:rPr lang="fr-FR" sz="1200" dirty="0" err="1"/>
                <a:t>bedside</a:t>
              </a:r>
              <a:endParaRPr lang="fr-FR" sz="1200" dirty="0"/>
            </a:p>
          </p:txBody>
        </p:sp>
        <p:grpSp>
          <p:nvGrpSpPr>
            <p:cNvPr id="13" name="Groupe 12">
              <a:extLst>
                <a:ext uri="{FF2B5EF4-FFF2-40B4-BE49-F238E27FC236}">
                  <a16:creationId xmlns:a16="http://schemas.microsoft.com/office/drawing/2014/main" id="{BDED3235-5B61-620F-05EA-69DB5D091ED9}"/>
                </a:ext>
              </a:extLst>
            </p:cNvPr>
            <p:cNvGrpSpPr/>
            <p:nvPr/>
          </p:nvGrpSpPr>
          <p:grpSpPr>
            <a:xfrm>
              <a:off x="7854754" y="2164740"/>
              <a:ext cx="2425605" cy="1469210"/>
              <a:chOff x="7854754" y="2164740"/>
              <a:chExt cx="2425605" cy="1469210"/>
            </a:xfrm>
          </p:grpSpPr>
          <p:sp>
            <p:nvSpPr>
              <p:cNvPr id="7" name="Flèche vers la droite 6">
                <a:extLst>
                  <a:ext uri="{FF2B5EF4-FFF2-40B4-BE49-F238E27FC236}">
                    <a16:creationId xmlns:a16="http://schemas.microsoft.com/office/drawing/2014/main" id="{8EE42EAE-AA6F-2A36-4944-74A50B9AF871}"/>
                  </a:ext>
                </a:extLst>
              </p:cNvPr>
              <p:cNvSpPr/>
              <p:nvPr/>
            </p:nvSpPr>
            <p:spPr>
              <a:xfrm rot="8100000">
                <a:off x="8800315" y="2164740"/>
                <a:ext cx="1480044" cy="343076"/>
              </a:xfrm>
              <a:prstGeom prst="rightArrow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grpSp>
            <p:nvGrpSpPr>
              <p:cNvPr id="5" name="Groupe 4">
                <a:extLst>
                  <a:ext uri="{FF2B5EF4-FFF2-40B4-BE49-F238E27FC236}">
                    <a16:creationId xmlns:a16="http://schemas.microsoft.com/office/drawing/2014/main" id="{E4EBBB04-BEFC-8301-7E94-394664DD2EF9}"/>
                  </a:ext>
                </a:extLst>
              </p:cNvPr>
              <p:cNvGrpSpPr/>
              <p:nvPr/>
            </p:nvGrpSpPr>
            <p:grpSpPr>
              <a:xfrm>
                <a:off x="7854754" y="2638087"/>
                <a:ext cx="1217891" cy="995863"/>
                <a:chOff x="7999663" y="2808636"/>
                <a:chExt cx="970976" cy="793962"/>
              </a:xfrm>
            </p:grpSpPr>
            <p:pic>
              <p:nvPicPr>
                <p:cNvPr id="4" name="Image 3" descr="Une image contenant texte, clipart&#10;&#10;Description générée automatiquement">
                  <a:extLst>
                    <a:ext uri="{FF2B5EF4-FFF2-40B4-BE49-F238E27FC236}">
                      <a16:creationId xmlns:a16="http://schemas.microsoft.com/office/drawing/2014/main" id="{AB3976F5-F64B-07BB-257C-6596F1F21E0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7999663" y="2808636"/>
                  <a:ext cx="751212" cy="587768"/>
                </a:xfrm>
                <a:prstGeom prst="rect">
                  <a:avLst/>
                </a:prstGeom>
              </p:spPr>
            </p:pic>
            <p:pic>
              <p:nvPicPr>
                <p:cNvPr id="8" name="Image 7">
                  <a:extLst>
                    <a:ext uri="{FF2B5EF4-FFF2-40B4-BE49-F238E27FC236}">
                      <a16:creationId xmlns:a16="http://schemas.microsoft.com/office/drawing/2014/main" id="{53958D12-8912-89A6-3054-48FE1C21A52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3"/>
                <a:srcRect/>
                <a:stretch/>
              </p:blipFill>
              <p:spPr>
                <a:xfrm>
                  <a:off x="8602130" y="3168283"/>
                  <a:ext cx="368509" cy="434315"/>
                </a:xfrm>
                <a:prstGeom prst="rect">
                  <a:avLst/>
                </a:prstGeom>
              </p:spPr>
            </p:pic>
          </p:grpSp>
        </p:grpSp>
      </p:grpSp>
      <p:grpSp>
        <p:nvGrpSpPr>
          <p:cNvPr id="197" name="Groupe 196">
            <a:extLst>
              <a:ext uri="{FF2B5EF4-FFF2-40B4-BE49-F238E27FC236}">
                <a16:creationId xmlns:a16="http://schemas.microsoft.com/office/drawing/2014/main" id="{1D228D1A-4A5C-12A3-17D4-5057DC79349F}"/>
              </a:ext>
            </a:extLst>
          </p:cNvPr>
          <p:cNvGrpSpPr/>
          <p:nvPr/>
        </p:nvGrpSpPr>
        <p:grpSpPr>
          <a:xfrm>
            <a:off x="7579766" y="1008895"/>
            <a:ext cx="1825375" cy="1412853"/>
            <a:chOff x="7579766" y="1008895"/>
            <a:chExt cx="1825375" cy="1412853"/>
          </a:xfrm>
        </p:grpSpPr>
        <p:sp>
          <p:nvSpPr>
            <p:cNvPr id="75" name="ZoneTexte 74">
              <a:extLst>
                <a:ext uri="{FF2B5EF4-FFF2-40B4-BE49-F238E27FC236}">
                  <a16:creationId xmlns:a16="http://schemas.microsoft.com/office/drawing/2014/main" id="{FDDF5EA4-2681-9CFD-BBE9-173F509F506D}"/>
                </a:ext>
              </a:extLst>
            </p:cNvPr>
            <p:cNvSpPr txBox="1"/>
            <p:nvPr/>
          </p:nvSpPr>
          <p:spPr>
            <a:xfrm>
              <a:off x="7579766" y="1775417"/>
              <a:ext cx="1825375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r-FR" sz="1200" err="1"/>
                <a:t>Surgical</a:t>
              </a:r>
              <a:r>
                <a:rPr lang="fr-FR" sz="1200"/>
                <a:t> </a:t>
              </a:r>
              <a:r>
                <a:rPr lang="fr-FR" sz="1200" err="1"/>
                <a:t>procedure</a:t>
              </a:r>
              <a:r>
                <a:rPr lang="fr-FR" sz="1200"/>
                <a:t> </a:t>
              </a:r>
              <a:r>
                <a:rPr lang="fr-FR" sz="1200" err="1"/>
                <a:t>list</a:t>
              </a:r>
              <a:r>
                <a:rPr lang="fr-FR" sz="1200"/>
                <a:t> </a:t>
              </a:r>
              <a:r>
                <a:rPr lang="fr-FR" sz="1200" err="1"/>
                <a:t>detailing</a:t>
              </a:r>
              <a:r>
                <a:rPr lang="fr-FR" sz="1200"/>
                <a:t> all </a:t>
              </a:r>
              <a:r>
                <a:rPr lang="fr-FR" sz="1200" err="1"/>
                <a:t>products</a:t>
              </a:r>
              <a:r>
                <a:rPr lang="fr-FR" sz="1200"/>
                <a:t> </a:t>
              </a:r>
              <a:r>
                <a:rPr lang="fr-FR" sz="1200" err="1"/>
                <a:t>required</a:t>
              </a:r>
              <a:endParaRPr lang="fr-FR" sz="1200"/>
            </a:p>
          </p:txBody>
        </p:sp>
        <p:grpSp>
          <p:nvGrpSpPr>
            <p:cNvPr id="25" name="Groupe 24">
              <a:extLst>
                <a:ext uri="{FF2B5EF4-FFF2-40B4-BE49-F238E27FC236}">
                  <a16:creationId xmlns:a16="http://schemas.microsoft.com/office/drawing/2014/main" id="{93575B03-C85C-0053-FD4F-8A5C2A1E136F}"/>
                </a:ext>
              </a:extLst>
            </p:cNvPr>
            <p:cNvGrpSpPr/>
            <p:nvPr/>
          </p:nvGrpSpPr>
          <p:grpSpPr>
            <a:xfrm>
              <a:off x="8012407" y="1008895"/>
              <a:ext cx="900210" cy="656365"/>
              <a:chOff x="7150165" y="1257542"/>
              <a:chExt cx="1003683" cy="731810"/>
            </a:xfrm>
          </p:grpSpPr>
          <p:pic>
            <p:nvPicPr>
              <p:cNvPr id="24" name="Image 23">
                <a:extLst>
                  <a:ext uri="{FF2B5EF4-FFF2-40B4-BE49-F238E27FC236}">
                    <a16:creationId xmlns:a16="http://schemas.microsoft.com/office/drawing/2014/main" id="{52CE8565-7B17-1680-8813-1E2275C109C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7150165" y="1403666"/>
                <a:ext cx="698165" cy="510998"/>
              </a:xfrm>
              <a:prstGeom prst="rect">
                <a:avLst/>
              </a:prstGeom>
            </p:spPr>
          </p:pic>
          <p:pic>
            <p:nvPicPr>
              <p:cNvPr id="22" name="Image 21">
                <a:extLst>
                  <a:ext uri="{FF2B5EF4-FFF2-40B4-BE49-F238E27FC236}">
                    <a16:creationId xmlns:a16="http://schemas.microsoft.com/office/drawing/2014/main" id="{E1E5EBBA-4FD2-C0FC-75DA-D68E51C44DB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7672944" y="1257542"/>
                <a:ext cx="480904" cy="731810"/>
              </a:xfrm>
              <a:prstGeom prst="rect">
                <a:avLst/>
              </a:prstGeom>
            </p:spPr>
          </p:pic>
        </p:grpSp>
      </p:grp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E0CD3C24-A626-72F8-17CD-C73BD16FB304}"/>
              </a:ext>
            </a:extLst>
          </p:cNvPr>
          <p:cNvGrpSpPr/>
          <p:nvPr/>
        </p:nvGrpSpPr>
        <p:grpSpPr>
          <a:xfrm>
            <a:off x="7579766" y="4086007"/>
            <a:ext cx="2700593" cy="2469302"/>
            <a:chOff x="7579766" y="4086007"/>
            <a:chExt cx="2700593" cy="2469302"/>
          </a:xfrm>
        </p:grpSpPr>
        <p:sp>
          <p:nvSpPr>
            <p:cNvPr id="10" name="Flèche vers la droite 9">
              <a:extLst>
                <a:ext uri="{FF2B5EF4-FFF2-40B4-BE49-F238E27FC236}">
                  <a16:creationId xmlns:a16="http://schemas.microsoft.com/office/drawing/2014/main" id="{3E1A6D8B-7F9B-9210-0B48-52C54AF8D5D0}"/>
                </a:ext>
              </a:extLst>
            </p:cNvPr>
            <p:cNvSpPr/>
            <p:nvPr/>
          </p:nvSpPr>
          <p:spPr>
            <a:xfrm rot="8100000">
              <a:off x="8800315" y="4086007"/>
              <a:ext cx="1480044" cy="343076"/>
            </a:xfrm>
            <a:prstGeom prst="rightArrow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0" name="ZoneTexte 79">
              <a:extLst>
                <a:ext uri="{FF2B5EF4-FFF2-40B4-BE49-F238E27FC236}">
                  <a16:creationId xmlns:a16="http://schemas.microsoft.com/office/drawing/2014/main" id="{C80BD2E8-80B3-3DEF-6C64-987400F5CF72}"/>
                </a:ext>
              </a:extLst>
            </p:cNvPr>
            <p:cNvSpPr txBox="1"/>
            <p:nvPr/>
          </p:nvSpPr>
          <p:spPr>
            <a:xfrm>
              <a:off x="7579766" y="5543133"/>
              <a:ext cx="1825375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r-FR" sz="1200"/>
                <a:t>Items </a:t>
              </a:r>
              <a:r>
                <a:rPr lang="fr-FR" sz="1200" err="1"/>
                <a:t>used</a:t>
              </a:r>
              <a:r>
                <a:rPr lang="fr-FR" sz="1200"/>
                <a:t> or </a:t>
              </a:r>
              <a:r>
                <a:rPr lang="fr-FR" sz="1200" err="1"/>
                <a:t>implanted</a:t>
              </a:r>
              <a:r>
                <a:rPr lang="fr-FR" sz="1200"/>
                <a:t> </a:t>
              </a:r>
              <a:r>
                <a:rPr lang="fr-FR" sz="1200" err="1"/>
                <a:t>scanned</a:t>
              </a:r>
              <a:r>
                <a:rPr lang="fr-FR" sz="1200"/>
                <a:t> and </a:t>
              </a:r>
              <a:r>
                <a:rPr lang="fr-FR" sz="1200" err="1"/>
                <a:t>captured</a:t>
              </a:r>
              <a:r>
                <a:rPr lang="fr-FR" sz="1200"/>
                <a:t> in EHR</a:t>
              </a:r>
            </a:p>
          </p:txBody>
        </p:sp>
        <p:sp>
          <p:nvSpPr>
            <p:cNvPr id="82" name="ZoneTexte 81">
              <a:extLst>
                <a:ext uri="{FF2B5EF4-FFF2-40B4-BE49-F238E27FC236}">
                  <a16:creationId xmlns:a16="http://schemas.microsoft.com/office/drawing/2014/main" id="{86869F98-A0C9-0911-FB11-370136B9C8F1}"/>
                </a:ext>
              </a:extLst>
            </p:cNvPr>
            <p:cNvSpPr txBox="1"/>
            <p:nvPr/>
          </p:nvSpPr>
          <p:spPr>
            <a:xfrm>
              <a:off x="8246914" y="6309088"/>
              <a:ext cx="52066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</a:t>
              </a:r>
              <a:endParaRPr kumimoji="0" lang="en-US" sz="1000" i="0" u="none" strike="noStrike" kern="1200" cap="none" spc="0" normalizeH="0" baseline="0" noProof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9" name="Groupe 28">
              <a:extLst>
                <a:ext uri="{FF2B5EF4-FFF2-40B4-BE49-F238E27FC236}">
                  <a16:creationId xmlns:a16="http://schemas.microsoft.com/office/drawing/2014/main" id="{A46A06A6-EEFA-A2A4-CFF2-D0F38D1DD889}"/>
                </a:ext>
              </a:extLst>
            </p:cNvPr>
            <p:cNvGrpSpPr/>
            <p:nvPr/>
          </p:nvGrpSpPr>
          <p:grpSpPr>
            <a:xfrm>
              <a:off x="8074203" y="4823159"/>
              <a:ext cx="998439" cy="721674"/>
              <a:chOff x="8074203" y="4823159"/>
              <a:chExt cx="998439" cy="721674"/>
            </a:xfrm>
          </p:grpSpPr>
          <p:pic>
            <p:nvPicPr>
              <p:cNvPr id="36" name="Image 35">
                <a:extLst>
                  <a:ext uri="{FF2B5EF4-FFF2-40B4-BE49-F238E27FC236}">
                    <a16:creationId xmlns:a16="http://schemas.microsoft.com/office/drawing/2014/main" id="{6C4F2851-A821-C1E6-1F2E-6926E700967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8074203" y="4823159"/>
                <a:ext cx="690596" cy="503639"/>
              </a:xfrm>
              <a:prstGeom prst="rect">
                <a:avLst/>
              </a:prstGeom>
            </p:spPr>
          </p:pic>
          <p:pic>
            <p:nvPicPr>
              <p:cNvPr id="41" name="Image 40">
                <a:extLst>
                  <a:ext uri="{FF2B5EF4-FFF2-40B4-BE49-F238E27FC236}">
                    <a16:creationId xmlns:a16="http://schemas.microsoft.com/office/drawing/2014/main" id="{761D58A1-057E-EF7D-4756-A3437F157B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8462800" y="4933515"/>
                <a:ext cx="609842" cy="446353"/>
              </a:xfrm>
              <a:prstGeom prst="rect">
                <a:avLst/>
              </a:prstGeom>
            </p:spPr>
          </p:pic>
          <p:pic>
            <p:nvPicPr>
              <p:cNvPr id="14" name="Image 13">
                <a:extLst>
                  <a:ext uri="{FF2B5EF4-FFF2-40B4-BE49-F238E27FC236}">
                    <a16:creationId xmlns:a16="http://schemas.microsoft.com/office/drawing/2014/main" id="{66A2F5FE-3AA1-3040-B873-224386AC44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8254356" y="5108762"/>
                <a:ext cx="436071" cy="436071"/>
              </a:xfrm>
              <a:prstGeom prst="rect">
                <a:avLst/>
              </a:prstGeom>
            </p:spPr>
          </p:pic>
        </p:grpSp>
      </p:grp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BCA2CAD9-3227-4456-1B14-5BC70802F01B}"/>
              </a:ext>
            </a:extLst>
          </p:cNvPr>
          <p:cNvGrpSpPr/>
          <p:nvPr/>
        </p:nvGrpSpPr>
        <p:grpSpPr>
          <a:xfrm>
            <a:off x="5098122" y="3317670"/>
            <a:ext cx="1995755" cy="1959647"/>
            <a:chOff x="5098122" y="3317670"/>
            <a:chExt cx="1995755" cy="1959647"/>
          </a:xfrm>
        </p:grpSpPr>
        <p:sp>
          <p:nvSpPr>
            <p:cNvPr id="217" name="Flèche vers la droite 216">
              <a:extLst>
                <a:ext uri="{FF2B5EF4-FFF2-40B4-BE49-F238E27FC236}">
                  <a16:creationId xmlns:a16="http://schemas.microsoft.com/office/drawing/2014/main" id="{4E7E3AFC-39C0-9152-EA57-205FCC10F970}"/>
                </a:ext>
              </a:extLst>
            </p:cNvPr>
            <p:cNvSpPr/>
            <p:nvPr/>
          </p:nvSpPr>
          <p:spPr>
            <a:xfrm rot="5400000">
              <a:off x="5826998" y="3356186"/>
              <a:ext cx="538002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19" name="ZoneTexte 218">
              <a:extLst>
                <a:ext uri="{FF2B5EF4-FFF2-40B4-BE49-F238E27FC236}">
                  <a16:creationId xmlns:a16="http://schemas.microsoft.com/office/drawing/2014/main" id="{9447D7B5-4BEA-D6BB-F93C-95100EFDDAFC}"/>
                </a:ext>
              </a:extLst>
            </p:cNvPr>
            <p:cNvSpPr txBox="1"/>
            <p:nvPr/>
          </p:nvSpPr>
          <p:spPr>
            <a:xfrm>
              <a:off x="5098122" y="5000318"/>
              <a:ext cx="1995755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/>
              <a:r>
                <a:rPr lang="en-GB" sz="1200"/>
                <a:t>Recording in EHR</a:t>
              </a:r>
            </a:p>
          </p:txBody>
        </p:sp>
        <p:pic>
          <p:nvPicPr>
            <p:cNvPr id="221" name="Image 220" descr="Une image contenant texte&#10;&#10;Description générée automatiquement">
              <a:extLst>
                <a:ext uri="{FF2B5EF4-FFF2-40B4-BE49-F238E27FC236}">
                  <a16:creationId xmlns:a16="http://schemas.microsoft.com/office/drawing/2014/main" id="{11EF816C-7A66-03EA-589F-1DE3168AC408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5591317" y="4075091"/>
              <a:ext cx="947938" cy="691314"/>
            </a:xfrm>
            <a:prstGeom prst="rect">
              <a:avLst/>
            </a:prstGeom>
          </p:spPr>
        </p:pic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5AE508DD-795A-F74E-C768-9854E2531145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6211569" y="4312546"/>
              <a:ext cx="637580" cy="6375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457792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Benefits </a:t>
            </a:r>
            <a:endParaRPr lang="fr-FR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69C7139-5B75-69E1-41BA-048580BAE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/>
              <a:t>Reduction in </a:t>
            </a:r>
            <a:r>
              <a:rPr lang="fr-FR" dirty="0" err="1"/>
              <a:t>errors</a:t>
            </a:r>
            <a:r>
              <a:rPr lang="fr-FR" dirty="0"/>
              <a:t> </a:t>
            </a:r>
            <a:r>
              <a:rPr lang="fr-FR" dirty="0" err="1"/>
              <a:t>resulting</a:t>
            </a:r>
            <a:r>
              <a:rPr lang="fr-FR" dirty="0"/>
              <a:t> in </a:t>
            </a:r>
            <a:r>
              <a:rPr lang="fr-FR" dirty="0" err="1"/>
              <a:t>improved</a:t>
            </a:r>
            <a:r>
              <a:rPr lang="fr-FR" dirty="0"/>
              <a:t> patient </a:t>
            </a:r>
            <a:r>
              <a:rPr lang="fr-FR" dirty="0" err="1"/>
              <a:t>safety</a:t>
            </a:r>
            <a:endParaRPr lang="fr-FR" dirty="0"/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/>
              <a:t>Right </a:t>
            </a:r>
            <a:r>
              <a:rPr lang="fr-FR" dirty="0" err="1"/>
              <a:t>products</a:t>
            </a:r>
            <a:r>
              <a:rPr lang="fr-FR" dirty="0"/>
              <a:t> at the right time and in the right place</a:t>
            </a:r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 err="1"/>
              <a:t>Easily</a:t>
            </a:r>
            <a:r>
              <a:rPr lang="fr-FR" dirty="0"/>
              <a:t> move </a:t>
            </a:r>
            <a:r>
              <a:rPr lang="fr-FR" dirty="0" err="1"/>
              <a:t>inventory</a:t>
            </a:r>
            <a:r>
              <a:rPr lang="fr-FR" dirty="0"/>
              <a:t> to </a:t>
            </a:r>
            <a:r>
              <a:rPr lang="fr-FR" dirty="0" err="1"/>
              <a:t>where</a:t>
            </a:r>
            <a:r>
              <a:rPr lang="fr-FR" dirty="0"/>
              <a:t> </a:t>
            </a:r>
            <a:r>
              <a:rPr lang="fr-FR" dirty="0" err="1"/>
              <a:t>its</a:t>
            </a:r>
            <a:r>
              <a:rPr lang="fr-FR" dirty="0"/>
              <a:t> </a:t>
            </a:r>
            <a:r>
              <a:rPr lang="fr-FR" dirty="0" err="1"/>
              <a:t>needed</a:t>
            </a:r>
            <a:endParaRPr lang="fr-FR" dirty="0"/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 err="1"/>
              <a:t>Released</a:t>
            </a:r>
            <a:r>
              <a:rPr lang="fr-FR" dirty="0"/>
              <a:t> time to care </a:t>
            </a:r>
          </a:p>
        </p:txBody>
      </p: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90A90517-1600-E2C2-A3BD-A2E3AEEA93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Clinical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5E05BBE-4758-9257-E059-8C46EA6D89E5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/>
              <a:t>Reduction in administrative </a:t>
            </a:r>
            <a:r>
              <a:rPr lang="fr-FR" err="1"/>
              <a:t>burden</a:t>
            </a:r>
            <a:r>
              <a:rPr lang="fr-FR"/>
              <a:t> </a:t>
            </a:r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/>
              <a:t>Reduction in </a:t>
            </a:r>
            <a:r>
              <a:rPr lang="fr-FR" err="1"/>
              <a:t>waste</a:t>
            </a:r>
            <a:r>
              <a:rPr lang="fr-FR"/>
              <a:t>/ obsolescence</a:t>
            </a:r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/>
              <a:t>Efficient </a:t>
            </a:r>
            <a:r>
              <a:rPr lang="fr-FR" err="1"/>
              <a:t>payment</a:t>
            </a:r>
            <a:r>
              <a:rPr lang="fr-FR"/>
              <a:t> </a:t>
            </a:r>
            <a:r>
              <a:rPr lang="fr-FR" err="1"/>
              <a:t>processes</a:t>
            </a:r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297C860-CC8F-248C-405F-8875EB57379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/>
              <a:t>Non </a:t>
            </a:r>
            <a:r>
              <a:rPr lang="fr-FR" err="1"/>
              <a:t>Clinical</a:t>
            </a:r>
            <a:r>
              <a:rPr lang="fr-FR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92594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0" name="Groupe 239">
            <a:extLst>
              <a:ext uri="{FF2B5EF4-FFF2-40B4-BE49-F238E27FC236}">
                <a16:creationId xmlns:a16="http://schemas.microsoft.com/office/drawing/2014/main" id="{EF50A755-52C0-E66E-596F-E5330D05321A}"/>
              </a:ext>
            </a:extLst>
          </p:cNvPr>
          <p:cNvGrpSpPr/>
          <p:nvPr/>
        </p:nvGrpSpPr>
        <p:grpSpPr>
          <a:xfrm>
            <a:off x="461286" y="2994907"/>
            <a:ext cx="1995755" cy="1340070"/>
            <a:chOff x="285107" y="1202553"/>
            <a:chExt cx="1995755" cy="1340070"/>
          </a:xfrm>
        </p:grpSpPr>
        <p:sp>
          <p:nvSpPr>
            <p:cNvPr id="241" name="ZoneTexte 240">
              <a:extLst>
                <a:ext uri="{FF2B5EF4-FFF2-40B4-BE49-F238E27FC236}">
                  <a16:creationId xmlns:a16="http://schemas.microsoft.com/office/drawing/2014/main" id="{2B5338DF-66FC-3B04-81E2-9AB178CD62F7}"/>
                </a:ext>
              </a:extLst>
            </p:cNvPr>
            <p:cNvSpPr txBox="1"/>
            <p:nvPr/>
          </p:nvSpPr>
          <p:spPr>
            <a:xfrm>
              <a:off x="285107" y="2265624"/>
              <a:ext cx="1995755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/>
              <a:r>
                <a:rPr lang="en-GB" sz="1200"/>
                <a:t>Procurement</a:t>
              </a:r>
              <a:endParaRPr lang="fr-FR" sz="1200"/>
            </a:p>
          </p:txBody>
        </p:sp>
        <p:grpSp>
          <p:nvGrpSpPr>
            <p:cNvPr id="242" name="Groupe 241">
              <a:extLst>
                <a:ext uri="{FF2B5EF4-FFF2-40B4-BE49-F238E27FC236}">
                  <a16:creationId xmlns:a16="http://schemas.microsoft.com/office/drawing/2014/main" id="{069B5B7F-34C6-31D6-1CE1-C267FE604C91}"/>
                </a:ext>
              </a:extLst>
            </p:cNvPr>
            <p:cNvGrpSpPr/>
            <p:nvPr/>
          </p:nvGrpSpPr>
          <p:grpSpPr>
            <a:xfrm>
              <a:off x="713044" y="1202553"/>
              <a:ext cx="1139880" cy="831294"/>
              <a:chOff x="7540212" y="2774400"/>
              <a:chExt cx="1139880" cy="831294"/>
            </a:xfrm>
          </p:grpSpPr>
          <p:pic>
            <p:nvPicPr>
              <p:cNvPr id="243" name="Image 242">
                <a:extLst>
                  <a:ext uri="{FF2B5EF4-FFF2-40B4-BE49-F238E27FC236}">
                    <a16:creationId xmlns:a16="http://schemas.microsoft.com/office/drawing/2014/main" id="{BE221908-8E46-EEAB-297C-E114807BCFD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7540212" y="2774400"/>
                <a:ext cx="1139880" cy="831294"/>
              </a:xfrm>
              <a:prstGeom prst="rect">
                <a:avLst/>
              </a:prstGeom>
            </p:spPr>
          </p:pic>
          <p:pic>
            <p:nvPicPr>
              <p:cNvPr id="244" name="Image 243">
                <a:extLst>
                  <a:ext uri="{FF2B5EF4-FFF2-40B4-BE49-F238E27FC236}">
                    <a16:creationId xmlns:a16="http://schemas.microsoft.com/office/drawing/2014/main" id="{40BF25AD-D275-DE1F-D315-77FA61ADDA2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832913" y="2953340"/>
                <a:ext cx="554478" cy="554478"/>
              </a:xfrm>
              <a:prstGeom prst="rect">
                <a:avLst/>
              </a:prstGeom>
            </p:spPr>
          </p:pic>
        </p:grp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E56A2D8C-166E-2006-1CF1-3AE1501D1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err="1"/>
              <a:t>Where</a:t>
            </a:r>
            <a:r>
              <a:rPr lang="fr-FR"/>
              <a:t> the standards fit in the process </a:t>
            </a:r>
            <a:r>
              <a:rPr lang="fr-FR" err="1"/>
              <a:t>map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2988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" name="Groupe 234">
            <a:extLst>
              <a:ext uri="{FF2B5EF4-FFF2-40B4-BE49-F238E27FC236}">
                <a16:creationId xmlns:a16="http://schemas.microsoft.com/office/drawing/2014/main" id="{B05FE694-0325-7A37-B8BD-611932A9FFF7}"/>
              </a:ext>
            </a:extLst>
          </p:cNvPr>
          <p:cNvGrpSpPr/>
          <p:nvPr/>
        </p:nvGrpSpPr>
        <p:grpSpPr>
          <a:xfrm>
            <a:off x="462581" y="1176999"/>
            <a:ext cx="1995755" cy="1940290"/>
            <a:chOff x="4070754" y="1176999"/>
            <a:chExt cx="1995755" cy="1940290"/>
          </a:xfrm>
        </p:grpSpPr>
        <p:grpSp>
          <p:nvGrpSpPr>
            <p:cNvPr id="236" name="Groupe 235">
              <a:extLst>
                <a:ext uri="{FF2B5EF4-FFF2-40B4-BE49-F238E27FC236}">
                  <a16:creationId xmlns:a16="http://schemas.microsoft.com/office/drawing/2014/main" id="{1D3FBB19-C737-5399-482D-438C219F5D97}"/>
                </a:ext>
              </a:extLst>
            </p:cNvPr>
            <p:cNvGrpSpPr/>
            <p:nvPr/>
          </p:nvGrpSpPr>
          <p:grpSpPr>
            <a:xfrm>
              <a:off x="4070754" y="1176999"/>
              <a:ext cx="1995755" cy="1365624"/>
              <a:chOff x="2691614" y="1176999"/>
              <a:chExt cx="1995755" cy="1365624"/>
            </a:xfrm>
          </p:grpSpPr>
          <p:sp>
            <p:nvSpPr>
              <p:cNvPr id="238" name="ZoneTexte 237">
                <a:extLst>
                  <a:ext uri="{FF2B5EF4-FFF2-40B4-BE49-F238E27FC236}">
                    <a16:creationId xmlns:a16="http://schemas.microsoft.com/office/drawing/2014/main" id="{293588CE-23FE-1DC8-A0D7-6B3858D87868}"/>
                  </a:ext>
                </a:extLst>
              </p:cNvPr>
              <p:cNvSpPr txBox="1"/>
              <p:nvPr/>
            </p:nvSpPr>
            <p:spPr>
              <a:xfrm>
                <a:off x="2691614" y="2265624"/>
                <a:ext cx="199575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200"/>
                  <a:t>Stock Storage</a:t>
                </a:r>
              </a:p>
            </p:txBody>
          </p:sp>
          <p:pic>
            <p:nvPicPr>
              <p:cNvPr id="239" name="Image 238">
                <a:extLst>
                  <a:ext uri="{FF2B5EF4-FFF2-40B4-BE49-F238E27FC236}">
                    <a16:creationId xmlns:a16="http://schemas.microsoft.com/office/drawing/2014/main" id="{85CC1284-FF07-8DE4-67C8-440054D307E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121567" y="1176999"/>
                <a:ext cx="1180434" cy="911923"/>
              </a:xfrm>
              <a:prstGeom prst="rect">
                <a:avLst/>
              </a:prstGeom>
            </p:spPr>
          </p:pic>
        </p:grpSp>
        <p:sp>
          <p:nvSpPr>
            <p:cNvPr id="237" name="Flèche vers la droite 236">
              <a:extLst>
                <a:ext uri="{FF2B5EF4-FFF2-40B4-BE49-F238E27FC236}">
                  <a16:creationId xmlns:a16="http://schemas.microsoft.com/office/drawing/2014/main" id="{9D88F714-3D64-5528-63CC-9FA2B931F0BD}"/>
                </a:ext>
              </a:extLst>
            </p:cNvPr>
            <p:cNvSpPr/>
            <p:nvPr/>
          </p:nvSpPr>
          <p:spPr>
            <a:xfrm rot="16200000">
              <a:off x="4798336" y="2617803"/>
              <a:ext cx="538002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240" name="Groupe 239">
            <a:extLst>
              <a:ext uri="{FF2B5EF4-FFF2-40B4-BE49-F238E27FC236}">
                <a16:creationId xmlns:a16="http://schemas.microsoft.com/office/drawing/2014/main" id="{EF50A755-52C0-E66E-596F-E5330D05321A}"/>
              </a:ext>
            </a:extLst>
          </p:cNvPr>
          <p:cNvGrpSpPr/>
          <p:nvPr/>
        </p:nvGrpSpPr>
        <p:grpSpPr>
          <a:xfrm>
            <a:off x="461286" y="2994907"/>
            <a:ext cx="1995755" cy="1340070"/>
            <a:chOff x="285107" y="1202553"/>
            <a:chExt cx="1995755" cy="1340070"/>
          </a:xfrm>
        </p:grpSpPr>
        <p:sp>
          <p:nvSpPr>
            <p:cNvPr id="241" name="ZoneTexte 240">
              <a:extLst>
                <a:ext uri="{FF2B5EF4-FFF2-40B4-BE49-F238E27FC236}">
                  <a16:creationId xmlns:a16="http://schemas.microsoft.com/office/drawing/2014/main" id="{2B5338DF-66FC-3B04-81E2-9AB178CD62F7}"/>
                </a:ext>
              </a:extLst>
            </p:cNvPr>
            <p:cNvSpPr txBox="1"/>
            <p:nvPr/>
          </p:nvSpPr>
          <p:spPr>
            <a:xfrm>
              <a:off x="285107" y="2265624"/>
              <a:ext cx="1995755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/>
              <a:r>
                <a:rPr lang="en-GB" sz="1200"/>
                <a:t>Procurement</a:t>
              </a:r>
              <a:endParaRPr lang="fr-FR" sz="1200"/>
            </a:p>
          </p:txBody>
        </p:sp>
        <p:grpSp>
          <p:nvGrpSpPr>
            <p:cNvPr id="242" name="Groupe 241">
              <a:extLst>
                <a:ext uri="{FF2B5EF4-FFF2-40B4-BE49-F238E27FC236}">
                  <a16:creationId xmlns:a16="http://schemas.microsoft.com/office/drawing/2014/main" id="{069B5B7F-34C6-31D6-1CE1-C267FE604C91}"/>
                </a:ext>
              </a:extLst>
            </p:cNvPr>
            <p:cNvGrpSpPr/>
            <p:nvPr/>
          </p:nvGrpSpPr>
          <p:grpSpPr>
            <a:xfrm>
              <a:off x="713044" y="1202553"/>
              <a:ext cx="1139880" cy="831294"/>
              <a:chOff x="7540212" y="2774400"/>
              <a:chExt cx="1139880" cy="831294"/>
            </a:xfrm>
          </p:grpSpPr>
          <p:pic>
            <p:nvPicPr>
              <p:cNvPr id="243" name="Image 242">
                <a:extLst>
                  <a:ext uri="{FF2B5EF4-FFF2-40B4-BE49-F238E27FC236}">
                    <a16:creationId xmlns:a16="http://schemas.microsoft.com/office/drawing/2014/main" id="{BE221908-8E46-EEAB-297C-E114807BCFD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540212" y="2774400"/>
                <a:ext cx="1139880" cy="831294"/>
              </a:xfrm>
              <a:prstGeom prst="rect">
                <a:avLst/>
              </a:prstGeom>
            </p:spPr>
          </p:pic>
          <p:pic>
            <p:nvPicPr>
              <p:cNvPr id="244" name="Image 243">
                <a:extLst>
                  <a:ext uri="{FF2B5EF4-FFF2-40B4-BE49-F238E27FC236}">
                    <a16:creationId xmlns:a16="http://schemas.microsoft.com/office/drawing/2014/main" id="{40BF25AD-D275-DE1F-D315-77FA61ADDA2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832913" y="2953340"/>
                <a:ext cx="554478" cy="554478"/>
              </a:xfrm>
              <a:prstGeom prst="rect">
                <a:avLst/>
              </a:prstGeom>
            </p:spPr>
          </p:pic>
        </p:grp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E56A2D8C-166E-2006-1CF1-3AE1501D1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err="1"/>
              <a:t>Where</a:t>
            </a:r>
            <a:r>
              <a:rPr lang="fr-FR"/>
              <a:t> the standards fit in the process </a:t>
            </a:r>
            <a:r>
              <a:rPr lang="fr-FR" err="1"/>
              <a:t>map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5916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8" name="Groupe 227">
            <a:extLst>
              <a:ext uri="{FF2B5EF4-FFF2-40B4-BE49-F238E27FC236}">
                <a16:creationId xmlns:a16="http://schemas.microsoft.com/office/drawing/2014/main" id="{73B295E3-5689-83EA-738B-F782C0D1CFE7}"/>
              </a:ext>
            </a:extLst>
          </p:cNvPr>
          <p:cNvGrpSpPr/>
          <p:nvPr/>
        </p:nvGrpSpPr>
        <p:grpSpPr>
          <a:xfrm>
            <a:off x="2188614" y="1176999"/>
            <a:ext cx="2692263" cy="1365624"/>
            <a:chOff x="5530424" y="1176999"/>
            <a:chExt cx="2692263" cy="1365624"/>
          </a:xfrm>
        </p:grpSpPr>
        <p:sp>
          <p:nvSpPr>
            <p:cNvPr id="229" name="Flèche vers la droite 228">
              <a:extLst>
                <a:ext uri="{FF2B5EF4-FFF2-40B4-BE49-F238E27FC236}">
                  <a16:creationId xmlns:a16="http://schemas.microsoft.com/office/drawing/2014/main" id="{3FF58BCB-5289-1141-E0ED-EAC16EC4CC97}"/>
                </a:ext>
              </a:extLst>
            </p:cNvPr>
            <p:cNvSpPr/>
            <p:nvPr/>
          </p:nvSpPr>
          <p:spPr>
            <a:xfrm>
              <a:off x="5530424" y="1530342"/>
              <a:ext cx="1056602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30" name="Groupe 229">
              <a:extLst>
                <a:ext uri="{FF2B5EF4-FFF2-40B4-BE49-F238E27FC236}">
                  <a16:creationId xmlns:a16="http://schemas.microsoft.com/office/drawing/2014/main" id="{939B301E-0959-B449-216C-E85F60291025}"/>
                </a:ext>
              </a:extLst>
            </p:cNvPr>
            <p:cNvGrpSpPr/>
            <p:nvPr/>
          </p:nvGrpSpPr>
          <p:grpSpPr>
            <a:xfrm>
              <a:off x="6226932" y="1176999"/>
              <a:ext cx="1995755" cy="1365624"/>
              <a:chOff x="5098122" y="1176999"/>
              <a:chExt cx="1995755" cy="1365624"/>
            </a:xfrm>
          </p:grpSpPr>
          <p:sp>
            <p:nvSpPr>
              <p:cNvPr id="231" name="ZoneTexte 230">
                <a:extLst>
                  <a:ext uri="{FF2B5EF4-FFF2-40B4-BE49-F238E27FC236}">
                    <a16:creationId xmlns:a16="http://schemas.microsoft.com/office/drawing/2014/main" id="{3ED97B9A-F7BD-1111-2F77-7CE676C86054}"/>
                  </a:ext>
                </a:extLst>
              </p:cNvPr>
              <p:cNvSpPr txBox="1"/>
              <p:nvPr/>
            </p:nvSpPr>
            <p:spPr>
              <a:xfrm>
                <a:off x="5098122" y="2265624"/>
                <a:ext cx="199575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200"/>
                  <a:t>Stock control</a:t>
                </a:r>
              </a:p>
            </p:txBody>
          </p:sp>
          <p:grpSp>
            <p:nvGrpSpPr>
              <p:cNvPr id="232" name="Groupe 231">
                <a:extLst>
                  <a:ext uri="{FF2B5EF4-FFF2-40B4-BE49-F238E27FC236}">
                    <a16:creationId xmlns:a16="http://schemas.microsoft.com/office/drawing/2014/main" id="{7D01C5F3-42A6-EDCF-FBC0-1829D14FD45A}"/>
                  </a:ext>
                </a:extLst>
              </p:cNvPr>
              <p:cNvGrpSpPr/>
              <p:nvPr/>
            </p:nvGrpSpPr>
            <p:grpSpPr>
              <a:xfrm>
                <a:off x="5461685" y="1176999"/>
                <a:ext cx="1394469" cy="993212"/>
                <a:chOff x="5461686" y="1280557"/>
                <a:chExt cx="1249074" cy="889654"/>
              </a:xfrm>
            </p:grpSpPr>
            <p:pic>
              <p:nvPicPr>
                <p:cNvPr id="233" name="Image 232">
                  <a:extLst>
                    <a:ext uri="{FF2B5EF4-FFF2-40B4-BE49-F238E27FC236}">
                      <a16:creationId xmlns:a16="http://schemas.microsoft.com/office/drawing/2014/main" id="{A0ED2795-33DB-80EE-E4DE-DD9FE56E238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5461686" y="1280557"/>
                  <a:ext cx="1046384" cy="808365"/>
                </a:xfrm>
                <a:prstGeom prst="rect">
                  <a:avLst/>
                </a:prstGeom>
              </p:spPr>
            </p:pic>
            <p:pic>
              <p:nvPicPr>
                <p:cNvPr id="234" name="Image 233">
                  <a:extLst>
                    <a:ext uri="{FF2B5EF4-FFF2-40B4-BE49-F238E27FC236}">
                      <a16:creationId xmlns:a16="http://schemas.microsoft.com/office/drawing/2014/main" id="{C5141EEF-5E43-9CB5-6268-140734D880F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096000" y="1876803"/>
                  <a:ext cx="614760" cy="293408"/>
                </a:xfrm>
                <a:prstGeom prst="rect">
                  <a:avLst/>
                </a:prstGeom>
              </p:spPr>
            </p:pic>
          </p:grpSp>
        </p:grpSp>
      </p:grpSp>
      <p:grpSp>
        <p:nvGrpSpPr>
          <p:cNvPr id="235" name="Groupe 234">
            <a:extLst>
              <a:ext uri="{FF2B5EF4-FFF2-40B4-BE49-F238E27FC236}">
                <a16:creationId xmlns:a16="http://schemas.microsoft.com/office/drawing/2014/main" id="{B05FE694-0325-7A37-B8BD-611932A9FFF7}"/>
              </a:ext>
            </a:extLst>
          </p:cNvPr>
          <p:cNvGrpSpPr/>
          <p:nvPr/>
        </p:nvGrpSpPr>
        <p:grpSpPr>
          <a:xfrm>
            <a:off x="462581" y="1176999"/>
            <a:ext cx="1995755" cy="1940290"/>
            <a:chOff x="4070754" y="1176999"/>
            <a:chExt cx="1995755" cy="1940290"/>
          </a:xfrm>
        </p:grpSpPr>
        <p:grpSp>
          <p:nvGrpSpPr>
            <p:cNvPr id="236" name="Groupe 235">
              <a:extLst>
                <a:ext uri="{FF2B5EF4-FFF2-40B4-BE49-F238E27FC236}">
                  <a16:creationId xmlns:a16="http://schemas.microsoft.com/office/drawing/2014/main" id="{1D3FBB19-C737-5399-482D-438C219F5D97}"/>
                </a:ext>
              </a:extLst>
            </p:cNvPr>
            <p:cNvGrpSpPr/>
            <p:nvPr/>
          </p:nvGrpSpPr>
          <p:grpSpPr>
            <a:xfrm>
              <a:off x="4070754" y="1176999"/>
              <a:ext cx="1995755" cy="1365624"/>
              <a:chOff x="2691614" y="1176999"/>
              <a:chExt cx="1995755" cy="1365624"/>
            </a:xfrm>
          </p:grpSpPr>
          <p:sp>
            <p:nvSpPr>
              <p:cNvPr id="238" name="ZoneTexte 237">
                <a:extLst>
                  <a:ext uri="{FF2B5EF4-FFF2-40B4-BE49-F238E27FC236}">
                    <a16:creationId xmlns:a16="http://schemas.microsoft.com/office/drawing/2014/main" id="{293588CE-23FE-1DC8-A0D7-6B3858D87868}"/>
                  </a:ext>
                </a:extLst>
              </p:cNvPr>
              <p:cNvSpPr txBox="1"/>
              <p:nvPr/>
            </p:nvSpPr>
            <p:spPr>
              <a:xfrm>
                <a:off x="2691614" y="2265624"/>
                <a:ext cx="199575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200"/>
                  <a:t>Stock Storage</a:t>
                </a:r>
              </a:p>
            </p:txBody>
          </p:sp>
          <p:pic>
            <p:nvPicPr>
              <p:cNvPr id="239" name="Image 238">
                <a:extLst>
                  <a:ext uri="{FF2B5EF4-FFF2-40B4-BE49-F238E27FC236}">
                    <a16:creationId xmlns:a16="http://schemas.microsoft.com/office/drawing/2014/main" id="{85CC1284-FF07-8DE4-67C8-440054D307E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121567" y="1176999"/>
                <a:ext cx="1180434" cy="911923"/>
              </a:xfrm>
              <a:prstGeom prst="rect">
                <a:avLst/>
              </a:prstGeom>
            </p:spPr>
          </p:pic>
        </p:grpSp>
        <p:sp>
          <p:nvSpPr>
            <p:cNvPr id="237" name="Flèche vers la droite 236">
              <a:extLst>
                <a:ext uri="{FF2B5EF4-FFF2-40B4-BE49-F238E27FC236}">
                  <a16:creationId xmlns:a16="http://schemas.microsoft.com/office/drawing/2014/main" id="{9D88F714-3D64-5528-63CC-9FA2B931F0BD}"/>
                </a:ext>
              </a:extLst>
            </p:cNvPr>
            <p:cNvSpPr/>
            <p:nvPr/>
          </p:nvSpPr>
          <p:spPr>
            <a:xfrm rot="16200000">
              <a:off x="4798336" y="2617803"/>
              <a:ext cx="538002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240" name="Groupe 239">
            <a:extLst>
              <a:ext uri="{FF2B5EF4-FFF2-40B4-BE49-F238E27FC236}">
                <a16:creationId xmlns:a16="http://schemas.microsoft.com/office/drawing/2014/main" id="{EF50A755-52C0-E66E-596F-E5330D05321A}"/>
              </a:ext>
            </a:extLst>
          </p:cNvPr>
          <p:cNvGrpSpPr/>
          <p:nvPr/>
        </p:nvGrpSpPr>
        <p:grpSpPr>
          <a:xfrm>
            <a:off x="461286" y="2994907"/>
            <a:ext cx="1995755" cy="1340070"/>
            <a:chOff x="285107" y="1202553"/>
            <a:chExt cx="1995755" cy="1340070"/>
          </a:xfrm>
        </p:grpSpPr>
        <p:sp>
          <p:nvSpPr>
            <p:cNvPr id="241" name="ZoneTexte 240">
              <a:extLst>
                <a:ext uri="{FF2B5EF4-FFF2-40B4-BE49-F238E27FC236}">
                  <a16:creationId xmlns:a16="http://schemas.microsoft.com/office/drawing/2014/main" id="{2B5338DF-66FC-3B04-81E2-9AB178CD62F7}"/>
                </a:ext>
              </a:extLst>
            </p:cNvPr>
            <p:cNvSpPr txBox="1"/>
            <p:nvPr/>
          </p:nvSpPr>
          <p:spPr>
            <a:xfrm>
              <a:off x="285107" y="2265624"/>
              <a:ext cx="1995755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/>
              <a:r>
                <a:rPr lang="en-GB" sz="1200"/>
                <a:t>Procurement</a:t>
              </a:r>
              <a:endParaRPr lang="fr-FR" sz="1200"/>
            </a:p>
          </p:txBody>
        </p:sp>
        <p:grpSp>
          <p:nvGrpSpPr>
            <p:cNvPr id="242" name="Groupe 241">
              <a:extLst>
                <a:ext uri="{FF2B5EF4-FFF2-40B4-BE49-F238E27FC236}">
                  <a16:creationId xmlns:a16="http://schemas.microsoft.com/office/drawing/2014/main" id="{069B5B7F-34C6-31D6-1CE1-C267FE604C91}"/>
                </a:ext>
              </a:extLst>
            </p:cNvPr>
            <p:cNvGrpSpPr/>
            <p:nvPr/>
          </p:nvGrpSpPr>
          <p:grpSpPr>
            <a:xfrm>
              <a:off x="713044" y="1202553"/>
              <a:ext cx="1139880" cy="831294"/>
              <a:chOff x="7540212" y="2774400"/>
              <a:chExt cx="1139880" cy="831294"/>
            </a:xfrm>
          </p:grpSpPr>
          <p:pic>
            <p:nvPicPr>
              <p:cNvPr id="243" name="Image 242">
                <a:extLst>
                  <a:ext uri="{FF2B5EF4-FFF2-40B4-BE49-F238E27FC236}">
                    <a16:creationId xmlns:a16="http://schemas.microsoft.com/office/drawing/2014/main" id="{BE221908-8E46-EEAB-297C-E114807BCFD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540212" y="2774400"/>
                <a:ext cx="1139880" cy="831294"/>
              </a:xfrm>
              <a:prstGeom prst="rect">
                <a:avLst/>
              </a:prstGeom>
            </p:spPr>
          </p:pic>
          <p:pic>
            <p:nvPicPr>
              <p:cNvPr id="244" name="Image 243">
                <a:extLst>
                  <a:ext uri="{FF2B5EF4-FFF2-40B4-BE49-F238E27FC236}">
                    <a16:creationId xmlns:a16="http://schemas.microsoft.com/office/drawing/2014/main" id="{40BF25AD-D275-DE1F-D315-77FA61ADDA2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832913" y="2953340"/>
                <a:ext cx="554478" cy="554478"/>
              </a:xfrm>
              <a:prstGeom prst="rect">
                <a:avLst/>
              </a:prstGeom>
            </p:spPr>
          </p:pic>
        </p:grp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E56A2D8C-166E-2006-1CF1-3AE1501D1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err="1"/>
              <a:t>Where</a:t>
            </a:r>
            <a:r>
              <a:rPr lang="fr-FR"/>
              <a:t> the standards fit in the process </a:t>
            </a:r>
            <a:r>
              <a:rPr lang="fr-FR" err="1"/>
              <a:t>map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4955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3" name="Groupe 222">
            <a:extLst>
              <a:ext uri="{FF2B5EF4-FFF2-40B4-BE49-F238E27FC236}">
                <a16:creationId xmlns:a16="http://schemas.microsoft.com/office/drawing/2014/main" id="{5F063851-549B-B792-D7B7-2EBF87822706}"/>
              </a:ext>
            </a:extLst>
          </p:cNvPr>
          <p:cNvGrpSpPr/>
          <p:nvPr/>
        </p:nvGrpSpPr>
        <p:grpSpPr>
          <a:xfrm>
            <a:off x="4239055" y="2008765"/>
            <a:ext cx="2867453" cy="1127087"/>
            <a:chOff x="7169838" y="2008765"/>
            <a:chExt cx="2867453" cy="1127087"/>
          </a:xfrm>
        </p:grpSpPr>
        <p:sp>
          <p:nvSpPr>
            <p:cNvPr id="224" name="Flèche vers la droite 223">
              <a:extLst>
                <a:ext uri="{FF2B5EF4-FFF2-40B4-BE49-F238E27FC236}">
                  <a16:creationId xmlns:a16="http://schemas.microsoft.com/office/drawing/2014/main" id="{3870A5B5-9D6D-9096-60B0-59F4E3A4CFDC}"/>
                </a:ext>
              </a:extLst>
            </p:cNvPr>
            <p:cNvSpPr/>
            <p:nvPr/>
          </p:nvSpPr>
          <p:spPr>
            <a:xfrm rot="1800000">
              <a:off x="7169838" y="2108385"/>
              <a:ext cx="1410069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25" name="Groupe 224">
              <a:extLst>
                <a:ext uri="{FF2B5EF4-FFF2-40B4-BE49-F238E27FC236}">
                  <a16:creationId xmlns:a16="http://schemas.microsoft.com/office/drawing/2014/main" id="{A405EBA9-C0C8-C93D-3FC0-7658B09829E8}"/>
                </a:ext>
              </a:extLst>
            </p:cNvPr>
            <p:cNvGrpSpPr/>
            <p:nvPr/>
          </p:nvGrpSpPr>
          <p:grpSpPr>
            <a:xfrm>
              <a:off x="8041536" y="2008765"/>
              <a:ext cx="1995755" cy="1127087"/>
              <a:chOff x="5098122" y="3328282"/>
              <a:chExt cx="1995755" cy="1127087"/>
            </a:xfrm>
          </p:grpSpPr>
          <p:sp>
            <p:nvSpPr>
              <p:cNvPr id="226" name="ZoneTexte 225">
                <a:extLst>
                  <a:ext uri="{FF2B5EF4-FFF2-40B4-BE49-F238E27FC236}">
                    <a16:creationId xmlns:a16="http://schemas.microsoft.com/office/drawing/2014/main" id="{3B41B592-8791-BE31-BBDE-F568DC4213E6}"/>
                  </a:ext>
                </a:extLst>
              </p:cNvPr>
              <p:cNvSpPr txBox="1"/>
              <p:nvPr/>
            </p:nvSpPr>
            <p:spPr>
              <a:xfrm>
                <a:off x="5098122" y="4178370"/>
                <a:ext cx="199575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200" dirty="0"/>
                  <a:t>Point of care usage</a:t>
                </a:r>
              </a:p>
            </p:txBody>
          </p:sp>
          <p:pic>
            <p:nvPicPr>
              <p:cNvPr id="227" name="Image 226">
                <a:extLst>
                  <a:ext uri="{FF2B5EF4-FFF2-40B4-BE49-F238E27FC236}">
                    <a16:creationId xmlns:a16="http://schemas.microsoft.com/office/drawing/2014/main" id="{620D7200-E1AA-F3C1-8976-392EA4A8485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753169" y="3328282"/>
                <a:ext cx="660400" cy="762000"/>
              </a:xfrm>
              <a:prstGeom prst="rect">
                <a:avLst/>
              </a:prstGeom>
            </p:spPr>
          </p:pic>
        </p:grpSp>
      </p:grpSp>
      <p:grpSp>
        <p:nvGrpSpPr>
          <p:cNvPr id="228" name="Groupe 227">
            <a:extLst>
              <a:ext uri="{FF2B5EF4-FFF2-40B4-BE49-F238E27FC236}">
                <a16:creationId xmlns:a16="http://schemas.microsoft.com/office/drawing/2014/main" id="{73B295E3-5689-83EA-738B-F782C0D1CFE7}"/>
              </a:ext>
            </a:extLst>
          </p:cNvPr>
          <p:cNvGrpSpPr/>
          <p:nvPr/>
        </p:nvGrpSpPr>
        <p:grpSpPr>
          <a:xfrm>
            <a:off x="2188614" y="1176999"/>
            <a:ext cx="2692263" cy="1365624"/>
            <a:chOff x="5530424" y="1176999"/>
            <a:chExt cx="2692263" cy="1365624"/>
          </a:xfrm>
        </p:grpSpPr>
        <p:sp>
          <p:nvSpPr>
            <p:cNvPr id="229" name="Flèche vers la droite 228">
              <a:extLst>
                <a:ext uri="{FF2B5EF4-FFF2-40B4-BE49-F238E27FC236}">
                  <a16:creationId xmlns:a16="http://schemas.microsoft.com/office/drawing/2014/main" id="{3FF58BCB-5289-1141-E0ED-EAC16EC4CC97}"/>
                </a:ext>
              </a:extLst>
            </p:cNvPr>
            <p:cNvSpPr/>
            <p:nvPr/>
          </p:nvSpPr>
          <p:spPr>
            <a:xfrm>
              <a:off x="5530424" y="1530342"/>
              <a:ext cx="1056602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30" name="Groupe 229">
              <a:extLst>
                <a:ext uri="{FF2B5EF4-FFF2-40B4-BE49-F238E27FC236}">
                  <a16:creationId xmlns:a16="http://schemas.microsoft.com/office/drawing/2014/main" id="{939B301E-0959-B449-216C-E85F60291025}"/>
                </a:ext>
              </a:extLst>
            </p:cNvPr>
            <p:cNvGrpSpPr/>
            <p:nvPr/>
          </p:nvGrpSpPr>
          <p:grpSpPr>
            <a:xfrm>
              <a:off x="6226932" y="1176999"/>
              <a:ext cx="1995755" cy="1365624"/>
              <a:chOff x="5098122" y="1176999"/>
              <a:chExt cx="1995755" cy="1365624"/>
            </a:xfrm>
          </p:grpSpPr>
          <p:sp>
            <p:nvSpPr>
              <p:cNvPr id="231" name="ZoneTexte 230">
                <a:extLst>
                  <a:ext uri="{FF2B5EF4-FFF2-40B4-BE49-F238E27FC236}">
                    <a16:creationId xmlns:a16="http://schemas.microsoft.com/office/drawing/2014/main" id="{3ED97B9A-F7BD-1111-2F77-7CE676C86054}"/>
                  </a:ext>
                </a:extLst>
              </p:cNvPr>
              <p:cNvSpPr txBox="1"/>
              <p:nvPr/>
            </p:nvSpPr>
            <p:spPr>
              <a:xfrm>
                <a:off x="5098122" y="2265624"/>
                <a:ext cx="199575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200"/>
                  <a:t>Stock control</a:t>
                </a:r>
              </a:p>
            </p:txBody>
          </p:sp>
          <p:grpSp>
            <p:nvGrpSpPr>
              <p:cNvPr id="232" name="Groupe 231">
                <a:extLst>
                  <a:ext uri="{FF2B5EF4-FFF2-40B4-BE49-F238E27FC236}">
                    <a16:creationId xmlns:a16="http://schemas.microsoft.com/office/drawing/2014/main" id="{7D01C5F3-42A6-EDCF-FBC0-1829D14FD45A}"/>
                  </a:ext>
                </a:extLst>
              </p:cNvPr>
              <p:cNvGrpSpPr/>
              <p:nvPr/>
            </p:nvGrpSpPr>
            <p:grpSpPr>
              <a:xfrm>
                <a:off x="5461685" y="1176999"/>
                <a:ext cx="1394469" cy="993212"/>
                <a:chOff x="5461686" y="1280557"/>
                <a:chExt cx="1249074" cy="889654"/>
              </a:xfrm>
            </p:grpSpPr>
            <p:pic>
              <p:nvPicPr>
                <p:cNvPr id="233" name="Image 232">
                  <a:extLst>
                    <a:ext uri="{FF2B5EF4-FFF2-40B4-BE49-F238E27FC236}">
                      <a16:creationId xmlns:a16="http://schemas.microsoft.com/office/drawing/2014/main" id="{A0ED2795-33DB-80EE-E4DE-DD9FE56E238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5461686" y="1280557"/>
                  <a:ext cx="1046384" cy="808365"/>
                </a:xfrm>
                <a:prstGeom prst="rect">
                  <a:avLst/>
                </a:prstGeom>
              </p:spPr>
            </p:pic>
            <p:pic>
              <p:nvPicPr>
                <p:cNvPr id="234" name="Image 233">
                  <a:extLst>
                    <a:ext uri="{FF2B5EF4-FFF2-40B4-BE49-F238E27FC236}">
                      <a16:creationId xmlns:a16="http://schemas.microsoft.com/office/drawing/2014/main" id="{C5141EEF-5E43-9CB5-6268-140734D880F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6096000" y="1876803"/>
                  <a:ext cx="614760" cy="293408"/>
                </a:xfrm>
                <a:prstGeom prst="rect">
                  <a:avLst/>
                </a:prstGeom>
              </p:spPr>
            </p:pic>
          </p:grpSp>
        </p:grpSp>
      </p:grpSp>
      <p:grpSp>
        <p:nvGrpSpPr>
          <p:cNvPr id="235" name="Groupe 234">
            <a:extLst>
              <a:ext uri="{FF2B5EF4-FFF2-40B4-BE49-F238E27FC236}">
                <a16:creationId xmlns:a16="http://schemas.microsoft.com/office/drawing/2014/main" id="{B05FE694-0325-7A37-B8BD-611932A9FFF7}"/>
              </a:ext>
            </a:extLst>
          </p:cNvPr>
          <p:cNvGrpSpPr/>
          <p:nvPr/>
        </p:nvGrpSpPr>
        <p:grpSpPr>
          <a:xfrm>
            <a:off x="462581" y="1176999"/>
            <a:ext cx="1995755" cy="1940290"/>
            <a:chOff x="4070754" y="1176999"/>
            <a:chExt cx="1995755" cy="1940290"/>
          </a:xfrm>
        </p:grpSpPr>
        <p:grpSp>
          <p:nvGrpSpPr>
            <p:cNvPr id="236" name="Groupe 235">
              <a:extLst>
                <a:ext uri="{FF2B5EF4-FFF2-40B4-BE49-F238E27FC236}">
                  <a16:creationId xmlns:a16="http://schemas.microsoft.com/office/drawing/2014/main" id="{1D3FBB19-C737-5399-482D-438C219F5D97}"/>
                </a:ext>
              </a:extLst>
            </p:cNvPr>
            <p:cNvGrpSpPr/>
            <p:nvPr/>
          </p:nvGrpSpPr>
          <p:grpSpPr>
            <a:xfrm>
              <a:off x="4070754" y="1176999"/>
              <a:ext cx="1995755" cy="1365624"/>
              <a:chOff x="2691614" y="1176999"/>
              <a:chExt cx="1995755" cy="1365624"/>
            </a:xfrm>
          </p:grpSpPr>
          <p:sp>
            <p:nvSpPr>
              <p:cNvPr id="238" name="ZoneTexte 237">
                <a:extLst>
                  <a:ext uri="{FF2B5EF4-FFF2-40B4-BE49-F238E27FC236}">
                    <a16:creationId xmlns:a16="http://schemas.microsoft.com/office/drawing/2014/main" id="{293588CE-23FE-1DC8-A0D7-6B3858D87868}"/>
                  </a:ext>
                </a:extLst>
              </p:cNvPr>
              <p:cNvSpPr txBox="1"/>
              <p:nvPr/>
            </p:nvSpPr>
            <p:spPr>
              <a:xfrm>
                <a:off x="2691614" y="2265624"/>
                <a:ext cx="199575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200"/>
                  <a:t>Stock Storage</a:t>
                </a:r>
              </a:p>
            </p:txBody>
          </p:sp>
          <p:pic>
            <p:nvPicPr>
              <p:cNvPr id="239" name="Image 238">
                <a:extLst>
                  <a:ext uri="{FF2B5EF4-FFF2-40B4-BE49-F238E27FC236}">
                    <a16:creationId xmlns:a16="http://schemas.microsoft.com/office/drawing/2014/main" id="{85CC1284-FF07-8DE4-67C8-440054D307E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121567" y="1176999"/>
                <a:ext cx="1180434" cy="911923"/>
              </a:xfrm>
              <a:prstGeom prst="rect">
                <a:avLst/>
              </a:prstGeom>
            </p:spPr>
          </p:pic>
        </p:grpSp>
        <p:sp>
          <p:nvSpPr>
            <p:cNvPr id="237" name="Flèche vers la droite 236">
              <a:extLst>
                <a:ext uri="{FF2B5EF4-FFF2-40B4-BE49-F238E27FC236}">
                  <a16:creationId xmlns:a16="http://schemas.microsoft.com/office/drawing/2014/main" id="{9D88F714-3D64-5528-63CC-9FA2B931F0BD}"/>
                </a:ext>
              </a:extLst>
            </p:cNvPr>
            <p:cNvSpPr/>
            <p:nvPr/>
          </p:nvSpPr>
          <p:spPr>
            <a:xfrm rot="16200000">
              <a:off x="4798336" y="2617803"/>
              <a:ext cx="538002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240" name="Groupe 239">
            <a:extLst>
              <a:ext uri="{FF2B5EF4-FFF2-40B4-BE49-F238E27FC236}">
                <a16:creationId xmlns:a16="http://schemas.microsoft.com/office/drawing/2014/main" id="{EF50A755-52C0-E66E-596F-E5330D05321A}"/>
              </a:ext>
            </a:extLst>
          </p:cNvPr>
          <p:cNvGrpSpPr/>
          <p:nvPr/>
        </p:nvGrpSpPr>
        <p:grpSpPr>
          <a:xfrm>
            <a:off x="461286" y="2994907"/>
            <a:ext cx="1995755" cy="1340070"/>
            <a:chOff x="285107" y="1202553"/>
            <a:chExt cx="1995755" cy="1340070"/>
          </a:xfrm>
        </p:grpSpPr>
        <p:sp>
          <p:nvSpPr>
            <p:cNvPr id="241" name="ZoneTexte 240">
              <a:extLst>
                <a:ext uri="{FF2B5EF4-FFF2-40B4-BE49-F238E27FC236}">
                  <a16:creationId xmlns:a16="http://schemas.microsoft.com/office/drawing/2014/main" id="{2B5338DF-66FC-3B04-81E2-9AB178CD62F7}"/>
                </a:ext>
              </a:extLst>
            </p:cNvPr>
            <p:cNvSpPr txBox="1"/>
            <p:nvPr/>
          </p:nvSpPr>
          <p:spPr>
            <a:xfrm>
              <a:off x="285107" y="2265624"/>
              <a:ext cx="1995755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/>
              <a:r>
                <a:rPr lang="en-GB" sz="1200"/>
                <a:t>Procurement</a:t>
              </a:r>
              <a:endParaRPr lang="fr-FR" sz="1200"/>
            </a:p>
          </p:txBody>
        </p:sp>
        <p:grpSp>
          <p:nvGrpSpPr>
            <p:cNvPr id="242" name="Groupe 241">
              <a:extLst>
                <a:ext uri="{FF2B5EF4-FFF2-40B4-BE49-F238E27FC236}">
                  <a16:creationId xmlns:a16="http://schemas.microsoft.com/office/drawing/2014/main" id="{069B5B7F-34C6-31D6-1CE1-C267FE604C91}"/>
                </a:ext>
              </a:extLst>
            </p:cNvPr>
            <p:cNvGrpSpPr/>
            <p:nvPr/>
          </p:nvGrpSpPr>
          <p:grpSpPr>
            <a:xfrm>
              <a:off x="713044" y="1202553"/>
              <a:ext cx="1139880" cy="831294"/>
              <a:chOff x="7540212" y="2774400"/>
              <a:chExt cx="1139880" cy="831294"/>
            </a:xfrm>
          </p:grpSpPr>
          <p:pic>
            <p:nvPicPr>
              <p:cNvPr id="243" name="Image 242">
                <a:extLst>
                  <a:ext uri="{FF2B5EF4-FFF2-40B4-BE49-F238E27FC236}">
                    <a16:creationId xmlns:a16="http://schemas.microsoft.com/office/drawing/2014/main" id="{BE221908-8E46-EEAB-297C-E114807BCFD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540212" y="2774400"/>
                <a:ext cx="1139880" cy="831294"/>
              </a:xfrm>
              <a:prstGeom prst="rect">
                <a:avLst/>
              </a:prstGeom>
            </p:spPr>
          </p:pic>
          <p:pic>
            <p:nvPicPr>
              <p:cNvPr id="244" name="Image 243">
                <a:extLst>
                  <a:ext uri="{FF2B5EF4-FFF2-40B4-BE49-F238E27FC236}">
                    <a16:creationId xmlns:a16="http://schemas.microsoft.com/office/drawing/2014/main" id="{40BF25AD-D275-DE1F-D315-77FA61ADDA2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832913" y="2953340"/>
                <a:ext cx="554478" cy="554478"/>
              </a:xfrm>
              <a:prstGeom prst="rect">
                <a:avLst/>
              </a:prstGeom>
            </p:spPr>
          </p:pic>
        </p:grp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E56A2D8C-166E-2006-1CF1-3AE1501D1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err="1"/>
              <a:t>Where</a:t>
            </a:r>
            <a:r>
              <a:rPr lang="fr-FR"/>
              <a:t> the standards fit in the process </a:t>
            </a:r>
            <a:r>
              <a:rPr lang="fr-FR" err="1"/>
              <a:t>map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972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3" name="Groupe 222">
            <a:extLst>
              <a:ext uri="{FF2B5EF4-FFF2-40B4-BE49-F238E27FC236}">
                <a16:creationId xmlns:a16="http://schemas.microsoft.com/office/drawing/2014/main" id="{5F063851-549B-B792-D7B7-2EBF87822706}"/>
              </a:ext>
            </a:extLst>
          </p:cNvPr>
          <p:cNvGrpSpPr/>
          <p:nvPr/>
        </p:nvGrpSpPr>
        <p:grpSpPr>
          <a:xfrm>
            <a:off x="4239055" y="2008765"/>
            <a:ext cx="2867453" cy="1127087"/>
            <a:chOff x="7169838" y="2008765"/>
            <a:chExt cx="2867453" cy="1127087"/>
          </a:xfrm>
        </p:grpSpPr>
        <p:sp>
          <p:nvSpPr>
            <p:cNvPr id="224" name="Flèche vers la droite 223">
              <a:extLst>
                <a:ext uri="{FF2B5EF4-FFF2-40B4-BE49-F238E27FC236}">
                  <a16:creationId xmlns:a16="http://schemas.microsoft.com/office/drawing/2014/main" id="{3870A5B5-9D6D-9096-60B0-59F4E3A4CFDC}"/>
                </a:ext>
              </a:extLst>
            </p:cNvPr>
            <p:cNvSpPr/>
            <p:nvPr/>
          </p:nvSpPr>
          <p:spPr>
            <a:xfrm rot="1800000">
              <a:off x="7169838" y="2108385"/>
              <a:ext cx="1410069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25" name="Groupe 224">
              <a:extLst>
                <a:ext uri="{FF2B5EF4-FFF2-40B4-BE49-F238E27FC236}">
                  <a16:creationId xmlns:a16="http://schemas.microsoft.com/office/drawing/2014/main" id="{A405EBA9-C0C8-C93D-3FC0-7658B09829E8}"/>
                </a:ext>
              </a:extLst>
            </p:cNvPr>
            <p:cNvGrpSpPr/>
            <p:nvPr/>
          </p:nvGrpSpPr>
          <p:grpSpPr>
            <a:xfrm>
              <a:off x="8041536" y="2008765"/>
              <a:ext cx="1995755" cy="1127087"/>
              <a:chOff x="5098122" y="3328282"/>
              <a:chExt cx="1995755" cy="1127087"/>
            </a:xfrm>
          </p:grpSpPr>
          <p:sp>
            <p:nvSpPr>
              <p:cNvPr id="226" name="ZoneTexte 225">
                <a:extLst>
                  <a:ext uri="{FF2B5EF4-FFF2-40B4-BE49-F238E27FC236}">
                    <a16:creationId xmlns:a16="http://schemas.microsoft.com/office/drawing/2014/main" id="{3B41B592-8791-BE31-BBDE-F568DC4213E6}"/>
                  </a:ext>
                </a:extLst>
              </p:cNvPr>
              <p:cNvSpPr txBox="1"/>
              <p:nvPr/>
            </p:nvSpPr>
            <p:spPr>
              <a:xfrm>
                <a:off x="5098122" y="4178370"/>
                <a:ext cx="199575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200" dirty="0"/>
                  <a:t>Point of care usage</a:t>
                </a:r>
              </a:p>
            </p:txBody>
          </p:sp>
          <p:pic>
            <p:nvPicPr>
              <p:cNvPr id="227" name="Image 226">
                <a:extLst>
                  <a:ext uri="{FF2B5EF4-FFF2-40B4-BE49-F238E27FC236}">
                    <a16:creationId xmlns:a16="http://schemas.microsoft.com/office/drawing/2014/main" id="{620D7200-E1AA-F3C1-8976-392EA4A8485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753169" y="3328282"/>
                <a:ext cx="660400" cy="762000"/>
              </a:xfrm>
              <a:prstGeom prst="rect">
                <a:avLst/>
              </a:prstGeom>
            </p:spPr>
          </p:pic>
        </p:grpSp>
      </p:grpSp>
      <p:grpSp>
        <p:nvGrpSpPr>
          <p:cNvPr id="228" name="Groupe 227">
            <a:extLst>
              <a:ext uri="{FF2B5EF4-FFF2-40B4-BE49-F238E27FC236}">
                <a16:creationId xmlns:a16="http://schemas.microsoft.com/office/drawing/2014/main" id="{73B295E3-5689-83EA-738B-F782C0D1CFE7}"/>
              </a:ext>
            </a:extLst>
          </p:cNvPr>
          <p:cNvGrpSpPr/>
          <p:nvPr/>
        </p:nvGrpSpPr>
        <p:grpSpPr>
          <a:xfrm>
            <a:off x="2188614" y="1176999"/>
            <a:ext cx="2692263" cy="1365624"/>
            <a:chOff x="5530424" y="1176999"/>
            <a:chExt cx="2692263" cy="1365624"/>
          </a:xfrm>
        </p:grpSpPr>
        <p:sp>
          <p:nvSpPr>
            <p:cNvPr id="229" name="Flèche vers la droite 228">
              <a:extLst>
                <a:ext uri="{FF2B5EF4-FFF2-40B4-BE49-F238E27FC236}">
                  <a16:creationId xmlns:a16="http://schemas.microsoft.com/office/drawing/2014/main" id="{3FF58BCB-5289-1141-E0ED-EAC16EC4CC97}"/>
                </a:ext>
              </a:extLst>
            </p:cNvPr>
            <p:cNvSpPr/>
            <p:nvPr/>
          </p:nvSpPr>
          <p:spPr>
            <a:xfrm>
              <a:off x="5530424" y="1530342"/>
              <a:ext cx="1056602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30" name="Groupe 229">
              <a:extLst>
                <a:ext uri="{FF2B5EF4-FFF2-40B4-BE49-F238E27FC236}">
                  <a16:creationId xmlns:a16="http://schemas.microsoft.com/office/drawing/2014/main" id="{939B301E-0959-B449-216C-E85F60291025}"/>
                </a:ext>
              </a:extLst>
            </p:cNvPr>
            <p:cNvGrpSpPr/>
            <p:nvPr/>
          </p:nvGrpSpPr>
          <p:grpSpPr>
            <a:xfrm>
              <a:off x="6226932" y="1176999"/>
              <a:ext cx="1995755" cy="1365624"/>
              <a:chOff x="5098122" y="1176999"/>
              <a:chExt cx="1995755" cy="1365624"/>
            </a:xfrm>
          </p:grpSpPr>
          <p:sp>
            <p:nvSpPr>
              <p:cNvPr id="231" name="ZoneTexte 230">
                <a:extLst>
                  <a:ext uri="{FF2B5EF4-FFF2-40B4-BE49-F238E27FC236}">
                    <a16:creationId xmlns:a16="http://schemas.microsoft.com/office/drawing/2014/main" id="{3ED97B9A-F7BD-1111-2F77-7CE676C86054}"/>
                  </a:ext>
                </a:extLst>
              </p:cNvPr>
              <p:cNvSpPr txBox="1"/>
              <p:nvPr/>
            </p:nvSpPr>
            <p:spPr>
              <a:xfrm>
                <a:off x="5098122" y="2265624"/>
                <a:ext cx="199575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200"/>
                  <a:t>Stock control</a:t>
                </a:r>
              </a:p>
            </p:txBody>
          </p:sp>
          <p:grpSp>
            <p:nvGrpSpPr>
              <p:cNvPr id="232" name="Groupe 231">
                <a:extLst>
                  <a:ext uri="{FF2B5EF4-FFF2-40B4-BE49-F238E27FC236}">
                    <a16:creationId xmlns:a16="http://schemas.microsoft.com/office/drawing/2014/main" id="{7D01C5F3-42A6-EDCF-FBC0-1829D14FD45A}"/>
                  </a:ext>
                </a:extLst>
              </p:cNvPr>
              <p:cNvGrpSpPr/>
              <p:nvPr/>
            </p:nvGrpSpPr>
            <p:grpSpPr>
              <a:xfrm>
                <a:off x="5461685" y="1176999"/>
                <a:ext cx="1394469" cy="993212"/>
                <a:chOff x="5461686" y="1280557"/>
                <a:chExt cx="1249074" cy="889654"/>
              </a:xfrm>
            </p:grpSpPr>
            <p:pic>
              <p:nvPicPr>
                <p:cNvPr id="233" name="Image 232">
                  <a:extLst>
                    <a:ext uri="{FF2B5EF4-FFF2-40B4-BE49-F238E27FC236}">
                      <a16:creationId xmlns:a16="http://schemas.microsoft.com/office/drawing/2014/main" id="{A0ED2795-33DB-80EE-E4DE-DD9FE56E238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5461686" y="1280557"/>
                  <a:ext cx="1046384" cy="808365"/>
                </a:xfrm>
                <a:prstGeom prst="rect">
                  <a:avLst/>
                </a:prstGeom>
              </p:spPr>
            </p:pic>
            <p:pic>
              <p:nvPicPr>
                <p:cNvPr id="234" name="Image 233">
                  <a:extLst>
                    <a:ext uri="{FF2B5EF4-FFF2-40B4-BE49-F238E27FC236}">
                      <a16:creationId xmlns:a16="http://schemas.microsoft.com/office/drawing/2014/main" id="{C5141EEF-5E43-9CB5-6268-140734D880F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6096000" y="1876803"/>
                  <a:ext cx="614760" cy="293408"/>
                </a:xfrm>
                <a:prstGeom prst="rect">
                  <a:avLst/>
                </a:prstGeom>
              </p:spPr>
            </p:pic>
          </p:grpSp>
        </p:grpSp>
      </p:grpSp>
      <p:grpSp>
        <p:nvGrpSpPr>
          <p:cNvPr id="235" name="Groupe 234">
            <a:extLst>
              <a:ext uri="{FF2B5EF4-FFF2-40B4-BE49-F238E27FC236}">
                <a16:creationId xmlns:a16="http://schemas.microsoft.com/office/drawing/2014/main" id="{B05FE694-0325-7A37-B8BD-611932A9FFF7}"/>
              </a:ext>
            </a:extLst>
          </p:cNvPr>
          <p:cNvGrpSpPr/>
          <p:nvPr/>
        </p:nvGrpSpPr>
        <p:grpSpPr>
          <a:xfrm>
            <a:off x="462581" y="1176999"/>
            <a:ext cx="1995755" cy="1940290"/>
            <a:chOff x="4070754" y="1176999"/>
            <a:chExt cx="1995755" cy="1940290"/>
          </a:xfrm>
        </p:grpSpPr>
        <p:grpSp>
          <p:nvGrpSpPr>
            <p:cNvPr id="236" name="Groupe 235">
              <a:extLst>
                <a:ext uri="{FF2B5EF4-FFF2-40B4-BE49-F238E27FC236}">
                  <a16:creationId xmlns:a16="http://schemas.microsoft.com/office/drawing/2014/main" id="{1D3FBB19-C737-5399-482D-438C219F5D97}"/>
                </a:ext>
              </a:extLst>
            </p:cNvPr>
            <p:cNvGrpSpPr/>
            <p:nvPr/>
          </p:nvGrpSpPr>
          <p:grpSpPr>
            <a:xfrm>
              <a:off x="4070754" y="1176999"/>
              <a:ext cx="1995755" cy="1365624"/>
              <a:chOff x="2691614" y="1176999"/>
              <a:chExt cx="1995755" cy="1365624"/>
            </a:xfrm>
          </p:grpSpPr>
          <p:sp>
            <p:nvSpPr>
              <p:cNvPr id="238" name="ZoneTexte 237">
                <a:extLst>
                  <a:ext uri="{FF2B5EF4-FFF2-40B4-BE49-F238E27FC236}">
                    <a16:creationId xmlns:a16="http://schemas.microsoft.com/office/drawing/2014/main" id="{293588CE-23FE-1DC8-A0D7-6B3858D87868}"/>
                  </a:ext>
                </a:extLst>
              </p:cNvPr>
              <p:cNvSpPr txBox="1"/>
              <p:nvPr/>
            </p:nvSpPr>
            <p:spPr>
              <a:xfrm>
                <a:off x="2691614" y="2265624"/>
                <a:ext cx="199575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200"/>
                  <a:t>Stock Storage</a:t>
                </a:r>
              </a:p>
            </p:txBody>
          </p:sp>
          <p:pic>
            <p:nvPicPr>
              <p:cNvPr id="239" name="Image 238">
                <a:extLst>
                  <a:ext uri="{FF2B5EF4-FFF2-40B4-BE49-F238E27FC236}">
                    <a16:creationId xmlns:a16="http://schemas.microsoft.com/office/drawing/2014/main" id="{85CC1284-FF07-8DE4-67C8-440054D307E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121567" y="1176999"/>
                <a:ext cx="1180434" cy="911923"/>
              </a:xfrm>
              <a:prstGeom prst="rect">
                <a:avLst/>
              </a:prstGeom>
            </p:spPr>
          </p:pic>
        </p:grpSp>
        <p:sp>
          <p:nvSpPr>
            <p:cNvPr id="237" name="Flèche vers la droite 236">
              <a:extLst>
                <a:ext uri="{FF2B5EF4-FFF2-40B4-BE49-F238E27FC236}">
                  <a16:creationId xmlns:a16="http://schemas.microsoft.com/office/drawing/2014/main" id="{9D88F714-3D64-5528-63CC-9FA2B931F0BD}"/>
                </a:ext>
              </a:extLst>
            </p:cNvPr>
            <p:cNvSpPr/>
            <p:nvPr/>
          </p:nvSpPr>
          <p:spPr>
            <a:xfrm rot="16200000">
              <a:off x="4798336" y="2617803"/>
              <a:ext cx="538002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240" name="Groupe 239">
            <a:extLst>
              <a:ext uri="{FF2B5EF4-FFF2-40B4-BE49-F238E27FC236}">
                <a16:creationId xmlns:a16="http://schemas.microsoft.com/office/drawing/2014/main" id="{EF50A755-52C0-E66E-596F-E5330D05321A}"/>
              </a:ext>
            </a:extLst>
          </p:cNvPr>
          <p:cNvGrpSpPr/>
          <p:nvPr/>
        </p:nvGrpSpPr>
        <p:grpSpPr>
          <a:xfrm>
            <a:off x="461286" y="2994907"/>
            <a:ext cx="1995755" cy="1340070"/>
            <a:chOff x="285107" y="1202553"/>
            <a:chExt cx="1995755" cy="1340070"/>
          </a:xfrm>
        </p:grpSpPr>
        <p:sp>
          <p:nvSpPr>
            <p:cNvPr id="241" name="ZoneTexte 240">
              <a:extLst>
                <a:ext uri="{FF2B5EF4-FFF2-40B4-BE49-F238E27FC236}">
                  <a16:creationId xmlns:a16="http://schemas.microsoft.com/office/drawing/2014/main" id="{2B5338DF-66FC-3B04-81E2-9AB178CD62F7}"/>
                </a:ext>
              </a:extLst>
            </p:cNvPr>
            <p:cNvSpPr txBox="1"/>
            <p:nvPr/>
          </p:nvSpPr>
          <p:spPr>
            <a:xfrm>
              <a:off x="285107" y="2265624"/>
              <a:ext cx="1995755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/>
              <a:r>
                <a:rPr lang="en-GB" sz="1200"/>
                <a:t>Procurement</a:t>
              </a:r>
              <a:endParaRPr lang="fr-FR" sz="1200"/>
            </a:p>
          </p:txBody>
        </p:sp>
        <p:grpSp>
          <p:nvGrpSpPr>
            <p:cNvPr id="242" name="Groupe 241">
              <a:extLst>
                <a:ext uri="{FF2B5EF4-FFF2-40B4-BE49-F238E27FC236}">
                  <a16:creationId xmlns:a16="http://schemas.microsoft.com/office/drawing/2014/main" id="{069B5B7F-34C6-31D6-1CE1-C267FE604C91}"/>
                </a:ext>
              </a:extLst>
            </p:cNvPr>
            <p:cNvGrpSpPr/>
            <p:nvPr/>
          </p:nvGrpSpPr>
          <p:grpSpPr>
            <a:xfrm>
              <a:off x="713044" y="1202553"/>
              <a:ext cx="1139880" cy="831294"/>
              <a:chOff x="7540212" y="2774400"/>
              <a:chExt cx="1139880" cy="831294"/>
            </a:xfrm>
          </p:grpSpPr>
          <p:pic>
            <p:nvPicPr>
              <p:cNvPr id="243" name="Image 242">
                <a:extLst>
                  <a:ext uri="{FF2B5EF4-FFF2-40B4-BE49-F238E27FC236}">
                    <a16:creationId xmlns:a16="http://schemas.microsoft.com/office/drawing/2014/main" id="{BE221908-8E46-EEAB-297C-E114807BCFD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540212" y="2774400"/>
                <a:ext cx="1139880" cy="831294"/>
              </a:xfrm>
              <a:prstGeom prst="rect">
                <a:avLst/>
              </a:prstGeom>
            </p:spPr>
          </p:pic>
          <p:pic>
            <p:nvPicPr>
              <p:cNvPr id="244" name="Image 243">
                <a:extLst>
                  <a:ext uri="{FF2B5EF4-FFF2-40B4-BE49-F238E27FC236}">
                    <a16:creationId xmlns:a16="http://schemas.microsoft.com/office/drawing/2014/main" id="{40BF25AD-D275-DE1F-D315-77FA61ADDA2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832913" y="2953340"/>
                <a:ext cx="554478" cy="554478"/>
              </a:xfrm>
              <a:prstGeom prst="rect">
                <a:avLst/>
              </a:prstGeom>
            </p:spPr>
          </p:pic>
        </p:grp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E56A2D8C-166E-2006-1CF1-3AE1501D1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err="1"/>
              <a:t>Where</a:t>
            </a:r>
            <a:r>
              <a:rPr lang="fr-FR"/>
              <a:t> the standards fit in the process </a:t>
            </a:r>
            <a:r>
              <a:rPr lang="fr-FR" err="1"/>
              <a:t>map</a:t>
            </a:r>
            <a:endParaRPr lang="fr-FR"/>
          </a:p>
        </p:txBody>
      </p: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BCA2CAD9-3227-4456-1B14-5BC70802F01B}"/>
              </a:ext>
            </a:extLst>
          </p:cNvPr>
          <p:cNvGrpSpPr/>
          <p:nvPr/>
        </p:nvGrpSpPr>
        <p:grpSpPr>
          <a:xfrm>
            <a:off x="5098122" y="3317670"/>
            <a:ext cx="1995755" cy="1959647"/>
            <a:chOff x="5098122" y="3317670"/>
            <a:chExt cx="1995755" cy="1959647"/>
          </a:xfrm>
        </p:grpSpPr>
        <p:sp>
          <p:nvSpPr>
            <p:cNvPr id="217" name="Flèche vers la droite 216">
              <a:extLst>
                <a:ext uri="{FF2B5EF4-FFF2-40B4-BE49-F238E27FC236}">
                  <a16:creationId xmlns:a16="http://schemas.microsoft.com/office/drawing/2014/main" id="{4E7E3AFC-39C0-9152-EA57-205FCC10F970}"/>
                </a:ext>
              </a:extLst>
            </p:cNvPr>
            <p:cNvSpPr/>
            <p:nvPr/>
          </p:nvSpPr>
          <p:spPr>
            <a:xfrm rot="5400000">
              <a:off x="5826998" y="3356186"/>
              <a:ext cx="538002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19" name="ZoneTexte 218">
              <a:extLst>
                <a:ext uri="{FF2B5EF4-FFF2-40B4-BE49-F238E27FC236}">
                  <a16:creationId xmlns:a16="http://schemas.microsoft.com/office/drawing/2014/main" id="{9447D7B5-4BEA-D6BB-F93C-95100EFDDAFC}"/>
                </a:ext>
              </a:extLst>
            </p:cNvPr>
            <p:cNvSpPr txBox="1"/>
            <p:nvPr/>
          </p:nvSpPr>
          <p:spPr>
            <a:xfrm>
              <a:off x="5098122" y="5000318"/>
              <a:ext cx="1995755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/>
              <a:r>
                <a:rPr lang="en-GB" sz="1200"/>
                <a:t>Recording in EHR</a:t>
              </a:r>
            </a:p>
          </p:txBody>
        </p:sp>
        <p:pic>
          <p:nvPicPr>
            <p:cNvPr id="221" name="Image 220" descr="Une image contenant texte&#10;&#10;Description générée automatiquement">
              <a:extLst>
                <a:ext uri="{FF2B5EF4-FFF2-40B4-BE49-F238E27FC236}">
                  <a16:creationId xmlns:a16="http://schemas.microsoft.com/office/drawing/2014/main" id="{11EF816C-7A66-03EA-589F-1DE3168AC40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591317" y="4075091"/>
              <a:ext cx="947938" cy="691314"/>
            </a:xfrm>
            <a:prstGeom prst="rect">
              <a:avLst/>
            </a:prstGeom>
          </p:spPr>
        </p:pic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5AE508DD-795A-F74E-C768-9854E253114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211569" y="4312546"/>
              <a:ext cx="637580" cy="6375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83488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9" name="Groupe 208">
            <a:extLst>
              <a:ext uri="{FF2B5EF4-FFF2-40B4-BE49-F238E27FC236}">
                <a16:creationId xmlns:a16="http://schemas.microsoft.com/office/drawing/2014/main" id="{879A5970-8782-18DF-FBE2-98085648913C}"/>
              </a:ext>
            </a:extLst>
          </p:cNvPr>
          <p:cNvGrpSpPr/>
          <p:nvPr/>
        </p:nvGrpSpPr>
        <p:grpSpPr>
          <a:xfrm>
            <a:off x="2885122" y="4915466"/>
            <a:ext cx="3007189" cy="1416264"/>
            <a:chOff x="6226932" y="4782884"/>
            <a:chExt cx="3007189" cy="1416264"/>
          </a:xfrm>
        </p:grpSpPr>
        <p:grpSp>
          <p:nvGrpSpPr>
            <p:cNvPr id="210" name="Groupe 209">
              <a:extLst>
                <a:ext uri="{FF2B5EF4-FFF2-40B4-BE49-F238E27FC236}">
                  <a16:creationId xmlns:a16="http://schemas.microsoft.com/office/drawing/2014/main" id="{678E9A1D-4ACD-CE87-02B7-3D611C99E1AD}"/>
                </a:ext>
              </a:extLst>
            </p:cNvPr>
            <p:cNvGrpSpPr/>
            <p:nvPr/>
          </p:nvGrpSpPr>
          <p:grpSpPr>
            <a:xfrm>
              <a:off x="6226932" y="4789197"/>
              <a:ext cx="1995755" cy="1409951"/>
              <a:chOff x="2691614" y="4927697"/>
              <a:chExt cx="1995755" cy="1409951"/>
            </a:xfrm>
          </p:grpSpPr>
          <p:sp>
            <p:nvSpPr>
              <p:cNvPr id="212" name="ZoneTexte 211">
                <a:extLst>
                  <a:ext uri="{FF2B5EF4-FFF2-40B4-BE49-F238E27FC236}">
                    <a16:creationId xmlns:a16="http://schemas.microsoft.com/office/drawing/2014/main" id="{D07E0D68-F104-97F4-5FF4-11F6762F34CB}"/>
                  </a:ext>
                </a:extLst>
              </p:cNvPr>
              <p:cNvSpPr txBox="1"/>
              <p:nvPr/>
            </p:nvSpPr>
            <p:spPr>
              <a:xfrm>
                <a:off x="2691614" y="6060649"/>
                <a:ext cx="199575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200"/>
                  <a:t>Medical Billing/ coding  </a:t>
                </a:r>
              </a:p>
            </p:txBody>
          </p:sp>
          <p:grpSp>
            <p:nvGrpSpPr>
              <p:cNvPr id="213" name="Groupe 212">
                <a:extLst>
                  <a:ext uri="{FF2B5EF4-FFF2-40B4-BE49-F238E27FC236}">
                    <a16:creationId xmlns:a16="http://schemas.microsoft.com/office/drawing/2014/main" id="{29AAC861-053E-2BD4-8171-4BDBFCE8271E}"/>
                  </a:ext>
                </a:extLst>
              </p:cNvPr>
              <p:cNvGrpSpPr/>
              <p:nvPr/>
            </p:nvGrpSpPr>
            <p:grpSpPr>
              <a:xfrm>
                <a:off x="3354063" y="4927697"/>
                <a:ext cx="947938" cy="1163282"/>
                <a:chOff x="8493368" y="2772484"/>
                <a:chExt cx="1486923" cy="1824709"/>
              </a:xfrm>
            </p:grpSpPr>
            <p:pic>
              <p:nvPicPr>
                <p:cNvPr id="214" name="Image 213">
                  <a:extLst>
                    <a:ext uri="{FF2B5EF4-FFF2-40B4-BE49-F238E27FC236}">
                      <a16:creationId xmlns:a16="http://schemas.microsoft.com/office/drawing/2014/main" id="{63032087-B880-4040-8E87-95F43E366FA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8493368" y="2772484"/>
                  <a:ext cx="1052050" cy="1460173"/>
                </a:xfrm>
                <a:prstGeom prst="rect">
                  <a:avLst/>
                </a:prstGeom>
              </p:spPr>
            </p:pic>
            <p:pic>
              <p:nvPicPr>
                <p:cNvPr id="215" name="Image 214">
                  <a:extLst>
                    <a:ext uri="{FF2B5EF4-FFF2-40B4-BE49-F238E27FC236}">
                      <a16:creationId xmlns:a16="http://schemas.microsoft.com/office/drawing/2014/main" id="{270D4670-29CF-3803-F2FF-8A90947E9D5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9110544" y="3727446"/>
                  <a:ext cx="869747" cy="869747"/>
                </a:xfrm>
                <a:prstGeom prst="rect">
                  <a:avLst/>
                </a:prstGeom>
              </p:spPr>
            </p:pic>
          </p:grpSp>
        </p:grpSp>
        <p:sp>
          <p:nvSpPr>
            <p:cNvPr id="211" name="Flèche vers la droite 210">
              <a:extLst>
                <a:ext uri="{FF2B5EF4-FFF2-40B4-BE49-F238E27FC236}">
                  <a16:creationId xmlns:a16="http://schemas.microsoft.com/office/drawing/2014/main" id="{8FA1D5D1-5400-8A93-A403-3F9262D93027}"/>
                </a:ext>
              </a:extLst>
            </p:cNvPr>
            <p:cNvSpPr/>
            <p:nvPr/>
          </p:nvSpPr>
          <p:spPr>
            <a:xfrm rot="8100000">
              <a:off x="7903145" y="4782884"/>
              <a:ext cx="1330976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223" name="Groupe 222">
            <a:extLst>
              <a:ext uri="{FF2B5EF4-FFF2-40B4-BE49-F238E27FC236}">
                <a16:creationId xmlns:a16="http://schemas.microsoft.com/office/drawing/2014/main" id="{5F063851-549B-B792-D7B7-2EBF87822706}"/>
              </a:ext>
            </a:extLst>
          </p:cNvPr>
          <p:cNvGrpSpPr/>
          <p:nvPr/>
        </p:nvGrpSpPr>
        <p:grpSpPr>
          <a:xfrm>
            <a:off x="4239055" y="2008765"/>
            <a:ext cx="2867453" cy="1127087"/>
            <a:chOff x="7169838" y="2008765"/>
            <a:chExt cx="2867453" cy="1127087"/>
          </a:xfrm>
        </p:grpSpPr>
        <p:sp>
          <p:nvSpPr>
            <p:cNvPr id="224" name="Flèche vers la droite 223">
              <a:extLst>
                <a:ext uri="{FF2B5EF4-FFF2-40B4-BE49-F238E27FC236}">
                  <a16:creationId xmlns:a16="http://schemas.microsoft.com/office/drawing/2014/main" id="{3870A5B5-9D6D-9096-60B0-59F4E3A4CFDC}"/>
                </a:ext>
              </a:extLst>
            </p:cNvPr>
            <p:cNvSpPr/>
            <p:nvPr/>
          </p:nvSpPr>
          <p:spPr>
            <a:xfrm rot="1800000">
              <a:off x="7169838" y="2108385"/>
              <a:ext cx="1410069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25" name="Groupe 224">
              <a:extLst>
                <a:ext uri="{FF2B5EF4-FFF2-40B4-BE49-F238E27FC236}">
                  <a16:creationId xmlns:a16="http://schemas.microsoft.com/office/drawing/2014/main" id="{A405EBA9-C0C8-C93D-3FC0-7658B09829E8}"/>
                </a:ext>
              </a:extLst>
            </p:cNvPr>
            <p:cNvGrpSpPr/>
            <p:nvPr/>
          </p:nvGrpSpPr>
          <p:grpSpPr>
            <a:xfrm>
              <a:off x="8041536" y="2008765"/>
              <a:ext cx="1995755" cy="1127087"/>
              <a:chOff x="5098122" y="3328282"/>
              <a:chExt cx="1995755" cy="1127087"/>
            </a:xfrm>
          </p:grpSpPr>
          <p:sp>
            <p:nvSpPr>
              <p:cNvPr id="226" name="ZoneTexte 225">
                <a:extLst>
                  <a:ext uri="{FF2B5EF4-FFF2-40B4-BE49-F238E27FC236}">
                    <a16:creationId xmlns:a16="http://schemas.microsoft.com/office/drawing/2014/main" id="{3B41B592-8791-BE31-BBDE-F568DC4213E6}"/>
                  </a:ext>
                </a:extLst>
              </p:cNvPr>
              <p:cNvSpPr txBox="1"/>
              <p:nvPr/>
            </p:nvSpPr>
            <p:spPr>
              <a:xfrm>
                <a:off x="5098122" y="4178370"/>
                <a:ext cx="199575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200" dirty="0"/>
                  <a:t>Point of care usage</a:t>
                </a:r>
              </a:p>
            </p:txBody>
          </p:sp>
          <p:pic>
            <p:nvPicPr>
              <p:cNvPr id="227" name="Image 226">
                <a:extLst>
                  <a:ext uri="{FF2B5EF4-FFF2-40B4-BE49-F238E27FC236}">
                    <a16:creationId xmlns:a16="http://schemas.microsoft.com/office/drawing/2014/main" id="{620D7200-E1AA-F3C1-8976-392EA4A8485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753169" y="3328282"/>
                <a:ext cx="660400" cy="762000"/>
              </a:xfrm>
              <a:prstGeom prst="rect">
                <a:avLst/>
              </a:prstGeom>
            </p:spPr>
          </p:pic>
        </p:grpSp>
      </p:grpSp>
      <p:grpSp>
        <p:nvGrpSpPr>
          <p:cNvPr id="228" name="Groupe 227">
            <a:extLst>
              <a:ext uri="{FF2B5EF4-FFF2-40B4-BE49-F238E27FC236}">
                <a16:creationId xmlns:a16="http://schemas.microsoft.com/office/drawing/2014/main" id="{73B295E3-5689-83EA-738B-F782C0D1CFE7}"/>
              </a:ext>
            </a:extLst>
          </p:cNvPr>
          <p:cNvGrpSpPr/>
          <p:nvPr/>
        </p:nvGrpSpPr>
        <p:grpSpPr>
          <a:xfrm>
            <a:off x="2188614" y="1176999"/>
            <a:ext cx="2692263" cy="1365624"/>
            <a:chOff x="5530424" y="1176999"/>
            <a:chExt cx="2692263" cy="1365624"/>
          </a:xfrm>
        </p:grpSpPr>
        <p:sp>
          <p:nvSpPr>
            <p:cNvPr id="229" name="Flèche vers la droite 228">
              <a:extLst>
                <a:ext uri="{FF2B5EF4-FFF2-40B4-BE49-F238E27FC236}">
                  <a16:creationId xmlns:a16="http://schemas.microsoft.com/office/drawing/2014/main" id="{3FF58BCB-5289-1141-E0ED-EAC16EC4CC97}"/>
                </a:ext>
              </a:extLst>
            </p:cNvPr>
            <p:cNvSpPr/>
            <p:nvPr/>
          </p:nvSpPr>
          <p:spPr>
            <a:xfrm>
              <a:off x="5530424" y="1530342"/>
              <a:ext cx="1056602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30" name="Groupe 229">
              <a:extLst>
                <a:ext uri="{FF2B5EF4-FFF2-40B4-BE49-F238E27FC236}">
                  <a16:creationId xmlns:a16="http://schemas.microsoft.com/office/drawing/2014/main" id="{939B301E-0959-B449-216C-E85F60291025}"/>
                </a:ext>
              </a:extLst>
            </p:cNvPr>
            <p:cNvGrpSpPr/>
            <p:nvPr/>
          </p:nvGrpSpPr>
          <p:grpSpPr>
            <a:xfrm>
              <a:off x="6226932" y="1176999"/>
              <a:ext cx="1995755" cy="1365624"/>
              <a:chOff x="5098122" y="1176999"/>
              <a:chExt cx="1995755" cy="1365624"/>
            </a:xfrm>
          </p:grpSpPr>
          <p:sp>
            <p:nvSpPr>
              <p:cNvPr id="231" name="ZoneTexte 230">
                <a:extLst>
                  <a:ext uri="{FF2B5EF4-FFF2-40B4-BE49-F238E27FC236}">
                    <a16:creationId xmlns:a16="http://schemas.microsoft.com/office/drawing/2014/main" id="{3ED97B9A-F7BD-1111-2F77-7CE676C86054}"/>
                  </a:ext>
                </a:extLst>
              </p:cNvPr>
              <p:cNvSpPr txBox="1"/>
              <p:nvPr/>
            </p:nvSpPr>
            <p:spPr>
              <a:xfrm>
                <a:off x="5098122" y="2265624"/>
                <a:ext cx="199575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200"/>
                  <a:t>Stock control</a:t>
                </a:r>
              </a:p>
            </p:txBody>
          </p:sp>
          <p:grpSp>
            <p:nvGrpSpPr>
              <p:cNvPr id="232" name="Groupe 231">
                <a:extLst>
                  <a:ext uri="{FF2B5EF4-FFF2-40B4-BE49-F238E27FC236}">
                    <a16:creationId xmlns:a16="http://schemas.microsoft.com/office/drawing/2014/main" id="{7D01C5F3-42A6-EDCF-FBC0-1829D14FD45A}"/>
                  </a:ext>
                </a:extLst>
              </p:cNvPr>
              <p:cNvGrpSpPr/>
              <p:nvPr/>
            </p:nvGrpSpPr>
            <p:grpSpPr>
              <a:xfrm>
                <a:off x="5461685" y="1176999"/>
                <a:ext cx="1394469" cy="993212"/>
                <a:chOff x="5461686" y="1280557"/>
                <a:chExt cx="1249074" cy="889654"/>
              </a:xfrm>
            </p:grpSpPr>
            <p:pic>
              <p:nvPicPr>
                <p:cNvPr id="233" name="Image 232">
                  <a:extLst>
                    <a:ext uri="{FF2B5EF4-FFF2-40B4-BE49-F238E27FC236}">
                      <a16:creationId xmlns:a16="http://schemas.microsoft.com/office/drawing/2014/main" id="{A0ED2795-33DB-80EE-E4DE-DD9FE56E238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5461686" y="1280557"/>
                  <a:ext cx="1046384" cy="808365"/>
                </a:xfrm>
                <a:prstGeom prst="rect">
                  <a:avLst/>
                </a:prstGeom>
              </p:spPr>
            </p:pic>
            <p:pic>
              <p:nvPicPr>
                <p:cNvPr id="234" name="Image 233">
                  <a:extLst>
                    <a:ext uri="{FF2B5EF4-FFF2-40B4-BE49-F238E27FC236}">
                      <a16:creationId xmlns:a16="http://schemas.microsoft.com/office/drawing/2014/main" id="{C5141EEF-5E43-9CB5-6268-140734D880F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6096000" y="1876803"/>
                  <a:ext cx="614760" cy="293408"/>
                </a:xfrm>
                <a:prstGeom prst="rect">
                  <a:avLst/>
                </a:prstGeom>
              </p:spPr>
            </p:pic>
          </p:grpSp>
        </p:grpSp>
      </p:grpSp>
      <p:grpSp>
        <p:nvGrpSpPr>
          <p:cNvPr id="235" name="Groupe 234">
            <a:extLst>
              <a:ext uri="{FF2B5EF4-FFF2-40B4-BE49-F238E27FC236}">
                <a16:creationId xmlns:a16="http://schemas.microsoft.com/office/drawing/2014/main" id="{B05FE694-0325-7A37-B8BD-611932A9FFF7}"/>
              </a:ext>
            </a:extLst>
          </p:cNvPr>
          <p:cNvGrpSpPr/>
          <p:nvPr/>
        </p:nvGrpSpPr>
        <p:grpSpPr>
          <a:xfrm>
            <a:off x="462581" y="1176999"/>
            <a:ext cx="1995755" cy="1940290"/>
            <a:chOff x="4070754" y="1176999"/>
            <a:chExt cx="1995755" cy="1940290"/>
          </a:xfrm>
        </p:grpSpPr>
        <p:grpSp>
          <p:nvGrpSpPr>
            <p:cNvPr id="236" name="Groupe 235">
              <a:extLst>
                <a:ext uri="{FF2B5EF4-FFF2-40B4-BE49-F238E27FC236}">
                  <a16:creationId xmlns:a16="http://schemas.microsoft.com/office/drawing/2014/main" id="{1D3FBB19-C737-5399-482D-438C219F5D97}"/>
                </a:ext>
              </a:extLst>
            </p:cNvPr>
            <p:cNvGrpSpPr/>
            <p:nvPr/>
          </p:nvGrpSpPr>
          <p:grpSpPr>
            <a:xfrm>
              <a:off x="4070754" y="1176999"/>
              <a:ext cx="1995755" cy="1365624"/>
              <a:chOff x="2691614" y="1176999"/>
              <a:chExt cx="1995755" cy="1365624"/>
            </a:xfrm>
          </p:grpSpPr>
          <p:sp>
            <p:nvSpPr>
              <p:cNvPr id="238" name="ZoneTexte 237">
                <a:extLst>
                  <a:ext uri="{FF2B5EF4-FFF2-40B4-BE49-F238E27FC236}">
                    <a16:creationId xmlns:a16="http://schemas.microsoft.com/office/drawing/2014/main" id="{293588CE-23FE-1DC8-A0D7-6B3858D87868}"/>
                  </a:ext>
                </a:extLst>
              </p:cNvPr>
              <p:cNvSpPr txBox="1"/>
              <p:nvPr/>
            </p:nvSpPr>
            <p:spPr>
              <a:xfrm>
                <a:off x="2691614" y="2265624"/>
                <a:ext cx="199575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200"/>
                  <a:t>Stock Storage</a:t>
                </a:r>
              </a:p>
            </p:txBody>
          </p:sp>
          <p:pic>
            <p:nvPicPr>
              <p:cNvPr id="239" name="Image 238">
                <a:extLst>
                  <a:ext uri="{FF2B5EF4-FFF2-40B4-BE49-F238E27FC236}">
                    <a16:creationId xmlns:a16="http://schemas.microsoft.com/office/drawing/2014/main" id="{85CC1284-FF07-8DE4-67C8-440054D307E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121567" y="1176999"/>
                <a:ext cx="1180434" cy="911923"/>
              </a:xfrm>
              <a:prstGeom prst="rect">
                <a:avLst/>
              </a:prstGeom>
            </p:spPr>
          </p:pic>
        </p:grpSp>
        <p:sp>
          <p:nvSpPr>
            <p:cNvPr id="237" name="Flèche vers la droite 236">
              <a:extLst>
                <a:ext uri="{FF2B5EF4-FFF2-40B4-BE49-F238E27FC236}">
                  <a16:creationId xmlns:a16="http://schemas.microsoft.com/office/drawing/2014/main" id="{9D88F714-3D64-5528-63CC-9FA2B931F0BD}"/>
                </a:ext>
              </a:extLst>
            </p:cNvPr>
            <p:cNvSpPr/>
            <p:nvPr/>
          </p:nvSpPr>
          <p:spPr>
            <a:xfrm rot="16200000">
              <a:off x="4798336" y="2617803"/>
              <a:ext cx="538002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240" name="Groupe 239">
            <a:extLst>
              <a:ext uri="{FF2B5EF4-FFF2-40B4-BE49-F238E27FC236}">
                <a16:creationId xmlns:a16="http://schemas.microsoft.com/office/drawing/2014/main" id="{EF50A755-52C0-E66E-596F-E5330D05321A}"/>
              </a:ext>
            </a:extLst>
          </p:cNvPr>
          <p:cNvGrpSpPr/>
          <p:nvPr/>
        </p:nvGrpSpPr>
        <p:grpSpPr>
          <a:xfrm>
            <a:off x="461286" y="2994907"/>
            <a:ext cx="1995755" cy="1340070"/>
            <a:chOff x="285107" y="1202553"/>
            <a:chExt cx="1995755" cy="1340070"/>
          </a:xfrm>
        </p:grpSpPr>
        <p:sp>
          <p:nvSpPr>
            <p:cNvPr id="241" name="ZoneTexte 240">
              <a:extLst>
                <a:ext uri="{FF2B5EF4-FFF2-40B4-BE49-F238E27FC236}">
                  <a16:creationId xmlns:a16="http://schemas.microsoft.com/office/drawing/2014/main" id="{2B5338DF-66FC-3B04-81E2-9AB178CD62F7}"/>
                </a:ext>
              </a:extLst>
            </p:cNvPr>
            <p:cNvSpPr txBox="1"/>
            <p:nvPr/>
          </p:nvSpPr>
          <p:spPr>
            <a:xfrm>
              <a:off x="285107" y="2265624"/>
              <a:ext cx="1995755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/>
              <a:r>
                <a:rPr lang="en-GB" sz="1200"/>
                <a:t>Procurement</a:t>
              </a:r>
              <a:endParaRPr lang="fr-FR" sz="1200"/>
            </a:p>
          </p:txBody>
        </p:sp>
        <p:grpSp>
          <p:nvGrpSpPr>
            <p:cNvPr id="242" name="Groupe 241">
              <a:extLst>
                <a:ext uri="{FF2B5EF4-FFF2-40B4-BE49-F238E27FC236}">
                  <a16:creationId xmlns:a16="http://schemas.microsoft.com/office/drawing/2014/main" id="{069B5B7F-34C6-31D6-1CE1-C267FE604C91}"/>
                </a:ext>
              </a:extLst>
            </p:cNvPr>
            <p:cNvGrpSpPr/>
            <p:nvPr/>
          </p:nvGrpSpPr>
          <p:grpSpPr>
            <a:xfrm>
              <a:off x="713044" y="1202553"/>
              <a:ext cx="1139880" cy="831294"/>
              <a:chOff x="7540212" y="2774400"/>
              <a:chExt cx="1139880" cy="831294"/>
            </a:xfrm>
          </p:grpSpPr>
          <p:pic>
            <p:nvPicPr>
              <p:cNvPr id="243" name="Image 242">
                <a:extLst>
                  <a:ext uri="{FF2B5EF4-FFF2-40B4-BE49-F238E27FC236}">
                    <a16:creationId xmlns:a16="http://schemas.microsoft.com/office/drawing/2014/main" id="{BE221908-8E46-EEAB-297C-E114807BCFD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540212" y="2774400"/>
                <a:ext cx="1139880" cy="831294"/>
              </a:xfrm>
              <a:prstGeom prst="rect">
                <a:avLst/>
              </a:prstGeom>
            </p:spPr>
          </p:pic>
          <p:pic>
            <p:nvPicPr>
              <p:cNvPr id="244" name="Image 243">
                <a:extLst>
                  <a:ext uri="{FF2B5EF4-FFF2-40B4-BE49-F238E27FC236}">
                    <a16:creationId xmlns:a16="http://schemas.microsoft.com/office/drawing/2014/main" id="{40BF25AD-D275-DE1F-D315-77FA61ADDA2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832913" y="2953340"/>
                <a:ext cx="554478" cy="554478"/>
              </a:xfrm>
              <a:prstGeom prst="rect">
                <a:avLst/>
              </a:prstGeom>
            </p:spPr>
          </p:pic>
        </p:grp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E56A2D8C-166E-2006-1CF1-3AE1501D1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err="1"/>
              <a:t>Where</a:t>
            </a:r>
            <a:r>
              <a:rPr lang="fr-FR"/>
              <a:t> the standards fit in the process </a:t>
            </a:r>
            <a:r>
              <a:rPr lang="fr-FR" err="1"/>
              <a:t>map</a:t>
            </a:r>
            <a:endParaRPr lang="fr-FR"/>
          </a:p>
        </p:txBody>
      </p: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BCA2CAD9-3227-4456-1B14-5BC70802F01B}"/>
              </a:ext>
            </a:extLst>
          </p:cNvPr>
          <p:cNvGrpSpPr/>
          <p:nvPr/>
        </p:nvGrpSpPr>
        <p:grpSpPr>
          <a:xfrm>
            <a:off x="5098122" y="3317670"/>
            <a:ext cx="1995755" cy="1959647"/>
            <a:chOff x="5098122" y="3317670"/>
            <a:chExt cx="1995755" cy="1959647"/>
          </a:xfrm>
        </p:grpSpPr>
        <p:sp>
          <p:nvSpPr>
            <p:cNvPr id="217" name="Flèche vers la droite 216">
              <a:extLst>
                <a:ext uri="{FF2B5EF4-FFF2-40B4-BE49-F238E27FC236}">
                  <a16:creationId xmlns:a16="http://schemas.microsoft.com/office/drawing/2014/main" id="{4E7E3AFC-39C0-9152-EA57-205FCC10F970}"/>
                </a:ext>
              </a:extLst>
            </p:cNvPr>
            <p:cNvSpPr/>
            <p:nvPr/>
          </p:nvSpPr>
          <p:spPr>
            <a:xfrm rot="5400000">
              <a:off x="5826998" y="3356186"/>
              <a:ext cx="538002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19" name="ZoneTexte 218">
              <a:extLst>
                <a:ext uri="{FF2B5EF4-FFF2-40B4-BE49-F238E27FC236}">
                  <a16:creationId xmlns:a16="http://schemas.microsoft.com/office/drawing/2014/main" id="{9447D7B5-4BEA-D6BB-F93C-95100EFDDAFC}"/>
                </a:ext>
              </a:extLst>
            </p:cNvPr>
            <p:cNvSpPr txBox="1"/>
            <p:nvPr/>
          </p:nvSpPr>
          <p:spPr>
            <a:xfrm>
              <a:off x="5098122" y="5000318"/>
              <a:ext cx="1995755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/>
              <a:r>
                <a:rPr lang="en-GB" sz="1200"/>
                <a:t>Recording in EHR</a:t>
              </a:r>
            </a:p>
          </p:txBody>
        </p:sp>
        <p:pic>
          <p:nvPicPr>
            <p:cNvPr id="221" name="Image 220" descr="Une image contenant texte&#10;&#10;Description générée automatiquement">
              <a:extLst>
                <a:ext uri="{FF2B5EF4-FFF2-40B4-BE49-F238E27FC236}">
                  <a16:creationId xmlns:a16="http://schemas.microsoft.com/office/drawing/2014/main" id="{11EF816C-7A66-03EA-589F-1DE3168AC40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5591317" y="4075091"/>
              <a:ext cx="947938" cy="691314"/>
            </a:xfrm>
            <a:prstGeom prst="rect">
              <a:avLst/>
            </a:prstGeom>
          </p:spPr>
        </p:pic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5AE508DD-795A-F74E-C768-9854E2531145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6211569" y="4312546"/>
              <a:ext cx="637580" cy="6375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56455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Flèche vers la droite 200">
            <a:extLst>
              <a:ext uri="{FF2B5EF4-FFF2-40B4-BE49-F238E27FC236}">
                <a16:creationId xmlns:a16="http://schemas.microsoft.com/office/drawing/2014/main" id="{810EDC0D-EAE8-C115-68CC-17472AFC7E28}"/>
              </a:ext>
            </a:extLst>
          </p:cNvPr>
          <p:cNvSpPr/>
          <p:nvPr/>
        </p:nvSpPr>
        <p:spPr>
          <a:xfrm rot="16200000">
            <a:off x="1060641" y="4501132"/>
            <a:ext cx="797045" cy="46097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202" name="Groupe 201">
            <a:extLst>
              <a:ext uri="{FF2B5EF4-FFF2-40B4-BE49-F238E27FC236}">
                <a16:creationId xmlns:a16="http://schemas.microsoft.com/office/drawing/2014/main" id="{A2BA0F49-F1B3-087C-C27D-AEBD06508019}"/>
              </a:ext>
            </a:extLst>
          </p:cNvPr>
          <p:cNvGrpSpPr/>
          <p:nvPr/>
        </p:nvGrpSpPr>
        <p:grpSpPr>
          <a:xfrm>
            <a:off x="462581" y="4866689"/>
            <a:ext cx="2902796" cy="1486003"/>
            <a:chOff x="4070754" y="4734107"/>
            <a:chExt cx="2902796" cy="1486003"/>
          </a:xfrm>
        </p:grpSpPr>
        <p:sp>
          <p:nvSpPr>
            <p:cNvPr id="203" name="Flèche vers la droite 202">
              <a:extLst>
                <a:ext uri="{FF2B5EF4-FFF2-40B4-BE49-F238E27FC236}">
                  <a16:creationId xmlns:a16="http://schemas.microsoft.com/office/drawing/2014/main" id="{E9845B20-59FF-0D3C-9037-2607B0AE6843}"/>
                </a:ext>
              </a:extLst>
            </p:cNvPr>
            <p:cNvSpPr/>
            <p:nvPr/>
          </p:nvSpPr>
          <p:spPr>
            <a:xfrm rot="10800000">
              <a:off x="5734797" y="5321559"/>
              <a:ext cx="1238753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04" name="Groupe 203">
              <a:extLst>
                <a:ext uri="{FF2B5EF4-FFF2-40B4-BE49-F238E27FC236}">
                  <a16:creationId xmlns:a16="http://schemas.microsoft.com/office/drawing/2014/main" id="{EFFF1D6C-DEEE-F993-149E-76D88B8329C1}"/>
                </a:ext>
              </a:extLst>
            </p:cNvPr>
            <p:cNvGrpSpPr/>
            <p:nvPr/>
          </p:nvGrpSpPr>
          <p:grpSpPr>
            <a:xfrm>
              <a:off x="4070754" y="4734107"/>
              <a:ext cx="1995755" cy="1486003"/>
              <a:chOff x="285107" y="4851645"/>
              <a:chExt cx="1995755" cy="1486003"/>
            </a:xfrm>
          </p:grpSpPr>
          <p:sp>
            <p:nvSpPr>
              <p:cNvPr id="205" name="ZoneTexte 204">
                <a:extLst>
                  <a:ext uri="{FF2B5EF4-FFF2-40B4-BE49-F238E27FC236}">
                    <a16:creationId xmlns:a16="http://schemas.microsoft.com/office/drawing/2014/main" id="{FDEF2DA2-7498-F482-EECF-8F2A9967A6A6}"/>
                  </a:ext>
                </a:extLst>
              </p:cNvPr>
              <p:cNvSpPr txBox="1"/>
              <p:nvPr/>
            </p:nvSpPr>
            <p:spPr>
              <a:xfrm>
                <a:off x="285107" y="6060649"/>
                <a:ext cx="199575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200"/>
                  <a:t>Reimbursement</a:t>
                </a:r>
              </a:p>
            </p:txBody>
          </p:sp>
          <p:grpSp>
            <p:nvGrpSpPr>
              <p:cNvPr id="206" name="Groupe 205">
                <a:extLst>
                  <a:ext uri="{FF2B5EF4-FFF2-40B4-BE49-F238E27FC236}">
                    <a16:creationId xmlns:a16="http://schemas.microsoft.com/office/drawing/2014/main" id="{601C2E5F-EC7A-EA60-B9E1-E72FC57547E7}"/>
                  </a:ext>
                </a:extLst>
              </p:cNvPr>
              <p:cNvGrpSpPr/>
              <p:nvPr/>
            </p:nvGrpSpPr>
            <p:grpSpPr>
              <a:xfrm>
                <a:off x="824849" y="4851645"/>
                <a:ext cx="1097702" cy="1101667"/>
                <a:chOff x="824849" y="4851645"/>
                <a:chExt cx="1097702" cy="1101667"/>
              </a:xfrm>
            </p:grpSpPr>
            <p:pic>
              <p:nvPicPr>
                <p:cNvPr id="207" name="Image 206">
                  <a:extLst>
                    <a:ext uri="{FF2B5EF4-FFF2-40B4-BE49-F238E27FC236}">
                      <a16:creationId xmlns:a16="http://schemas.microsoft.com/office/drawing/2014/main" id="{59246207-5044-52C4-485E-5D9506B9003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824849" y="4851645"/>
                  <a:ext cx="848506" cy="930885"/>
                </a:xfrm>
                <a:prstGeom prst="rect">
                  <a:avLst/>
                </a:prstGeom>
              </p:spPr>
            </p:pic>
            <p:pic>
              <p:nvPicPr>
                <p:cNvPr id="208" name="Image 207">
                  <a:extLst>
                    <a:ext uri="{FF2B5EF4-FFF2-40B4-BE49-F238E27FC236}">
                      <a16:creationId xmlns:a16="http://schemas.microsoft.com/office/drawing/2014/main" id="{1A4125D8-F42E-4C59-0C32-7674EE3FCD5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368073" y="5398834"/>
                  <a:ext cx="554478" cy="554478"/>
                </a:xfrm>
                <a:prstGeom prst="rect">
                  <a:avLst/>
                </a:prstGeom>
              </p:spPr>
            </p:pic>
          </p:grpSp>
        </p:grpSp>
      </p:grpSp>
      <p:grpSp>
        <p:nvGrpSpPr>
          <p:cNvPr id="209" name="Groupe 208">
            <a:extLst>
              <a:ext uri="{FF2B5EF4-FFF2-40B4-BE49-F238E27FC236}">
                <a16:creationId xmlns:a16="http://schemas.microsoft.com/office/drawing/2014/main" id="{879A5970-8782-18DF-FBE2-98085648913C}"/>
              </a:ext>
            </a:extLst>
          </p:cNvPr>
          <p:cNvGrpSpPr/>
          <p:nvPr/>
        </p:nvGrpSpPr>
        <p:grpSpPr>
          <a:xfrm>
            <a:off x="2885122" y="4915466"/>
            <a:ext cx="3007189" cy="1416264"/>
            <a:chOff x="6226932" y="4782884"/>
            <a:chExt cx="3007189" cy="1416264"/>
          </a:xfrm>
        </p:grpSpPr>
        <p:grpSp>
          <p:nvGrpSpPr>
            <p:cNvPr id="210" name="Groupe 209">
              <a:extLst>
                <a:ext uri="{FF2B5EF4-FFF2-40B4-BE49-F238E27FC236}">
                  <a16:creationId xmlns:a16="http://schemas.microsoft.com/office/drawing/2014/main" id="{678E9A1D-4ACD-CE87-02B7-3D611C99E1AD}"/>
                </a:ext>
              </a:extLst>
            </p:cNvPr>
            <p:cNvGrpSpPr/>
            <p:nvPr/>
          </p:nvGrpSpPr>
          <p:grpSpPr>
            <a:xfrm>
              <a:off x="6226932" y="4789197"/>
              <a:ext cx="1995755" cy="1409951"/>
              <a:chOff x="2691614" y="4927697"/>
              <a:chExt cx="1995755" cy="1409951"/>
            </a:xfrm>
          </p:grpSpPr>
          <p:sp>
            <p:nvSpPr>
              <p:cNvPr id="212" name="ZoneTexte 211">
                <a:extLst>
                  <a:ext uri="{FF2B5EF4-FFF2-40B4-BE49-F238E27FC236}">
                    <a16:creationId xmlns:a16="http://schemas.microsoft.com/office/drawing/2014/main" id="{D07E0D68-F104-97F4-5FF4-11F6762F34CB}"/>
                  </a:ext>
                </a:extLst>
              </p:cNvPr>
              <p:cNvSpPr txBox="1"/>
              <p:nvPr/>
            </p:nvSpPr>
            <p:spPr>
              <a:xfrm>
                <a:off x="2691614" y="6060649"/>
                <a:ext cx="199575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200"/>
                  <a:t>Medical Billing/ coding  </a:t>
                </a:r>
              </a:p>
            </p:txBody>
          </p:sp>
          <p:grpSp>
            <p:nvGrpSpPr>
              <p:cNvPr id="213" name="Groupe 212">
                <a:extLst>
                  <a:ext uri="{FF2B5EF4-FFF2-40B4-BE49-F238E27FC236}">
                    <a16:creationId xmlns:a16="http://schemas.microsoft.com/office/drawing/2014/main" id="{29AAC861-053E-2BD4-8171-4BDBFCE8271E}"/>
                  </a:ext>
                </a:extLst>
              </p:cNvPr>
              <p:cNvGrpSpPr/>
              <p:nvPr/>
            </p:nvGrpSpPr>
            <p:grpSpPr>
              <a:xfrm>
                <a:off x="3354063" y="4927697"/>
                <a:ext cx="947938" cy="1163282"/>
                <a:chOff x="8493368" y="2772484"/>
                <a:chExt cx="1486923" cy="1824709"/>
              </a:xfrm>
            </p:grpSpPr>
            <p:pic>
              <p:nvPicPr>
                <p:cNvPr id="214" name="Image 213">
                  <a:extLst>
                    <a:ext uri="{FF2B5EF4-FFF2-40B4-BE49-F238E27FC236}">
                      <a16:creationId xmlns:a16="http://schemas.microsoft.com/office/drawing/2014/main" id="{63032087-B880-4040-8E87-95F43E366FA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8493368" y="2772484"/>
                  <a:ext cx="1052050" cy="1460173"/>
                </a:xfrm>
                <a:prstGeom prst="rect">
                  <a:avLst/>
                </a:prstGeom>
              </p:spPr>
            </p:pic>
            <p:pic>
              <p:nvPicPr>
                <p:cNvPr id="215" name="Image 214">
                  <a:extLst>
                    <a:ext uri="{FF2B5EF4-FFF2-40B4-BE49-F238E27FC236}">
                      <a16:creationId xmlns:a16="http://schemas.microsoft.com/office/drawing/2014/main" id="{270D4670-29CF-3803-F2FF-8A90947E9D5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9110544" y="3727446"/>
                  <a:ext cx="869747" cy="869747"/>
                </a:xfrm>
                <a:prstGeom prst="rect">
                  <a:avLst/>
                </a:prstGeom>
              </p:spPr>
            </p:pic>
          </p:grpSp>
        </p:grpSp>
        <p:sp>
          <p:nvSpPr>
            <p:cNvPr id="211" name="Flèche vers la droite 210">
              <a:extLst>
                <a:ext uri="{FF2B5EF4-FFF2-40B4-BE49-F238E27FC236}">
                  <a16:creationId xmlns:a16="http://schemas.microsoft.com/office/drawing/2014/main" id="{8FA1D5D1-5400-8A93-A403-3F9262D93027}"/>
                </a:ext>
              </a:extLst>
            </p:cNvPr>
            <p:cNvSpPr/>
            <p:nvPr/>
          </p:nvSpPr>
          <p:spPr>
            <a:xfrm rot="8100000">
              <a:off x="7903145" y="4782884"/>
              <a:ext cx="1330976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223" name="Groupe 222">
            <a:extLst>
              <a:ext uri="{FF2B5EF4-FFF2-40B4-BE49-F238E27FC236}">
                <a16:creationId xmlns:a16="http://schemas.microsoft.com/office/drawing/2014/main" id="{5F063851-549B-B792-D7B7-2EBF87822706}"/>
              </a:ext>
            </a:extLst>
          </p:cNvPr>
          <p:cNvGrpSpPr/>
          <p:nvPr/>
        </p:nvGrpSpPr>
        <p:grpSpPr>
          <a:xfrm>
            <a:off x="4239055" y="2008765"/>
            <a:ext cx="2867453" cy="1127087"/>
            <a:chOff x="7169838" y="2008765"/>
            <a:chExt cx="2867453" cy="1127087"/>
          </a:xfrm>
        </p:grpSpPr>
        <p:sp>
          <p:nvSpPr>
            <p:cNvPr id="224" name="Flèche vers la droite 223">
              <a:extLst>
                <a:ext uri="{FF2B5EF4-FFF2-40B4-BE49-F238E27FC236}">
                  <a16:creationId xmlns:a16="http://schemas.microsoft.com/office/drawing/2014/main" id="{3870A5B5-9D6D-9096-60B0-59F4E3A4CFDC}"/>
                </a:ext>
              </a:extLst>
            </p:cNvPr>
            <p:cNvSpPr/>
            <p:nvPr/>
          </p:nvSpPr>
          <p:spPr>
            <a:xfrm rot="1800000">
              <a:off x="7169838" y="2108385"/>
              <a:ext cx="1410069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25" name="Groupe 224">
              <a:extLst>
                <a:ext uri="{FF2B5EF4-FFF2-40B4-BE49-F238E27FC236}">
                  <a16:creationId xmlns:a16="http://schemas.microsoft.com/office/drawing/2014/main" id="{A405EBA9-C0C8-C93D-3FC0-7658B09829E8}"/>
                </a:ext>
              </a:extLst>
            </p:cNvPr>
            <p:cNvGrpSpPr/>
            <p:nvPr/>
          </p:nvGrpSpPr>
          <p:grpSpPr>
            <a:xfrm>
              <a:off x="8041536" y="2008765"/>
              <a:ext cx="1995755" cy="1127087"/>
              <a:chOff x="5098122" y="3328282"/>
              <a:chExt cx="1995755" cy="1127087"/>
            </a:xfrm>
          </p:grpSpPr>
          <p:sp>
            <p:nvSpPr>
              <p:cNvPr id="226" name="ZoneTexte 225">
                <a:extLst>
                  <a:ext uri="{FF2B5EF4-FFF2-40B4-BE49-F238E27FC236}">
                    <a16:creationId xmlns:a16="http://schemas.microsoft.com/office/drawing/2014/main" id="{3B41B592-8791-BE31-BBDE-F568DC4213E6}"/>
                  </a:ext>
                </a:extLst>
              </p:cNvPr>
              <p:cNvSpPr txBox="1"/>
              <p:nvPr/>
            </p:nvSpPr>
            <p:spPr>
              <a:xfrm>
                <a:off x="5098122" y="4178370"/>
                <a:ext cx="199575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200" dirty="0"/>
                  <a:t>Point of care usage</a:t>
                </a:r>
              </a:p>
            </p:txBody>
          </p:sp>
          <p:pic>
            <p:nvPicPr>
              <p:cNvPr id="227" name="Image 226">
                <a:extLst>
                  <a:ext uri="{FF2B5EF4-FFF2-40B4-BE49-F238E27FC236}">
                    <a16:creationId xmlns:a16="http://schemas.microsoft.com/office/drawing/2014/main" id="{620D7200-E1AA-F3C1-8976-392EA4A8485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753169" y="3328282"/>
                <a:ext cx="660400" cy="762000"/>
              </a:xfrm>
              <a:prstGeom prst="rect">
                <a:avLst/>
              </a:prstGeom>
            </p:spPr>
          </p:pic>
        </p:grpSp>
      </p:grpSp>
      <p:grpSp>
        <p:nvGrpSpPr>
          <p:cNvPr id="228" name="Groupe 227">
            <a:extLst>
              <a:ext uri="{FF2B5EF4-FFF2-40B4-BE49-F238E27FC236}">
                <a16:creationId xmlns:a16="http://schemas.microsoft.com/office/drawing/2014/main" id="{73B295E3-5689-83EA-738B-F782C0D1CFE7}"/>
              </a:ext>
            </a:extLst>
          </p:cNvPr>
          <p:cNvGrpSpPr/>
          <p:nvPr/>
        </p:nvGrpSpPr>
        <p:grpSpPr>
          <a:xfrm>
            <a:off x="2188614" y="1176999"/>
            <a:ext cx="2692263" cy="1365624"/>
            <a:chOff x="5530424" y="1176999"/>
            <a:chExt cx="2692263" cy="1365624"/>
          </a:xfrm>
        </p:grpSpPr>
        <p:sp>
          <p:nvSpPr>
            <p:cNvPr id="229" name="Flèche vers la droite 228">
              <a:extLst>
                <a:ext uri="{FF2B5EF4-FFF2-40B4-BE49-F238E27FC236}">
                  <a16:creationId xmlns:a16="http://schemas.microsoft.com/office/drawing/2014/main" id="{3FF58BCB-5289-1141-E0ED-EAC16EC4CC97}"/>
                </a:ext>
              </a:extLst>
            </p:cNvPr>
            <p:cNvSpPr/>
            <p:nvPr/>
          </p:nvSpPr>
          <p:spPr>
            <a:xfrm>
              <a:off x="5530424" y="1530342"/>
              <a:ext cx="1056602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30" name="Groupe 229">
              <a:extLst>
                <a:ext uri="{FF2B5EF4-FFF2-40B4-BE49-F238E27FC236}">
                  <a16:creationId xmlns:a16="http://schemas.microsoft.com/office/drawing/2014/main" id="{939B301E-0959-B449-216C-E85F60291025}"/>
                </a:ext>
              </a:extLst>
            </p:cNvPr>
            <p:cNvGrpSpPr/>
            <p:nvPr/>
          </p:nvGrpSpPr>
          <p:grpSpPr>
            <a:xfrm>
              <a:off x="6226932" y="1176999"/>
              <a:ext cx="1995755" cy="1365624"/>
              <a:chOff x="5098122" y="1176999"/>
              <a:chExt cx="1995755" cy="1365624"/>
            </a:xfrm>
          </p:grpSpPr>
          <p:sp>
            <p:nvSpPr>
              <p:cNvPr id="231" name="ZoneTexte 230">
                <a:extLst>
                  <a:ext uri="{FF2B5EF4-FFF2-40B4-BE49-F238E27FC236}">
                    <a16:creationId xmlns:a16="http://schemas.microsoft.com/office/drawing/2014/main" id="{3ED97B9A-F7BD-1111-2F77-7CE676C86054}"/>
                  </a:ext>
                </a:extLst>
              </p:cNvPr>
              <p:cNvSpPr txBox="1"/>
              <p:nvPr/>
            </p:nvSpPr>
            <p:spPr>
              <a:xfrm>
                <a:off x="5098122" y="2265624"/>
                <a:ext cx="199575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200"/>
                  <a:t>Stock control</a:t>
                </a:r>
              </a:p>
            </p:txBody>
          </p:sp>
          <p:grpSp>
            <p:nvGrpSpPr>
              <p:cNvPr id="232" name="Groupe 231">
                <a:extLst>
                  <a:ext uri="{FF2B5EF4-FFF2-40B4-BE49-F238E27FC236}">
                    <a16:creationId xmlns:a16="http://schemas.microsoft.com/office/drawing/2014/main" id="{7D01C5F3-42A6-EDCF-FBC0-1829D14FD45A}"/>
                  </a:ext>
                </a:extLst>
              </p:cNvPr>
              <p:cNvGrpSpPr/>
              <p:nvPr/>
            </p:nvGrpSpPr>
            <p:grpSpPr>
              <a:xfrm>
                <a:off x="5461685" y="1176999"/>
                <a:ext cx="1394469" cy="993212"/>
                <a:chOff x="5461686" y="1280557"/>
                <a:chExt cx="1249074" cy="889654"/>
              </a:xfrm>
            </p:grpSpPr>
            <p:pic>
              <p:nvPicPr>
                <p:cNvPr id="233" name="Image 232">
                  <a:extLst>
                    <a:ext uri="{FF2B5EF4-FFF2-40B4-BE49-F238E27FC236}">
                      <a16:creationId xmlns:a16="http://schemas.microsoft.com/office/drawing/2014/main" id="{A0ED2795-33DB-80EE-E4DE-DD9FE56E238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5461686" y="1280557"/>
                  <a:ext cx="1046384" cy="808365"/>
                </a:xfrm>
                <a:prstGeom prst="rect">
                  <a:avLst/>
                </a:prstGeom>
              </p:spPr>
            </p:pic>
            <p:pic>
              <p:nvPicPr>
                <p:cNvPr id="234" name="Image 233">
                  <a:extLst>
                    <a:ext uri="{FF2B5EF4-FFF2-40B4-BE49-F238E27FC236}">
                      <a16:creationId xmlns:a16="http://schemas.microsoft.com/office/drawing/2014/main" id="{C5141EEF-5E43-9CB5-6268-140734D880F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6096000" y="1876803"/>
                  <a:ext cx="614760" cy="293408"/>
                </a:xfrm>
                <a:prstGeom prst="rect">
                  <a:avLst/>
                </a:prstGeom>
              </p:spPr>
            </p:pic>
          </p:grpSp>
        </p:grpSp>
      </p:grpSp>
      <p:grpSp>
        <p:nvGrpSpPr>
          <p:cNvPr id="235" name="Groupe 234">
            <a:extLst>
              <a:ext uri="{FF2B5EF4-FFF2-40B4-BE49-F238E27FC236}">
                <a16:creationId xmlns:a16="http://schemas.microsoft.com/office/drawing/2014/main" id="{B05FE694-0325-7A37-B8BD-611932A9FFF7}"/>
              </a:ext>
            </a:extLst>
          </p:cNvPr>
          <p:cNvGrpSpPr/>
          <p:nvPr/>
        </p:nvGrpSpPr>
        <p:grpSpPr>
          <a:xfrm>
            <a:off x="462581" y="1176999"/>
            <a:ext cx="1995755" cy="1940290"/>
            <a:chOff x="4070754" y="1176999"/>
            <a:chExt cx="1995755" cy="1940290"/>
          </a:xfrm>
        </p:grpSpPr>
        <p:grpSp>
          <p:nvGrpSpPr>
            <p:cNvPr id="236" name="Groupe 235">
              <a:extLst>
                <a:ext uri="{FF2B5EF4-FFF2-40B4-BE49-F238E27FC236}">
                  <a16:creationId xmlns:a16="http://schemas.microsoft.com/office/drawing/2014/main" id="{1D3FBB19-C737-5399-482D-438C219F5D97}"/>
                </a:ext>
              </a:extLst>
            </p:cNvPr>
            <p:cNvGrpSpPr/>
            <p:nvPr/>
          </p:nvGrpSpPr>
          <p:grpSpPr>
            <a:xfrm>
              <a:off x="4070754" y="1176999"/>
              <a:ext cx="1995755" cy="1365624"/>
              <a:chOff x="2691614" y="1176999"/>
              <a:chExt cx="1995755" cy="1365624"/>
            </a:xfrm>
          </p:grpSpPr>
          <p:sp>
            <p:nvSpPr>
              <p:cNvPr id="238" name="ZoneTexte 237">
                <a:extLst>
                  <a:ext uri="{FF2B5EF4-FFF2-40B4-BE49-F238E27FC236}">
                    <a16:creationId xmlns:a16="http://schemas.microsoft.com/office/drawing/2014/main" id="{293588CE-23FE-1DC8-A0D7-6B3858D87868}"/>
                  </a:ext>
                </a:extLst>
              </p:cNvPr>
              <p:cNvSpPr txBox="1"/>
              <p:nvPr/>
            </p:nvSpPr>
            <p:spPr>
              <a:xfrm>
                <a:off x="2691614" y="2265624"/>
                <a:ext cx="199575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200"/>
                  <a:t>Stock Storage</a:t>
                </a:r>
              </a:p>
            </p:txBody>
          </p:sp>
          <p:pic>
            <p:nvPicPr>
              <p:cNvPr id="239" name="Image 238">
                <a:extLst>
                  <a:ext uri="{FF2B5EF4-FFF2-40B4-BE49-F238E27FC236}">
                    <a16:creationId xmlns:a16="http://schemas.microsoft.com/office/drawing/2014/main" id="{85CC1284-FF07-8DE4-67C8-440054D307E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121567" y="1176999"/>
                <a:ext cx="1180434" cy="911923"/>
              </a:xfrm>
              <a:prstGeom prst="rect">
                <a:avLst/>
              </a:prstGeom>
            </p:spPr>
          </p:pic>
        </p:grpSp>
        <p:sp>
          <p:nvSpPr>
            <p:cNvPr id="237" name="Flèche vers la droite 236">
              <a:extLst>
                <a:ext uri="{FF2B5EF4-FFF2-40B4-BE49-F238E27FC236}">
                  <a16:creationId xmlns:a16="http://schemas.microsoft.com/office/drawing/2014/main" id="{9D88F714-3D64-5528-63CC-9FA2B931F0BD}"/>
                </a:ext>
              </a:extLst>
            </p:cNvPr>
            <p:cNvSpPr/>
            <p:nvPr/>
          </p:nvSpPr>
          <p:spPr>
            <a:xfrm rot="16200000">
              <a:off x="4798336" y="2617803"/>
              <a:ext cx="538002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240" name="Groupe 239">
            <a:extLst>
              <a:ext uri="{FF2B5EF4-FFF2-40B4-BE49-F238E27FC236}">
                <a16:creationId xmlns:a16="http://schemas.microsoft.com/office/drawing/2014/main" id="{EF50A755-52C0-E66E-596F-E5330D05321A}"/>
              </a:ext>
            </a:extLst>
          </p:cNvPr>
          <p:cNvGrpSpPr/>
          <p:nvPr/>
        </p:nvGrpSpPr>
        <p:grpSpPr>
          <a:xfrm>
            <a:off x="461286" y="2994907"/>
            <a:ext cx="1995755" cy="1340070"/>
            <a:chOff x="285107" y="1202553"/>
            <a:chExt cx="1995755" cy="1340070"/>
          </a:xfrm>
        </p:grpSpPr>
        <p:sp>
          <p:nvSpPr>
            <p:cNvPr id="241" name="ZoneTexte 240">
              <a:extLst>
                <a:ext uri="{FF2B5EF4-FFF2-40B4-BE49-F238E27FC236}">
                  <a16:creationId xmlns:a16="http://schemas.microsoft.com/office/drawing/2014/main" id="{2B5338DF-66FC-3B04-81E2-9AB178CD62F7}"/>
                </a:ext>
              </a:extLst>
            </p:cNvPr>
            <p:cNvSpPr txBox="1"/>
            <p:nvPr/>
          </p:nvSpPr>
          <p:spPr>
            <a:xfrm>
              <a:off x="285107" y="2265624"/>
              <a:ext cx="1995755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/>
              <a:r>
                <a:rPr lang="en-GB" sz="1200"/>
                <a:t>Procurement</a:t>
              </a:r>
              <a:endParaRPr lang="fr-FR" sz="1200"/>
            </a:p>
          </p:txBody>
        </p:sp>
        <p:grpSp>
          <p:nvGrpSpPr>
            <p:cNvPr id="242" name="Groupe 241">
              <a:extLst>
                <a:ext uri="{FF2B5EF4-FFF2-40B4-BE49-F238E27FC236}">
                  <a16:creationId xmlns:a16="http://schemas.microsoft.com/office/drawing/2014/main" id="{069B5B7F-34C6-31D6-1CE1-C267FE604C91}"/>
                </a:ext>
              </a:extLst>
            </p:cNvPr>
            <p:cNvGrpSpPr/>
            <p:nvPr/>
          </p:nvGrpSpPr>
          <p:grpSpPr>
            <a:xfrm>
              <a:off x="713044" y="1202553"/>
              <a:ext cx="1139880" cy="831294"/>
              <a:chOff x="7540212" y="2774400"/>
              <a:chExt cx="1139880" cy="831294"/>
            </a:xfrm>
          </p:grpSpPr>
          <p:pic>
            <p:nvPicPr>
              <p:cNvPr id="243" name="Image 242">
                <a:extLst>
                  <a:ext uri="{FF2B5EF4-FFF2-40B4-BE49-F238E27FC236}">
                    <a16:creationId xmlns:a16="http://schemas.microsoft.com/office/drawing/2014/main" id="{BE221908-8E46-EEAB-297C-E114807BCFD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540212" y="2774400"/>
                <a:ext cx="1139880" cy="831294"/>
              </a:xfrm>
              <a:prstGeom prst="rect">
                <a:avLst/>
              </a:prstGeom>
            </p:spPr>
          </p:pic>
          <p:pic>
            <p:nvPicPr>
              <p:cNvPr id="244" name="Image 243">
                <a:extLst>
                  <a:ext uri="{FF2B5EF4-FFF2-40B4-BE49-F238E27FC236}">
                    <a16:creationId xmlns:a16="http://schemas.microsoft.com/office/drawing/2014/main" id="{40BF25AD-D275-DE1F-D315-77FA61ADDA2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832913" y="2953340"/>
                <a:ext cx="554478" cy="554478"/>
              </a:xfrm>
              <a:prstGeom prst="rect">
                <a:avLst/>
              </a:prstGeom>
            </p:spPr>
          </p:pic>
        </p:grp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E56A2D8C-166E-2006-1CF1-3AE1501D1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err="1"/>
              <a:t>Where</a:t>
            </a:r>
            <a:r>
              <a:rPr lang="fr-FR"/>
              <a:t> the standards fit in the process </a:t>
            </a:r>
            <a:r>
              <a:rPr lang="fr-FR" err="1"/>
              <a:t>map</a:t>
            </a:r>
            <a:endParaRPr lang="fr-FR"/>
          </a:p>
        </p:txBody>
      </p: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BCA2CAD9-3227-4456-1B14-5BC70802F01B}"/>
              </a:ext>
            </a:extLst>
          </p:cNvPr>
          <p:cNvGrpSpPr/>
          <p:nvPr/>
        </p:nvGrpSpPr>
        <p:grpSpPr>
          <a:xfrm>
            <a:off x="5098122" y="3317670"/>
            <a:ext cx="1995755" cy="1959647"/>
            <a:chOff x="5098122" y="3317670"/>
            <a:chExt cx="1995755" cy="1959647"/>
          </a:xfrm>
        </p:grpSpPr>
        <p:sp>
          <p:nvSpPr>
            <p:cNvPr id="217" name="Flèche vers la droite 216">
              <a:extLst>
                <a:ext uri="{FF2B5EF4-FFF2-40B4-BE49-F238E27FC236}">
                  <a16:creationId xmlns:a16="http://schemas.microsoft.com/office/drawing/2014/main" id="{4E7E3AFC-39C0-9152-EA57-205FCC10F970}"/>
                </a:ext>
              </a:extLst>
            </p:cNvPr>
            <p:cNvSpPr/>
            <p:nvPr/>
          </p:nvSpPr>
          <p:spPr>
            <a:xfrm rot="5400000">
              <a:off x="5826998" y="3356186"/>
              <a:ext cx="538002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19" name="ZoneTexte 218">
              <a:extLst>
                <a:ext uri="{FF2B5EF4-FFF2-40B4-BE49-F238E27FC236}">
                  <a16:creationId xmlns:a16="http://schemas.microsoft.com/office/drawing/2014/main" id="{9447D7B5-4BEA-D6BB-F93C-95100EFDDAFC}"/>
                </a:ext>
              </a:extLst>
            </p:cNvPr>
            <p:cNvSpPr txBox="1"/>
            <p:nvPr/>
          </p:nvSpPr>
          <p:spPr>
            <a:xfrm>
              <a:off x="5098122" y="5000318"/>
              <a:ext cx="1995755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/>
              <a:r>
                <a:rPr lang="en-GB" sz="1200"/>
                <a:t>Recording in EHR</a:t>
              </a:r>
            </a:p>
          </p:txBody>
        </p:sp>
        <p:pic>
          <p:nvPicPr>
            <p:cNvPr id="221" name="Image 220" descr="Une image contenant texte&#10;&#10;Description générée automatiquement">
              <a:extLst>
                <a:ext uri="{FF2B5EF4-FFF2-40B4-BE49-F238E27FC236}">
                  <a16:creationId xmlns:a16="http://schemas.microsoft.com/office/drawing/2014/main" id="{11EF816C-7A66-03EA-589F-1DE3168AC40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5591317" y="4075091"/>
              <a:ext cx="947938" cy="691314"/>
            </a:xfrm>
            <a:prstGeom prst="rect">
              <a:avLst/>
            </a:prstGeom>
          </p:spPr>
        </p:pic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5AE508DD-795A-F74E-C768-9854E2531145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6211569" y="4312546"/>
              <a:ext cx="637580" cy="6375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07280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Flèche vers la droite 200">
            <a:extLst>
              <a:ext uri="{FF2B5EF4-FFF2-40B4-BE49-F238E27FC236}">
                <a16:creationId xmlns:a16="http://schemas.microsoft.com/office/drawing/2014/main" id="{810EDC0D-EAE8-C115-68CC-17472AFC7E28}"/>
              </a:ext>
            </a:extLst>
          </p:cNvPr>
          <p:cNvSpPr/>
          <p:nvPr/>
        </p:nvSpPr>
        <p:spPr>
          <a:xfrm rot="16200000">
            <a:off x="1060641" y="4501132"/>
            <a:ext cx="797045" cy="46097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202" name="Groupe 201">
            <a:extLst>
              <a:ext uri="{FF2B5EF4-FFF2-40B4-BE49-F238E27FC236}">
                <a16:creationId xmlns:a16="http://schemas.microsoft.com/office/drawing/2014/main" id="{A2BA0F49-F1B3-087C-C27D-AEBD06508019}"/>
              </a:ext>
            </a:extLst>
          </p:cNvPr>
          <p:cNvGrpSpPr/>
          <p:nvPr/>
        </p:nvGrpSpPr>
        <p:grpSpPr>
          <a:xfrm>
            <a:off x="462581" y="4866689"/>
            <a:ext cx="2902796" cy="1486003"/>
            <a:chOff x="4070754" y="4734107"/>
            <a:chExt cx="2902796" cy="1486003"/>
          </a:xfrm>
        </p:grpSpPr>
        <p:sp>
          <p:nvSpPr>
            <p:cNvPr id="203" name="Flèche vers la droite 202">
              <a:extLst>
                <a:ext uri="{FF2B5EF4-FFF2-40B4-BE49-F238E27FC236}">
                  <a16:creationId xmlns:a16="http://schemas.microsoft.com/office/drawing/2014/main" id="{E9845B20-59FF-0D3C-9037-2607B0AE6843}"/>
                </a:ext>
              </a:extLst>
            </p:cNvPr>
            <p:cNvSpPr/>
            <p:nvPr/>
          </p:nvSpPr>
          <p:spPr>
            <a:xfrm rot="10800000">
              <a:off x="5734797" y="5321559"/>
              <a:ext cx="1238753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04" name="Groupe 203">
              <a:extLst>
                <a:ext uri="{FF2B5EF4-FFF2-40B4-BE49-F238E27FC236}">
                  <a16:creationId xmlns:a16="http://schemas.microsoft.com/office/drawing/2014/main" id="{EFFF1D6C-DEEE-F993-149E-76D88B8329C1}"/>
                </a:ext>
              </a:extLst>
            </p:cNvPr>
            <p:cNvGrpSpPr/>
            <p:nvPr/>
          </p:nvGrpSpPr>
          <p:grpSpPr>
            <a:xfrm>
              <a:off x="4070754" y="4734107"/>
              <a:ext cx="1995755" cy="1486003"/>
              <a:chOff x="285107" y="4851645"/>
              <a:chExt cx="1995755" cy="1486003"/>
            </a:xfrm>
          </p:grpSpPr>
          <p:sp>
            <p:nvSpPr>
              <p:cNvPr id="205" name="ZoneTexte 204">
                <a:extLst>
                  <a:ext uri="{FF2B5EF4-FFF2-40B4-BE49-F238E27FC236}">
                    <a16:creationId xmlns:a16="http://schemas.microsoft.com/office/drawing/2014/main" id="{FDEF2DA2-7498-F482-EECF-8F2A9967A6A6}"/>
                  </a:ext>
                </a:extLst>
              </p:cNvPr>
              <p:cNvSpPr txBox="1"/>
              <p:nvPr/>
            </p:nvSpPr>
            <p:spPr>
              <a:xfrm>
                <a:off x="285107" y="6060649"/>
                <a:ext cx="199575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200"/>
                  <a:t>Reimbursement</a:t>
                </a:r>
              </a:p>
            </p:txBody>
          </p:sp>
          <p:grpSp>
            <p:nvGrpSpPr>
              <p:cNvPr id="206" name="Groupe 205">
                <a:extLst>
                  <a:ext uri="{FF2B5EF4-FFF2-40B4-BE49-F238E27FC236}">
                    <a16:creationId xmlns:a16="http://schemas.microsoft.com/office/drawing/2014/main" id="{601C2E5F-EC7A-EA60-B9E1-E72FC57547E7}"/>
                  </a:ext>
                </a:extLst>
              </p:cNvPr>
              <p:cNvGrpSpPr/>
              <p:nvPr/>
            </p:nvGrpSpPr>
            <p:grpSpPr>
              <a:xfrm>
                <a:off x="824849" y="4851645"/>
                <a:ext cx="1097702" cy="1101667"/>
                <a:chOff x="824849" y="4851645"/>
                <a:chExt cx="1097702" cy="1101667"/>
              </a:xfrm>
            </p:grpSpPr>
            <p:pic>
              <p:nvPicPr>
                <p:cNvPr id="207" name="Image 206">
                  <a:extLst>
                    <a:ext uri="{FF2B5EF4-FFF2-40B4-BE49-F238E27FC236}">
                      <a16:creationId xmlns:a16="http://schemas.microsoft.com/office/drawing/2014/main" id="{59246207-5044-52C4-485E-5D9506B9003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824849" y="4851645"/>
                  <a:ext cx="848506" cy="930885"/>
                </a:xfrm>
                <a:prstGeom prst="rect">
                  <a:avLst/>
                </a:prstGeom>
              </p:spPr>
            </p:pic>
            <p:pic>
              <p:nvPicPr>
                <p:cNvPr id="208" name="Image 207">
                  <a:extLst>
                    <a:ext uri="{FF2B5EF4-FFF2-40B4-BE49-F238E27FC236}">
                      <a16:creationId xmlns:a16="http://schemas.microsoft.com/office/drawing/2014/main" id="{1A4125D8-F42E-4C59-0C32-7674EE3FCD5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368073" y="5398834"/>
                  <a:ext cx="554478" cy="554478"/>
                </a:xfrm>
                <a:prstGeom prst="rect">
                  <a:avLst/>
                </a:prstGeom>
              </p:spPr>
            </p:pic>
          </p:grpSp>
        </p:grpSp>
      </p:grpSp>
      <p:grpSp>
        <p:nvGrpSpPr>
          <p:cNvPr id="209" name="Groupe 208">
            <a:extLst>
              <a:ext uri="{FF2B5EF4-FFF2-40B4-BE49-F238E27FC236}">
                <a16:creationId xmlns:a16="http://schemas.microsoft.com/office/drawing/2014/main" id="{879A5970-8782-18DF-FBE2-98085648913C}"/>
              </a:ext>
            </a:extLst>
          </p:cNvPr>
          <p:cNvGrpSpPr/>
          <p:nvPr/>
        </p:nvGrpSpPr>
        <p:grpSpPr>
          <a:xfrm>
            <a:off x="2885122" y="4915466"/>
            <a:ext cx="3007189" cy="1416264"/>
            <a:chOff x="6226932" y="4782884"/>
            <a:chExt cx="3007189" cy="1416264"/>
          </a:xfrm>
        </p:grpSpPr>
        <p:grpSp>
          <p:nvGrpSpPr>
            <p:cNvPr id="210" name="Groupe 209">
              <a:extLst>
                <a:ext uri="{FF2B5EF4-FFF2-40B4-BE49-F238E27FC236}">
                  <a16:creationId xmlns:a16="http://schemas.microsoft.com/office/drawing/2014/main" id="{678E9A1D-4ACD-CE87-02B7-3D611C99E1AD}"/>
                </a:ext>
              </a:extLst>
            </p:cNvPr>
            <p:cNvGrpSpPr/>
            <p:nvPr/>
          </p:nvGrpSpPr>
          <p:grpSpPr>
            <a:xfrm>
              <a:off x="6226932" y="4789197"/>
              <a:ext cx="1995755" cy="1409951"/>
              <a:chOff x="2691614" y="4927697"/>
              <a:chExt cx="1995755" cy="1409951"/>
            </a:xfrm>
          </p:grpSpPr>
          <p:sp>
            <p:nvSpPr>
              <p:cNvPr id="212" name="ZoneTexte 211">
                <a:extLst>
                  <a:ext uri="{FF2B5EF4-FFF2-40B4-BE49-F238E27FC236}">
                    <a16:creationId xmlns:a16="http://schemas.microsoft.com/office/drawing/2014/main" id="{D07E0D68-F104-97F4-5FF4-11F6762F34CB}"/>
                  </a:ext>
                </a:extLst>
              </p:cNvPr>
              <p:cNvSpPr txBox="1"/>
              <p:nvPr/>
            </p:nvSpPr>
            <p:spPr>
              <a:xfrm>
                <a:off x="2691614" y="6060649"/>
                <a:ext cx="199575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200"/>
                  <a:t>Medical Billing/ coding  </a:t>
                </a:r>
              </a:p>
            </p:txBody>
          </p:sp>
          <p:grpSp>
            <p:nvGrpSpPr>
              <p:cNvPr id="213" name="Groupe 212">
                <a:extLst>
                  <a:ext uri="{FF2B5EF4-FFF2-40B4-BE49-F238E27FC236}">
                    <a16:creationId xmlns:a16="http://schemas.microsoft.com/office/drawing/2014/main" id="{29AAC861-053E-2BD4-8171-4BDBFCE8271E}"/>
                  </a:ext>
                </a:extLst>
              </p:cNvPr>
              <p:cNvGrpSpPr/>
              <p:nvPr/>
            </p:nvGrpSpPr>
            <p:grpSpPr>
              <a:xfrm>
                <a:off x="3354063" y="4927697"/>
                <a:ext cx="947938" cy="1163282"/>
                <a:chOff x="8493368" y="2772484"/>
                <a:chExt cx="1486923" cy="1824709"/>
              </a:xfrm>
            </p:grpSpPr>
            <p:pic>
              <p:nvPicPr>
                <p:cNvPr id="214" name="Image 213">
                  <a:extLst>
                    <a:ext uri="{FF2B5EF4-FFF2-40B4-BE49-F238E27FC236}">
                      <a16:creationId xmlns:a16="http://schemas.microsoft.com/office/drawing/2014/main" id="{63032087-B880-4040-8E87-95F43E366FA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8493368" y="2772484"/>
                  <a:ext cx="1052050" cy="1460173"/>
                </a:xfrm>
                <a:prstGeom prst="rect">
                  <a:avLst/>
                </a:prstGeom>
              </p:spPr>
            </p:pic>
            <p:pic>
              <p:nvPicPr>
                <p:cNvPr id="215" name="Image 214">
                  <a:extLst>
                    <a:ext uri="{FF2B5EF4-FFF2-40B4-BE49-F238E27FC236}">
                      <a16:creationId xmlns:a16="http://schemas.microsoft.com/office/drawing/2014/main" id="{270D4670-29CF-3803-F2FF-8A90947E9D5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9110544" y="3727446"/>
                  <a:ext cx="869747" cy="869747"/>
                </a:xfrm>
                <a:prstGeom prst="rect">
                  <a:avLst/>
                </a:prstGeom>
              </p:spPr>
            </p:pic>
          </p:grpSp>
        </p:grpSp>
        <p:sp>
          <p:nvSpPr>
            <p:cNvPr id="211" name="Flèche vers la droite 210">
              <a:extLst>
                <a:ext uri="{FF2B5EF4-FFF2-40B4-BE49-F238E27FC236}">
                  <a16:creationId xmlns:a16="http://schemas.microsoft.com/office/drawing/2014/main" id="{8FA1D5D1-5400-8A93-A403-3F9262D93027}"/>
                </a:ext>
              </a:extLst>
            </p:cNvPr>
            <p:cNvSpPr/>
            <p:nvPr/>
          </p:nvSpPr>
          <p:spPr>
            <a:xfrm rot="8100000">
              <a:off x="7903145" y="4782884"/>
              <a:ext cx="1330976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223" name="Groupe 222">
            <a:extLst>
              <a:ext uri="{FF2B5EF4-FFF2-40B4-BE49-F238E27FC236}">
                <a16:creationId xmlns:a16="http://schemas.microsoft.com/office/drawing/2014/main" id="{5F063851-549B-B792-D7B7-2EBF87822706}"/>
              </a:ext>
            </a:extLst>
          </p:cNvPr>
          <p:cNvGrpSpPr/>
          <p:nvPr/>
        </p:nvGrpSpPr>
        <p:grpSpPr>
          <a:xfrm>
            <a:off x="4239055" y="2008765"/>
            <a:ext cx="2867453" cy="1127087"/>
            <a:chOff x="7169838" y="2008765"/>
            <a:chExt cx="2867453" cy="1127087"/>
          </a:xfrm>
        </p:grpSpPr>
        <p:sp>
          <p:nvSpPr>
            <p:cNvPr id="224" name="Flèche vers la droite 223">
              <a:extLst>
                <a:ext uri="{FF2B5EF4-FFF2-40B4-BE49-F238E27FC236}">
                  <a16:creationId xmlns:a16="http://schemas.microsoft.com/office/drawing/2014/main" id="{3870A5B5-9D6D-9096-60B0-59F4E3A4CFDC}"/>
                </a:ext>
              </a:extLst>
            </p:cNvPr>
            <p:cNvSpPr/>
            <p:nvPr/>
          </p:nvSpPr>
          <p:spPr>
            <a:xfrm rot="1800000">
              <a:off x="7169838" y="2108385"/>
              <a:ext cx="1410069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25" name="Groupe 224">
              <a:extLst>
                <a:ext uri="{FF2B5EF4-FFF2-40B4-BE49-F238E27FC236}">
                  <a16:creationId xmlns:a16="http://schemas.microsoft.com/office/drawing/2014/main" id="{A405EBA9-C0C8-C93D-3FC0-7658B09829E8}"/>
                </a:ext>
              </a:extLst>
            </p:cNvPr>
            <p:cNvGrpSpPr/>
            <p:nvPr/>
          </p:nvGrpSpPr>
          <p:grpSpPr>
            <a:xfrm>
              <a:off x="8041536" y="2008765"/>
              <a:ext cx="1995755" cy="1127087"/>
              <a:chOff x="5098122" y="3328282"/>
              <a:chExt cx="1995755" cy="1127087"/>
            </a:xfrm>
          </p:grpSpPr>
          <p:sp>
            <p:nvSpPr>
              <p:cNvPr id="226" name="ZoneTexte 225">
                <a:extLst>
                  <a:ext uri="{FF2B5EF4-FFF2-40B4-BE49-F238E27FC236}">
                    <a16:creationId xmlns:a16="http://schemas.microsoft.com/office/drawing/2014/main" id="{3B41B592-8791-BE31-BBDE-F568DC4213E6}"/>
                  </a:ext>
                </a:extLst>
              </p:cNvPr>
              <p:cNvSpPr txBox="1"/>
              <p:nvPr/>
            </p:nvSpPr>
            <p:spPr>
              <a:xfrm>
                <a:off x="5098122" y="4178370"/>
                <a:ext cx="199575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200" dirty="0"/>
                  <a:t>Point of care usage</a:t>
                </a:r>
              </a:p>
            </p:txBody>
          </p:sp>
          <p:pic>
            <p:nvPicPr>
              <p:cNvPr id="227" name="Image 226">
                <a:extLst>
                  <a:ext uri="{FF2B5EF4-FFF2-40B4-BE49-F238E27FC236}">
                    <a16:creationId xmlns:a16="http://schemas.microsoft.com/office/drawing/2014/main" id="{620D7200-E1AA-F3C1-8976-392EA4A8485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753169" y="3328282"/>
                <a:ext cx="660400" cy="762000"/>
              </a:xfrm>
              <a:prstGeom prst="rect">
                <a:avLst/>
              </a:prstGeom>
            </p:spPr>
          </p:pic>
        </p:grpSp>
      </p:grpSp>
      <p:grpSp>
        <p:nvGrpSpPr>
          <p:cNvPr id="228" name="Groupe 227">
            <a:extLst>
              <a:ext uri="{FF2B5EF4-FFF2-40B4-BE49-F238E27FC236}">
                <a16:creationId xmlns:a16="http://schemas.microsoft.com/office/drawing/2014/main" id="{73B295E3-5689-83EA-738B-F782C0D1CFE7}"/>
              </a:ext>
            </a:extLst>
          </p:cNvPr>
          <p:cNvGrpSpPr/>
          <p:nvPr/>
        </p:nvGrpSpPr>
        <p:grpSpPr>
          <a:xfrm>
            <a:off x="2188614" y="1176999"/>
            <a:ext cx="2692263" cy="1365624"/>
            <a:chOff x="5530424" y="1176999"/>
            <a:chExt cx="2692263" cy="1365624"/>
          </a:xfrm>
        </p:grpSpPr>
        <p:sp>
          <p:nvSpPr>
            <p:cNvPr id="229" name="Flèche vers la droite 228">
              <a:extLst>
                <a:ext uri="{FF2B5EF4-FFF2-40B4-BE49-F238E27FC236}">
                  <a16:creationId xmlns:a16="http://schemas.microsoft.com/office/drawing/2014/main" id="{3FF58BCB-5289-1141-E0ED-EAC16EC4CC97}"/>
                </a:ext>
              </a:extLst>
            </p:cNvPr>
            <p:cNvSpPr/>
            <p:nvPr/>
          </p:nvSpPr>
          <p:spPr>
            <a:xfrm>
              <a:off x="5530424" y="1530342"/>
              <a:ext cx="1056602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30" name="Groupe 229">
              <a:extLst>
                <a:ext uri="{FF2B5EF4-FFF2-40B4-BE49-F238E27FC236}">
                  <a16:creationId xmlns:a16="http://schemas.microsoft.com/office/drawing/2014/main" id="{939B301E-0959-B449-216C-E85F60291025}"/>
                </a:ext>
              </a:extLst>
            </p:cNvPr>
            <p:cNvGrpSpPr/>
            <p:nvPr/>
          </p:nvGrpSpPr>
          <p:grpSpPr>
            <a:xfrm>
              <a:off x="6226932" y="1176999"/>
              <a:ext cx="1995755" cy="1365624"/>
              <a:chOff x="5098122" y="1176999"/>
              <a:chExt cx="1995755" cy="1365624"/>
            </a:xfrm>
          </p:grpSpPr>
          <p:sp>
            <p:nvSpPr>
              <p:cNvPr id="231" name="ZoneTexte 230">
                <a:extLst>
                  <a:ext uri="{FF2B5EF4-FFF2-40B4-BE49-F238E27FC236}">
                    <a16:creationId xmlns:a16="http://schemas.microsoft.com/office/drawing/2014/main" id="{3ED97B9A-F7BD-1111-2F77-7CE676C86054}"/>
                  </a:ext>
                </a:extLst>
              </p:cNvPr>
              <p:cNvSpPr txBox="1"/>
              <p:nvPr/>
            </p:nvSpPr>
            <p:spPr>
              <a:xfrm>
                <a:off x="5098122" y="2265624"/>
                <a:ext cx="199575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200"/>
                  <a:t>Stock control</a:t>
                </a:r>
              </a:p>
            </p:txBody>
          </p:sp>
          <p:grpSp>
            <p:nvGrpSpPr>
              <p:cNvPr id="232" name="Groupe 231">
                <a:extLst>
                  <a:ext uri="{FF2B5EF4-FFF2-40B4-BE49-F238E27FC236}">
                    <a16:creationId xmlns:a16="http://schemas.microsoft.com/office/drawing/2014/main" id="{7D01C5F3-42A6-EDCF-FBC0-1829D14FD45A}"/>
                  </a:ext>
                </a:extLst>
              </p:cNvPr>
              <p:cNvGrpSpPr/>
              <p:nvPr/>
            </p:nvGrpSpPr>
            <p:grpSpPr>
              <a:xfrm>
                <a:off x="5461685" y="1176999"/>
                <a:ext cx="1394469" cy="993212"/>
                <a:chOff x="5461686" y="1280557"/>
                <a:chExt cx="1249074" cy="889654"/>
              </a:xfrm>
            </p:grpSpPr>
            <p:pic>
              <p:nvPicPr>
                <p:cNvPr id="233" name="Image 232">
                  <a:extLst>
                    <a:ext uri="{FF2B5EF4-FFF2-40B4-BE49-F238E27FC236}">
                      <a16:creationId xmlns:a16="http://schemas.microsoft.com/office/drawing/2014/main" id="{A0ED2795-33DB-80EE-E4DE-DD9FE56E238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5461686" y="1280557"/>
                  <a:ext cx="1046384" cy="808365"/>
                </a:xfrm>
                <a:prstGeom prst="rect">
                  <a:avLst/>
                </a:prstGeom>
              </p:spPr>
            </p:pic>
            <p:pic>
              <p:nvPicPr>
                <p:cNvPr id="234" name="Image 233">
                  <a:extLst>
                    <a:ext uri="{FF2B5EF4-FFF2-40B4-BE49-F238E27FC236}">
                      <a16:creationId xmlns:a16="http://schemas.microsoft.com/office/drawing/2014/main" id="{C5141EEF-5E43-9CB5-6268-140734D880F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6096000" y="1876803"/>
                  <a:ext cx="614760" cy="293408"/>
                </a:xfrm>
                <a:prstGeom prst="rect">
                  <a:avLst/>
                </a:prstGeom>
              </p:spPr>
            </p:pic>
          </p:grpSp>
        </p:grpSp>
      </p:grpSp>
      <p:grpSp>
        <p:nvGrpSpPr>
          <p:cNvPr id="235" name="Groupe 234">
            <a:extLst>
              <a:ext uri="{FF2B5EF4-FFF2-40B4-BE49-F238E27FC236}">
                <a16:creationId xmlns:a16="http://schemas.microsoft.com/office/drawing/2014/main" id="{B05FE694-0325-7A37-B8BD-611932A9FFF7}"/>
              </a:ext>
            </a:extLst>
          </p:cNvPr>
          <p:cNvGrpSpPr/>
          <p:nvPr/>
        </p:nvGrpSpPr>
        <p:grpSpPr>
          <a:xfrm>
            <a:off x="462581" y="1176999"/>
            <a:ext cx="1995755" cy="1940290"/>
            <a:chOff x="4070754" y="1176999"/>
            <a:chExt cx="1995755" cy="1940290"/>
          </a:xfrm>
        </p:grpSpPr>
        <p:grpSp>
          <p:nvGrpSpPr>
            <p:cNvPr id="236" name="Groupe 235">
              <a:extLst>
                <a:ext uri="{FF2B5EF4-FFF2-40B4-BE49-F238E27FC236}">
                  <a16:creationId xmlns:a16="http://schemas.microsoft.com/office/drawing/2014/main" id="{1D3FBB19-C737-5399-482D-438C219F5D97}"/>
                </a:ext>
              </a:extLst>
            </p:cNvPr>
            <p:cNvGrpSpPr/>
            <p:nvPr/>
          </p:nvGrpSpPr>
          <p:grpSpPr>
            <a:xfrm>
              <a:off x="4070754" y="1176999"/>
              <a:ext cx="1995755" cy="1365624"/>
              <a:chOff x="2691614" y="1176999"/>
              <a:chExt cx="1995755" cy="1365624"/>
            </a:xfrm>
          </p:grpSpPr>
          <p:sp>
            <p:nvSpPr>
              <p:cNvPr id="238" name="ZoneTexte 237">
                <a:extLst>
                  <a:ext uri="{FF2B5EF4-FFF2-40B4-BE49-F238E27FC236}">
                    <a16:creationId xmlns:a16="http://schemas.microsoft.com/office/drawing/2014/main" id="{293588CE-23FE-1DC8-A0D7-6B3858D87868}"/>
                  </a:ext>
                </a:extLst>
              </p:cNvPr>
              <p:cNvSpPr txBox="1"/>
              <p:nvPr/>
            </p:nvSpPr>
            <p:spPr>
              <a:xfrm>
                <a:off x="2691614" y="2265624"/>
                <a:ext cx="199575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200"/>
                  <a:t>Stock Storage</a:t>
                </a:r>
              </a:p>
            </p:txBody>
          </p:sp>
          <p:pic>
            <p:nvPicPr>
              <p:cNvPr id="239" name="Image 238">
                <a:extLst>
                  <a:ext uri="{FF2B5EF4-FFF2-40B4-BE49-F238E27FC236}">
                    <a16:creationId xmlns:a16="http://schemas.microsoft.com/office/drawing/2014/main" id="{85CC1284-FF07-8DE4-67C8-440054D307E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121567" y="1176999"/>
                <a:ext cx="1180434" cy="911923"/>
              </a:xfrm>
              <a:prstGeom prst="rect">
                <a:avLst/>
              </a:prstGeom>
            </p:spPr>
          </p:pic>
        </p:grpSp>
        <p:sp>
          <p:nvSpPr>
            <p:cNvPr id="237" name="Flèche vers la droite 236">
              <a:extLst>
                <a:ext uri="{FF2B5EF4-FFF2-40B4-BE49-F238E27FC236}">
                  <a16:creationId xmlns:a16="http://schemas.microsoft.com/office/drawing/2014/main" id="{9D88F714-3D64-5528-63CC-9FA2B931F0BD}"/>
                </a:ext>
              </a:extLst>
            </p:cNvPr>
            <p:cNvSpPr/>
            <p:nvPr/>
          </p:nvSpPr>
          <p:spPr>
            <a:xfrm rot="16200000">
              <a:off x="4798336" y="2617803"/>
              <a:ext cx="538002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240" name="Groupe 239">
            <a:extLst>
              <a:ext uri="{FF2B5EF4-FFF2-40B4-BE49-F238E27FC236}">
                <a16:creationId xmlns:a16="http://schemas.microsoft.com/office/drawing/2014/main" id="{EF50A755-52C0-E66E-596F-E5330D05321A}"/>
              </a:ext>
            </a:extLst>
          </p:cNvPr>
          <p:cNvGrpSpPr/>
          <p:nvPr/>
        </p:nvGrpSpPr>
        <p:grpSpPr>
          <a:xfrm>
            <a:off x="461286" y="2994907"/>
            <a:ext cx="1995755" cy="1340070"/>
            <a:chOff x="285107" y="1202553"/>
            <a:chExt cx="1995755" cy="1340070"/>
          </a:xfrm>
        </p:grpSpPr>
        <p:sp>
          <p:nvSpPr>
            <p:cNvPr id="241" name="ZoneTexte 240">
              <a:extLst>
                <a:ext uri="{FF2B5EF4-FFF2-40B4-BE49-F238E27FC236}">
                  <a16:creationId xmlns:a16="http://schemas.microsoft.com/office/drawing/2014/main" id="{2B5338DF-66FC-3B04-81E2-9AB178CD62F7}"/>
                </a:ext>
              </a:extLst>
            </p:cNvPr>
            <p:cNvSpPr txBox="1"/>
            <p:nvPr/>
          </p:nvSpPr>
          <p:spPr>
            <a:xfrm>
              <a:off x="285107" y="2265624"/>
              <a:ext cx="1995755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/>
              <a:r>
                <a:rPr lang="en-GB" sz="1200"/>
                <a:t>Procurement</a:t>
              </a:r>
              <a:endParaRPr lang="fr-FR" sz="1200"/>
            </a:p>
          </p:txBody>
        </p:sp>
        <p:grpSp>
          <p:nvGrpSpPr>
            <p:cNvPr id="242" name="Groupe 241">
              <a:extLst>
                <a:ext uri="{FF2B5EF4-FFF2-40B4-BE49-F238E27FC236}">
                  <a16:creationId xmlns:a16="http://schemas.microsoft.com/office/drawing/2014/main" id="{069B5B7F-34C6-31D6-1CE1-C267FE604C91}"/>
                </a:ext>
              </a:extLst>
            </p:cNvPr>
            <p:cNvGrpSpPr/>
            <p:nvPr/>
          </p:nvGrpSpPr>
          <p:grpSpPr>
            <a:xfrm>
              <a:off x="713044" y="1202553"/>
              <a:ext cx="1139880" cy="831294"/>
              <a:chOff x="7540212" y="2774400"/>
              <a:chExt cx="1139880" cy="831294"/>
            </a:xfrm>
          </p:grpSpPr>
          <p:pic>
            <p:nvPicPr>
              <p:cNvPr id="243" name="Image 242">
                <a:extLst>
                  <a:ext uri="{FF2B5EF4-FFF2-40B4-BE49-F238E27FC236}">
                    <a16:creationId xmlns:a16="http://schemas.microsoft.com/office/drawing/2014/main" id="{BE221908-8E46-EEAB-297C-E114807BCFD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540212" y="2774400"/>
                <a:ext cx="1139880" cy="831294"/>
              </a:xfrm>
              <a:prstGeom prst="rect">
                <a:avLst/>
              </a:prstGeom>
            </p:spPr>
          </p:pic>
          <p:pic>
            <p:nvPicPr>
              <p:cNvPr id="244" name="Image 243">
                <a:extLst>
                  <a:ext uri="{FF2B5EF4-FFF2-40B4-BE49-F238E27FC236}">
                    <a16:creationId xmlns:a16="http://schemas.microsoft.com/office/drawing/2014/main" id="{40BF25AD-D275-DE1F-D315-77FA61ADDA2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832913" y="2953340"/>
                <a:ext cx="554478" cy="554478"/>
              </a:xfrm>
              <a:prstGeom prst="rect">
                <a:avLst/>
              </a:prstGeom>
            </p:spPr>
          </p:pic>
        </p:grp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E56A2D8C-166E-2006-1CF1-3AE1501D1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err="1"/>
              <a:t>Where</a:t>
            </a:r>
            <a:r>
              <a:rPr lang="fr-FR"/>
              <a:t> the standards fit in the process </a:t>
            </a:r>
            <a:r>
              <a:rPr lang="fr-FR" err="1"/>
              <a:t>map</a:t>
            </a:r>
            <a:endParaRPr lang="fr-FR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204AE516-A88C-A1CA-BE5E-590076EDED8B}"/>
              </a:ext>
            </a:extLst>
          </p:cNvPr>
          <p:cNvSpPr/>
          <p:nvPr/>
        </p:nvSpPr>
        <p:spPr>
          <a:xfrm>
            <a:off x="21481" y="942889"/>
            <a:ext cx="5342189" cy="5952479"/>
          </a:xfrm>
          <a:prstGeom prst="rect">
            <a:avLst/>
          </a:prstGeom>
          <a:gradFill flip="none" rotWithShape="1">
            <a:gsLst>
              <a:gs pos="91000">
                <a:schemeClr val="accent1">
                  <a:lumMod val="5000"/>
                  <a:lumOff val="95000"/>
                  <a:alpha val="84766"/>
                </a:schemeClr>
              </a:gs>
              <a:gs pos="100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BCA2CAD9-3227-4456-1B14-5BC70802F01B}"/>
              </a:ext>
            </a:extLst>
          </p:cNvPr>
          <p:cNvGrpSpPr/>
          <p:nvPr/>
        </p:nvGrpSpPr>
        <p:grpSpPr>
          <a:xfrm>
            <a:off x="5098122" y="3317670"/>
            <a:ext cx="1995755" cy="1959647"/>
            <a:chOff x="5098122" y="3317670"/>
            <a:chExt cx="1995755" cy="1959647"/>
          </a:xfrm>
        </p:grpSpPr>
        <p:sp>
          <p:nvSpPr>
            <p:cNvPr id="217" name="Flèche vers la droite 216">
              <a:extLst>
                <a:ext uri="{FF2B5EF4-FFF2-40B4-BE49-F238E27FC236}">
                  <a16:creationId xmlns:a16="http://schemas.microsoft.com/office/drawing/2014/main" id="{4E7E3AFC-39C0-9152-EA57-205FCC10F970}"/>
                </a:ext>
              </a:extLst>
            </p:cNvPr>
            <p:cNvSpPr/>
            <p:nvPr/>
          </p:nvSpPr>
          <p:spPr>
            <a:xfrm rot="5400000">
              <a:off x="5826998" y="3356186"/>
              <a:ext cx="538002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19" name="ZoneTexte 218">
              <a:extLst>
                <a:ext uri="{FF2B5EF4-FFF2-40B4-BE49-F238E27FC236}">
                  <a16:creationId xmlns:a16="http://schemas.microsoft.com/office/drawing/2014/main" id="{9447D7B5-4BEA-D6BB-F93C-95100EFDDAFC}"/>
                </a:ext>
              </a:extLst>
            </p:cNvPr>
            <p:cNvSpPr txBox="1"/>
            <p:nvPr/>
          </p:nvSpPr>
          <p:spPr>
            <a:xfrm>
              <a:off x="5098122" y="5000318"/>
              <a:ext cx="1995755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/>
              <a:r>
                <a:rPr lang="en-GB" sz="1200"/>
                <a:t>Recording in EHR</a:t>
              </a:r>
            </a:p>
          </p:txBody>
        </p:sp>
        <p:pic>
          <p:nvPicPr>
            <p:cNvPr id="221" name="Image 220" descr="Une image contenant texte&#10;&#10;Description générée automatiquement">
              <a:extLst>
                <a:ext uri="{FF2B5EF4-FFF2-40B4-BE49-F238E27FC236}">
                  <a16:creationId xmlns:a16="http://schemas.microsoft.com/office/drawing/2014/main" id="{11EF816C-7A66-03EA-589F-1DE3168AC40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5591317" y="4075091"/>
              <a:ext cx="947938" cy="691314"/>
            </a:xfrm>
            <a:prstGeom prst="rect">
              <a:avLst/>
            </a:prstGeom>
          </p:spPr>
        </p:pic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5AE508DD-795A-F74E-C768-9854E2531145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6211569" y="4312546"/>
              <a:ext cx="637580" cy="6375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580390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 2013 – 2022">
  <a:themeElements>
    <a:clrScheme name="Personnalisé 1">
      <a:dk1>
        <a:srgbClr val="000000"/>
      </a:dk1>
      <a:lt1>
        <a:srgbClr val="FFFFFF"/>
      </a:lt1>
      <a:dk2>
        <a:srgbClr val="213368"/>
      </a:dk2>
      <a:lt2>
        <a:srgbClr val="DDDDDD"/>
      </a:lt2>
      <a:accent1>
        <a:srgbClr val="98E1F2"/>
      </a:accent1>
      <a:accent2>
        <a:srgbClr val="C6E4D2"/>
      </a:accent2>
      <a:accent3>
        <a:srgbClr val="CBE2A9"/>
      </a:accent3>
      <a:accent4>
        <a:srgbClr val="FBDFA6"/>
      </a:accent4>
      <a:accent5>
        <a:srgbClr val="F6B6CC"/>
      </a:accent5>
      <a:accent6>
        <a:srgbClr val="E8CFE2"/>
      </a:accent6>
      <a:hlink>
        <a:srgbClr val="00B6DE"/>
      </a:hlink>
      <a:folHlink>
        <a:srgbClr val="213368"/>
      </a:folHlink>
    </a:clrScheme>
    <a:fontScheme name="GS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571</Words>
  <Application>Microsoft Macintosh PowerPoint</Application>
  <PresentationFormat>Grand écran</PresentationFormat>
  <Paragraphs>137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9" baseType="lpstr">
      <vt:lpstr>Arial</vt:lpstr>
      <vt:lpstr>Verdana</vt:lpstr>
      <vt:lpstr>Thème Office 2013 – 2022</vt:lpstr>
      <vt:lpstr>Definition of business process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Benefits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André Thijsen (visible)</dc:creator>
  <cp:lastModifiedBy>André Thijsen (visible)</cp:lastModifiedBy>
  <cp:revision>9</cp:revision>
  <dcterms:created xsi:type="dcterms:W3CDTF">2023-01-10T11:12:26Z</dcterms:created>
  <dcterms:modified xsi:type="dcterms:W3CDTF">2024-06-05T14:48:01Z</dcterms:modified>
</cp:coreProperties>
</file>