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6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  <p:sldId id="266" r:id="rId13"/>
    <p:sldId id="265" r:id="rId14"/>
    <p:sldId id="264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9"/>
    <p:restoredTop sz="96327"/>
  </p:normalViewPr>
  <p:slideViewPr>
    <p:cSldViewPr snapToGrid="0">
      <p:cViewPr varScale="1">
        <p:scale>
          <a:sx n="184" d="100"/>
          <a:sy n="184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.png"/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12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.png"/><Relationship Id="rId5" Type="http://schemas.openxmlformats.org/officeDocument/2006/relationships/image" Target="../media/image14.png"/><Relationship Id="rId1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7.png"/><Relationship Id="rId1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4.png"/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12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.png"/><Relationship Id="rId5" Type="http://schemas.openxmlformats.org/officeDocument/2006/relationships/image" Target="../media/image14.png"/><Relationship Id="rId1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7.png"/><Relationship Id="rId1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5.png"/><Relationship Id="rId18" Type="http://schemas.openxmlformats.org/officeDocument/2006/relationships/image" Target="../media/image3.pn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12" Type="http://schemas.openxmlformats.org/officeDocument/2006/relationships/image" Target="../media/image7.png"/><Relationship Id="rId17" Type="http://schemas.openxmlformats.org/officeDocument/2006/relationships/image" Target="../media/image2.png"/><Relationship Id="rId2" Type="http://schemas.openxmlformats.org/officeDocument/2006/relationships/image" Target="../media/image15.png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8.png"/><Relationship Id="rId5" Type="http://schemas.openxmlformats.org/officeDocument/2006/relationships/image" Target="../media/image17.png"/><Relationship Id="rId1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7.png"/><Relationship Id="rId18" Type="http://schemas.openxmlformats.org/officeDocument/2006/relationships/image" Target="../media/image2.pn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12" Type="http://schemas.openxmlformats.org/officeDocument/2006/relationships/image" Target="../media/image8.png"/><Relationship Id="rId17" Type="http://schemas.openxmlformats.org/officeDocument/2006/relationships/image" Target="../media/image4.png"/><Relationship Id="rId2" Type="http://schemas.openxmlformats.org/officeDocument/2006/relationships/image" Target="../media/image15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9.png"/><Relationship Id="rId5" Type="http://schemas.openxmlformats.org/officeDocument/2006/relationships/image" Target="../media/image17.png"/><Relationship Id="rId15" Type="http://schemas.openxmlformats.org/officeDocument/2006/relationships/image" Target="../media/image1.png"/><Relationship Id="rId10" Type="http://schemas.openxmlformats.org/officeDocument/2006/relationships/image" Target="../media/image10.png"/><Relationship Id="rId19" Type="http://schemas.openxmlformats.org/officeDocument/2006/relationships/image" Target="../media/image3.png"/><Relationship Id="rId4" Type="http://schemas.openxmlformats.org/officeDocument/2006/relationships/image" Target="../media/image16.png"/><Relationship Id="rId9" Type="http://schemas.openxmlformats.org/officeDocument/2006/relationships/image" Target="../media/image18.png"/><Relationship Id="rId1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9.png"/><Relationship Id="rId7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8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Involves obtaining a blood sample/s from a patient to assess, </a:t>
            </a:r>
            <a:r>
              <a:rPr lang="en-US" dirty="0"/>
              <a:t>monitor, diagnose </a:t>
            </a:r>
            <a:r>
              <a:rPr lang="en-US" sz="2000" dirty="0">
                <a:latin typeface="Verdana" panose="020B0604030504040204" pitchFamily="34" charset="0"/>
              </a:rPr>
              <a:t>and treat various medical conditions.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Blood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sample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collection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process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28E6E5AB-F4A5-4340-2536-FBD7D2EEE872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595570" y="5051782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EB10C57C-48B0-519B-FFF9-1104F5B20EF2}"/>
                </a:ext>
              </a:extLst>
            </p:cNvPr>
            <p:cNvGrpSpPr/>
            <p:nvPr/>
          </p:nvGrpSpPr>
          <p:grpSpPr>
            <a:xfrm>
              <a:off x="6642750" y="4294371"/>
              <a:ext cx="1206450" cy="631094"/>
              <a:chOff x="6642750" y="4294371"/>
              <a:chExt cx="1206450" cy="631094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60276EA4-AB0E-D22A-808B-0AC74FF9EA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F3B3FD09-C92F-DEAD-B535-E7AA344F51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2" name="Image 91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5D7DD34F-8A23-7F8B-E98C-5B78426C74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4597AA01-766D-15F9-18DD-F606E88BD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278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e 53">
            <a:extLst>
              <a:ext uri="{FF2B5EF4-FFF2-40B4-BE49-F238E27FC236}">
                <a16:creationId xmlns:a16="http://schemas.microsoft.com/office/drawing/2014/main" id="{FB951456-6B4D-9072-0157-90914ABB2793}"/>
              </a:ext>
            </a:extLst>
          </p:cNvPr>
          <p:cNvGrpSpPr/>
          <p:nvPr/>
        </p:nvGrpSpPr>
        <p:grpSpPr>
          <a:xfrm>
            <a:off x="4615202" y="4331378"/>
            <a:ext cx="2271209" cy="1868407"/>
            <a:chOff x="4615202" y="4331378"/>
            <a:chExt cx="2271209" cy="1868407"/>
          </a:xfrm>
        </p:grpSpPr>
        <p:sp>
          <p:nvSpPr>
            <p:cNvPr id="94" name="Flèche vers la droite 93">
              <a:extLst>
                <a:ext uri="{FF2B5EF4-FFF2-40B4-BE49-F238E27FC236}">
                  <a16:creationId xmlns:a16="http://schemas.microsoft.com/office/drawing/2014/main" id="{2ECE1A23-1C79-FD06-CCF8-5FA1194CBF75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A173904C-A72D-5D9A-A42F-D355AE967296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1EE877CE-8508-B168-46FF-60EE711ED8B2}"/>
                </a:ext>
              </a:extLst>
            </p:cNvPr>
            <p:cNvSpPr txBox="1"/>
            <p:nvPr/>
          </p:nvSpPr>
          <p:spPr>
            <a:xfrm>
              <a:off x="4615202" y="5057694"/>
              <a:ext cx="189026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(+SRIN)/SSCC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A7E16C16-4CC3-9E8A-EE5E-D855433CEDAB}"/>
                </a:ext>
              </a:extLst>
            </p:cNvPr>
            <p:cNvSpPr/>
            <p:nvPr/>
          </p:nvSpPr>
          <p:spPr>
            <a:xfrm>
              <a:off x="5157358" y="4405849"/>
              <a:ext cx="243313" cy="245559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Demi-tour 7">
              <a:extLst>
                <a:ext uri="{FF2B5EF4-FFF2-40B4-BE49-F238E27FC236}">
                  <a16:creationId xmlns:a16="http://schemas.microsoft.com/office/drawing/2014/main" id="{06A066FF-3708-A618-928D-EAB78E2CF0EE}"/>
                </a:ext>
              </a:extLst>
            </p:cNvPr>
            <p:cNvSpPr/>
            <p:nvPr/>
          </p:nvSpPr>
          <p:spPr>
            <a:xfrm rot="10800000">
              <a:off x="5180198" y="4538079"/>
              <a:ext cx="725172" cy="395729"/>
            </a:xfrm>
            <a:prstGeom prst="uturnArrow">
              <a:avLst>
                <a:gd name="adj1" fmla="val 24775"/>
                <a:gd name="adj2" fmla="val 25000"/>
                <a:gd name="adj3" fmla="val 34242"/>
                <a:gd name="adj4" fmla="val 17273"/>
                <a:gd name="adj5" fmla="val 9342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6DA6649-C717-4F30-17B3-1CB07FB14A1C}"/>
                </a:ext>
              </a:extLst>
            </p:cNvPr>
            <p:cNvSpPr/>
            <p:nvPr/>
          </p:nvSpPr>
          <p:spPr>
            <a:xfrm>
              <a:off x="5222138" y="4471227"/>
              <a:ext cx="113752" cy="11480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585EF563-35E7-4128-C45C-AEE372A4F97B}"/>
                </a:ext>
              </a:extLst>
            </p:cNvPr>
            <p:cNvGrpSpPr/>
            <p:nvPr/>
          </p:nvGrpSpPr>
          <p:grpSpPr>
            <a:xfrm>
              <a:off x="5531321" y="4331378"/>
              <a:ext cx="647779" cy="338853"/>
              <a:chOff x="6642750" y="4294371"/>
              <a:chExt cx="1206450" cy="631094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5DFDB51F-0EDE-BC73-F252-DB2965875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BE160D23-BDFD-0A86-9EF0-521D47881A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50" name="Image 49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2FEE06CC-30C1-B4A0-D896-DA0EC90708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7B705B25-0191-E5B8-1D4D-7E98B98D9E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28E6E5AB-F4A5-4340-2536-FBD7D2EEE872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595570" y="5051782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EB10C57C-48B0-519B-FFF9-1104F5B20EF2}"/>
                </a:ext>
              </a:extLst>
            </p:cNvPr>
            <p:cNvGrpSpPr/>
            <p:nvPr/>
          </p:nvGrpSpPr>
          <p:grpSpPr>
            <a:xfrm>
              <a:off x="6642750" y="4294371"/>
              <a:ext cx="1206450" cy="631094"/>
              <a:chOff x="6642750" y="4294371"/>
              <a:chExt cx="1206450" cy="631094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60276EA4-AB0E-D22A-808B-0AC74FF9EA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F3B3FD09-C92F-DEAD-B535-E7AA344F51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2" name="Image 91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5D7DD34F-8A23-7F8B-E98C-5B78426C74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4597AA01-766D-15F9-18DD-F606E88BD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7374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029A2310-B8E4-B5D7-AAB6-304C5AB23C2F}"/>
              </a:ext>
            </a:extLst>
          </p:cNvPr>
          <p:cNvGrpSpPr/>
          <p:nvPr/>
        </p:nvGrpSpPr>
        <p:grpSpPr>
          <a:xfrm>
            <a:off x="210870" y="4160694"/>
            <a:ext cx="4879421" cy="2611612"/>
            <a:chOff x="277692" y="4160694"/>
            <a:chExt cx="4879421" cy="2611612"/>
          </a:xfrm>
        </p:grpSpPr>
        <p:sp>
          <p:nvSpPr>
            <p:cNvPr id="95" name="Flèche vers la droite 94">
              <a:extLst>
                <a:ext uri="{FF2B5EF4-FFF2-40B4-BE49-F238E27FC236}">
                  <a16:creationId xmlns:a16="http://schemas.microsoft.com/office/drawing/2014/main" id="{5F3458B2-B1F1-5B67-DE26-E449F5C7D7EA}"/>
                </a:ext>
              </a:extLst>
            </p:cNvPr>
            <p:cNvSpPr/>
            <p:nvPr/>
          </p:nvSpPr>
          <p:spPr>
            <a:xfrm rot="10800000">
              <a:off x="4295166" y="4435704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C4BB8106-67C9-6797-5D66-73B071B7EE9F}"/>
                </a:ext>
              </a:extLst>
            </p:cNvPr>
            <p:cNvSpPr txBox="1"/>
            <p:nvPr/>
          </p:nvSpPr>
          <p:spPr>
            <a:xfrm>
              <a:off x="2958642" y="5350594"/>
              <a:ext cx="165281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tracked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through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LIMS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captured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against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record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EHR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94E7DD8-5A25-2786-D204-F40D5A536879}"/>
                </a:ext>
              </a:extLst>
            </p:cNvPr>
            <p:cNvSpPr txBox="1"/>
            <p:nvPr/>
          </p:nvSpPr>
          <p:spPr>
            <a:xfrm>
              <a:off x="3215613" y="5070277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AE192212-04D1-96E8-4F3C-4A3E17F74984}"/>
                </a:ext>
              </a:extLst>
            </p:cNvPr>
            <p:cNvGrpSpPr/>
            <p:nvPr/>
          </p:nvGrpSpPr>
          <p:grpSpPr>
            <a:xfrm>
              <a:off x="3268464" y="4160694"/>
              <a:ext cx="1072132" cy="812344"/>
              <a:chOff x="3922285" y="4118789"/>
              <a:chExt cx="1072132" cy="812344"/>
            </a:xfrm>
          </p:grpSpPr>
          <p:grpSp>
            <p:nvGrpSpPr>
              <p:cNvPr id="121" name="Groupe 120">
                <a:extLst>
                  <a:ext uri="{FF2B5EF4-FFF2-40B4-BE49-F238E27FC236}">
                    <a16:creationId xmlns:a16="http://schemas.microsoft.com/office/drawing/2014/main" id="{EA95D286-6734-0FB3-9E5B-E79FAA84321E}"/>
                  </a:ext>
                </a:extLst>
              </p:cNvPr>
              <p:cNvGrpSpPr/>
              <p:nvPr/>
            </p:nvGrpSpPr>
            <p:grpSpPr>
              <a:xfrm>
                <a:off x="3944492" y="4225868"/>
                <a:ext cx="788047" cy="546837"/>
                <a:chOff x="1614898" y="3850016"/>
                <a:chExt cx="788047" cy="546837"/>
              </a:xfrm>
            </p:grpSpPr>
            <p:pic>
              <p:nvPicPr>
                <p:cNvPr id="117" name="Image 116">
                  <a:extLst>
                    <a:ext uri="{FF2B5EF4-FFF2-40B4-BE49-F238E27FC236}">
                      <a16:creationId xmlns:a16="http://schemas.microsoft.com/office/drawing/2014/main" id="{0B1787BD-AA04-624C-0E00-76D5C896D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653116" y="3850016"/>
                  <a:ext cx="749829" cy="546837"/>
                </a:xfrm>
                <a:prstGeom prst="rect">
                  <a:avLst/>
                </a:prstGeom>
              </p:spPr>
            </p:pic>
            <p:sp>
              <p:nvSpPr>
                <p:cNvPr id="120" name="ZoneTexte 119">
                  <a:extLst>
                    <a:ext uri="{FF2B5EF4-FFF2-40B4-BE49-F238E27FC236}">
                      <a16:creationId xmlns:a16="http://schemas.microsoft.com/office/drawing/2014/main" id="{E63C3279-463B-32C4-AE2D-9CAF9740A26D}"/>
                    </a:ext>
                  </a:extLst>
                </p:cNvPr>
                <p:cNvSpPr txBox="1"/>
                <p:nvPr/>
              </p:nvSpPr>
              <p:spPr>
                <a:xfrm>
                  <a:off x="1614898" y="3925187"/>
                  <a:ext cx="637580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s-ES" sz="1200" b="1" dirty="0">
                      <a:solidFill>
                        <a:schemeClr val="tx1"/>
                      </a:solidFill>
                    </a:rPr>
                    <a:t>LIMS</a:t>
                  </a:r>
                  <a:endParaRPr lang="fr-FR" sz="1200" b="1" dirty="0"/>
                </a:p>
              </p:txBody>
            </p:sp>
          </p:grpSp>
          <p:pic>
            <p:nvPicPr>
              <p:cNvPr id="124" name="Image 123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FBCA265-623C-B109-2135-5968C817C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2285" y="4537475"/>
                <a:ext cx="397173" cy="393658"/>
              </a:xfrm>
              <a:prstGeom prst="rect">
                <a:avLst/>
              </a:prstGeom>
            </p:spPr>
          </p:pic>
          <p:pic>
            <p:nvPicPr>
              <p:cNvPr id="125" name="Image 124">
                <a:extLst>
                  <a:ext uri="{FF2B5EF4-FFF2-40B4-BE49-F238E27FC236}">
                    <a16:creationId xmlns:a16="http://schemas.microsoft.com/office/drawing/2014/main" id="{C6D5961E-7F3E-C59F-463F-D9085649C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8856" y="4118789"/>
                <a:ext cx="435561" cy="507692"/>
              </a:xfrm>
              <a:prstGeom prst="rect">
                <a:avLst/>
              </a:prstGeom>
            </p:spPr>
          </p:pic>
          <p:pic>
            <p:nvPicPr>
              <p:cNvPr id="126" name="Image 125">
                <a:extLst>
                  <a:ext uri="{FF2B5EF4-FFF2-40B4-BE49-F238E27FC236}">
                    <a16:creationId xmlns:a16="http://schemas.microsoft.com/office/drawing/2014/main" id="{4A38F4CC-BF46-C342-B3B4-85BF823824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8871" y="4448081"/>
                <a:ext cx="456728" cy="456728"/>
              </a:xfrm>
              <a:prstGeom prst="rect">
                <a:avLst/>
              </a:prstGeom>
            </p:spPr>
          </p:pic>
        </p:grp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B3DC339C-F04E-2582-9AD5-767B1EC337B4}"/>
                </a:ext>
              </a:extLst>
            </p:cNvPr>
            <p:cNvSpPr txBox="1"/>
            <p:nvPr/>
          </p:nvSpPr>
          <p:spPr>
            <a:xfrm>
              <a:off x="277692" y="6541474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*LIMS Laboratory Information management system</a:t>
              </a: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FB951456-6B4D-9072-0157-90914ABB2793}"/>
              </a:ext>
            </a:extLst>
          </p:cNvPr>
          <p:cNvGrpSpPr/>
          <p:nvPr/>
        </p:nvGrpSpPr>
        <p:grpSpPr>
          <a:xfrm>
            <a:off x="4615202" y="4331378"/>
            <a:ext cx="2271209" cy="1868407"/>
            <a:chOff x="4615202" y="4331378"/>
            <a:chExt cx="2271209" cy="1868407"/>
          </a:xfrm>
        </p:grpSpPr>
        <p:sp>
          <p:nvSpPr>
            <p:cNvPr id="94" name="Flèche vers la droite 93">
              <a:extLst>
                <a:ext uri="{FF2B5EF4-FFF2-40B4-BE49-F238E27FC236}">
                  <a16:creationId xmlns:a16="http://schemas.microsoft.com/office/drawing/2014/main" id="{2ECE1A23-1C79-FD06-CCF8-5FA1194CBF75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A173904C-A72D-5D9A-A42F-D355AE967296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1EE877CE-8508-B168-46FF-60EE711ED8B2}"/>
                </a:ext>
              </a:extLst>
            </p:cNvPr>
            <p:cNvSpPr txBox="1"/>
            <p:nvPr/>
          </p:nvSpPr>
          <p:spPr>
            <a:xfrm>
              <a:off x="4615202" y="5057694"/>
              <a:ext cx="189026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(+SRIN)/SSCC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A7E16C16-4CC3-9E8A-EE5E-D855433CEDAB}"/>
                </a:ext>
              </a:extLst>
            </p:cNvPr>
            <p:cNvSpPr/>
            <p:nvPr/>
          </p:nvSpPr>
          <p:spPr>
            <a:xfrm>
              <a:off x="5157358" y="4405849"/>
              <a:ext cx="243313" cy="245559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Demi-tour 7">
              <a:extLst>
                <a:ext uri="{FF2B5EF4-FFF2-40B4-BE49-F238E27FC236}">
                  <a16:creationId xmlns:a16="http://schemas.microsoft.com/office/drawing/2014/main" id="{06A066FF-3708-A618-928D-EAB78E2CF0EE}"/>
                </a:ext>
              </a:extLst>
            </p:cNvPr>
            <p:cNvSpPr/>
            <p:nvPr/>
          </p:nvSpPr>
          <p:spPr>
            <a:xfrm rot="10800000">
              <a:off x="5180198" y="4538079"/>
              <a:ext cx="725172" cy="395729"/>
            </a:xfrm>
            <a:prstGeom prst="uturnArrow">
              <a:avLst>
                <a:gd name="adj1" fmla="val 24775"/>
                <a:gd name="adj2" fmla="val 25000"/>
                <a:gd name="adj3" fmla="val 34242"/>
                <a:gd name="adj4" fmla="val 17273"/>
                <a:gd name="adj5" fmla="val 9342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6DA6649-C717-4F30-17B3-1CB07FB14A1C}"/>
                </a:ext>
              </a:extLst>
            </p:cNvPr>
            <p:cNvSpPr/>
            <p:nvPr/>
          </p:nvSpPr>
          <p:spPr>
            <a:xfrm>
              <a:off x="5222138" y="4471227"/>
              <a:ext cx="113752" cy="11480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585EF563-35E7-4128-C45C-AEE372A4F97B}"/>
                </a:ext>
              </a:extLst>
            </p:cNvPr>
            <p:cNvGrpSpPr/>
            <p:nvPr/>
          </p:nvGrpSpPr>
          <p:grpSpPr>
            <a:xfrm>
              <a:off x="5531321" y="4331378"/>
              <a:ext cx="647779" cy="338853"/>
              <a:chOff x="6642750" y="4294371"/>
              <a:chExt cx="1206450" cy="631094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5DFDB51F-0EDE-BC73-F252-DB2965875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BE160D23-BDFD-0A86-9EF0-521D47881A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50" name="Image 49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2FEE06CC-30C1-B4A0-D896-DA0EC90708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7B705B25-0191-E5B8-1D4D-7E98B98D9E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28E6E5AB-F4A5-4340-2536-FBD7D2EEE872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595570" y="5051782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EB10C57C-48B0-519B-FFF9-1104F5B20EF2}"/>
                </a:ext>
              </a:extLst>
            </p:cNvPr>
            <p:cNvGrpSpPr/>
            <p:nvPr/>
          </p:nvGrpSpPr>
          <p:grpSpPr>
            <a:xfrm>
              <a:off x="6642750" y="4294371"/>
              <a:ext cx="1206450" cy="631094"/>
              <a:chOff x="6642750" y="4294371"/>
              <a:chExt cx="1206450" cy="631094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60276EA4-AB0E-D22A-808B-0AC74FF9EA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F3B3FD09-C92F-DEAD-B535-E7AA344F51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2" name="Image 91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5D7DD34F-8A23-7F8B-E98C-5B78426C74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4597AA01-766D-15F9-18DD-F606E88BD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9387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029A2310-B8E4-B5D7-AAB6-304C5AB23C2F}"/>
              </a:ext>
            </a:extLst>
          </p:cNvPr>
          <p:cNvGrpSpPr/>
          <p:nvPr/>
        </p:nvGrpSpPr>
        <p:grpSpPr>
          <a:xfrm>
            <a:off x="210870" y="4160694"/>
            <a:ext cx="4879421" cy="2611612"/>
            <a:chOff x="277692" y="4160694"/>
            <a:chExt cx="4879421" cy="2611612"/>
          </a:xfrm>
        </p:grpSpPr>
        <p:sp>
          <p:nvSpPr>
            <p:cNvPr id="95" name="Flèche vers la droite 94">
              <a:extLst>
                <a:ext uri="{FF2B5EF4-FFF2-40B4-BE49-F238E27FC236}">
                  <a16:creationId xmlns:a16="http://schemas.microsoft.com/office/drawing/2014/main" id="{5F3458B2-B1F1-5B67-DE26-E449F5C7D7EA}"/>
                </a:ext>
              </a:extLst>
            </p:cNvPr>
            <p:cNvSpPr/>
            <p:nvPr/>
          </p:nvSpPr>
          <p:spPr>
            <a:xfrm rot="10800000">
              <a:off x="4295166" y="4435704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C4BB8106-67C9-6797-5D66-73B071B7EE9F}"/>
                </a:ext>
              </a:extLst>
            </p:cNvPr>
            <p:cNvSpPr txBox="1"/>
            <p:nvPr/>
          </p:nvSpPr>
          <p:spPr>
            <a:xfrm>
              <a:off x="2958642" y="5350594"/>
              <a:ext cx="165281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tracked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through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LIMS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captured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against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record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EHR</a:t>
              </a:r>
            </a:p>
          </p:txBody>
        </p:sp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E94E7DD8-5A25-2786-D204-F40D5A536879}"/>
                </a:ext>
              </a:extLst>
            </p:cNvPr>
            <p:cNvSpPr txBox="1"/>
            <p:nvPr/>
          </p:nvSpPr>
          <p:spPr>
            <a:xfrm>
              <a:off x="3215613" y="5070277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127" name="Groupe 126">
              <a:extLst>
                <a:ext uri="{FF2B5EF4-FFF2-40B4-BE49-F238E27FC236}">
                  <a16:creationId xmlns:a16="http://schemas.microsoft.com/office/drawing/2014/main" id="{AE192212-04D1-96E8-4F3C-4A3E17F74984}"/>
                </a:ext>
              </a:extLst>
            </p:cNvPr>
            <p:cNvGrpSpPr/>
            <p:nvPr/>
          </p:nvGrpSpPr>
          <p:grpSpPr>
            <a:xfrm>
              <a:off x="3268464" y="4160694"/>
              <a:ext cx="1072132" cy="812344"/>
              <a:chOff x="3922285" y="4118789"/>
              <a:chExt cx="1072132" cy="812344"/>
            </a:xfrm>
          </p:grpSpPr>
          <p:grpSp>
            <p:nvGrpSpPr>
              <p:cNvPr id="121" name="Groupe 120">
                <a:extLst>
                  <a:ext uri="{FF2B5EF4-FFF2-40B4-BE49-F238E27FC236}">
                    <a16:creationId xmlns:a16="http://schemas.microsoft.com/office/drawing/2014/main" id="{EA95D286-6734-0FB3-9E5B-E79FAA84321E}"/>
                  </a:ext>
                </a:extLst>
              </p:cNvPr>
              <p:cNvGrpSpPr/>
              <p:nvPr/>
            </p:nvGrpSpPr>
            <p:grpSpPr>
              <a:xfrm>
                <a:off x="3944492" y="4225868"/>
                <a:ext cx="788047" cy="546837"/>
                <a:chOff x="1614898" y="3850016"/>
                <a:chExt cx="788047" cy="546837"/>
              </a:xfrm>
            </p:grpSpPr>
            <p:pic>
              <p:nvPicPr>
                <p:cNvPr id="117" name="Image 116">
                  <a:extLst>
                    <a:ext uri="{FF2B5EF4-FFF2-40B4-BE49-F238E27FC236}">
                      <a16:creationId xmlns:a16="http://schemas.microsoft.com/office/drawing/2014/main" id="{0B1787BD-AA04-624C-0E00-76D5C896D2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653116" y="3850016"/>
                  <a:ext cx="749829" cy="546837"/>
                </a:xfrm>
                <a:prstGeom prst="rect">
                  <a:avLst/>
                </a:prstGeom>
              </p:spPr>
            </p:pic>
            <p:sp>
              <p:nvSpPr>
                <p:cNvPr id="120" name="ZoneTexte 119">
                  <a:extLst>
                    <a:ext uri="{FF2B5EF4-FFF2-40B4-BE49-F238E27FC236}">
                      <a16:creationId xmlns:a16="http://schemas.microsoft.com/office/drawing/2014/main" id="{E63C3279-463B-32C4-AE2D-9CAF9740A26D}"/>
                    </a:ext>
                  </a:extLst>
                </p:cNvPr>
                <p:cNvSpPr txBox="1"/>
                <p:nvPr/>
              </p:nvSpPr>
              <p:spPr>
                <a:xfrm>
                  <a:off x="1614898" y="3925187"/>
                  <a:ext cx="637580" cy="27699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s-ES" sz="1200" b="1" dirty="0">
                      <a:solidFill>
                        <a:schemeClr val="tx1"/>
                      </a:solidFill>
                    </a:rPr>
                    <a:t>LIMS</a:t>
                  </a:r>
                  <a:endParaRPr lang="fr-FR" sz="1200" b="1" dirty="0"/>
                </a:p>
              </p:txBody>
            </p:sp>
          </p:grpSp>
          <p:pic>
            <p:nvPicPr>
              <p:cNvPr id="124" name="Image 123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3FBCA265-623C-B109-2135-5968C817C4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22285" y="4537475"/>
                <a:ext cx="397173" cy="393658"/>
              </a:xfrm>
              <a:prstGeom prst="rect">
                <a:avLst/>
              </a:prstGeom>
            </p:spPr>
          </p:pic>
          <p:pic>
            <p:nvPicPr>
              <p:cNvPr id="125" name="Image 124">
                <a:extLst>
                  <a:ext uri="{FF2B5EF4-FFF2-40B4-BE49-F238E27FC236}">
                    <a16:creationId xmlns:a16="http://schemas.microsoft.com/office/drawing/2014/main" id="{C6D5961E-7F3E-C59F-463F-D9085649C5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8856" y="4118789"/>
                <a:ext cx="435561" cy="507692"/>
              </a:xfrm>
              <a:prstGeom prst="rect">
                <a:avLst/>
              </a:prstGeom>
            </p:spPr>
          </p:pic>
          <p:pic>
            <p:nvPicPr>
              <p:cNvPr id="126" name="Image 125">
                <a:extLst>
                  <a:ext uri="{FF2B5EF4-FFF2-40B4-BE49-F238E27FC236}">
                    <a16:creationId xmlns:a16="http://schemas.microsoft.com/office/drawing/2014/main" id="{4A38F4CC-BF46-C342-B3B4-85BF823824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8871" y="4448081"/>
                <a:ext cx="456728" cy="456728"/>
              </a:xfrm>
              <a:prstGeom prst="rect">
                <a:avLst/>
              </a:prstGeom>
            </p:spPr>
          </p:pic>
        </p:grp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B3DC339C-F04E-2582-9AD5-767B1EC337B4}"/>
                </a:ext>
              </a:extLst>
            </p:cNvPr>
            <p:cNvSpPr txBox="1"/>
            <p:nvPr/>
          </p:nvSpPr>
          <p:spPr>
            <a:xfrm>
              <a:off x="277692" y="6541474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*LIMS Laboratory Information management system</a:t>
              </a: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FB951456-6B4D-9072-0157-90914ABB2793}"/>
              </a:ext>
            </a:extLst>
          </p:cNvPr>
          <p:cNvGrpSpPr/>
          <p:nvPr/>
        </p:nvGrpSpPr>
        <p:grpSpPr>
          <a:xfrm>
            <a:off x="4615202" y="4331378"/>
            <a:ext cx="2271209" cy="1868407"/>
            <a:chOff x="4615202" y="4331378"/>
            <a:chExt cx="2271209" cy="1868407"/>
          </a:xfrm>
        </p:grpSpPr>
        <p:sp>
          <p:nvSpPr>
            <p:cNvPr id="94" name="Flèche vers la droite 93">
              <a:extLst>
                <a:ext uri="{FF2B5EF4-FFF2-40B4-BE49-F238E27FC236}">
                  <a16:creationId xmlns:a16="http://schemas.microsoft.com/office/drawing/2014/main" id="{2ECE1A23-1C79-FD06-CCF8-5FA1194CBF75}"/>
                </a:ext>
              </a:extLst>
            </p:cNvPr>
            <p:cNvSpPr/>
            <p:nvPr/>
          </p:nvSpPr>
          <p:spPr>
            <a:xfrm rot="10800000">
              <a:off x="6024464" y="4429792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A173904C-A72D-5D9A-A42F-D355AE967296}"/>
                </a:ext>
              </a:extLst>
            </p:cNvPr>
            <p:cNvSpPr txBox="1"/>
            <p:nvPr/>
          </p:nvSpPr>
          <p:spPr>
            <a:xfrm>
              <a:off x="4871300" y="5338011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Pathology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scanned</a:t>
              </a:r>
              <a:r>
                <a:rPr lang="es-ES" sz="1000" dirty="0">
                  <a:solidFill>
                    <a:schemeClr val="tx1"/>
                  </a:solidFill>
                </a:rPr>
                <a:t> at pick up and </a:t>
              </a:r>
              <a:r>
                <a:rPr lang="es-ES" sz="1000" dirty="0" err="1">
                  <a:solidFill>
                    <a:schemeClr val="tx1"/>
                  </a:solidFill>
                </a:rPr>
                <a:t>drop</a:t>
              </a:r>
              <a:r>
                <a:rPr lang="es-ES" sz="1000" dirty="0">
                  <a:solidFill>
                    <a:schemeClr val="tx1"/>
                  </a:solidFill>
                </a:rPr>
                <a:t> off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1EE877CE-8508-B168-46FF-60EE711ED8B2}"/>
                </a:ext>
              </a:extLst>
            </p:cNvPr>
            <p:cNvSpPr txBox="1"/>
            <p:nvPr/>
          </p:nvSpPr>
          <p:spPr>
            <a:xfrm>
              <a:off x="4615202" y="5057694"/>
              <a:ext cx="189026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(+SRIN)/SSCC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A7E16C16-4CC3-9E8A-EE5E-D855433CEDAB}"/>
                </a:ext>
              </a:extLst>
            </p:cNvPr>
            <p:cNvSpPr/>
            <p:nvPr/>
          </p:nvSpPr>
          <p:spPr>
            <a:xfrm>
              <a:off x="5157358" y="4405849"/>
              <a:ext cx="243313" cy="245559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Demi-tour 7">
              <a:extLst>
                <a:ext uri="{FF2B5EF4-FFF2-40B4-BE49-F238E27FC236}">
                  <a16:creationId xmlns:a16="http://schemas.microsoft.com/office/drawing/2014/main" id="{06A066FF-3708-A618-928D-EAB78E2CF0EE}"/>
                </a:ext>
              </a:extLst>
            </p:cNvPr>
            <p:cNvSpPr/>
            <p:nvPr/>
          </p:nvSpPr>
          <p:spPr>
            <a:xfrm rot="10800000">
              <a:off x="5180198" y="4538079"/>
              <a:ext cx="725172" cy="395729"/>
            </a:xfrm>
            <a:prstGeom prst="uturnArrow">
              <a:avLst>
                <a:gd name="adj1" fmla="val 24775"/>
                <a:gd name="adj2" fmla="val 25000"/>
                <a:gd name="adj3" fmla="val 34242"/>
                <a:gd name="adj4" fmla="val 17273"/>
                <a:gd name="adj5" fmla="val 9342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6DA6649-C717-4F30-17B3-1CB07FB14A1C}"/>
                </a:ext>
              </a:extLst>
            </p:cNvPr>
            <p:cNvSpPr/>
            <p:nvPr/>
          </p:nvSpPr>
          <p:spPr>
            <a:xfrm>
              <a:off x="5222138" y="4471227"/>
              <a:ext cx="113752" cy="11480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585EF563-35E7-4128-C45C-AEE372A4F97B}"/>
                </a:ext>
              </a:extLst>
            </p:cNvPr>
            <p:cNvGrpSpPr/>
            <p:nvPr/>
          </p:nvGrpSpPr>
          <p:grpSpPr>
            <a:xfrm>
              <a:off x="5531321" y="4331378"/>
              <a:ext cx="647779" cy="338853"/>
              <a:chOff x="6642750" y="4294371"/>
              <a:chExt cx="1206450" cy="631094"/>
            </a:xfrm>
          </p:grpSpPr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5DFDB51F-0EDE-BC73-F252-DB2965875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BE160D23-BDFD-0A86-9EF0-521D47881A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50" name="Image 49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2FEE06CC-30C1-B4A0-D896-DA0EC90708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7B705B25-0191-E5B8-1D4D-7E98B98D9E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7C81B6A7-9B4D-86E2-8C82-4D086413D2BC}"/>
              </a:ext>
            </a:extLst>
          </p:cNvPr>
          <p:cNvGrpSpPr/>
          <p:nvPr/>
        </p:nvGrpSpPr>
        <p:grpSpPr>
          <a:xfrm>
            <a:off x="1155316" y="4214537"/>
            <a:ext cx="2145430" cy="1993299"/>
            <a:chOff x="1276968" y="4214537"/>
            <a:chExt cx="2145430" cy="1993299"/>
          </a:xfrm>
        </p:grpSpPr>
        <p:sp>
          <p:nvSpPr>
            <p:cNvPr id="102" name="Flèche vers la droite 101">
              <a:extLst>
                <a:ext uri="{FF2B5EF4-FFF2-40B4-BE49-F238E27FC236}">
                  <a16:creationId xmlns:a16="http://schemas.microsoft.com/office/drawing/2014/main" id="{F99B9CFA-5F1D-5A5B-931D-867EF4B704F9}"/>
                </a:ext>
              </a:extLst>
            </p:cNvPr>
            <p:cNvSpPr/>
            <p:nvPr/>
          </p:nvSpPr>
          <p:spPr>
            <a:xfrm rot="10800000">
              <a:off x="2377060" y="4448287"/>
              <a:ext cx="10453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718F5249-DAAF-D548-3BBA-BDBEFCED71C8}"/>
                </a:ext>
              </a:extLst>
            </p:cNvPr>
            <p:cNvSpPr txBox="1"/>
            <p:nvPr/>
          </p:nvSpPr>
          <p:spPr>
            <a:xfrm>
              <a:off x="1276968" y="5346062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Electronic </a:t>
              </a:r>
              <a:r>
                <a:rPr lang="es-ES" sz="1000" dirty="0" err="1">
                  <a:solidFill>
                    <a:schemeClr val="tx1"/>
                  </a:solidFill>
                </a:rPr>
                <a:t>alert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requestor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inform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results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07195FA7-86C2-E358-E105-E7C41CF65BBC}"/>
                </a:ext>
              </a:extLst>
            </p:cNvPr>
            <p:cNvSpPr txBox="1"/>
            <p:nvPr/>
          </p:nvSpPr>
          <p:spPr>
            <a:xfrm>
              <a:off x="1390362" y="5065745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pic>
          <p:nvPicPr>
            <p:cNvPr id="131" name="Image 130" descr="Une image contenant capture d’écran, bleu vert, Bleu électrique, bleu&#10;&#10;Description générée automatiquement">
              <a:extLst>
                <a:ext uri="{FF2B5EF4-FFF2-40B4-BE49-F238E27FC236}">
                  <a16:creationId xmlns:a16="http://schemas.microsoft.com/office/drawing/2014/main" id="{1097687F-B31F-B3A2-BF80-E01A4DB1D5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20700000">
              <a:off x="1788054" y="4214537"/>
              <a:ext cx="359717" cy="647491"/>
            </a:xfrm>
            <a:prstGeom prst="rect">
              <a:avLst/>
            </a:prstGeom>
          </p:spPr>
        </p:pic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F4C860A7-3323-A1C6-6C8A-8FEA58B099BC}"/>
                </a:ext>
              </a:extLst>
            </p:cNvPr>
            <p:cNvSpPr/>
            <p:nvPr/>
          </p:nvSpPr>
          <p:spPr>
            <a:xfrm rot="900000">
              <a:off x="1955168" y="4309809"/>
              <a:ext cx="404038" cy="40403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1</a:t>
              </a: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28E6E5AB-F4A5-4340-2536-FBD7D2EEE872}"/>
              </a:ext>
            </a:extLst>
          </p:cNvPr>
          <p:cNvGrpSpPr/>
          <p:nvPr/>
        </p:nvGrpSpPr>
        <p:grpSpPr>
          <a:xfrm>
            <a:off x="6494623" y="4294371"/>
            <a:ext cx="2072412" cy="2207279"/>
            <a:chOff x="6494623" y="4294371"/>
            <a:chExt cx="2072412" cy="2207279"/>
          </a:xfrm>
        </p:grpSpPr>
        <p:sp>
          <p:nvSpPr>
            <p:cNvPr id="82" name="Flèche vers la droite 81">
              <a:extLst>
                <a:ext uri="{FF2B5EF4-FFF2-40B4-BE49-F238E27FC236}">
                  <a16:creationId xmlns:a16="http://schemas.microsoft.com/office/drawing/2014/main" id="{C535753F-D7A7-1267-207E-1E0C709F65C5}"/>
                </a:ext>
              </a:extLst>
            </p:cNvPr>
            <p:cNvSpPr/>
            <p:nvPr/>
          </p:nvSpPr>
          <p:spPr>
            <a:xfrm rot="10800000">
              <a:off x="7705088" y="4456285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E9CE2482-E4E3-51D7-FA7F-BE9525DBC418}"/>
                </a:ext>
              </a:extLst>
            </p:cNvPr>
            <p:cNvSpPr txBox="1"/>
            <p:nvPr/>
          </p:nvSpPr>
          <p:spPr>
            <a:xfrm>
              <a:off x="6494623" y="5332099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attached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to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each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</a:t>
              </a:r>
              <a:r>
                <a:rPr lang="es-ES" sz="1000" dirty="0">
                  <a:solidFill>
                    <a:schemeClr val="tx1"/>
                  </a:solidFill>
                </a:rPr>
                <a:t> at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point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whilst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present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89779239-FEEC-627E-8164-727261B79E98}"/>
                </a:ext>
              </a:extLst>
            </p:cNvPr>
            <p:cNvSpPr txBox="1"/>
            <p:nvPr/>
          </p:nvSpPr>
          <p:spPr>
            <a:xfrm>
              <a:off x="6595570" y="5051782"/>
              <a:ext cx="115127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GSRN (+SRIN)</a:t>
              </a:r>
            </a:p>
          </p:txBody>
        </p:sp>
        <p:grpSp>
          <p:nvGrpSpPr>
            <p:cNvPr id="45" name="Groupe 44">
              <a:extLst>
                <a:ext uri="{FF2B5EF4-FFF2-40B4-BE49-F238E27FC236}">
                  <a16:creationId xmlns:a16="http://schemas.microsoft.com/office/drawing/2014/main" id="{EB10C57C-48B0-519B-FFF9-1104F5B20EF2}"/>
                </a:ext>
              </a:extLst>
            </p:cNvPr>
            <p:cNvGrpSpPr/>
            <p:nvPr/>
          </p:nvGrpSpPr>
          <p:grpSpPr>
            <a:xfrm>
              <a:off x="6642750" y="4294371"/>
              <a:ext cx="1206450" cy="631094"/>
              <a:chOff x="6642750" y="4294371"/>
              <a:chExt cx="1206450" cy="631094"/>
            </a:xfrm>
          </p:grpSpPr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60276EA4-AB0E-D22A-808B-0AC74FF9EA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7228824" y="4306012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F3B3FD09-C92F-DEAD-B535-E7AA344F51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033803" y="4310580"/>
                <a:ext cx="620376" cy="614885"/>
              </a:xfrm>
              <a:prstGeom prst="rect">
                <a:avLst/>
              </a:prstGeom>
            </p:spPr>
          </p:pic>
          <p:pic>
            <p:nvPicPr>
              <p:cNvPr id="92" name="Image 91" descr="Une image contenant capture d’écran, logo, mémoire flash, conception&#10;&#10;Description générée automatiquement">
                <a:extLst>
                  <a:ext uri="{FF2B5EF4-FFF2-40B4-BE49-F238E27FC236}">
                    <a16:creationId xmlns:a16="http://schemas.microsoft.com/office/drawing/2014/main" id="{5D7DD34F-8A23-7F8B-E98C-5B78426C74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37771" y="4294371"/>
                <a:ext cx="620376" cy="614886"/>
              </a:xfrm>
              <a:prstGeom prst="rect">
                <a:avLst/>
              </a:prstGeom>
            </p:spPr>
          </p:pic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4597AA01-766D-15F9-18DD-F606E88BDE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6642750" y="4298939"/>
                <a:ext cx="620376" cy="614885"/>
              </a:xfrm>
              <a:prstGeom prst="rect">
                <a:avLst/>
              </a:prstGeom>
            </p:spPr>
          </p:pic>
        </p:grp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Reducing wrong blood in tube events  Patients only need a single sample taken, reducing discomfort and inconvenience</a:t>
            </a:r>
          </a:p>
          <a:p>
            <a:pPr marL="342900" indent="-342900" defTabSz="609525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No delays in results and treatment thanks to error elimination, reducing the risk of incorrect diagnoses caused by wrong results</a:t>
            </a:r>
          </a:p>
          <a:p>
            <a:pPr marL="342900" indent="-342900" defTabSz="609525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Better care for patients through reduced repeated processes </a:t>
            </a:r>
            <a:endParaRPr lang="en-GB" sz="2000" b="0" i="0" kern="1200" dirty="0"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Automated process reduces lab data entry efforts</a:t>
            </a:r>
            <a:endParaRPr lang="en-US" sz="2000" strike="sngStrike" dirty="0"/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Efficient and successful sample collections resulting in increased resource availability </a:t>
            </a:r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Electronic ordering and collection eliminates paper order readability and transcription incidents</a:t>
            </a:r>
            <a:endParaRPr lang="en-US" sz="2000" strike="sngStrike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69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983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486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479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935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839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157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s-ES" dirty="0" err="1"/>
              <a:t>Pathology</a:t>
            </a:r>
            <a:r>
              <a:rPr lang="es-ES" dirty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/>
              <a:t>collection</a:t>
            </a:r>
            <a:r>
              <a:rPr lang="es-ES" dirty="0"/>
              <a:t> </a:t>
            </a:r>
            <a:r>
              <a:rPr lang="es-ES" dirty="0" err="1"/>
              <a:t>process</a:t>
            </a:r>
            <a:endParaRPr lang="fr-FR" dirty="0"/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E438FECA-769E-259B-5FC7-B8DD5E579BF6}"/>
              </a:ext>
            </a:extLst>
          </p:cNvPr>
          <p:cNvGrpSpPr/>
          <p:nvPr/>
        </p:nvGrpSpPr>
        <p:grpSpPr>
          <a:xfrm>
            <a:off x="8055776" y="4139961"/>
            <a:ext cx="2412887" cy="2212195"/>
            <a:chOff x="8055776" y="4139961"/>
            <a:chExt cx="2412887" cy="2212195"/>
          </a:xfrm>
        </p:grpSpPr>
        <p:sp>
          <p:nvSpPr>
            <p:cNvPr id="81" name="Flèche vers la droite 80">
              <a:extLst>
                <a:ext uri="{FF2B5EF4-FFF2-40B4-BE49-F238E27FC236}">
                  <a16:creationId xmlns:a16="http://schemas.microsoft.com/office/drawing/2014/main" id="{C16AB77A-81C2-88D8-8A38-CC1AD9F69A37}"/>
                </a:ext>
              </a:extLst>
            </p:cNvPr>
            <p:cNvSpPr/>
            <p:nvPr/>
          </p:nvSpPr>
          <p:spPr>
            <a:xfrm rot="10800000">
              <a:off x="9353819" y="4460679"/>
              <a:ext cx="111484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E7A9584E-B38B-7261-C98C-0A36C891EA45}"/>
                </a:ext>
              </a:extLst>
            </p:cNvPr>
            <p:cNvSpPr txBox="1"/>
            <p:nvPr/>
          </p:nvSpPr>
          <p:spPr>
            <a:xfrm>
              <a:off x="8055776" y="5336493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captures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specimen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labels</a:t>
              </a:r>
              <a:r>
                <a:rPr lang="es-ES" sz="1000" dirty="0">
                  <a:solidFill>
                    <a:schemeClr val="tx1"/>
                  </a:solidFill>
                </a:rPr>
                <a:t> are </a:t>
              </a:r>
              <a:r>
                <a:rPr lang="es-ES" sz="1000" dirty="0" err="1">
                  <a:solidFill>
                    <a:schemeClr val="tx1"/>
                  </a:solidFill>
                </a:rPr>
                <a:t>printed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6" name="Image 85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EFAA5DCD-2107-F634-67E7-C722881714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796" y="4160694"/>
              <a:ext cx="999166" cy="999166"/>
            </a:xfrm>
            <a:prstGeom prst="rect">
              <a:avLst/>
            </a:prstGeom>
          </p:spPr>
        </p:pic>
        <p:pic>
          <p:nvPicPr>
            <p:cNvPr id="114" name="Image 113" descr="Une image contenant Rectangle, capture d’écran, motif, ligne&#10;&#10;Description générée automatiquement">
              <a:extLst>
                <a:ext uri="{FF2B5EF4-FFF2-40B4-BE49-F238E27FC236}">
                  <a16:creationId xmlns:a16="http://schemas.microsoft.com/office/drawing/2014/main" id="{09289DD5-0157-A94D-F95C-2CCBC0ACB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8900000">
              <a:off x="8147718" y="4139961"/>
              <a:ext cx="999166" cy="99916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617353CA-D63B-5EA3-9D4B-78751C5F2CB3}"/>
              </a:ext>
            </a:extLst>
          </p:cNvPr>
          <p:cNvGrpSpPr/>
          <p:nvPr/>
        </p:nvGrpSpPr>
        <p:grpSpPr>
          <a:xfrm>
            <a:off x="9827978" y="3422228"/>
            <a:ext cx="1378065" cy="1898779"/>
            <a:chOff x="9827978" y="3422228"/>
            <a:chExt cx="1378065" cy="1898779"/>
          </a:xfrm>
        </p:grpSpPr>
        <p:sp>
          <p:nvSpPr>
            <p:cNvPr id="56" name="Flèche vers la droite 55">
              <a:extLst>
                <a:ext uri="{FF2B5EF4-FFF2-40B4-BE49-F238E27FC236}">
                  <a16:creationId xmlns:a16="http://schemas.microsoft.com/office/drawing/2014/main" id="{9064E55F-BCE6-DCD8-46AD-1CFA5A279ACE}"/>
                </a:ext>
              </a:extLst>
            </p:cNvPr>
            <p:cNvSpPr/>
            <p:nvPr/>
          </p:nvSpPr>
          <p:spPr>
            <a:xfrm rot="5400000">
              <a:off x="10233023" y="3622717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0" name="Image 59" descr="Une image contenant capture d’écran, logo, mémoire flash, conception&#10;&#10;Description générée automatiquement">
              <a:extLst>
                <a:ext uri="{FF2B5EF4-FFF2-40B4-BE49-F238E27FC236}">
                  <a16:creationId xmlns:a16="http://schemas.microsoft.com/office/drawing/2014/main" id="{D3230A05-344E-D454-C758-60DD8ECAD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39100" y="4284176"/>
              <a:ext cx="620376" cy="614886"/>
            </a:xfrm>
            <a:prstGeom prst="rect">
              <a:avLst/>
            </a:prstGeom>
          </p:spPr>
        </p:pic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B145950D-5021-B852-E3E8-BEB15DCCCAFD}"/>
                </a:ext>
              </a:extLst>
            </p:cNvPr>
            <p:cNvSpPr txBox="1"/>
            <p:nvPr/>
          </p:nvSpPr>
          <p:spPr>
            <a:xfrm>
              <a:off x="9827978" y="4920897"/>
              <a:ext cx="1378065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6D525B46-E86C-CE4F-49CA-4D01C6292B0D}"/>
              </a:ext>
            </a:extLst>
          </p:cNvPr>
          <p:cNvGrpSpPr/>
          <p:nvPr/>
        </p:nvGrpSpPr>
        <p:grpSpPr>
          <a:xfrm>
            <a:off x="9009279" y="1424944"/>
            <a:ext cx="2343750" cy="1775355"/>
            <a:chOff x="9009279" y="1424944"/>
            <a:chExt cx="2343750" cy="1775355"/>
          </a:xfrm>
        </p:grpSpPr>
        <p:sp>
          <p:nvSpPr>
            <p:cNvPr id="41" name="Flèche vers la droite 40">
              <a:extLst>
                <a:ext uri="{FF2B5EF4-FFF2-40B4-BE49-F238E27FC236}">
                  <a16:creationId xmlns:a16="http://schemas.microsoft.com/office/drawing/2014/main" id="{8FDD5948-3730-FEDE-492B-B4E3C084E44F}"/>
                </a:ext>
              </a:extLst>
            </p:cNvPr>
            <p:cNvSpPr/>
            <p:nvPr/>
          </p:nvSpPr>
          <p:spPr>
            <a:xfrm>
              <a:off x="9009279" y="1639875"/>
              <a:ext cx="133203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5CAB42FF-6A46-2801-EEE6-F5FB68DB303A}"/>
                </a:ext>
              </a:extLst>
            </p:cNvPr>
            <p:cNvSpPr txBox="1"/>
            <p:nvPr/>
          </p:nvSpPr>
          <p:spPr>
            <a:xfrm>
              <a:off x="9974964" y="2492413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&amp;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sample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tubes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test </a:t>
              </a:r>
              <a:r>
                <a:rPr lang="es-ES" sz="1000" dirty="0" err="1">
                  <a:solidFill>
                    <a:schemeClr val="tx1"/>
                  </a:solidFill>
                </a:rPr>
                <a:t>required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F9B852D3-DE14-E837-9323-FF7F4222FC66}"/>
                </a:ext>
              </a:extLst>
            </p:cNvPr>
            <p:cNvSpPr txBox="1"/>
            <p:nvPr/>
          </p:nvSpPr>
          <p:spPr>
            <a:xfrm>
              <a:off x="10387087" y="2212096"/>
              <a:ext cx="55381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1000" dirty="0"/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2" name="Image 61" descr="Une image contenant capture d’écran, Bleu électrique, logo, bleu&#10;&#10;Description générée automatiquement">
              <a:extLst>
                <a:ext uri="{FF2B5EF4-FFF2-40B4-BE49-F238E27FC236}">
                  <a16:creationId xmlns:a16="http://schemas.microsoft.com/office/drawing/2014/main" id="{5F2C2ADD-01CB-29E9-BB1F-CA7CC7B68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53808" y="1424944"/>
              <a:ext cx="620376" cy="614886"/>
            </a:xfrm>
            <a:prstGeom prst="rect">
              <a:avLst/>
            </a:prstGeom>
          </p:spPr>
        </p:pic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3265730-D60F-6C2B-3A35-0B01D98CBC97}"/>
                </a:ext>
              </a:extLst>
            </p:cNvPr>
            <p:cNvSpPr/>
            <p:nvPr/>
          </p:nvSpPr>
          <p:spPr>
            <a:xfrm rot="2700000">
              <a:off x="10551301" y="1624559"/>
              <a:ext cx="225390" cy="225390"/>
            </a:xfrm>
            <a:prstGeom prst="rect">
              <a:avLst/>
            </a:prstGeom>
            <a:solidFill>
              <a:srgbClr val="FF0000">
                <a:alpha val="37000"/>
              </a:srgbClr>
            </a:solidFill>
            <a:ln w="50800" cap="rnd">
              <a:solidFill>
                <a:srgbClr val="FF0000"/>
              </a:solidFill>
              <a:round/>
            </a:ln>
            <a:effectLst>
              <a:softEdge rad="381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4D34C737-A539-CD07-C763-FD123BA03ACE}"/>
              </a:ext>
            </a:extLst>
          </p:cNvPr>
          <p:cNvGrpSpPr/>
          <p:nvPr/>
        </p:nvGrpSpPr>
        <p:grpSpPr>
          <a:xfrm>
            <a:off x="221534" y="1430318"/>
            <a:ext cx="9249816" cy="5119391"/>
            <a:chOff x="221534" y="1430318"/>
            <a:chExt cx="9249816" cy="5119391"/>
          </a:xfrm>
        </p:grpSpPr>
        <p:grpSp>
          <p:nvGrpSpPr>
            <p:cNvPr id="145" name="Groupe 144">
              <a:extLst>
                <a:ext uri="{FF2B5EF4-FFF2-40B4-BE49-F238E27FC236}">
                  <a16:creationId xmlns:a16="http://schemas.microsoft.com/office/drawing/2014/main" id="{A0199F3E-826B-D1AC-EDAC-C2CD4249D06B}"/>
                </a:ext>
              </a:extLst>
            </p:cNvPr>
            <p:cNvGrpSpPr/>
            <p:nvPr/>
          </p:nvGrpSpPr>
          <p:grpSpPr>
            <a:xfrm>
              <a:off x="7442929" y="1430318"/>
              <a:ext cx="2028421" cy="1918567"/>
              <a:chOff x="7442929" y="1430318"/>
              <a:chExt cx="2028421" cy="1918567"/>
            </a:xfrm>
          </p:grpSpPr>
          <p:sp>
            <p:nvSpPr>
              <p:cNvPr id="32" name="Flèche vers la droite 31">
                <a:extLst>
                  <a:ext uri="{FF2B5EF4-FFF2-40B4-BE49-F238E27FC236}">
                    <a16:creationId xmlns:a16="http://schemas.microsoft.com/office/drawing/2014/main" id="{B9D79828-D19B-F1D1-2348-3F94FBAFF8C6}"/>
                  </a:ext>
                </a:extLst>
              </p:cNvPr>
              <p:cNvSpPr/>
              <p:nvPr/>
            </p:nvSpPr>
            <p:spPr>
              <a:xfrm>
                <a:off x="7442929" y="1639875"/>
                <a:ext cx="861947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39" name="Image 38" descr="Une image contenant symbole, Graphique, capture d’écran, logo&#10;&#10;Description générée automatiquement">
                <a:extLst>
                  <a:ext uri="{FF2B5EF4-FFF2-40B4-BE49-F238E27FC236}">
                    <a16:creationId xmlns:a16="http://schemas.microsoft.com/office/drawing/2014/main" id="{0556BC21-7059-F087-3CEA-0198E161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75530" y="1430318"/>
                <a:ext cx="765810" cy="588717"/>
              </a:xfrm>
              <a:prstGeom prst="rect">
                <a:avLst/>
              </a:prstGeom>
            </p:spPr>
          </p:pic>
          <p:sp>
            <p:nvSpPr>
              <p:cNvPr id="42" name="ZoneTexte 41">
                <a:extLst>
                  <a:ext uri="{FF2B5EF4-FFF2-40B4-BE49-F238E27FC236}">
                    <a16:creationId xmlns:a16="http://schemas.microsoft.com/office/drawing/2014/main" id="{4720F173-8942-E64D-54CB-9B0F41C45D9A}"/>
                  </a:ext>
                </a:extLst>
              </p:cNvPr>
              <p:cNvSpPr txBox="1"/>
              <p:nvPr/>
            </p:nvSpPr>
            <p:spPr>
              <a:xfrm>
                <a:off x="8093285" y="2487111"/>
                <a:ext cx="1378065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PPID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system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checks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unique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identifier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before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allowing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the</a:t>
                </a:r>
                <a:r>
                  <a:rPr lang="es-ES" sz="1000" dirty="0">
                    <a:solidFill>
                      <a:schemeClr val="tx1"/>
                    </a:solidFill>
                  </a:rPr>
                  <a:t> HCP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continue</a:t>
                </a:r>
              </a:p>
            </p:txBody>
          </p: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2C2BF4E6-D5BD-30F7-B82D-5766F7959427}"/>
                  </a:ext>
                </a:extLst>
              </p:cNvPr>
              <p:cNvSpPr txBox="1"/>
              <p:nvPr/>
            </p:nvSpPr>
            <p:spPr>
              <a:xfrm>
                <a:off x="8206679" y="2206794"/>
                <a:ext cx="115127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GSRN (+SRIN)</a:t>
                </a:r>
              </a:p>
            </p:txBody>
          </p:sp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C1BA22BD-0C33-08CC-1567-874E8AF15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05563" y="1680506"/>
                <a:ext cx="464926" cy="359324"/>
              </a:xfrm>
              <a:prstGeom prst="rect">
                <a:avLst/>
              </a:prstGeom>
            </p:spPr>
          </p:pic>
        </p:grp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F25A8F7-FDD1-58A7-5349-C469B9B54FD6}"/>
                </a:ext>
              </a:extLst>
            </p:cNvPr>
            <p:cNvSpPr txBox="1"/>
            <p:nvPr/>
          </p:nvSpPr>
          <p:spPr>
            <a:xfrm>
              <a:off x="221534" y="6318877"/>
              <a:ext cx="3628001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900" dirty="0"/>
                <a:t>*PPID Positive Patient Identification</a:t>
              </a:r>
            </a:p>
          </p:txBody>
        </p:sp>
      </p:grp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B65370C5-8BAE-1373-B8AF-4E5DF173EC19}"/>
              </a:ext>
            </a:extLst>
          </p:cNvPr>
          <p:cNvGrpSpPr/>
          <p:nvPr/>
        </p:nvGrpSpPr>
        <p:grpSpPr>
          <a:xfrm>
            <a:off x="5876580" y="1424944"/>
            <a:ext cx="1929788" cy="1910709"/>
            <a:chOff x="5373569" y="1424944"/>
            <a:chExt cx="1929788" cy="1910709"/>
          </a:xfrm>
        </p:grpSpPr>
        <p:sp>
          <p:nvSpPr>
            <p:cNvPr id="24" name="Flèche vers la droite 23">
              <a:extLst>
                <a:ext uri="{FF2B5EF4-FFF2-40B4-BE49-F238E27FC236}">
                  <a16:creationId xmlns:a16="http://schemas.microsoft.com/office/drawing/2014/main" id="{1886DE5C-083B-EBEA-11DF-49533314ADD3}"/>
                </a:ext>
              </a:extLst>
            </p:cNvPr>
            <p:cNvSpPr/>
            <p:nvPr/>
          </p:nvSpPr>
          <p:spPr>
            <a:xfrm>
              <a:off x="5373569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BF6329-3832-388D-1A09-E4399C1F9FB1}"/>
                </a:ext>
              </a:extLst>
            </p:cNvPr>
            <p:cNvSpPr txBox="1"/>
            <p:nvPr/>
          </p:nvSpPr>
          <p:spPr>
            <a:xfrm>
              <a:off x="5925292" y="2473879"/>
              <a:ext cx="1378065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can </a:t>
              </a:r>
              <a:r>
                <a:rPr lang="es-ES" sz="1000" dirty="0" err="1">
                  <a:solidFill>
                    <a:schemeClr val="tx1"/>
                  </a:solidFill>
                </a:rPr>
                <a:t>proceed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scanning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staff ID </a:t>
              </a:r>
              <a:r>
                <a:rPr lang="es-ES" sz="1000" dirty="0" err="1">
                  <a:solidFill>
                    <a:schemeClr val="tx1"/>
                  </a:solidFill>
                </a:rPr>
                <a:t>card</a:t>
              </a:r>
              <a:endParaRPr lang="es-ES" sz="1000" dirty="0">
                <a:solidFill>
                  <a:schemeClr val="tx1"/>
                </a:solidFill>
              </a:endParaRP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45BD4A5-10E5-2920-5E31-3FF4A18E54C0}"/>
                </a:ext>
              </a:extLst>
            </p:cNvPr>
            <p:cNvSpPr txBox="1"/>
            <p:nvPr/>
          </p:nvSpPr>
          <p:spPr>
            <a:xfrm>
              <a:off x="6327624" y="2193562"/>
              <a:ext cx="57340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GSRN</a:t>
              </a:r>
            </a:p>
          </p:txBody>
        </p:sp>
        <p:pic>
          <p:nvPicPr>
            <p:cNvPr id="52" name="Image 51" descr="Une image contenant symbole, Graphique, capture d’écran, logo&#10;&#10;Description générée automatiquement">
              <a:extLst>
                <a:ext uri="{FF2B5EF4-FFF2-40B4-BE49-F238E27FC236}">
                  <a16:creationId xmlns:a16="http://schemas.microsoft.com/office/drawing/2014/main" id="{570A5702-5847-E1A1-CF7E-BB945B224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64127" y="1424944"/>
              <a:ext cx="765810" cy="588717"/>
            </a:xfrm>
            <a:prstGeom prst="rect">
              <a:avLst/>
            </a:prstGeom>
          </p:spPr>
        </p:pic>
      </p:grpSp>
      <p:grpSp>
        <p:nvGrpSpPr>
          <p:cNvPr id="147" name="Groupe 146">
            <a:extLst>
              <a:ext uri="{FF2B5EF4-FFF2-40B4-BE49-F238E27FC236}">
                <a16:creationId xmlns:a16="http://schemas.microsoft.com/office/drawing/2014/main" id="{76C02F64-6AB2-1ACF-0FE5-21860F2FEFFF}"/>
              </a:ext>
            </a:extLst>
          </p:cNvPr>
          <p:cNvGrpSpPr/>
          <p:nvPr/>
        </p:nvGrpSpPr>
        <p:grpSpPr>
          <a:xfrm>
            <a:off x="3975774" y="1000286"/>
            <a:ext cx="2071215" cy="2474434"/>
            <a:chOff x="3975774" y="1000286"/>
            <a:chExt cx="2071215" cy="2474434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3975774" y="1610450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4619614" y="2459057"/>
              <a:ext cx="1378065" cy="1015663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r>
                <a:rPr lang="es-ES" sz="1000" dirty="0" err="1">
                  <a:solidFill>
                    <a:schemeClr val="tx1"/>
                  </a:solidFill>
                </a:rPr>
                <a:t>scans</a:t>
              </a:r>
              <a:r>
                <a:rPr lang="es-ES" sz="1000" dirty="0">
                  <a:solidFill>
                    <a:schemeClr val="tx1"/>
                  </a:solidFill>
                </a:rPr>
                <a:t> 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ID (</a:t>
              </a:r>
              <a:r>
                <a:rPr lang="es-ES" sz="1000" dirty="0" err="1">
                  <a:solidFill>
                    <a:schemeClr val="tx1"/>
                  </a:solidFill>
                </a:rPr>
                <a:t>where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available</a:t>
              </a:r>
              <a:r>
                <a:rPr lang="es-ES" sz="1000" dirty="0">
                  <a:solidFill>
                    <a:schemeClr val="tx1"/>
                  </a:solidFill>
                </a:rPr>
                <a:t>) and </a:t>
              </a:r>
              <a:r>
                <a:rPr lang="es-ES" sz="1000" dirty="0" err="1">
                  <a:solidFill>
                    <a:schemeClr val="tx1"/>
                  </a:solidFill>
                </a:rPr>
                <a:t>verifies</a:t>
              </a:r>
              <a:r>
                <a:rPr lang="es-ES" sz="1000" dirty="0">
                  <a:solidFill>
                    <a:schemeClr val="tx1"/>
                  </a:solidFill>
                </a:rPr>
                <a:t> in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system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that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correct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4570302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F4954A49-A34E-A5F1-C876-52082D70B4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50218" y="1000286"/>
              <a:ext cx="514594" cy="783077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D6A2BFBC-9725-DD17-863A-E1F450CF031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31517" y="1662600"/>
              <a:ext cx="824311" cy="365788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1966B114-F8BA-9464-8DA9-40430885E4A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51419" y="1148625"/>
              <a:ext cx="464926" cy="359324"/>
            </a:xfrm>
            <a:prstGeom prst="rect">
              <a:avLst/>
            </a:prstGeom>
          </p:spPr>
        </p:pic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5583898C-3DB5-071E-2208-2033A273B892}"/>
              </a:ext>
            </a:extLst>
          </p:cNvPr>
          <p:cNvGrpSpPr/>
          <p:nvPr/>
        </p:nvGrpSpPr>
        <p:grpSpPr>
          <a:xfrm>
            <a:off x="2203991" y="932044"/>
            <a:ext cx="2089352" cy="2246468"/>
            <a:chOff x="2203991" y="932044"/>
            <a:chExt cx="2089352" cy="2246468"/>
          </a:xfrm>
        </p:grpSpPr>
        <p:sp>
          <p:nvSpPr>
            <p:cNvPr id="3" name="Flèche vers la droite 2">
              <a:extLst>
                <a:ext uri="{FF2B5EF4-FFF2-40B4-BE49-F238E27FC236}">
                  <a16:creationId xmlns:a16="http://schemas.microsoft.com/office/drawing/2014/main" id="{6C125FAA-88C9-BEE7-9CF3-C4987D6939B7}"/>
                </a:ext>
              </a:extLst>
            </p:cNvPr>
            <p:cNvSpPr/>
            <p:nvPr/>
          </p:nvSpPr>
          <p:spPr>
            <a:xfrm>
              <a:off x="2203991" y="1611821"/>
              <a:ext cx="861947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15" name="Image 14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D8B30E7C-90F5-31C7-4A69-E3C0D1B1F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3128200" y="932044"/>
              <a:ext cx="593764" cy="593764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6DF0604C-487B-7B13-A31B-848853DA4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66115" y="1095574"/>
              <a:ext cx="345085" cy="266703"/>
            </a:xfrm>
            <a:prstGeom prst="rect">
              <a:avLst/>
            </a:prstGeom>
          </p:spPr>
        </p:pic>
        <p:pic>
          <p:nvPicPr>
            <p:cNvPr id="17" name="Image 1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89D57A2-E66B-2E63-033F-23F9D00D0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1200" y="1398228"/>
              <a:ext cx="514595" cy="564556"/>
            </a:xfrm>
            <a:prstGeom prst="rect">
              <a:avLst/>
            </a:prstGeom>
          </p:spPr>
        </p:pic>
        <p:pic>
          <p:nvPicPr>
            <p:cNvPr id="18" name="Image 17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D7B8548C-5430-65E0-DD9B-C90820D73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109842" y="1403658"/>
              <a:ext cx="514595" cy="559126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A2D27E1D-7B88-DDF3-2D80-5E107E57CE5B}"/>
                </a:ext>
              </a:extLst>
            </p:cNvPr>
            <p:cNvSpPr txBox="1"/>
            <p:nvPr/>
          </p:nvSpPr>
          <p:spPr>
            <a:xfrm>
              <a:off x="2915278" y="2470626"/>
              <a:ext cx="1378065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verbally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confirms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their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identfication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details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76DE688A-917D-C67F-50FA-769C9F3522F7}"/>
              </a:ext>
            </a:extLst>
          </p:cNvPr>
          <p:cNvGrpSpPr/>
          <p:nvPr/>
        </p:nvGrpSpPr>
        <p:grpSpPr>
          <a:xfrm>
            <a:off x="1169238" y="1314017"/>
            <a:ext cx="1476687" cy="2314591"/>
            <a:chOff x="246581" y="1314017"/>
            <a:chExt cx="1476687" cy="231459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F4BBB34-F3E9-D0AB-711A-3573FDD0A107}"/>
                </a:ext>
              </a:extLst>
            </p:cNvPr>
            <p:cNvSpPr txBox="1"/>
            <p:nvPr/>
          </p:nvSpPr>
          <p:spPr>
            <a:xfrm>
              <a:off x="295893" y="2459057"/>
              <a:ext cx="1378065" cy="116955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The</a:t>
              </a:r>
              <a:r>
                <a:rPr lang="es-ES" sz="1000" dirty="0">
                  <a:solidFill>
                    <a:schemeClr val="tx1"/>
                  </a:solidFill>
                </a:rPr>
                <a:t> HCP </a:t>
              </a:r>
              <a:br>
                <a:rPr lang="es-ES" sz="1000" dirty="0">
                  <a:solidFill>
                    <a:schemeClr val="tx1"/>
                  </a:solidFill>
                </a:rPr>
              </a:br>
              <a:r>
                <a:rPr lang="es-ES" sz="1000" dirty="0">
                  <a:solidFill>
                    <a:schemeClr val="tx1"/>
                  </a:solidFill>
                </a:rPr>
                <a:t>(doctor, nurse </a:t>
              </a:r>
              <a:r>
                <a:rPr lang="es-ES" sz="1000" dirty="0" err="1">
                  <a:solidFill>
                    <a:schemeClr val="tx1"/>
                  </a:solidFill>
                </a:rPr>
                <a:t>or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phlebotomist</a:t>
              </a:r>
              <a:r>
                <a:rPr lang="es-ES" sz="1000" dirty="0">
                  <a:solidFill>
                    <a:schemeClr val="tx1"/>
                  </a:solidFill>
                </a:rPr>
                <a:t>) </a:t>
              </a:r>
              <a:r>
                <a:rPr lang="es-ES" sz="1000" dirty="0" err="1">
                  <a:solidFill>
                    <a:schemeClr val="tx1"/>
                  </a:solidFill>
                </a:rPr>
                <a:t>selects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patient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from</a:t>
              </a:r>
              <a:r>
                <a:rPr lang="es-ES" sz="1000" dirty="0">
                  <a:solidFill>
                    <a:schemeClr val="tx1"/>
                  </a:solidFill>
                </a:rPr>
                <a:t> a </a:t>
              </a:r>
              <a:r>
                <a:rPr lang="es-ES" sz="1000" dirty="0" err="1">
                  <a:solidFill>
                    <a:schemeClr val="tx1"/>
                  </a:solidFill>
                </a:rPr>
                <a:t>pending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collections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list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BF09CA-EA87-F946-00F9-4B2C1DC2C013}"/>
                </a:ext>
              </a:extLst>
            </p:cNvPr>
            <p:cNvSpPr txBox="1"/>
            <p:nvPr/>
          </p:nvSpPr>
          <p:spPr>
            <a:xfrm>
              <a:off x="246581" y="2178740"/>
              <a:ext cx="1476687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</a:t>
              </a:r>
            </a:p>
          </p:txBody>
        </p:sp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75FC91D3-47EA-95A7-C1E5-1D314DD74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4171" y="1314017"/>
              <a:ext cx="381950" cy="581228"/>
            </a:xfrm>
            <a:prstGeom prst="rect">
              <a:avLst/>
            </a:prstGeom>
          </p:spPr>
        </p:pic>
        <p:pic>
          <p:nvPicPr>
            <p:cNvPr id="13" name="Image 12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FB7FBD61-3815-5EC2-95AF-2E8F8A8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44066" y="1398228"/>
              <a:ext cx="514595" cy="564556"/>
            </a:xfrm>
            <a:prstGeom prst="rect">
              <a:avLst/>
            </a:prstGeom>
          </p:spPr>
        </p:pic>
        <p:pic>
          <p:nvPicPr>
            <p:cNvPr id="14" name="Image 13" descr="Une image contenant cercle, Graphique, capture d’écran&#10;&#10;Description générée automatiquement">
              <a:extLst>
                <a:ext uri="{FF2B5EF4-FFF2-40B4-BE49-F238E27FC236}">
                  <a16:creationId xmlns:a16="http://schemas.microsoft.com/office/drawing/2014/main" id="{3B78C2A4-CC42-B80B-0C05-FED432B44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48660" y="1403658"/>
              <a:ext cx="514595" cy="5591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7259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501</TotalTime>
  <Words>1492</Words>
  <Application>Microsoft Macintosh PowerPoint</Application>
  <PresentationFormat>Grand écran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Verdana</vt:lpstr>
      <vt:lpstr>Thème Office 2013 – 2022</vt:lpstr>
      <vt:lpstr>Definition of business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Pathology sample collection process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55</cp:revision>
  <dcterms:created xsi:type="dcterms:W3CDTF">2023-01-10T11:12:26Z</dcterms:created>
  <dcterms:modified xsi:type="dcterms:W3CDTF">2024-12-05T09:42:09Z</dcterms:modified>
</cp:coreProperties>
</file>