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3" r:id="rId3"/>
    <p:sldId id="274" r:id="rId4"/>
    <p:sldId id="275" r:id="rId5"/>
    <p:sldId id="276" r:id="rId6"/>
    <p:sldId id="277" r:id="rId7"/>
    <p:sldId id="278" r:id="rId8"/>
    <p:sldId id="264" r:id="rId9"/>
    <p:sldId id="27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5" autoAdjust="0"/>
    <p:restoredTop sz="96327"/>
  </p:normalViewPr>
  <p:slideViewPr>
    <p:cSldViewPr snapToGrid="0">
      <p:cViewPr varScale="1">
        <p:scale>
          <a:sx n="124" d="100"/>
          <a:sy n="124" d="100"/>
        </p:scale>
        <p:origin x="7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cs typeface="+mn-lt"/>
              </a:rPr>
              <a:t>The Catalogue of Goods and Services is the instrument that identifies in an orderly and systematic manner the goods and services demanded by hospitals. The </a:t>
            </a:r>
            <a:r>
              <a:rPr lang="en-US" sz="2000" dirty="0" err="1">
                <a:cs typeface="+mn-lt"/>
              </a:rPr>
              <a:t>organisation</a:t>
            </a:r>
            <a:r>
              <a:rPr lang="en-US" sz="2000" dirty="0">
                <a:cs typeface="+mn-lt"/>
              </a:rPr>
              <a:t> of demand and supply through the </a:t>
            </a:r>
            <a:r>
              <a:rPr lang="en-US" sz="2000" dirty="0" err="1">
                <a:cs typeface="+mn-lt"/>
              </a:rPr>
              <a:t>categorisation</a:t>
            </a:r>
            <a:r>
              <a:rPr lang="en-US" sz="2000" dirty="0">
                <a:cs typeface="+mn-lt"/>
              </a:rPr>
              <a:t> and codification of all goods and services consumed by the healthcare providers is essential for the </a:t>
            </a:r>
            <a:r>
              <a:rPr lang="en-US" sz="2000" dirty="0" err="1">
                <a:cs typeface="+mn-lt"/>
              </a:rPr>
              <a:t>normalisation</a:t>
            </a:r>
            <a:r>
              <a:rPr lang="en-US" sz="2000" dirty="0">
                <a:cs typeface="+mn-lt"/>
              </a:rPr>
              <a:t> and </a:t>
            </a:r>
            <a:r>
              <a:rPr lang="en-US" sz="2000" dirty="0" err="1">
                <a:cs typeface="+mn-lt"/>
              </a:rPr>
              <a:t>standardisation</a:t>
            </a:r>
            <a:r>
              <a:rPr lang="en-US" sz="2000" dirty="0">
                <a:cs typeface="+mn-lt"/>
              </a:rPr>
              <a:t> of all procurement procedures. 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cs typeface="+mn-lt"/>
              </a:rPr>
              <a:t>The GDSN standard contributes to efficient catalogue management by ensuring that trading partners have immediate access to the most up-to-date and comprehensive information needed to exchange products in local and global markets.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Catalogue Management and Master Data Alignment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Une image contenant pièce, clipart&#10;&#10;Description générée automatiquement">
            <a:extLst>
              <a:ext uri="{FF2B5EF4-FFF2-40B4-BE49-F238E27FC236}">
                <a16:creationId xmlns:a16="http://schemas.microsoft.com/office/drawing/2014/main" id="{825C88F0-5497-1617-7F9C-BD0A230E7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420" y="3475186"/>
            <a:ext cx="1378536" cy="1356884"/>
          </a:xfrm>
          <a:prstGeom prst="rect">
            <a:avLst/>
          </a:prstGeom>
        </p:spPr>
      </p:pic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1D80DAA0-BFE8-636D-72F6-D312A6AD341C}"/>
              </a:ext>
            </a:extLst>
          </p:cNvPr>
          <p:cNvGrpSpPr/>
          <p:nvPr/>
        </p:nvGrpSpPr>
        <p:grpSpPr>
          <a:xfrm>
            <a:off x="371428" y="1909577"/>
            <a:ext cx="1981354" cy="1254496"/>
            <a:chOff x="371428" y="1140178"/>
            <a:chExt cx="1981354" cy="1254496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B191E1FC-5D0D-35A0-8FFD-4C90870887F1}"/>
                </a:ext>
              </a:extLst>
            </p:cNvPr>
            <p:cNvGrpSpPr/>
            <p:nvPr/>
          </p:nvGrpSpPr>
          <p:grpSpPr>
            <a:xfrm>
              <a:off x="705490" y="1140178"/>
              <a:ext cx="1178737" cy="900295"/>
              <a:chOff x="729085" y="1140178"/>
              <a:chExt cx="1988508" cy="1518782"/>
            </a:xfrm>
          </p:grpSpPr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25C7B678-2BEA-1236-9FDC-C2324E52B4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9085" y="1140178"/>
                <a:ext cx="1637348" cy="1045634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7C87554F-94C9-8359-1473-7711FADE99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42895CF0-7568-8A70-5C01-72AB277449F0}"/>
                </a:ext>
              </a:extLst>
            </p:cNvPr>
            <p:cNvSpPr txBox="1"/>
            <p:nvPr/>
          </p:nvSpPr>
          <p:spPr>
            <a:xfrm>
              <a:off x="371428" y="2025342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</a:t>
              </a:r>
            </a:p>
          </p:txBody>
        </p: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46F2E5F8-ED39-0495-0BC2-71ABB9D407E6}"/>
              </a:ext>
            </a:extLst>
          </p:cNvPr>
          <p:cNvGrpSpPr/>
          <p:nvPr/>
        </p:nvGrpSpPr>
        <p:grpSpPr>
          <a:xfrm>
            <a:off x="371428" y="3565817"/>
            <a:ext cx="1981354" cy="1272984"/>
            <a:chOff x="371428" y="2988857"/>
            <a:chExt cx="1981354" cy="1272984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DB3364CB-9C60-81A3-A2CE-CAB246BAEA70}"/>
                </a:ext>
              </a:extLst>
            </p:cNvPr>
            <p:cNvGrpSpPr/>
            <p:nvPr/>
          </p:nvGrpSpPr>
          <p:grpSpPr>
            <a:xfrm>
              <a:off x="705490" y="2988857"/>
              <a:ext cx="1178737" cy="900296"/>
              <a:chOff x="729085" y="1140177"/>
              <a:chExt cx="1988508" cy="1518783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F8CB6756-2AB5-889C-A2CB-2AB162CCCD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F86127E3-40C9-2DBA-A332-EEA64CF75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02B72595-48A7-4715-B526-CF50A433BD44}"/>
                </a:ext>
              </a:extLst>
            </p:cNvPr>
            <p:cNvSpPr txBox="1"/>
            <p:nvPr/>
          </p:nvSpPr>
          <p:spPr>
            <a:xfrm>
              <a:off x="371428" y="3892509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B</a:t>
              </a: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2473F806-871C-E070-8175-3A32E3DF751A}"/>
              </a:ext>
            </a:extLst>
          </p:cNvPr>
          <p:cNvGrpSpPr/>
          <p:nvPr/>
        </p:nvGrpSpPr>
        <p:grpSpPr>
          <a:xfrm>
            <a:off x="371428" y="5269168"/>
            <a:ext cx="1981354" cy="1257971"/>
            <a:chOff x="371428" y="4698387"/>
            <a:chExt cx="1981354" cy="1257971"/>
          </a:xfrm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76D2D223-857A-43A3-A494-8D6C22EB8322}"/>
                </a:ext>
              </a:extLst>
            </p:cNvPr>
            <p:cNvGrpSpPr/>
            <p:nvPr/>
          </p:nvGrpSpPr>
          <p:grpSpPr>
            <a:xfrm>
              <a:off x="705490" y="4698387"/>
              <a:ext cx="1178737" cy="900296"/>
              <a:chOff x="729085" y="1140177"/>
              <a:chExt cx="1988508" cy="1518783"/>
            </a:xfrm>
          </p:grpSpPr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FE2CF6D4-383C-2D81-2EC1-3A8D5BC6C3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32D7E46A-8769-1CC5-476C-833641D986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FB7ADAEF-24D9-E9D0-4ECF-F8C7F6FE6701}"/>
                </a:ext>
              </a:extLst>
            </p:cNvPr>
            <p:cNvSpPr txBox="1"/>
            <p:nvPr/>
          </p:nvSpPr>
          <p:spPr>
            <a:xfrm>
              <a:off x="371428" y="5587026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</a:t>
              </a:r>
            </a:p>
          </p:txBody>
        </p:sp>
      </p:grpSp>
      <p:sp>
        <p:nvSpPr>
          <p:cNvPr id="87" name="ZoneTexte 86">
            <a:extLst>
              <a:ext uri="{FF2B5EF4-FFF2-40B4-BE49-F238E27FC236}">
                <a16:creationId xmlns:a16="http://schemas.microsoft.com/office/drawing/2014/main" id="{4AF340B7-618A-B4BE-B639-6174BA7E4157}"/>
              </a:ext>
            </a:extLst>
          </p:cNvPr>
          <p:cNvSpPr txBox="1"/>
          <p:nvPr/>
        </p:nvSpPr>
        <p:spPr>
          <a:xfrm>
            <a:off x="4982994" y="5093729"/>
            <a:ext cx="2211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Provider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/GS1 MO</a:t>
            </a:r>
          </a:p>
        </p:txBody>
      </p: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570ED0E3-C49A-3D27-495B-CECA9182A55B}"/>
              </a:ext>
            </a:extLst>
          </p:cNvPr>
          <p:cNvGrpSpPr/>
          <p:nvPr/>
        </p:nvGrpSpPr>
        <p:grpSpPr>
          <a:xfrm>
            <a:off x="5047698" y="1368836"/>
            <a:ext cx="2096604" cy="1881761"/>
            <a:chOff x="5047698" y="640802"/>
            <a:chExt cx="2096604" cy="1881761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C7CECC52-FB59-E5A1-4320-8C5AAC4D8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56634" y="640802"/>
              <a:ext cx="1064616" cy="1411514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7950591C-7ECE-9556-60C4-35B8D56325AB}"/>
                </a:ext>
              </a:extLst>
            </p:cNvPr>
            <p:cNvSpPr txBox="1"/>
            <p:nvPr/>
          </p:nvSpPr>
          <p:spPr>
            <a:xfrm>
              <a:off x="5047698" y="2153231"/>
              <a:ext cx="209660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GDSN data pool</a:t>
              </a:r>
            </a:p>
          </p:txBody>
        </p: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E5BD9628-53EE-1CAD-A510-D84857AC927D}"/>
              </a:ext>
            </a:extLst>
          </p:cNvPr>
          <p:cNvGrpSpPr/>
          <p:nvPr/>
        </p:nvGrpSpPr>
        <p:grpSpPr>
          <a:xfrm>
            <a:off x="9945102" y="3441381"/>
            <a:ext cx="1872031" cy="1524480"/>
            <a:chOff x="9945102" y="2713347"/>
            <a:chExt cx="1872031" cy="1524480"/>
          </a:xfrm>
        </p:grpSpPr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E6336A36-BE81-8D8B-C793-B5C00DCD21B8}"/>
                </a:ext>
              </a:extLst>
            </p:cNvPr>
            <p:cNvGrpSpPr/>
            <p:nvPr/>
          </p:nvGrpSpPr>
          <p:grpSpPr>
            <a:xfrm>
              <a:off x="9945102" y="2713347"/>
              <a:ext cx="1716513" cy="1246668"/>
              <a:chOff x="9860266" y="2496766"/>
              <a:chExt cx="1801352" cy="1308285"/>
            </a:xfrm>
          </p:grpSpPr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967F8057-ACFD-755C-E23B-2D7E4BFA1A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113433" y="2496766"/>
                <a:ext cx="1548185" cy="989562"/>
              </a:xfrm>
              <a:prstGeom prst="rect">
                <a:avLst/>
              </a:prstGeom>
            </p:spPr>
          </p:pic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D9758935-4B8B-7F16-65F2-651F6EB061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60266" y="3067656"/>
                <a:ext cx="570885" cy="737395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BED25B97-FB2F-A9D3-83DE-270B02B2FDCF}"/>
                </a:ext>
              </a:extLst>
            </p:cNvPr>
            <p:cNvSpPr txBox="1"/>
            <p:nvPr/>
          </p:nvSpPr>
          <p:spPr>
            <a:xfrm>
              <a:off x="9970358" y="3868495"/>
              <a:ext cx="184677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Hospital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AC7E53E-83EC-22AE-DC9D-D79C9BAD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699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Une image contenant pièce, clipart&#10;&#10;Description générée automatiquement">
            <a:extLst>
              <a:ext uri="{FF2B5EF4-FFF2-40B4-BE49-F238E27FC236}">
                <a16:creationId xmlns:a16="http://schemas.microsoft.com/office/drawing/2014/main" id="{825C88F0-5497-1617-7F9C-BD0A230E7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420" y="3475186"/>
            <a:ext cx="1378536" cy="1356884"/>
          </a:xfrm>
          <a:prstGeom prst="rect">
            <a:avLst/>
          </a:prstGeom>
        </p:spPr>
      </p:pic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E6374A6B-73BD-E37F-9E46-1F2864AEE224}"/>
              </a:ext>
            </a:extLst>
          </p:cNvPr>
          <p:cNvCxnSpPr>
            <a:cxnSpLocks/>
          </p:cNvCxnSpPr>
          <p:nvPr/>
        </p:nvCxnSpPr>
        <p:spPr>
          <a:xfrm>
            <a:off x="2008392" y="2567096"/>
            <a:ext cx="3424324" cy="1530484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2BD9EFB1-8D01-EE2A-21B0-919A6A51EDF3}"/>
              </a:ext>
            </a:extLst>
          </p:cNvPr>
          <p:cNvGrpSpPr/>
          <p:nvPr/>
        </p:nvGrpSpPr>
        <p:grpSpPr>
          <a:xfrm>
            <a:off x="3165245" y="2890510"/>
            <a:ext cx="655947" cy="771889"/>
            <a:chOff x="2680717" y="1942067"/>
            <a:chExt cx="655947" cy="771889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713E7738-0C17-479A-93CD-D157B4171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1942067"/>
              <a:ext cx="476517" cy="659793"/>
            </a:xfrm>
            <a:prstGeom prst="rect">
              <a:avLst/>
            </a:prstGeom>
          </p:spPr>
        </p:pic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D25233F7-28F3-D85E-11BC-2C3A0E8726B7}"/>
                </a:ext>
              </a:extLst>
            </p:cNvPr>
            <p:cNvSpPr/>
            <p:nvPr/>
          </p:nvSpPr>
          <p:spPr>
            <a:xfrm>
              <a:off x="2918975" y="2296267"/>
              <a:ext cx="417689" cy="41768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</a:t>
              </a:r>
            </a:p>
          </p:txBody>
        </p:sp>
      </p:grpSp>
      <p:sp>
        <p:nvSpPr>
          <p:cNvPr id="75" name="Ellipse 74">
            <a:extLst>
              <a:ext uri="{FF2B5EF4-FFF2-40B4-BE49-F238E27FC236}">
                <a16:creationId xmlns:a16="http://schemas.microsoft.com/office/drawing/2014/main" id="{3B7F4043-027F-F8BF-91E8-802F12E72DE6}"/>
              </a:ext>
            </a:extLst>
          </p:cNvPr>
          <p:cNvSpPr/>
          <p:nvPr/>
        </p:nvSpPr>
        <p:spPr>
          <a:xfrm>
            <a:off x="5979625" y="3504753"/>
            <a:ext cx="254560" cy="25456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</a:p>
        </p:txBody>
      </p:sp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1D80DAA0-BFE8-636D-72F6-D312A6AD341C}"/>
              </a:ext>
            </a:extLst>
          </p:cNvPr>
          <p:cNvGrpSpPr/>
          <p:nvPr/>
        </p:nvGrpSpPr>
        <p:grpSpPr>
          <a:xfrm>
            <a:off x="371428" y="1909577"/>
            <a:ext cx="1981354" cy="1254496"/>
            <a:chOff x="371428" y="1140178"/>
            <a:chExt cx="1981354" cy="1254496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B191E1FC-5D0D-35A0-8FFD-4C90870887F1}"/>
                </a:ext>
              </a:extLst>
            </p:cNvPr>
            <p:cNvGrpSpPr/>
            <p:nvPr/>
          </p:nvGrpSpPr>
          <p:grpSpPr>
            <a:xfrm>
              <a:off x="705490" y="1140178"/>
              <a:ext cx="1178737" cy="900295"/>
              <a:chOff x="729085" y="1140178"/>
              <a:chExt cx="1988508" cy="1518782"/>
            </a:xfrm>
          </p:grpSpPr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25C7B678-2BEA-1236-9FDC-C2324E52B4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8"/>
                <a:ext cx="1637348" cy="1045634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7C87554F-94C9-8359-1473-7711FADE99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42895CF0-7568-8A70-5C01-72AB277449F0}"/>
                </a:ext>
              </a:extLst>
            </p:cNvPr>
            <p:cNvSpPr txBox="1"/>
            <p:nvPr/>
          </p:nvSpPr>
          <p:spPr>
            <a:xfrm>
              <a:off x="371428" y="2025342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</a:t>
              </a:r>
            </a:p>
          </p:txBody>
        </p: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46F2E5F8-ED39-0495-0BC2-71ABB9D407E6}"/>
              </a:ext>
            </a:extLst>
          </p:cNvPr>
          <p:cNvGrpSpPr/>
          <p:nvPr/>
        </p:nvGrpSpPr>
        <p:grpSpPr>
          <a:xfrm>
            <a:off x="371428" y="3565817"/>
            <a:ext cx="1981354" cy="1272984"/>
            <a:chOff x="371428" y="2988857"/>
            <a:chExt cx="1981354" cy="1272984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DB3364CB-9C60-81A3-A2CE-CAB246BAEA70}"/>
                </a:ext>
              </a:extLst>
            </p:cNvPr>
            <p:cNvGrpSpPr/>
            <p:nvPr/>
          </p:nvGrpSpPr>
          <p:grpSpPr>
            <a:xfrm>
              <a:off x="705490" y="2988857"/>
              <a:ext cx="1178737" cy="900296"/>
              <a:chOff x="729085" y="1140177"/>
              <a:chExt cx="1988508" cy="1518783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F8CB6756-2AB5-889C-A2CB-2AB162CCCD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F86127E3-40C9-2DBA-A332-EEA64CF75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02B72595-48A7-4715-B526-CF50A433BD44}"/>
                </a:ext>
              </a:extLst>
            </p:cNvPr>
            <p:cNvSpPr txBox="1"/>
            <p:nvPr/>
          </p:nvSpPr>
          <p:spPr>
            <a:xfrm>
              <a:off x="371428" y="3892509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B</a:t>
              </a: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2473F806-871C-E070-8175-3A32E3DF751A}"/>
              </a:ext>
            </a:extLst>
          </p:cNvPr>
          <p:cNvGrpSpPr/>
          <p:nvPr/>
        </p:nvGrpSpPr>
        <p:grpSpPr>
          <a:xfrm>
            <a:off x="371428" y="5269168"/>
            <a:ext cx="1981354" cy="1257971"/>
            <a:chOff x="371428" y="4698387"/>
            <a:chExt cx="1981354" cy="1257971"/>
          </a:xfrm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76D2D223-857A-43A3-A494-8D6C22EB8322}"/>
                </a:ext>
              </a:extLst>
            </p:cNvPr>
            <p:cNvGrpSpPr/>
            <p:nvPr/>
          </p:nvGrpSpPr>
          <p:grpSpPr>
            <a:xfrm>
              <a:off x="705490" y="4698387"/>
              <a:ext cx="1178737" cy="900296"/>
              <a:chOff x="729085" y="1140177"/>
              <a:chExt cx="1988508" cy="1518783"/>
            </a:xfrm>
          </p:grpSpPr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FE2CF6D4-383C-2D81-2EC1-3A8D5BC6C3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32D7E46A-8769-1CC5-476C-833641D986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FB7ADAEF-24D9-E9D0-4ECF-F8C7F6FE6701}"/>
                </a:ext>
              </a:extLst>
            </p:cNvPr>
            <p:cNvSpPr txBox="1"/>
            <p:nvPr/>
          </p:nvSpPr>
          <p:spPr>
            <a:xfrm>
              <a:off x="371428" y="5587026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</a:t>
              </a:r>
            </a:p>
          </p:txBody>
        </p:sp>
      </p:grpSp>
      <p:sp>
        <p:nvSpPr>
          <p:cNvPr id="87" name="ZoneTexte 86">
            <a:extLst>
              <a:ext uri="{FF2B5EF4-FFF2-40B4-BE49-F238E27FC236}">
                <a16:creationId xmlns:a16="http://schemas.microsoft.com/office/drawing/2014/main" id="{4AF340B7-618A-B4BE-B639-6174BA7E4157}"/>
              </a:ext>
            </a:extLst>
          </p:cNvPr>
          <p:cNvSpPr txBox="1"/>
          <p:nvPr/>
        </p:nvSpPr>
        <p:spPr>
          <a:xfrm>
            <a:off x="4982994" y="5093729"/>
            <a:ext cx="2211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Provider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/GS1 MO</a:t>
            </a:r>
          </a:p>
        </p:txBody>
      </p: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570ED0E3-C49A-3D27-495B-CECA9182A55B}"/>
              </a:ext>
            </a:extLst>
          </p:cNvPr>
          <p:cNvGrpSpPr/>
          <p:nvPr/>
        </p:nvGrpSpPr>
        <p:grpSpPr>
          <a:xfrm>
            <a:off x="5047698" y="1368836"/>
            <a:ext cx="2096604" cy="1881761"/>
            <a:chOff x="5047698" y="640802"/>
            <a:chExt cx="2096604" cy="1881761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C7CECC52-FB59-E5A1-4320-8C5AAC4D8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556634" y="640802"/>
              <a:ext cx="1064616" cy="1411514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7950591C-7ECE-9556-60C4-35B8D56325AB}"/>
                </a:ext>
              </a:extLst>
            </p:cNvPr>
            <p:cNvSpPr txBox="1"/>
            <p:nvPr/>
          </p:nvSpPr>
          <p:spPr>
            <a:xfrm>
              <a:off x="5047698" y="2153231"/>
              <a:ext cx="209660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GDSN data pool</a:t>
              </a:r>
            </a:p>
          </p:txBody>
        </p: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E5BD9628-53EE-1CAD-A510-D84857AC927D}"/>
              </a:ext>
            </a:extLst>
          </p:cNvPr>
          <p:cNvGrpSpPr/>
          <p:nvPr/>
        </p:nvGrpSpPr>
        <p:grpSpPr>
          <a:xfrm>
            <a:off x="9945102" y="3441381"/>
            <a:ext cx="1872031" cy="1524480"/>
            <a:chOff x="9945102" y="2713347"/>
            <a:chExt cx="1872031" cy="1524480"/>
          </a:xfrm>
        </p:grpSpPr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E6336A36-BE81-8D8B-C793-B5C00DCD21B8}"/>
                </a:ext>
              </a:extLst>
            </p:cNvPr>
            <p:cNvGrpSpPr/>
            <p:nvPr/>
          </p:nvGrpSpPr>
          <p:grpSpPr>
            <a:xfrm>
              <a:off x="9945102" y="2713347"/>
              <a:ext cx="1716513" cy="1246668"/>
              <a:chOff x="9860266" y="2496766"/>
              <a:chExt cx="1801352" cy="1308285"/>
            </a:xfrm>
          </p:grpSpPr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967F8057-ACFD-755C-E23B-2D7E4BFA1A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113433" y="2496766"/>
                <a:ext cx="1548185" cy="989562"/>
              </a:xfrm>
              <a:prstGeom prst="rect">
                <a:avLst/>
              </a:prstGeom>
            </p:spPr>
          </p:pic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D9758935-4B8B-7F16-65F2-651F6EB061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60266" y="3067656"/>
                <a:ext cx="570885" cy="737395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BED25B97-FB2F-A9D3-83DE-270B02B2FDCF}"/>
                </a:ext>
              </a:extLst>
            </p:cNvPr>
            <p:cNvSpPr txBox="1"/>
            <p:nvPr/>
          </p:nvSpPr>
          <p:spPr>
            <a:xfrm>
              <a:off x="9970358" y="3868495"/>
              <a:ext cx="184677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Hospital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AC7E53E-83EC-22AE-DC9D-D79C9BAD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007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Une image contenant pièce, clipart&#10;&#10;Description générée automatiquement">
            <a:extLst>
              <a:ext uri="{FF2B5EF4-FFF2-40B4-BE49-F238E27FC236}">
                <a16:creationId xmlns:a16="http://schemas.microsoft.com/office/drawing/2014/main" id="{825C88F0-5497-1617-7F9C-BD0A230E7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420" y="3475186"/>
            <a:ext cx="1378536" cy="1356884"/>
          </a:xfrm>
          <a:prstGeom prst="rect">
            <a:avLst/>
          </a:prstGeom>
        </p:spPr>
      </p:pic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E6374A6B-73BD-E37F-9E46-1F2864AEE224}"/>
              </a:ext>
            </a:extLst>
          </p:cNvPr>
          <p:cNvCxnSpPr>
            <a:cxnSpLocks/>
          </p:cNvCxnSpPr>
          <p:nvPr/>
        </p:nvCxnSpPr>
        <p:spPr>
          <a:xfrm>
            <a:off x="2008392" y="2567096"/>
            <a:ext cx="3424324" cy="1530484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5DBD6627-078A-87B8-250F-9D99B259E149}"/>
              </a:ext>
            </a:extLst>
          </p:cNvPr>
          <p:cNvCxnSpPr>
            <a:cxnSpLocks/>
          </p:cNvCxnSpPr>
          <p:nvPr/>
        </p:nvCxnSpPr>
        <p:spPr>
          <a:xfrm flipV="1">
            <a:off x="2211478" y="4226592"/>
            <a:ext cx="3221238" cy="4848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18F8D23-C599-7B86-C2E2-C658C46D52E6}"/>
              </a:ext>
            </a:extLst>
          </p:cNvPr>
          <p:cNvGrpSpPr/>
          <p:nvPr/>
        </p:nvGrpSpPr>
        <p:grpSpPr>
          <a:xfrm>
            <a:off x="3165245" y="3886139"/>
            <a:ext cx="655947" cy="776183"/>
            <a:chOff x="2680717" y="3303728"/>
            <a:chExt cx="655947" cy="776183"/>
          </a:xfrm>
        </p:grpSpPr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E3162E48-A7A9-A4EC-6132-5A6A9377B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3303728"/>
              <a:ext cx="476517" cy="659793"/>
            </a:xfrm>
            <a:prstGeom prst="rect">
              <a:avLst/>
            </a:prstGeom>
          </p:spPr>
        </p:pic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BAC45D53-3321-E0C4-3EF5-37CCCAC4BD17}"/>
                </a:ext>
              </a:extLst>
            </p:cNvPr>
            <p:cNvSpPr/>
            <p:nvPr/>
          </p:nvSpPr>
          <p:spPr>
            <a:xfrm>
              <a:off x="2918975" y="3662222"/>
              <a:ext cx="417689" cy="41768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</a:t>
              </a:r>
            </a:p>
          </p:txBody>
        </p: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2BD9EFB1-8D01-EE2A-21B0-919A6A51EDF3}"/>
              </a:ext>
            </a:extLst>
          </p:cNvPr>
          <p:cNvGrpSpPr/>
          <p:nvPr/>
        </p:nvGrpSpPr>
        <p:grpSpPr>
          <a:xfrm>
            <a:off x="3165245" y="2890510"/>
            <a:ext cx="655947" cy="771889"/>
            <a:chOff x="2680717" y="1942067"/>
            <a:chExt cx="655947" cy="771889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713E7738-0C17-479A-93CD-D157B4171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1942067"/>
              <a:ext cx="476517" cy="659793"/>
            </a:xfrm>
            <a:prstGeom prst="rect">
              <a:avLst/>
            </a:prstGeom>
          </p:spPr>
        </p:pic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D25233F7-28F3-D85E-11BC-2C3A0E8726B7}"/>
                </a:ext>
              </a:extLst>
            </p:cNvPr>
            <p:cNvSpPr/>
            <p:nvPr/>
          </p:nvSpPr>
          <p:spPr>
            <a:xfrm>
              <a:off x="2918975" y="2296267"/>
              <a:ext cx="417689" cy="41768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</a:t>
              </a:r>
            </a:p>
          </p:txBody>
        </p:sp>
      </p:grpSp>
      <p:sp>
        <p:nvSpPr>
          <p:cNvPr id="72" name="Ellipse 71">
            <a:extLst>
              <a:ext uri="{FF2B5EF4-FFF2-40B4-BE49-F238E27FC236}">
                <a16:creationId xmlns:a16="http://schemas.microsoft.com/office/drawing/2014/main" id="{D19A838D-094F-8FB4-8562-1A8510E8495D}"/>
              </a:ext>
            </a:extLst>
          </p:cNvPr>
          <p:cNvSpPr/>
          <p:nvPr/>
        </p:nvSpPr>
        <p:spPr>
          <a:xfrm>
            <a:off x="5868647" y="3696954"/>
            <a:ext cx="254560" cy="2545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B7F4043-027F-F8BF-91E8-802F12E72DE6}"/>
              </a:ext>
            </a:extLst>
          </p:cNvPr>
          <p:cNvSpPr/>
          <p:nvPr/>
        </p:nvSpPr>
        <p:spPr>
          <a:xfrm>
            <a:off x="5979625" y="3504753"/>
            <a:ext cx="254560" cy="25456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</a:p>
        </p:txBody>
      </p:sp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1D80DAA0-BFE8-636D-72F6-D312A6AD341C}"/>
              </a:ext>
            </a:extLst>
          </p:cNvPr>
          <p:cNvGrpSpPr/>
          <p:nvPr/>
        </p:nvGrpSpPr>
        <p:grpSpPr>
          <a:xfrm>
            <a:off x="371428" y="1909577"/>
            <a:ext cx="1981354" cy="1254496"/>
            <a:chOff x="371428" y="1140178"/>
            <a:chExt cx="1981354" cy="1254496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B191E1FC-5D0D-35A0-8FFD-4C90870887F1}"/>
                </a:ext>
              </a:extLst>
            </p:cNvPr>
            <p:cNvGrpSpPr/>
            <p:nvPr/>
          </p:nvGrpSpPr>
          <p:grpSpPr>
            <a:xfrm>
              <a:off x="705490" y="1140178"/>
              <a:ext cx="1178737" cy="900295"/>
              <a:chOff x="729085" y="1140178"/>
              <a:chExt cx="1988508" cy="1518782"/>
            </a:xfrm>
          </p:grpSpPr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25C7B678-2BEA-1236-9FDC-C2324E52B4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8"/>
                <a:ext cx="1637348" cy="1045634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7C87554F-94C9-8359-1473-7711FADE99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42895CF0-7568-8A70-5C01-72AB277449F0}"/>
                </a:ext>
              </a:extLst>
            </p:cNvPr>
            <p:cNvSpPr txBox="1"/>
            <p:nvPr/>
          </p:nvSpPr>
          <p:spPr>
            <a:xfrm>
              <a:off x="371428" y="2025342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</a:t>
              </a:r>
            </a:p>
          </p:txBody>
        </p: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46F2E5F8-ED39-0495-0BC2-71ABB9D407E6}"/>
              </a:ext>
            </a:extLst>
          </p:cNvPr>
          <p:cNvGrpSpPr/>
          <p:nvPr/>
        </p:nvGrpSpPr>
        <p:grpSpPr>
          <a:xfrm>
            <a:off x="371428" y="3565817"/>
            <a:ext cx="1981354" cy="1272984"/>
            <a:chOff x="371428" y="2988857"/>
            <a:chExt cx="1981354" cy="1272984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DB3364CB-9C60-81A3-A2CE-CAB246BAEA70}"/>
                </a:ext>
              </a:extLst>
            </p:cNvPr>
            <p:cNvGrpSpPr/>
            <p:nvPr/>
          </p:nvGrpSpPr>
          <p:grpSpPr>
            <a:xfrm>
              <a:off x="705490" y="2988857"/>
              <a:ext cx="1178737" cy="900296"/>
              <a:chOff x="729085" y="1140177"/>
              <a:chExt cx="1988508" cy="1518783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F8CB6756-2AB5-889C-A2CB-2AB162CCCD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F86127E3-40C9-2DBA-A332-EEA64CF75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02B72595-48A7-4715-B526-CF50A433BD44}"/>
                </a:ext>
              </a:extLst>
            </p:cNvPr>
            <p:cNvSpPr txBox="1"/>
            <p:nvPr/>
          </p:nvSpPr>
          <p:spPr>
            <a:xfrm>
              <a:off x="371428" y="3892509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B</a:t>
              </a: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2473F806-871C-E070-8175-3A32E3DF751A}"/>
              </a:ext>
            </a:extLst>
          </p:cNvPr>
          <p:cNvGrpSpPr/>
          <p:nvPr/>
        </p:nvGrpSpPr>
        <p:grpSpPr>
          <a:xfrm>
            <a:off x="371428" y="5269168"/>
            <a:ext cx="1981354" cy="1257971"/>
            <a:chOff x="371428" y="4698387"/>
            <a:chExt cx="1981354" cy="1257971"/>
          </a:xfrm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76D2D223-857A-43A3-A494-8D6C22EB8322}"/>
                </a:ext>
              </a:extLst>
            </p:cNvPr>
            <p:cNvGrpSpPr/>
            <p:nvPr/>
          </p:nvGrpSpPr>
          <p:grpSpPr>
            <a:xfrm>
              <a:off x="705490" y="4698387"/>
              <a:ext cx="1178737" cy="900296"/>
              <a:chOff x="729085" y="1140177"/>
              <a:chExt cx="1988508" cy="1518783"/>
            </a:xfrm>
          </p:grpSpPr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FE2CF6D4-383C-2D81-2EC1-3A8D5BC6C3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32D7E46A-8769-1CC5-476C-833641D986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FB7ADAEF-24D9-E9D0-4ECF-F8C7F6FE6701}"/>
                </a:ext>
              </a:extLst>
            </p:cNvPr>
            <p:cNvSpPr txBox="1"/>
            <p:nvPr/>
          </p:nvSpPr>
          <p:spPr>
            <a:xfrm>
              <a:off x="371428" y="5587026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</a:t>
              </a:r>
            </a:p>
          </p:txBody>
        </p:sp>
      </p:grpSp>
      <p:sp>
        <p:nvSpPr>
          <p:cNvPr id="87" name="ZoneTexte 86">
            <a:extLst>
              <a:ext uri="{FF2B5EF4-FFF2-40B4-BE49-F238E27FC236}">
                <a16:creationId xmlns:a16="http://schemas.microsoft.com/office/drawing/2014/main" id="{4AF340B7-618A-B4BE-B639-6174BA7E4157}"/>
              </a:ext>
            </a:extLst>
          </p:cNvPr>
          <p:cNvSpPr txBox="1"/>
          <p:nvPr/>
        </p:nvSpPr>
        <p:spPr>
          <a:xfrm>
            <a:off x="4982994" y="5093729"/>
            <a:ext cx="2211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Provider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/GS1 MO</a:t>
            </a:r>
          </a:p>
        </p:txBody>
      </p: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570ED0E3-C49A-3D27-495B-CECA9182A55B}"/>
              </a:ext>
            </a:extLst>
          </p:cNvPr>
          <p:cNvGrpSpPr/>
          <p:nvPr/>
        </p:nvGrpSpPr>
        <p:grpSpPr>
          <a:xfrm>
            <a:off x="5047698" y="1368836"/>
            <a:ext cx="2096604" cy="1881761"/>
            <a:chOff x="5047698" y="640802"/>
            <a:chExt cx="2096604" cy="1881761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C7CECC52-FB59-E5A1-4320-8C5AAC4D8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556634" y="640802"/>
              <a:ext cx="1064616" cy="1411514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7950591C-7ECE-9556-60C4-35B8D56325AB}"/>
                </a:ext>
              </a:extLst>
            </p:cNvPr>
            <p:cNvSpPr txBox="1"/>
            <p:nvPr/>
          </p:nvSpPr>
          <p:spPr>
            <a:xfrm>
              <a:off x="5047698" y="2153231"/>
              <a:ext cx="209660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GDSN data pool</a:t>
              </a:r>
            </a:p>
          </p:txBody>
        </p: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E5BD9628-53EE-1CAD-A510-D84857AC927D}"/>
              </a:ext>
            </a:extLst>
          </p:cNvPr>
          <p:cNvGrpSpPr/>
          <p:nvPr/>
        </p:nvGrpSpPr>
        <p:grpSpPr>
          <a:xfrm>
            <a:off x="9945102" y="3441381"/>
            <a:ext cx="1872031" cy="1524480"/>
            <a:chOff x="9945102" y="2713347"/>
            <a:chExt cx="1872031" cy="1524480"/>
          </a:xfrm>
        </p:grpSpPr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E6336A36-BE81-8D8B-C793-B5C00DCD21B8}"/>
                </a:ext>
              </a:extLst>
            </p:cNvPr>
            <p:cNvGrpSpPr/>
            <p:nvPr/>
          </p:nvGrpSpPr>
          <p:grpSpPr>
            <a:xfrm>
              <a:off x="9945102" y="2713347"/>
              <a:ext cx="1716513" cy="1246668"/>
              <a:chOff x="9860266" y="2496766"/>
              <a:chExt cx="1801352" cy="1308285"/>
            </a:xfrm>
          </p:grpSpPr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967F8057-ACFD-755C-E23B-2D7E4BFA1A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113433" y="2496766"/>
                <a:ext cx="1548185" cy="989562"/>
              </a:xfrm>
              <a:prstGeom prst="rect">
                <a:avLst/>
              </a:prstGeom>
            </p:spPr>
          </p:pic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D9758935-4B8B-7F16-65F2-651F6EB061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60266" y="3067656"/>
                <a:ext cx="570885" cy="737395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BED25B97-FB2F-A9D3-83DE-270B02B2FDCF}"/>
                </a:ext>
              </a:extLst>
            </p:cNvPr>
            <p:cNvSpPr txBox="1"/>
            <p:nvPr/>
          </p:nvSpPr>
          <p:spPr>
            <a:xfrm>
              <a:off x="9970358" y="3868495"/>
              <a:ext cx="184677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Hospital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AC7E53E-83EC-22AE-DC9D-D79C9BAD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587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Une image contenant pièce, clipart&#10;&#10;Description générée automatiquement">
            <a:extLst>
              <a:ext uri="{FF2B5EF4-FFF2-40B4-BE49-F238E27FC236}">
                <a16:creationId xmlns:a16="http://schemas.microsoft.com/office/drawing/2014/main" id="{825C88F0-5497-1617-7F9C-BD0A230E7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420" y="3475186"/>
            <a:ext cx="1378536" cy="1356884"/>
          </a:xfrm>
          <a:prstGeom prst="rect">
            <a:avLst/>
          </a:prstGeom>
        </p:spPr>
      </p:pic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E6374A6B-73BD-E37F-9E46-1F2864AEE224}"/>
              </a:ext>
            </a:extLst>
          </p:cNvPr>
          <p:cNvCxnSpPr>
            <a:cxnSpLocks/>
          </p:cNvCxnSpPr>
          <p:nvPr/>
        </p:nvCxnSpPr>
        <p:spPr>
          <a:xfrm>
            <a:off x="2008392" y="2567096"/>
            <a:ext cx="3424324" cy="1530484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5DBD6627-078A-87B8-250F-9D99B259E149}"/>
              </a:ext>
            </a:extLst>
          </p:cNvPr>
          <p:cNvCxnSpPr>
            <a:cxnSpLocks/>
          </p:cNvCxnSpPr>
          <p:nvPr/>
        </p:nvCxnSpPr>
        <p:spPr>
          <a:xfrm flipV="1">
            <a:off x="2211478" y="4226592"/>
            <a:ext cx="3221238" cy="4848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E7EA62D8-5AED-C272-20F5-8BA3FA99AF30}"/>
              </a:ext>
            </a:extLst>
          </p:cNvPr>
          <p:cNvCxnSpPr>
            <a:cxnSpLocks/>
          </p:cNvCxnSpPr>
          <p:nvPr/>
        </p:nvCxnSpPr>
        <p:spPr>
          <a:xfrm flipV="1">
            <a:off x="2014238" y="4336716"/>
            <a:ext cx="3409409" cy="1625044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BEB3DED6-99C2-4335-C17B-00D317F53D4E}"/>
              </a:ext>
            </a:extLst>
          </p:cNvPr>
          <p:cNvGrpSpPr/>
          <p:nvPr/>
        </p:nvGrpSpPr>
        <p:grpSpPr>
          <a:xfrm>
            <a:off x="3165245" y="5027514"/>
            <a:ext cx="655947" cy="778760"/>
            <a:chOff x="2680717" y="4486484"/>
            <a:chExt cx="655947" cy="778760"/>
          </a:xfrm>
        </p:grpSpPr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42D0362C-DA45-9874-8F38-42EE9A8A92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4486484"/>
              <a:ext cx="476517" cy="659793"/>
            </a:xfrm>
            <a:prstGeom prst="rect">
              <a:avLst/>
            </a:prstGeom>
          </p:spPr>
        </p:pic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9713713A-12DF-DC2D-E0A8-6653C4E4E9D1}"/>
                </a:ext>
              </a:extLst>
            </p:cNvPr>
            <p:cNvSpPr/>
            <p:nvPr/>
          </p:nvSpPr>
          <p:spPr>
            <a:xfrm>
              <a:off x="2918975" y="4847555"/>
              <a:ext cx="417689" cy="41768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</a:t>
              </a: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18F8D23-C599-7B86-C2E2-C658C46D52E6}"/>
              </a:ext>
            </a:extLst>
          </p:cNvPr>
          <p:cNvGrpSpPr/>
          <p:nvPr/>
        </p:nvGrpSpPr>
        <p:grpSpPr>
          <a:xfrm>
            <a:off x="3165245" y="3886139"/>
            <a:ext cx="655947" cy="776183"/>
            <a:chOff x="2680717" y="3303728"/>
            <a:chExt cx="655947" cy="776183"/>
          </a:xfrm>
        </p:grpSpPr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E3162E48-A7A9-A4EC-6132-5A6A9377B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3303728"/>
              <a:ext cx="476517" cy="659793"/>
            </a:xfrm>
            <a:prstGeom prst="rect">
              <a:avLst/>
            </a:prstGeom>
          </p:spPr>
        </p:pic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BAC45D53-3321-E0C4-3EF5-37CCCAC4BD17}"/>
                </a:ext>
              </a:extLst>
            </p:cNvPr>
            <p:cNvSpPr/>
            <p:nvPr/>
          </p:nvSpPr>
          <p:spPr>
            <a:xfrm>
              <a:off x="2918975" y="3662222"/>
              <a:ext cx="417689" cy="41768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</a:t>
              </a:r>
            </a:p>
          </p:txBody>
        </p: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2BD9EFB1-8D01-EE2A-21B0-919A6A51EDF3}"/>
              </a:ext>
            </a:extLst>
          </p:cNvPr>
          <p:cNvGrpSpPr/>
          <p:nvPr/>
        </p:nvGrpSpPr>
        <p:grpSpPr>
          <a:xfrm>
            <a:off x="3165245" y="2890510"/>
            <a:ext cx="655947" cy="771889"/>
            <a:chOff x="2680717" y="1942067"/>
            <a:chExt cx="655947" cy="771889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713E7738-0C17-479A-93CD-D157B4171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1942067"/>
              <a:ext cx="476517" cy="659793"/>
            </a:xfrm>
            <a:prstGeom prst="rect">
              <a:avLst/>
            </a:prstGeom>
          </p:spPr>
        </p:pic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D25233F7-28F3-D85E-11BC-2C3A0E8726B7}"/>
                </a:ext>
              </a:extLst>
            </p:cNvPr>
            <p:cNvSpPr/>
            <p:nvPr/>
          </p:nvSpPr>
          <p:spPr>
            <a:xfrm>
              <a:off x="2918975" y="2296267"/>
              <a:ext cx="417689" cy="41768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</a:t>
              </a:r>
            </a:p>
          </p:txBody>
        </p:sp>
      </p:grpSp>
      <p:sp>
        <p:nvSpPr>
          <p:cNvPr id="69" name="Ellipse 68">
            <a:extLst>
              <a:ext uri="{FF2B5EF4-FFF2-40B4-BE49-F238E27FC236}">
                <a16:creationId xmlns:a16="http://schemas.microsoft.com/office/drawing/2014/main" id="{EAEC55D4-D324-1DBE-49B1-A8C7E580D984}"/>
              </a:ext>
            </a:extLst>
          </p:cNvPr>
          <p:cNvSpPr/>
          <p:nvPr/>
        </p:nvSpPr>
        <p:spPr>
          <a:xfrm>
            <a:off x="6090604" y="3696954"/>
            <a:ext cx="254560" cy="25456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D19A838D-094F-8FB4-8562-1A8510E8495D}"/>
              </a:ext>
            </a:extLst>
          </p:cNvPr>
          <p:cNvSpPr/>
          <p:nvPr/>
        </p:nvSpPr>
        <p:spPr>
          <a:xfrm>
            <a:off x="5868647" y="3696954"/>
            <a:ext cx="254560" cy="2545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B7F4043-027F-F8BF-91E8-802F12E72DE6}"/>
              </a:ext>
            </a:extLst>
          </p:cNvPr>
          <p:cNvSpPr/>
          <p:nvPr/>
        </p:nvSpPr>
        <p:spPr>
          <a:xfrm>
            <a:off x="5979625" y="3504753"/>
            <a:ext cx="254560" cy="25456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</a:p>
        </p:txBody>
      </p:sp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1D80DAA0-BFE8-636D-72F6-D312A6AD341C}"/>
              </a:ext>
            </a:extLst>
          </p:cNvPr>
          <p:cNvGrpSpPr/>
          <p:nvPr/>
        </p:nvGrpSpPr>
        <p:grpSpPr>
          <a:xfrm>
            <a:off x="371428" y="1909577"/>
            <a:ext cx="1981354" cy="1254496"/>
            <a:chOff x="371428" y="1140178"/>
            <a:chExt cx="1981354" cy="1254496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B191E1FC-5D0D-35A0-8FFD-4C90870887F1}"/>
                </a:ext>
              </a:extLst>
            </p:cNvPr>
            <p:cNvGrpSpPr/>
            <p:nvPr/>
          </p:nvGrpSpPr>
          <p:grpSpPr>
            <a:xfrm>
              <a:off x="705490" y="1140178"/>
              <a:ext cx="1178737" cy="900295"/>
              <a:chOff x="729085" y="1140178"/>
              <a:chExt cx="1988508" cy="1518782"/>
            </a:xfrm>
          </p:grpSpPr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25C7B678-2BEA-1236-9FDC-C2324E52B4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8"/>
                <a:ext cx="1637348" cy="1045634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7C87554F-94C9-8359-1473-7711FADE99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42895CF0-7568-8A70-5C01-72AB277449F0}"/>
                </a:ext>
              </a:extLst>
            </p:cNvPr>
            <p:cNvSpPr txBox="1"/>
            <p:nvPr/>
          </p:nvSpPr>
          <p:spPr>
            <a:xfrm>
              <a:off x="371428" y="2025342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</a:t>
              </a:r>
            </a:p>
          </p:txBody>
        </p: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46F2E5F8-ED39-0495-0BC2-71ABB9D407E6}"/>
              </a:ext>
            </a:extLst>
          </p:cNvPr>
          <p:cNvGrpSpPr/>
          <p:nvPr/>
        </p:nvGrpSpPr>
        <p:grpSpPr>
          <a:xfrm>
            <a:off x="371428" y="3565817"/>
            <a:ext cx="1981354" cy="1272984"/>
            <a:chOff x="371428" y="2988857"/>
            <a:chExt cx="1981354" cy="1272984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DB3364CB-9C60-81A3-A2CE-CAB246BAEA70}"/>
                </a:ext>
              </a:extLst>
            </p:cNvPr>
            <p:cNvGrpSpPr/>
            <p:nvPr/>
          </p:nvGrpSpPr>
          <p:grpSpPr>
            <a:xfrm>
              <a:off x="705490" y="2988857"/>
              <a:ext cx="1178737" cy="900296"/>
              <a:chOff x="729085" y="1140177"/>
              <a:chExt cx="1988508" cy="1518783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F8CB6756-2AB5-889C-A2CB-2AB162CCCD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F86127E3-40C9-2DBA-A332-EEA64CF75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02B72595-48A7-4715-B526-CF50A433BD44}"/>
                </a:ext>
              </a:extLst>
            </p:cNvPr>
            <p:cNvSpPr txBox="1"/>
            <p:nvPr/>
          </p:nvSpPr>
          <p:spPr>
            <a:xfrm>
              <a:off x="371428" y="3892509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B</a:t>
              </a: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2473F806-871C-E070-8175-3A32E3DF751A}"/>
              </a:ext>
            </a:extLst>
          </p:cNvPr>
          <p:cNvGrpSpPr/>
          <p:nvPr/>
        </p:nvGrpSpPr>
        <p:grpSpPr>
          <a:xfrm>
            <a:off x="371428" y="5269168"/>
            <a:ext cx="1981354" cy="1257971"/>
            <a:chOff x="371428" y="4698387"/>
            <a:chExt cx="1981354" cy="1257971"/>
          </a:xfrm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76D2D223-857A-43A3-A494-8D6C22EB8322}"/>
                </a:ext>
              </a:extLst>
            </p:cNvPr>
            <p:cNvGrpSpPr/>
            <p:nvPr/>
          </p:nvGrpSpPr>
          <p:grpSpPr>
            <a:xfrm>
              <a:off x="705490" y="4698387"/>
              <a:ext cx="1178737" cy="900296"/>
              <a:chOff x="729085" y="1140177"/>
              <a:chExt cx="1988508" cy="1518783"/>
            </a:xfrm>
          </p:grpSpPr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FE2CF6D4-383C-2D81-2EC1-3A8D5BC6C3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32D7E46A-8769-1CC5-476C-833641D986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FB7ADAEF-24D9-E9D0-4ECF-F8C7F6FE6701}"/>
                </a:ext>
              </a:extLst>
            </p:cNvPr>
            <p:cNvSpPr txBox="1"/>
            <p:nvPr/>
          </p:nvSpPr>
          <p:spPr>
            <a:xfrm>
              <a:off x="371428" y="5587026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</a:t>
              </a:r>
            </a:p>
          </p:txBody>
        </p:sp>
      </p:grpSp>
      <p:sp>
        <p:nvSpPr>
          <p:cNvPr id="87" name="ZoneTexte 86">
            <a:extLst>
              <a:ext uri="{FF2B5EF4-FFF2-40B4-BE49-F238E27FC236}">
                <a16:creationId xmlns:a16="http://schemas.microsoft.com/office/drawing/2014/main" id="{4AF340B7-618A-B4BE-B639-6174BA7E4157}"/>
              </a:ext>
            </a:extLst>
          </p:cNvPr>
          <p:cNvSpPr txBox="1"/>
          <p:nvPr/>
        </p:nvSpPr>
        <p:spPr>
          <a:xfrm>
            <a:off x="4982994" y="5093729"/>
            <a:ext cx="2211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Provider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/GS1 MO</a:t>
            </a:r>
          </a:p>
        </p:txBody>
      </p: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570ED0E3-C49A-3D27-495B-CECA9182A55B}"/>
              </a:ext>
            </a:extLst>
          </p:cNvPr>
          <p:cNvGrpSpPr/>
          <p:nvPr/>
        </p:nvGrpSpPr>
        <p:grpSpPr>
          <a:xfrm>
            <a:off x="5047698" y="1368836"/>
            <a:ext cx="2096604" cy="1881761"/>
            <a:chOff x="5047698" y="640802"/>
            <a:chExt cx="2096604" cy="1881761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C7CECC52-FB59-E5A1-4320-8C5AAC4D8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556634" y="640802"/>
              <a:ext cx="1064616" cy="1411514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7950591C-7ECE-9556-60C4-35B8D56325AB}"/>
                </a:ext>
              </a:extLst>
            </p:cNvPr>
            <p:cNvSpPr txBox="1"/>
            <p:nvPr/>
          </p:nvSpPr>
          <p:spPr>
            <a:xfrm>
              <a:off x="5047698" y="2153231"/>
              <a:ext cx="209660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GDSN data pool</a:t>
              </a:r>
            </a:p>
          </p:txBody>
        </p: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E5BD9628-53EE-1CAD-A510-D84857AC927D}"/>
              </a:ext>
            </a:extLst>
          </p:cNvPr>
          <p:cNvGrpSpPr/>
          <p:nvPr/>
        </p:nvGrpSpPr>
        <p:grpSpPr>
          <a:xfrm>
            <a:off x="9945102" y="3441381"/>
            <a:ext cx="1872031" cy="1524480"/>
            <a:chOff x="9945102" y="2713347"/>
            <a:chExt cx="1872031" cy="1524480"/>
          </a:xfrm>
        </p:grpSpPr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E6336A36-BE81-8D8B-C793-B5C00DCD21B8}"/>
                </a:ext>
              </a:extLst>
            </p:cNvPr>
            <p:cNvGrpSpPr/>
            <p:nvPr/>
          </p:nvGrpSpPr>
          <p:grpSpPr>
            <a:xfrm>
              <a:off x="9945102" y="2713347"/>
              <a:ext cx="1716513" cy="1246668"/>
              <a:chOff x="9860266" y="2496766"/>
              <a:chExt cx="1801352" cy="1308285"/>
            </a:xfrm>
          </p:grpSpPr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967F8057-ACFD-755C-E23B-2D7E4BFA1A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113433" y="2496766"/>
                <a:ext cx="1548185" cy="989562"/>
              </a:xfrm>
              <a:prstGeom prst="rect">
                <a:avLst/>
              </a:prstGeom>
            </p:spPr>
          </p:pic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D9758935-4B8B-7F16-65F2-651F6EB061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60266" y="3067656"/>
                <a:ext cx="570885" cy="737395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BED25B97-FB2F-A9D3-83DE-270B02B2FDCF}"/>
                </a:ext>
              </a:extLst>
            </p:cNvPr>
            <p:cNvSpPr txBox="1"/>
            <p:nvPr/>
          </p:nvSpPr>
          <p:spPr>
            <a:xfrm>
              <a:off x="9970358" y="3868495"/>
              <a:ext cx="184677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Hospital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AC7E53E-83EC-22AE-DC9D-D79C9BAD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7049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Une image contenant pièce, clipart&#10;&#10;Description générée automatiquement">
            <a:extLst>
              <a:ext uri="{FF2B5EF4-FFF2-40B4-BE49-F238E27FC236}">
                <a16:creationId xmlns:a16="http://schemas.microsoft.com/office/drawing/2014/main" id="{825C88F0-5497-1617-7F9C-BD0A230E7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420" y="3475186"/>
            <a:ext cx="1378536" cy="1356884"/>
          </a:xfrm>
          <a:prstGeom prst="rect">
            <a:avLst/>
          </a:prstGeom>
        </p:spPr>
      </p:pic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E6374A6B-73BD-E37F-9E46-1F2864AEE224}"/>
              </a:ext>
            </a:extLst>
          </p:cNvPr>
          <p:cNvCxnSpPr>
            <a:cxnSpLocks/>
          </p:cNvCxnSpPr>
          <p:nvPr/>
        </p:nvCxnSpPr>
        <p:spPr>
          <a:xfrm>
            <a:off x="2008392" y="2567096"/>
            <a:ext cx="3424324" cy="1530484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5DBD6627-078A-87B8-250F-9D99B259E149}"/>
              </a:ext>
            </a:extLst>
          </p:cNvPr>
          <p:cNvCxnSpPr>
            <a:cxnSpLocks/>
          </p:cNvCxnSpPr>
          <p:nvPr/>
        </p:nvCxnSpPr>
        <p:spPr>
          <a:xfrm flipV="1">
            <a:off x="2211478" y="4226592"/>
            <a:ext cx="3221238" cy="4848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E7EA62D8-5AED-C272-20F5-8BA3FA99AF30}"/>
              </a:ext>
            </a:extLst>
          </p:cNvPr>
          <p:cNvCxnSpPr>
            <a:cxnSpLocks/>
          </p:cNvCxnSpPr>
          <p:nvPr/>
        </p:nvCxnSpPr>
        <p:spPr>
          <a:xfrm flipV="1">
            <a:off x="2014238" y="4336716"/>
            <a:ext cx="3409409" cy="1625044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BEB3DED6-99C2-4335-C17B-00D317F53D4E}"/>
              </a:ext>
            </a:extLst>
          </p:cNvPr>
          <p:cNvGrpSpPr/>
          <p:nvPr/>
        </p:nvGrpSpPr>
        <p:grpSpPr>
          <a:xfrm>
            <a:off x="3165245" y="5027514"/>
            <a:ext cx="655947" cy="778760"/>
            <a:chOff x="2680717" y="4486484"/>
            <a:chExt cx="655947" cy="778760"/>
          </a:xfrm>
        </p:grpSpPr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42D0362C-DA45-9874-8F38-42EE9A8A92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4486484"/>
              <a:ext cx="476517" cy="659793"/>
            </a:xfrm>
            <a:prstGeom prst="rect">
              <a:avLst/>
            </a:prstGeom>
          </p:spPr>
        </p:pic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9713713A-12DF-DC2D-E0A8-6653C4E4E9D1}"/>
                </a:ext>
              </a:extLst>
            </p:cNvPr>
            <p:cNvSpPr/>
            <p:nvPr/>
          </p:nvSpPr>
          <p:spPr>
            <a:xfrm>
              <a:off x="2918975" y="4847555"/>
              <a:ext cx="417689" cy="41768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</a:t>
              </a: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18F8D23-C599-7B86-C2E2-C658C46D52E6}"/>
              </a:ext>
            </a:extLst>
          </p:cNvPr>
          <p:cNvGrpSpPr/>
          <p:nvPr/>
        </p:nvGrpSpPr>
        <p:grpSpPr>
          <a:xfrm>
            <a:off x="3165245" y="3886139"/>
            <a:ext cx="655947" cy="776183"/>
            <a:chOff x="2680717" y="3303728"/>
            <a:chExt cx="655947" cy="776183"/>
          </a:xfrm>
        </p:grpSpPr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E3162E48-A7A9-A4EC-6132-5A6A9377B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3303728"/>
              <a:ext cx="476517" cy="659793"/>
            </a:xfrm>
            <a:prstGeom prst="rect">
              <a:avLst/>
            </a:prstGeom>
          </p:spPr>
        </p:pic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BAC45D53-3321-E0C4-3EF5-37CCCAC4BD17}"/>
                </a:ext>
              </a:extLst>
            </p:cNvPr>
            <p:cNvSpPr/>
            <p:nvPr/>
          </p:nvSpPr>
          <p:spPr>
            <a:xfrm>
              <a:off x="2918975" y="3662222"/>
              <a:ext cx="417689" cy="41768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</a:t>
              </a:r>
            </a:p>
          </p:txBody>
        </p: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2BD9EFB1-8D01-EE2A-21B0-919A6A51EDF3}"/>
              </a:ext>
            </a:extLst>
          </p:cNvPr>
          <p:cNvGrpSpPr/>
          <p:nvPr/>
        </p:nvGrpSpPr>
        <p:grpSpPr>
          <a:xfrm>
            <a:off x="3165245" y="2890510"/>
            <a:ext cx="655947" cy="771889"/>
            <a:chOff x="2680717" y="1942067"/>
            <a:chExt cx="655947" cy="771889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713E7738-0C17-479A-93CD-D157B4171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1942067"/>
              <a:ext cx="476517" cy="659793"/>
            </a:xfrm>
            <a:prstGeom prst="rect">
              <a:avLst/>
            </a:prstGeom>
          </p:spPr>
        </p:pic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D25233F7-28F3-D85E-11BC-2C3A0E8726B7}"/>
                </a:ext>
              </a:extLst>
            </p:cNvPr>
            <p:cNvSpPr/>
            <p:nvPr/>
          </p:nvSpPr>
          <p:spPr>
            <a:xfrm>
              <a:off x="2918975" y="2296267"/>
              <a:ext cx="417689" cy="41768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</a:t>
              </a:r>
            </a:p>
          </p:txBody>
        </p:sp>
      </p:grpSp>
      <p:sp>
        <p:nvSpPr>
          <p:cNvPr id="69" name="Ellipse 68">
            <a:extLst>
              <a:ext uri="{FF2B5EF4-FFF2-40B4-BE49-F238E27FC236}">
                <a16:creationId xmlns:a16="http://schemas.microsoft.com/office/drawing/2014/main" id="{EAEC55D4-D324-1DBE-49B1-A8C7E580D984}"/>
              </a:ext>
            </a:extLst>
          </p:cNvPr>
          <p:cNvSpPr/>
          <p:nvPr/>
        </p:nvSpPr>
        <p:spPr>
          <a:xfrm>
            <a:off x="6090604" y="3696954"/>
            <a:ext cx="254560" cy="25456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D19A838D-094F-8FB4-8562-1A8510E8495D}"/>
              </a:ext>
            </a:extLst>
          </p:cNvPr>
          <p:cNvSpPr/>
          <p:nvPr/>
        </p:nvSpPr>
        <p:spPr>
          <a:xfrm>
            <a:off x="5868647" y="3696954"/>
            <a:ext cx="254560" cy="2545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B7F4043-027F-F8BF-91E8-802F12E72DE6}"/>
              </a:ext>
            </a:extLst>
          </p:cNvPr>
          <p:cNvSpPr/>
          <p:nvPr/>
        </p:nvSpPr>
        <p:spPr>
          <a:xfrm>
            <a:off x="5979625" y="3504753"/>
            <a:ext cx="254560" cy="25456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</a:p>
        </p:txBody>
      </p:sp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1D80DAA0-BFE8-636D-72F6-D312A6AD341C}"/>
              </a:ext>
            </a:extLst>
          </p:cNvPr>
          <p:cNvGrpSpPr/>
          <p:nvPr/>
        </p:nvGrpSpPr>
        <p:grpSpPr>
          <a:xfrm>
            <a:off x="371428" y="1909577"/>
            <a:ext cx="1981354" cy="1254496"/>
            <a:chOff x="371428" y="1140178"/>
            <a:chExt cx="1981354" cy="1254496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B191E1FC-5D0D-35A0-8FFD-4C90870887F1}"/>
                </a:ext>
              </a:extLst>
            </p:cNvPr>
            <p:cNvGrpSpPr/>
            <p:nvPr/>
          </p:nvGrpSpPr>
          <p:grpSpPr>
            <a:xfrm>
              <a:off x="705490" y="1140178"/>
              <a:ext cx="1178737" cy="900295"/>
              <a:chOff x="729085" y="1140178"/>
              <a:chExt cx="1988508" cy="1518782"/>
            </a:xfrm>
          </p:grpSpPr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25C7B678-2BEA-1236-9FDC-C2324E52B4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8"/>
                <a:ext cx="1637348" cy="1045634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7C87554F-94C9-8359-1473-7711FADE99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42895CF0-7568-8A70-5C01-72AB277449F0}"/>
                </a:ext>
              </a:extLst>
            </p:cNvPr>
            <p:cNvSpPr txBox="1"/>
            <p:nvPr/>
          </p:nvSpPr>
          <p:spPr>
            <a:xfrm>
              <a:off x="371428" y="2025342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</a:t>
              </a:r>
            </a:p>
          </p:txBody>
        </p: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46F2E5F8-ED39-0495-0BC2-71ABB9D407E6}"/>
              </a:ext>
            </a:extLst>
          </p:cNvPr>
          <p:cNvGrpSpPr/>
          <p:nvPr/>
        </p:nvGrpSpPr>
        <p:grpSpPr>
          <a:xfrm>
            <a:off x="371428" y="3565817"/>
            <a:ext cx="1981354" cy="1272984"/>
            <a:chOff x="371428" y="2988857"/>
            <a:chExt cx="1981354" cy="1272984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DB3364CB-9C60-81A3-A2CE-CAB246BAEA70}"/>
                </a:ext>
              </a:extLst>
            </p:cNvPr>
            <p:cNvGrpSpPr/>
            <p:nvPr/>
          </p:nvGrpSpPr>
          <p:grpSpPr>
            <a:xfrm>
              <a:off x="705490" y="2988857"/>
              <a:ext cx="1178737" cy="900296"/>
              <a:chOff x="729085" y="1140177"/>
              <a:chExt cx="1988508" cy="1518783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F8CB6756-2AB5-889C-A2CB-2AB162CCCD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F86127E3-40C9-2DBA-A332-EEA64CF75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02B72595-48A7-4715-B526-CF50A433BD44}"/>
                </a:ext>
              </a:extLst>
            </p:cNvPr>
            <p:cNvSpPr txBox="1"/>
            <p:nvPr/>
          </p:nvSpPr>
          <p:spPr>
            <a:xfrm>
              <a:off x="371428" y="3892509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B</a:t>
              </a: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2473F806-871C-E070-8175-3A32E3DF751A}"/>
              </a:ext>
            </a:extLst>
          </p:cNvPr>
          <p:cNvGrpSpPr/>
          <p:nvPr/>
        </p:nvGrpSpPr>
        <p:grpSpPr>
          <a:xfrm>
            <a:off x="371428" y="5269168"/>
            <a:ext cx="1981354" cy="1257971"/>
            <a:chOff x="371428" y="4698387"/>
            <a:chExt cx="1981354" cy="1257971"/>
          </a:xfrm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76D2D223-857A-43A3-A494-8D6C22EB8322}"/>
                </a:ext>
              </a:extLst>
            </p:cNvPr>
            <p:cNvGrpSpPr/>
            <p:nvPr/>
          </p:nvGrpSpPr>
          <p:grpSpPr>
            <a:xfrm>
              <a:off x="705490" y="4698387"/>
              <a:ext cx="1178737" cy="900296"/>
              <a:chOff x="729085" y="1140177"/>
              <a:chExt cx="1988508" cy="1518783"/>
            </a:xfrm>
          </p:grpSpPr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FE2CF6D4-383C-2D81-2EC1-3A8D5BC6C3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32D7E46A-8769-1CC5-476C-833641D986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FB7ADAEF-24D9-E9D0-4ECF-F8C7F6FE6701}"/>
                </a:ext>
              </a:extLst>
            </p:cNvPr>
            <p:cNvSpPr txBox="1"/>
            <p:nvPr/>
          </p:nvSpPr>
          <p:spPr>
            <a:xfrm>
              <a:off x="371428" y="5587026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</a:t>
              </a:r>
            </a:p>
          </p:txBody>
        </p:sp>
      </p:grpSp>
      <p:sp>
        <p:nvSpPr>
          <p:cNvPr id="87" name="ZoneTexte 86">
            <a:extLst>
              <a:ext uri="{FF2B5EF4-FFF2-40B4-BE49-F238E27FC236}">
                <a16:creationId xmlns:a16="http://schemas.microsoft.com/office/drawing/2014/main" id="{4AF340B7-618A-B4BE-B639-6174BA7E4157}"/>
              </a:ext>
            </a:extLst>
          </p:cNvPr>
          <p:cNvSpPr txBox="1"/>
          <p:nvPr/>
        </p:nvSpPr>
        <p:spPr>
          <a:xfrm>
            <a:off x="4982994" y="5093729"/>
            <a:ext cx="2211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Provider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/GS1 MO</a:t>
            </a: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C875E208-0C5A-A2DA-D27B-87E80528FC32}"/>
              </a:ext>
            </a:extLst>
          </p:cNvPr>
          <p:cNvGrpSpPr/>
          <p:nvPr/>
        </p:nvGrpSpPr>
        <p:grpSpPr>
          <a:xfrm>
            <a:off x="5047698" y="1368836"/>
            <a:ext cx="5875674" cy="1881761"/>
            <a:chOff x="5047698" y="640802"/>
            <a:chExt cx="5875674" cy="1881761"/>
          </a:xfrm>
        </p:grpSpPr>
        <p:grpSp>
          <p:nvGrpSpPr>
            <p:cNvPr id="113" name="Groupe 112">
              <a:extLst>
                <a:ext uri="{FF2B5EF4-FFF2-40B4-BE49-F238E27FC236}">
                  <a16:creationId xmlns:a16="http://schemas.microsoft.com/office/drawing/2014/main" id="{570ED0E3-C49A-3D27-495B-CECA9182A55B}"/>
                </a:ext>
              </a:extLst>
            </p:cNvPr>
            <p:cNvGrpSpPr/>
            <p:nvPr/>
          </p:nvGrpSpPr>
          <p:grpSpPr>
            <a:xfrm>
              <a:off x="5047698" y="640802"/>
              <a:ext cx="2096604" cy="1881761"/>
              <a:chOff x="5047698" y="640802"/>
              <a:chExt cx="2096604" cy="1881761"/>
            </a:xfrm>
          </p:grpSpPr>
          <p:pic>
            <p:nvPicPr>
              <p:cNvPr id="10" name="Image 9">
                <a:extLst>
                  <a:ext uri="{FF2B5EF4-FFF2-40B4-BE49-F238E27FC236}">
                    <a16:creationId xmlns:a16="http://schemas.microsoft.com/office/drawing/2014/main" id="{C7CECC52-FB59-E5A1-4320-8C5AAC4D89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56634" y="640802"/>
                <a:ext cx="1064616" cy="1411514"/>
              </a:xfrm>
              <a:prstGeom prst="rect">
                <a:avLst/>
              </a:prstGeom>
            </p:spPr>
          </p:pic>
          <p:sp>
            <p:nvSpPr>
              <p:cNvPr id="88" name="ZoneTexte 87">
                <a:extLst>
                  <a:ext uri="{FF2B5EF4-FFF2-40B4-BE49-F238E27FC236}">
                    <a16:creationId xmlns:a16="http://schemas.microsoft.com/office/drawing/2014/main" id="{7950591C-7ECE-9556-60C4-35B8D56325AB}"/>
                  </a:ext>
                </a:extLst>
              </p:cNvPr>
              <p:cNvSpPr txBox="1"/>
              <p:nvPr/>
            </p:nvSpPr>
            <p:spPr>
              <a:xfrm>
                <a:off x="5047698" y="2153231"/>
                <a:ext cx="209660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800" dirty="0">
                    <a:solidFill>
                      <a:srgbClr val="223368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GDSN data pool</a:t>
                </a:r>
              </a:p>
            </p:txBody>
          </p:sp>
        </p:grp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FE517D31-05ED-E11E-01F5-286F47AFF96B}"/>
                </a:ext>
              </a:extLst>
            </p:cNvPr>
            <p:cNvSpPr txBox="1"/>
            <p:nvPr/>
          </p:nvSpPr>
          <p:spPr>
            <a:xfrm>
              <a:off x="6696421" y="844603"/>
              <a:ext cx="4226951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Product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files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repository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containing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ES" sz="1800" b="1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and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attributes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 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for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all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aggregation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levels</a:t>
              </a:r>
              <a:endPara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E5BD9628-53EE-1CAD-A510-D84857AC927D}"/>
              </a:ext>
            </a:extLst>
          </p:cNvPr>
          <p:cNvGrpSpPr/>
          <p:nvPr/>
        </p:nvGrpSpPr>
        <p:grpSpPr>
          <a:xfrm>
            <a:off x="9945102" y="3441381"/>
            <a:ext cx="1872031" cy="1524480"/>
            <a:chOff x="9945102" y="2713347"/>
            <a:chExt cx="1872031" cy="1524480"/>
          </a:xfrm>
        </p:grpSpPr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E6336A36-BE81-8D8B-C793-B5C00DCD21B8}"/>
                </a:ext>
              </a:extLst>
            </p:cNvPr>
            <p:cNvGrpSpPr/>
            <p:nvPr/>
          </p:nvGrpSpPr>
          <p:grpSpPr>
            <a:xfrm>
              <a:off x="9945102" y="2713347"/>
              <a:ext cx="1716513" cy="1246668"/>
              <a:chOff x="9860266" y="2496766"/>
              <a:chExt cx="1801352" cy="1308285"/>
            </a:xfrm>
          </p:grpSpPr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967F8057-ACFD-755C-E23B-2D7E4BFA1A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113433" y="2496766"/>
                <a:ext cx="1548185" cy="989562"/>
              </a:xfrm>
              <a:prstGeom prst="rect">
                <a:avLst/>
              </a:prstGeom>
            </p:spPr>
          </p:pic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D9758935-4B8B-7F16-65F2-651F6EB061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60266" y="3067656"/>
                <a:ext cx="570885" cy="737395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BED25B97-FB2F-A9D3-83DE-270B02B2FDCF}"/>
                </a:ext>
              </a:extLst>
            </p:cNvPr>
            <p:cNvSpPr txBox="1"/>
            <p:nvPr/>
          </p:nvSpPr>
          <p:spPr>
            <a:xfrm>
              <a:off x="9970358" y="3868495"/>
              <a:ext cx="184677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Hospital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AC7E53E-83EC-22AE-DC9D-D79C9BAD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966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Une image contenant pièce, clipart&#10;&#10;Description générée automatiquement">
            <a:extLst>
              <a:ext uri="{FF2B5EF4-FFF2-40B4-BE49-F238E27FC236}">
                <a16:creationId xmlns:a16="http://schemas.microsoft.com/office/drawing/2014/main" id="{825C88F0-5497-1617-7F9C-BD0A230E7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420" y="3475186"/>
            <a:ext cx="1378536" cy="1356884"/>
          </a:xfrm>
          <a:prstGeom prst="rect">
            <a:avLst/>
          </a:prstGeom>
        </p:spPr>
      </p:pic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E6374A6B-73BD-E37F-9E46-1F2864AEE224}"/>
              </a:ext>
            </a:extLst>
          </p:cNvPr>
          <p:cNvCxnSpPr>
            <a:cxnSpLocks/>
          </p:cNvCxnSpPr>
          <p:nvPr/>
        </p:nvCxnSpPr>
        <p:spPr>
          <a:xfrm>
            <a:off x="2008392" y="2567096"/>
            <a:ext cx="3424324" cy="1530484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5DBD6627-078A-87B8-250F-9D99B259E149}"/>
              </a:ext>
            </a:extLst>
          </p:cNvPr>
          <p:cNvCxnSpPr>
            <a:cxnSpLocks/>
          </p:cNvCxnSpPr>
          <p:nvPr/>
        </p:nvCxnSpPr>
        <p:spPr>
          <a:xfrm flipV="1">
            <a:off x="2211478" y="4226592"/>
            <a:ext cx="3221238" cy="4848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E7EA62D8-5AED-C272-20F5-8BA3FA99AF30}"/>
              </a:ext>
            </a:extLst>
          </p:cNvPr>
          <p:cNvCxnSpPr>
            <a:cxnSpLocks/>
          </p:cNvCxnSpPr>
          <p:nvPr/>
        </p:nvCxnSpPr>
        <p:spPr>
          <a:xfrm flipV="1">
            <a:off x="2014238" y="4336716"/>
            <a:ext cx="3409409" cy="1625044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BEB3DED6-99C2-4335-C17B-00D317F53D4E}"/>
              </a:ext>
            </a:extLst>
          </p:cNvPr>
          <p:cNvGrpSpPr/>
          <p:nvPr/>
        </p:nvGrpSpPr>
        <p:grpSpPr>
          <a:xfrm>
            <a:off x="3165245" y="5027514"/>
            <a:ext cx="655947" cy="778760"/>
            <a:chOff x="2680717" y="4486484"/>
            <a:chExt cx="655947" cy="778760"/>
          </a:xfrm>
        </p:grpSpPr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42D0362C-DA45-9874-8F38-42EE9A8A92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4486484"/>
              <a:ext cx="476517" cy="659793"/>
            </a:xfrm>
            <a:prstGeom prst="rect">
              <a:avLst/>
            </a:prstGeom>
          </p:spPr>
        </p:pic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9713713A-12DF-DC2D-E0A8-6653C4E4E9D1}"/>
                </a:ext>
              </a:extLst>
            </p:cNvPr>
            <p:cNvSpPr/>
            <p:nvPr/>
          </p:nvSpPr>
          <p:spPr>
            <a:xfrm>
              <a:off x="2918975" y="4847555"/>
              <a:ext cx="417689" cy="41768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</a:t>
              </a: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18F8D23-C599-7B86-C2E2-C658C46D52E6}"/>
              </a:ext>
            </a:extLst>
          </p:cNvPr>
          <p:cNvGrpSpPr/>
          <p:nvPr/>
        </p:nvGrpSpPr>
        <p:grpSpPr>
          <a:xfrm>
            <a:off x="3165245" y="3886139"/>
            <a:ext cx="655947" cy="776183"/>
            <a:chOff x="2680717" y="3303728"/>
            <a:chExt cx="655947" cy="776183"/>
          </a:xfrm>
        </p:grpSpPr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E3162E48-A7A9-A4EC-6132-5A6A9377B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3303728"/>
              <a:ext cx="476517" cy="659793"/>
            </a:xfrm>
            <a:prstGeom prst="rect">
              <a:avLst/>
            </a:prstGeom>
          </p:spPr>
        </p:pic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BAC45D53-3321-E0C4-3EF5-37CCCAC4BD17}"/>
                </a:ext>
              </a:extLst>
            </p:cNvPr>
            <p:cNvSpPr/>
            <p:nvPr/>
          </p:nvSpPr>
          <p:spPr>
            <a:xfrm>
              <a:off x="2918975" y="3662222"/>
              <a:ext cx="417689" cy="41768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</a:t>
              </a:r>
            </a:p>
          </p:txBody>
        </p: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2BD9EFB1-8D01-EE2A-21B0-919A6A51EDF3}"/>
              </a:ext>
            </a:extLst>
          </p:cNvPr>
          <p:cNvGrpSpPr/>
          <p:nvPr/>
        </p:nvGrpSpPr>
        <p:grpSpPr>
          <a:xfrm>
            <a:off x="3165245" y="2890510"/>
            <a:ext cx="655947" cy="771889"/>
            <a:chOff x="2680717" y="1942067"/>
            <a:chExt cx="655947" cy="771889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713E7738-0C17-479A-93CD-D157B4171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0717" y="1942067"/>
              <a:ext cx="476517" cy="659793"/>
            </a:xfrm>
            <a:prstGeom prst="rect">
              <a:avLst/>
            </a:prstGeom>
          </p:spPr>
        </p:pic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D25233F7-28F3-D85E-11BC-2C3A0E8726B7}"/>
                </a:ext>
              </a:extLst>
            </p:cNvPr>
            <p:cNvSpPr/>
            <p:nvPr/>
          </p:nvSpPr>
          <p:spPr>
            <a:xfrm>
              <a:off x="2918975" y="2296267"/>
              <a:ext cx="417689" cy="41768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</a:t>
              </a:r>
            </a:p>
          </p:txBody>
        </p:sp>
      </p:grpSp>
      <p:sp>
        <p:nvSpPr>
          <p:cNvPr id="69" name="Ellipse 68">
            <a:extLst>
              <a:ext uri="{FF2B5EF4-FFF2-40B4-BE49-F238E27FC236}">
                <a16:creationId xmlns:a16="http://schemas.microsoft.com/office/drawing/2014/main" id="{EAEC55D4-D324-1DBE-49B1-A8C7E580D984}"/>
              </a:ext>
            </a:extLst>
          </p:cNvPr>
          <p:cNvSpPr/>
          <p:nvPr/>
        </p:nvSpPr>
        <p:spPr>
          <a:xfrm>
            <a:off x="6090604" y="3696954"/>
            <a:ext cx="254560" cy="25456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D19A838D-094F-8FB4-8562-1A8510E8495D}"/>
              </a:ext>
            </a:extLst>
          </p:cNvPr>
          <p:cNvSpPr/>
          <p:nvPr/>
        </p:nvSpPr>
        <p:spPr>
          <a:xfrm>
            <a:off x="5868647" y="3696954"/>
            <a:ext cx="254560" cy="2545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B7F4043-027F-F8BF-91E8-802F12E72DE6}"/>
              </a:ext>
            </a:extLst>
          </p:cNvPr>
          <p:cNvSpPr/>
          <p:nvPr/>
        </p:nvSpPr>
        <p:spPr>
          <a:xfrm>
            <a:off x="5979625" y="3504753"/>
            <a:ext cx="254560" cy="25456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</a:p>
        </p:txBody>
      </p:sp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1D80DAA0-BFE8-636D-72F6-D312A6AD341C}"/>
              </a:ext>
            </a:extLst>
          </p:cNvPr>
          <p:cNvGrpSpPr/>
          <p:nvPr/>
        </p:nvGrpSpPr>
        <p:grpSpPr>
          <a:xfrm>
            <a:off x="371428" y="1909577"/>
            <a:ext cx="1981354" cy="1254496"/>
            <a:chOff x="371428" y="1140178"/>
            <a:chExt cx="1981354" cy="1254496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B191E1FC-5D0D-35A0-8FFD-4C90870887F1}"/>
                </a:ext>
              </a:extLst>
            </p:cNvPr>
            <p:cNvGrpSpPr/>
            <p:nvPr/>
          </p:nvGrpSpPr>
          <p:grpSpPr>
            <a:xfrm>
              <a:off x="705490" y="1140178"/>
              <a:ext cx="1178737" cy="900295"/>
              <a:chOff x="729085" y="1140178"/>
              <a:chExt cx="1988508" cy="1518782"/>
            </a:xfrm>
          </p:grpSpPr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25C7B678-2BEA-1236-9FDC-C2324E52B4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8"/>
                <a:ext cx="1637348" cy="1045634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7C87554F-94C9-8359-1473-7711FADE99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42895CF0-7568-8A70-5C01-72AB277449F0}"/>
                </a:ext>
              </a:extLst>
            </p:cNvPr>
            <p:cNvSpPr txBox="1"/>
            <p:nvPr/>
          </p:nvSpPr>
          <p:spPr>
            <a:xfrm>
              <a:off x="371428" y="2025342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</a:t>
              </a:r>
            </a:p>
          </p:txBody>
        </p: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46F2E5F8-ED39-0495-0BC2-71ABB9D407E6}"/>
              </a:ext>
            </a:extLst>
          </p:cNvPr>
          <p:cNvGrpSpPr/>
          <p:nvPr/>
        </p:nvGrpSpPr>
        <p:grpSpPr>
          <a:xfrm>
            <a:off x="371428" y="3565817"/>
            <a:ext cx="1981354" cy="1272984"/>
            <a:chOff x="371428" y="2988857"/>
            <a:chExt cx="1981354" cy="1272984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DB3364CB-9C60-81A3-A2CE-CAB246BAEA70}"/>
                </a:ext>
              </a:extLst>
            </p:cNvPr>
            <p:cNvGrpSpPr/>
            <p:nvPr/>
          </p:nvGrpSpPr>
          <p:grpSpPr>
            <a:xfrm>
              <a:off x="705490" y="2988857"/>
              <a:ext cx="1178737" cy="900296"/>
              <a:chOff x="729085" y="1140177"/>
              <a:chExt cx="1988508" cy="1518783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F8CB6756-2AB5-889C-A2CB-2AB162CCCD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F86127E3-40C9-2DBA-A332-EEA64CF75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02B72595-48A7-4715-B526-CF50A433BD44}"/>
                </a:ext>
              </a:extLst>
            </p:cNvPr>
            <p:cNvSpPr txBox="1"/>
            <p:nvPr/>
          </p:nvSpPr>
          <p:spPr>
            <a:xfrm>
              <a:off x="371428" y="3892509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B</a:t>
              </a: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2473F806-871C-E070-8175-3A32E3DF751A}"/>
              </a:ext>
            </a:extLst>
          </p:cNvPr>
          <p:cNvGrpSpPr/>
          <p:nvPr/>
        </p:nvGrpSpPr>
        <p:grpSpPr>
          <a:xfrm>
            <a:off x="371428" y="5269168"/>
            <a:ext cx="1981354" cy="1257971"/>
            <a:chOff x="371428" y="4698387"/>
            <a:chExt cx="1981354" cy="1257971"/>
          </a:xfrm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76D2D223-857A-43A3-A494-8D6C22EB8322}"/>
                </a:ext>
              </a:extLst>
            </p:cNvPr>
            <p:cNvGrpSpPr/>
            <p:nvPr/>
          </p:nvGrpSpPr>
          <p:grpSpPr>
            <a:xfrm>
              <a:off x="705490" y="4698387"/>
              <a:ext cx="1178737" cy="900296"/>
              <a:chOff x="729085" y="1140177"/>
              <a:chExt cx="1988508" cy="1518783"/>
            </a:xfrm>
          </p:grpSpPr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FE2CF6D4-383C-2D81-2EC1-3A8D5BC6C3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085" y="1140177"/>
                <a:ext cx="1637348" cy="1045633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32D7E46A-8769-1CC5-476C-833641D986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1484" y="1979402"/>
                <a:ext cx="526109" cy="679558"/>
              </a:xfrm>
              <a:prstGeom prst="rect">
                <a:avLst/>
              </a:prstGeom>
            </p:spPr>
          </p:pic>
        </p:grp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FB7ADAEF-24D9-E9D0-4ECF-F8C7F6FE6701}"/>
                </a:ext>
              </a:extLst>
            </p:cNvPr>
            <p:cNvSpPr txBox="1"/>
            <p:nvPr/>
          </p:nvSpPr>
          <p:spPr>
            <a:xfrm>
              <a:off x="371428" y="5587026"/>
              <a:ext cx="19813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 err="1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Manufacturer</a:t>
              </a:r>
              <a:r>
                <a:rPr lang="es-ES" sz="1800" dirty="0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</a:t>
              </a:r>
            </a:p>
          </p:txBody>
        </p:sp>
      </p:grpSp>
      <p:sp>
        <p:nvSpPr>
          <p:cNvPr id="87" name="ZoneTexte 86">
            <a:extLst>
              <a:ext uri="{FF2B5EF4-FFF2-40B4-BE49-F238E27FC236}">
                <a16:creationId xmlns:a16="http://schemas.microsoft.com/office/drawing/2014/main" id="{4AF340B7-618A-B4BE-B639-6174BA7E4157}"/>
              </a:ext>
            </a:extLst>
          </p:cNvPr>
          <p:cNvSpPr txBox="1"/>
          <p:nvPr/>
        </p:nvSpPr>
        <p:spPr>
          <a:xfrm>
            <a:off x="4982994" y="5093729"/>
            <a:ext cx="2211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s-ES" sz="1800" dirty="0" err="1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Provider</a:t>
            </a:r>
            <a:r>
              <a: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/GS1 MO</a:t>
            </a: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C875E208-0C5A-A2DA-D27B-87E80528FC32}"/>
              </a:ext>
            </a:extLst>
          </p:cNvPr>
          <p:cNvGrpSpPr/>
          <p:nvPr/>
        </p:nvGrpSpPr>
        <p:grpSpPr>
          <a:xfrm>
            <a:off x="5047698" y="1368836"/>
            <a:ext cx="5875674" cy="1881761"/>
            <a:chOff x="5047698" y="640802"/>
            <a:chExt cx="5875674" cy="1881761"/>
          </a:xfrm>
        </p:grpSpPr>
        <p:grpSp>
          <p:nvGrpSpPr>
            <p:cNvPr id="113" name="Groupe 112">
              <a:extLst>
                <a:ext uri="{FF2B5EF4-FFF2-40B4-BE49-F238E27FC236}">
                  <a16:creationId xmlns:a16="http://schemas.microsoft.com/office/drawing/2014/main" id="{570ED0E3-C49A-3D27-495B-CECA9182A55B}"/>
                </a:ext>
              </a:extLst>
            </p:cNvPr>
            <p:cNvGrpSpPr/>
            <p:nvPr/>
          </p:nvGrpSpPr>
          <p:grpSpPr>
            <a:xfrm>
              <a:off x="5047698" y="640802"/>
              <a:ext cx="2096604" cy="1881761"/>
              <a:chOff x="5047698" y="640802"/>
              <a:chExt cx="2096604" cy="1881761"/>
            </a:xfrm>
          </p:grpSpPr>
          <p:pic>
            <p:nvPicPr>
              <p:cNvPr id="10" name="Image 9">
                <a:extLst>
                  <a:ext uri="{FF2B5EF4-FFF2-40B4-BE49-F238E27FC236}">
                    <a16:creationId xmlns:a16="http://schemas.microsoft.com/office/drawing/2014/main" id="{C7CECC52-FB59-E5A1-4320-8C5AAC4D89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56634" y="640802"/>
                <a:ext cx="1064616" cy="1411514"/>
              </a:xfrm>
              <a:prstGeom prst="rect">
                <a:avLst/>
              </a:prstGeom>
            </p:spPr>
          </p:pic>
          <p:sp>
            <p:nvSpPr>
              <p:cNvPr id="88" name="ZoneTexte 87">
                <a:extLst>
                  <a:ext uri="{FF2B5EF4-FFF2-40B4-BE49-F238E27FC236}">
                    <a16:creationId xmlns:a16="http://schemas.microsoft.com/office/drawing/2014/main" id="{7950591C-7ECE-9556-60C4-35B8D56325AB}"/>
                  </a:ext>
                </a:extLst>
              </p:cNvPr>
              <p:cNvSpPr txBox="1"/>
              <p:nvPr/>
            </p:nvSpPr>
            <p:spPr>
              <a:xfrm>
                <a:off x="5047698" y="2153231"/>
                <a:ext cx="209660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800" dirty="0">
                    <a:solidFill>
                      <a:srgbClr val="223368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GDSN data pool</a:t>
                </a:r>
              </a:p>
            </p:txBody>
          </p:sp>
        </p:grp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FE517D31-05ED-E11E-01F5-286F47AFF96B}"/>
                </a:ext>
              </a:extLst>
            </p:cNvPr>
            <p:cNvSpPr txBox="1"/>
            <p:nvPr/>
          </p:nvSpPr>
          <p:spPr>
            <a:xfrm>
              <a:off x="6696421" y="844603"/>
              <a:ext cx="4226951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Product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files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repository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containing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ES" sz="1800" b="1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and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attributes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 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for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all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aggregation</a:t>
              </a:r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ES" sz="1800" dirty="0" err="1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levels</a:t>
              </a:r>
              <a:endParaRPr lang="es-ES" sz="1800" dirty="0">
                <a:solidFill>
                  <a:srgbClr val="2233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E5BD9628-53EE-1CAD-A510-D84857AC927D}"/>
              </a:ext>
            </a:extLst>
          </p:cNvPr>
          <p:cNvGrpSpPr/>
          <p:nvPr/>
        </p:nvGrpSpPr>
        <p:grpSpPr>
          <a:xfrm>
            <a:off x="9945102" y="3441381"/>
            <a:ext cx="1872031" cy="1524480"/>
            <a:chOff x="9945102" y="2713347"/>
            <a:chExt cx="1872031" cy="1524480"/>
          </a:xfrm>
        </p:grpSpPr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E6336A36-BE81-8D8B-C793-B5C00DCD21B8}"/>
                </a:ext>
              </a:extLst>
            </p:cNvPr>
            <p:cNvGrpSpPr/>
            <p:nvPr/>
          </p:nvGrpSpPr>
          <p:grpSpPr>
            <a:xfrm>
              <a:off x="9945102" y="2713347"/>
              <a:ext cx="1716513" cy="1246668"/>
              <a:chOff x="9860266" y="2496766"/>
              <a:chExt cx="1801352" cy="1308285"/>
            </a:xfrm>
          </p:grpSpPr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967F8057-ACFD-755C-E23B-2D7E4BFA1A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113433" y="2496766"/>
                <a:ext cx="1548185" cy="989562"/>
              </a:xfrm>
              <a:prstGeom prst="rect">
                <a:avLst/>
              </a:prstGeom>
            </p:spPr>
          </p:pic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D9758935-4B8B-7F16-65F2-651F6EB061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60266" y="3067656"/>
                <a:ext cx="570885" cy="737395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BED25B97-FB2F-A9D3-83DE-270B02B2FDCF}"/>
                </a:ext>
              </a:extLst>
            </p:cNvPr>
            <p:cNvSpPr txBox="1"/>
            <p:nvPr/>
          </p:nvSpPr>
          <p:spPr>
            <a:xfrm>
              <a:off x="9970358" y="3868495"/>
              <a:ext cx="184677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800" dirty="0">
                  <a:solidFill>
                    <a:srgbClr val="223368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Hospital</a:t>
              </a:r>
            </a:p>
          </p:txBody>
        </p:sp>
      </p:grpSp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id="{B1399562-18C0-A32D-A492-DC79E09A5402}"/>
              </a:ext>
            </a:extLst>
          </p:cNvPr>
          <p:cNvCxnSpPr>
            <a:cxnSpLocks/>
          </p:cNvCxnSpPr>
          <p:nvPr/>
        </p:nvCxnSpPr>
        <p:spPr>
          <a:xfrm>
            <a:off x="6835620" y="4208682"/>
            <a:ext cx="3109482" cy="0"/>
          </a:xfrm>
          <a:prstGeom prst="straightConnector1">
            <a:avLst/>
          </a:prstGeom>
          <a:ln w="31750">
            <a:solidFill>
              <a:srgbClr val="2233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1C97B0FB-6FB1-3667-7A58-E9014E7A01A5}"/>
              </a:ext>
            </a:extLst>
          </p:cNvPr>
          <p:cNvGrpSpPr/>
          <p:nvPr/>
        </p:nvGrpSpPr>
        <p:grpSpPr>
          <a:xfrm>
            <a:off x="7949437" y="3504753"/>
            <a:ext cx="1140496" cy="1304562"/>
            <a:chOff x="7949437" y="2776719"/>
            <a:chExt cx="1140496" cy="1304562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AFF73C2A-EBCF-D0C6-BBCD-A47097E0FC1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949437" y="2776719"/>
              <a:ext cx="1016184" cy="1304561"/>
            </a:xfrm>
            <a:prstGeom prst="rect">
              <a:avLst/>
            </a:prstGeom>
          </p:spPr>
        </p:pic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0045F3CF-6C13-1FA4-DF83-CBD68B7861AD}"/>
                </a:ext>
              </a:extLst>
            </p:cNvPr>
            <p:cNvSpPr/>
            <p:nvPr/>
          </p:nvSpPr>
          <p:spPr>
            <a:xfrm>
              <a:off x="8696393" y="3687741"/>
              <a:ext cx="393540" cy="393540"/>
            </a:xfrm>
            <a:prstGeom prst="ellipse">
              <a:avLst/>
            </a:prstGeom>
            <a:gradFill flip="none" rotWithShape="1">
              <a:gsLst>
                <a:gs pos="20000">
                  <a:schemeClr val="accent2">
                    <a:lumMod val="75000"/>
                  </a:schemeClr>
                </a:gs>
                <a:gs pos="50000">
                  <a:schemeClr val="accent4">
                    <a:lumMod val="75000"/>
                  </a:schemeClr>
                </a:gs>
                <a:gs pos="84000">
                  <a:schemeClr val="accent6">
                    <a:lumMod val="7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AC7E53E-83EC-22AE-DC9D-D79C9BAD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7801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Increased</a:t>
            </a:r>
            <a:r>
              <a:rPr lang="fr-FR" dirty="0"/>
              <a:t> patient </a:t>
            </a:r>
            <a:r>
              <a:rPr lang="fr-FR" dirty="0" err="1"/>
              <a:t>safety</a:t>
            </a:r>
            <a:r>
              <a:rPr lang="fr-FR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Availability</a:t>
            </a:r>
            <a:r>
              <a:rPr lang="fr-FR" dirty="0"/>
              <a:t> of </a:t>
            </a:r>
            <a:r>
              <a:rPr lang="fr-FR" dirty="0" err="1"/>
              <a:t>unambiguous</a:t>
            </a:r>
            <a:r>
              <a:rPr lang="fr-FR" dirty="0"/>
              <a:t>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Improved</a:t>
            </a:r>
            <a:r>
              <a:rPr lang="fr-FR" dirty="0"/>
              <a:t> </a:t>
            </a:r>
            <a:r>
              <a:rPr lang="fr-FR" dirty="0" err="1"/>
              <a:t>product</a:t>
            </a:r>
            <a:r>
              <a:rPr lang="fr-FR" dirty="0"/>
              <a:t> </a:t>
            </a:r>
            <a:r>
              <a:rPr lang="fr-FR" dirty="0" err="1"/>
              <a:t>availability</a:t>
            </a:r>
            <a:r>
              <a:rPr lang="fr-FR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C38889-5537-C5BE-7EC9-40537D16E2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b="1" dirty="0"/>
              <a:t>Point of care area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EDDA4-FFBB-C50C-AE37-64E5BAFD97FB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Increased</a:t>
            </a:r>
            <a:r>
              <a:rPr lang="fr-FR" dirty="0"/>
              <a:t> </a:t>
            </a:r>
            <a:r>
              <a:rPr lang="fr-FR" dirty="0" err="1"/>
              <a:t>quality</a:t>
            </a:r>
            <a:r>
              <a:rPr lang="fr-FR" dirty="0"/>
              <a:t> of catalogue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Automation of the process of synchronisation of </a:t>
            </a:r>
            <a:r>
              <a:rPr lang="fr-FR" dirty="0" err="1"/>
              <a:t>product</a:t>
            </a:r>
            <a:r>
              <a:rPr lang="fr-FR" dirty="0"/>
              <a:t> information </a:t>
            </a:r>
            <a:r>
              <a:rPr lang="fr-FR" dirty="0" err="1"/>
              <a:t>with</a:t>
            </a:r>
            <a:r>
              <a:rPr lang="fr-FR" dirty="0"/>
              <a:t> providers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Reduction of </a:t>
            </a:r>
            <a:r>
              <a:rPr lang="fr-FR" dirty="0" err="1"/>
              <a:t>technical</a:t>
            </a:r>
            <a:r>
              <a:rPr lang="fr-FR" dirty="0"/>
              <a:t> incidents </a:t>
            </a:r>
            <a:r>
              <a:rPr lang="fr-FR" dirty="0" err="1"/>
              <a:t>with</a:t>
            </a:r>
            <a:r>
              <a:rPr lang="fr-FR" dirty="0"/>
              <a:t> providers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5EE210-7BBB-4AF4-0D47-461F3E388CB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b="1" dirty="0"/>
              <a:t>Catalogue management area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7C095-C1AD-1F29-3427-334C11C30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6F365-5A84-88C3-AC02-788EF0F54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Reduction of time on administrative </a:t>
            </a:r>
            <a:r>
              <a:rPr lang="fr-FR" dirty="0" err="1"/>
              <a:t>tasks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Reduction of </a:t>
            </a:r>
            <a:r>
              <a:rPr lang="fr-FR" dirty="0" err="1"/>
              <a:t>errors</a:t>
            </a:r>
            <a:r>
              <a:rPr lang="fr-FR" dirty="0"/>
              <a:t> due to </a:t>
            </a:r>
            <a:r>
              <a:rPr lang="fr-FR" dirty="0" err="1"/>
              <a:t>automated</a:t>
            </a:r>
            <a:r>
              <a:rPr lang="fr-FR" dirty="0"/>
              <a:t> </a:t>
            </a:r>
            <a:r>
              <a:rPr lang="fr-FR" dirty="0" err="1"/>
              <a:t>processes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Reduction of </a:t>
            </a:r>
            <a:r>
              <a:rPr lang="fr-FR" dirty="0" err="1"/>
              <a:t>costs</a:t>
            </a:r>
            <a:r>
              <a:rPr lang="fr-FR" dirty="0"/>
              <a:t> due to </a:t>
            </a:r>
            <a:r>
              <a:rPr lang="fr-FR" dirty="0" err="1"/>
              <a:t>accurate</a:t>
            </a:r>
            <a:r>
              <a:rPr lang="fr-FR" dirty="0"/>
              <a:t> and real-time data updates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Reduction in the </a:t>
            </a:r>
            <a:r>
              <a:rPr lang="fr-FR" dirty="0" err="1"/>
              <a:t>number</a:t>
            </a:r>
            <a:r>
              <a:rPr lang="fr-FR" dirty="0"/>
              <a:t> of incorrect </a:t>
            </a:r>
            <a:r>
              <a:rPr lang="fr-FR" dirty="0" err="1"/>
              <a:t>orders</a:t>
            </a:r>
            <a:r>
              <a:rPr lang="fr-FR" dirty="0"/>
              <a:t>/</a:t>
            </a:r>
            <a:r>
              <a:rPr lang="fr-FR" dirty="0" err="1"/>
              <a:t>invoices</a:t>
            </a:r>
            <a:endParaRPr lang="fr-FR" dirty="0"/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D3275E-D30C-14FD-747B-F58665F49F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b="1" dirty="0"/>
              <a:t>Administrative area</a:t>
            </a:r>
            <a:r>
              <a:rPr lang="fr-FR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2764C3-E2CD-BD5D-5AF0-7EFD177FB4D6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Harmonisation of </a:t>
            </a:r>
            <a:r>
              <a:rPr lang="fr-FR" dirty="0" err="1"/>
              <a:t>product</a:t>
            </a:r>
            <a:r>
              <a:rPr lang="fr-FR" dirty="0"/>
              <a:t> descriptions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Reduction of </a:t>
            </a:r>
            <a:r>
              <a:rPr lang="fr-FR" dirty="0" err="1"/>
              <a:t>logistics</a:t>
            </a:r>
            <a:r>
              <a:rPr lang="fr-FR" dirty="0"/>
              <a:t> </a:t>
            </a:r>
            <a:r>
              <a:rPr lang="fr-FR" dirty="0" err="1"/>
              <a:t>costs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No more </a:t>
            </a:r>
            <a:r>
              <a:rPr lang="fr-FR" dirty="0" err="1"/>
              <a:t>orders</a:t>
            </a:r>
            <a:r>
              <a:rPr lang="fr-FR" dirty="0"/>
              <a:t> due to non-existent </a:t>
            </a:r>
            <a:r>
              <a:rPr lang="fr-FR" dirty="0" err="1"/>
              <a:t>groupings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Reduction of </a:t>
            </a:r>
            <a:r>
              <a:rPr lang="fr-FR" dirty="0" err="1"/>
              <a:t>rejected</a:t>
            </a:r>
            <a:r>
              <a:rPr lang="fr-FR" dirty="0"/>
              <a:t> </a:t>
            </a:r>
            <a:r>
              <a:rPr lang="fr-FR" dirty="0" err="1"/>
              <a:t>deliveries</a:t>
            </a:r>
            <a:r>
              <a:rPr lang="fr-FR" dirty="0"/>
              <a:t> due to </a:t>
            </a:r>
            <a:r>
              <a:rPr lang="fr-FR" dirty="0" err="1"/>
              <a:t>discrepancies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order</a:t>
            </a:r>
            <a:endParaRPr lang="fr-FR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611A36-2AAB-643F-75B1-44C1E2EE9A7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b="1" dirty="0" err="1"/>
              <a:t>Logistic</a:t>
            </a:r>
            <a:r>
              <a:rPr lang="fr-FR" b="1" dirty="0"/>
              <a:t> area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01498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390</Words>
  <Application>Microsoft Macintosh PowerPoint</Application>
  <PresentationFormat>Grand écran</PresentationFormat>
  <Paragraphs>93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Verdana</vt:lpstr>
      <vt:lpstr>Thème Office 2013 – 2022</vt:lpstr>
      <vt:lpstr>Definition of business process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Benefits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46</cp:revision>
  <dcterms:created xsi:type="dcterms:W3CDTF">2023-01-10T11:12:26Z</dcterms:created>
  <dcterms:modified xsi:type="dcterms:W3CDTF">2024-06-05T15:21:38Z</dcterms:modified>
</cp:coreProperties>
</file>