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0" r:id="rId3"/>
    <p:sldId id="269" r:id="rId4"/>
    <p:sldId id="267" r:id="rId5"/>
    <p:sldId id="264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/>
    <p:restoredTop sz="96327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rgbClr val="C6E5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rgbClr val="C6E5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rgbClr val="C6E5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+mj-lt"/>
                <a:ea typeface="+mn-lt"/>
                <a:cs typeface="+mn-lt"/>
              </a:rPr>
              <a:t>The Order to cash is the business process that covers all the steps that are triggered when a buyer makes a purchase. These steps range from receipt of the order to the point at which the payment is made and recorded. 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j-lt"/>
                <a:ea typeface="+mn-lt"/>
                <a:cs typeface="+mn-lt"/>
              </a:rPr>
              <a:t>The GS1 standard EDI "Electronic Data Interchange" is designed to automate the integration of the business documents (orders, </a:t>
            </a:r>
            <a:r>
              <a:rPr lang="en-US" sz="2000" dirty="0" err="1">
                <a:latin typeface="+mj-lt"/>
                <a:ea typeface="+mn-lt"/>
                <a:cs typeface="+mn-lt"/>
              </a:rPr>
              <a:t>despatch</a:t>
            </a:r>
            <a:r>
              <a:rPr lang="en-US" sz="2000" dirty="0">
                <a:latin typeface="+mj-lt"/>
                <a:ea typeface="+mn-lt"/>
                <a:cs typeface="+mn-lt"/>
              </a:rPr>
              <a:t> advice, invoice, etc.) into the ERP or Internal Management System.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2 – Order to cash process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èche vers la droite 6">
            <a:extLst>
              <a:ext uri="{FF2B5EF4-FFF2-40B4-BE49-F238E27FC236}">
                <a16:creationId xmlns:a16="http://schemas.microsoft.com/office/drawing/2014/main" id="{E0DEF69D-9BAA-71D0-EEDF-521A0C256EF4}"/>
              </a:ext>
            </a:extLst>
          </p:cNvPr>
          <p:cNvSpPr/>
          <p:nvPr/>
        </p:nvSpPr>
        <p:spPr>
          <a:xfrm rot="10800000">
            <a:off x="3468757" y="2741931"/>
            <a:ext cx="5460273" cy="857693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rebuchet MS" panose="020B0703020202090204" pitchFamily="34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92DD437-A38E-A7BA-7125-E3E5B691A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7483" y="3826559"/>
            <a:ext cx="1475271" cy="942956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70646D3-B9D0-0387-009B-81B81EE7D3C8}"/>
              </a:ext>
            </a:extLst>
          </p:cNvPr>
          <p:cNvSpPr txBox="1"/>
          <p:nvPr/>
        </p:nvSpPr>
        <p:spPr>
          <a:xfrm>
            <a:off x="8592089" y="4178001"/>
            <a:ext cx="18467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Hospital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3276964B-BD57-2509-E017-C2A6A55A2C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2791" y="2741230"/>
            <a:ext cx="987290" cy="1026116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BCCB293F-9DDA-88C1-C75B-4949E6EA1B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070" y="3546605"/>
            <a:ext cx="1951626" cy="1246336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220752E4-6504-A80B-556F-87B6694E7F80}"/>
              </a:ext>
            </a:extLst>
          </p:cNvPr>
          <p:cNvSpPr txBox="1"/>
          <p:nvPr/>
        </p:nvSpPr>
        <p:spPr>
          <a:xfrm>
            <a:off x="2382385" y="4214277"/>
            <a:ext cx="18661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Manufacturer</a:t>
            </a:r>
            <a:r>
              <a:rPr lang="es-ES" sz="1800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A</a:t>
            </a:r>
          </a:p>
        </p:txBody>
      </p:sp>
      <p:pic>
        <p:nvPicPr>
          <p:cNvPr id="20" name="Image 19" descr="Une image contenant texte, moniteur, écran, équipement électronique&#10;&#10;Description générée automatiquement">
            <a:extLst>
              <a:ext uri="{FF2B5EF4-FFF2-40B4-BE49-F238E27FC236}">
                <a16:creationId xmlns:a16="http://schemas.microsoft.com/office/drawing/2014/main" id="{C979A69B-EABE-3E08-A09B-AC33875778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1919" y="2790096"/>
            <a:ext cx="1243895" cy="826689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BEA22D21-3EF0-F61C-E8BA-B23ABBC6C00D}"/>
              </a:ext>
            </a:extLst>
          </p:cNvPr>
          <p:cNvSpPr txBox="1"/>
          <p:nvPr/>
        </p:nvSpPr>
        <p:spPr>
          <a:xfrm>
            <a:off x="1" y="1125255"/>
            <a:ext cx="121990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EDI </a:t>
            </a:r>
            <a:r>
              <a:rPr lang="es-ES" sz="2000" b="1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Messaging</a:t>
            </a:r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– </a:t>
            </a:r>
            <a:r>
              <a:rPr lang="es-ES" sz="2000" b="1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Transactional</a:t>
            </a:r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data (GTIN / GLN)</a:t>
            </a: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7195C399-0822-E937-DD66-107C7B27AB24}"/>
              </a:ext>
            </a:extLst>
          </p:cNvPr>
          <p:cNvGrpSpPr/>
          <p:nvPr/>
        </p:nvGrpSpPr>
        <p:grpSpPr>
          <a:xfrm>
            <a:off x="10916913" y="647844"/>
            <a:ext cx="1017089" cy="1328443"/>
            <a:chOff x="5343994" y="2640478"/>
            <a:chExt cx="1563723" cy="2042414"/>
          </a:xfrm>
        </p:grpSpPr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73CB9BCA-72BF-A01F-7A61-B199955FE7F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43994" y="2640478"/>
              <a:ext cx="1563723" cy="2042414"/>
            </a:xfrm>
            <a:prstGeom prst="rect">
              <a:avLst/>
            </a:prstGeom>
          </p:spPr>
        </p:pic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C11BB28D-2546-257D-729B-C0ACCB0CFF34}"/>
                </a:ext>
              </a:extLst>
            </p:cNvPr>
            <p:cNvGrpSpPr/>
            <p:nvPr/>
          </p:nvGrpSpPr>
          <p:grpSpPr>
            <a:xfrm>
              <a:off x="5525132" y="3147716"/>
              <a:ext cx="873763" cy="193085"/>
              <a:chOff x="5525132" y="2414707"/>
              <a:chExt cx="1043169" cy="230521"/>
            </a:xfrm>
          </p:grpSpPr>
          <p:cxnSp>
            <p:nvCxnSpPr>
              <p:cNvPr id="39" name="Connecteur droit 38">
                <a:extLst>
                  <a:ext uri="{FF2B5EF4-FFF2-40B4-BE49-F238E27FC236}">
                    <a16:creationId xmlns:a16="http://schemas.microsoft.com/office/drawing/2014/main" id="{E2ACC300-F15B-E1BD-7662-44EFFDE79E8B}"/>
                  </a:ext>
                </a:extLst>
              </p:cNvPr>
              <p:cNvCxnSpPr/>
              <p:nvPr/>
            </p:nvCxnSpPr>
            <p:spPr>
              <a:xfrm>
                <a:off x="5882501" y="2561276"/>
                <a:ext cx="685800" cy="0"/>
              </a:xfrm>
              <a:prstGeom prst="line">
                <a:avLst/>
              </a:prstGeom>
              <a:ln w="63500" cap="rnd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Forme libre 39">
                <a:extLst>
                  <a:ext uri="{FF2B5EF4-FFF2-40B4-BE49-F238E27FC236}">
                    <a16:creationId xmlns:a16="http://schemas.microsoft.com/office/drawing/2014/main" id="{FF7E2C8D-4EB9-6EC8-3EA0-449F6BD64231}"/>
                  </a:ext>
                </a:extLst>
              </p:cNvPr>
              <p:cNvSpPr/>
              <p:nvPr/>
            </p:nvSpPr>
            <p:spPr>
              <a:xfrm>
                <a:off x="5525132" y="2414707"/>
                <a:ext cx="261257" cy="230521"/>
              </a:xfrm>
              <a:custGeom>
                <a:avLst/>
                <a:gdLst>
                  <a:gd name="connsiteX0" fmla="*/ 0 w 370115"/>
                  <a:gd name="connsiteY0" fmla="*/ 97972 h 326572"/>
                  <a:gd name="connsiteX1" fmla="*/ 141515 w 370115"/>
                  <a:gd name="connsiteY1" fmla="*/ 326572 h 326572"/>
                  <a:gd name="connsiteX2" fmla="*/ 370115 w 370115"/>
                  <a:gd name="connsiteY2" fmla="*/ 0 h 326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0115" h="326572">
                    <a:moveTo>
                      <a:pt x="0" y="97972"/>
                    </a:moveTo>
                    <a:lnTo>
                      <a:pt x="141515" y="326572"/>
                    </a:lnTo>
                    <a:lnTo>
                      <a:pt x="370115" y="0"/>
                    </a:lnTo>
                  </a:path>
                </a:pathLst>
              </a:custGeom>
              <a:noFill/>
              <a:ln w="63500" cap="rnd">
                <a:solidFill>
                  <a:schemeClr val="accent2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atin typeface="Trebuchet MS" panose="020B0703020202090204" pitchFamily="34" charset="0"/>
                </a:endParaRPr>
              </a:p>
            </p:txBody>
          </p:sp>
        </p:grpSp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id="{04388AF8-CF4F-E540-A29A-A46DF8C2B0F4}"/>
                </a:ext>
              </a:extLst>
            </p:cNvPr>
            <p:cNvGrpSpPr/>
            <p:nvPr/>
          </p:nvGrpSpPr>
          <p:grpSpPr>
            <a:xfrm>
              <a:off x="5525132" y="3456875"/>
              <a:ext cx="873763" cy="193085"/>
              <a:chOff x="5525132" y="2414707"/>
              <a:chExt cx="1043169" cy="230521"/>
            </a:xfrm>
          </p:grpSpPr>
          <p:cxnSp>
            <p:nvCxnSpPr>
              <p:cNvPr id="37" name="Connecteur droit 36">
                <a:extLst>
                  <a:ext uri="{FF2B5EF4-FFF2-40B4-BE49-F238E27FC236}">
                    <a16:creationId xmlns:a16="http://schemas.microsoft.com/office/drawing/2014/main" id="{4C2221C4-03CF-59D5-1361-972B959C5518}"/>
                  </a:ext>
                </a:extLst>
              </p:cNvPr>
              <p:cNvCxnSpPr/>
              <p:nvPr/>
            </p:nvCxnSpPr>
            <p:spPr>
              <a:xfrm>
                <a:off x="5882501" y="2561276"/>
                <a:ext cx="685800" cy="0"/>
              </a:xfrm>
              <a:prstGeom prst="line">
                <a:avLst/>
              </a:prstGeom>
              <a:ln w="63500" cap="rnd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Forme libre 37">
                <a:extLst>
                  <a:ext uri="{FF2B5EF4-FFF2-40B4-BE49-F238E27FC236}">
                    <a16:creationId xmlns:a16="http://schemas.microsoft.com/office/drawing/2014/main" id="{4883E350-31A2-3EC8-1993-28A80532C4BA}"/>
                  </a:ext>
                </a:extLst>
              </p:cNvPr>
              <p:cNvSpPr/>
              <p:nvPr/>
            </p:nvSpPr>
            <p:spPr>
              <a:xfrm>
                <a:off x="5525132" y="2414707"/>
                <a:ext cx="261257" cy="230521"/>
              </a:xfrm>
              <a:custGeom>
                <a:avLst/>
                <a:gdLst>
                  <a:gd name="connsiteX0" fmla="*/ 0 w 370115"/>
                  <a:gd name="connsiteY0" fmla="*/ 97972 h 326572"/>
                  <a:gd name="connsiteX1" fmla="*/ 141515 w 370115"/>
                  <a:gd name="connsiteY1" fmla="*/ 326572 h 326572"/>
                  <a:gd name="connsiteX2" fmla="*/ 370115 w 370115"/>
                  <a:gd name="connsiteY2" fmla="*/ 0 h 326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0115" h="326572">
                    <a:moveTo>
                      <a:pt x="0" y="97972"/>
                    </a:moveTo>
                    <a:lnTo>
                      <a:pt x="141515" y="326572"/>
                    </a:lnTo>
                    <a:lnTo>
                      <a:pt x="370115" y="0"/>
                    </a:lnTo>
                  </a:path>
                </a:pathLst>
              </a:custGeom>
              <a:noFill/>
              <a:ln w="63500" cap="rnd">
                <a:solidFill>
                  <a:schemeClr val="accent4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atin typeface="Trebuchet MS" panose="020B0703020202090204" pitchFamily="34" charset="0"/>
                </a:endParaRPr>
              </a:p>
            </p:txBody>
          </p:sp>
        </p:grpSp>
      </p:grpSp>
      <p:sp>
        <p:nvSpPr>
          <p:cNvPr id="41" name="ZoneTexte 40">
            <a:extLst>
              <a:ext uri="{FF2B5EF4-FFF2-40B4-BE49-F238E27FC236}">
                <a16:creationId xmlns:a16="http://schemas.microsoft.com/office/drawing/2014/main" id="{32188334-496D-0084-C985-C30DE145F8A2}"/>
              </a:ext>
            </a:extLst>
          </p:cNvPr>
          <p:cNvSpPr txBox="1"/>
          <p:nvPr/>
        </p:nvSpPr>
        <p:spPr>
          <a:xfrm>
            <a:off x="8132725" y="2125581"/>
            <a:ext cx="406636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3. INVOICE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C27DF1CA-7AF7-9EFF-3112-F0572AFD6E9E}"/>
              </a:ext>
            </a:extLst>
          </p:cNvPr>
          <p:cNvSpPr txBox="1"/>
          <p:nvPr/>
        </p:nvSpPr>
        <p:spPr>
          <a:xfrm>
            <a:off x="361049" y="1567938"/>
            <a:ext cx="504029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Information</a:t>
            </a:r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Flow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4E62175D-E4FD-3B07-BD11-E51179CCD1D2}"/>
              </a:ext>
            </a:extLst>
          </p:cNvPr>
          <p:cNvSpPr txBox="1"/>
          <p:nvPr/>
        </p:nvSpPr>
        <p:spPr>
          <a:xfrm>
            <a:off x="361049" y="6364292"/>
            <a:ext cx="76921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Physical</a:t>
            </a:r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</a:t>
            </a:r>
            <a:r>
              <a:rPr lang="es-ES" sz="2000" b="1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Goods</a:t>
            </a:r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Flow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F260D2D8-77DE-7E28-0476-95309C8B7696}"/>
              </a:ext>
            </a:extLst>
          </p:cNvPr>
          <p:cNvSpPr txBox="1"/>
          <p:nvPr/>
        </p:nvSpPr>
        <p:spPr>
          <a:xfrm>
            <a:off x="8132725" y="5907503"/>
            <a:ext cx="406636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3. RECEIVES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AE59FAA-4B5B-5A90-9673-CE11CC242F8F}"/>
              </a:ext>
            </a:extLst>
          </p:cNvPr>
          <p:cNvSpPr txBox="1"/>
          <p:nvPr/>
        </p:nvSpPr>
        <p:spPr>
          <a:xfrm>
            <a:off x="4066362" y="2125581"/>
            <a:ext cx="406636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2. DESPATCH ADVICE 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FE8FB16-36B0-9A92-E91E-2FEC17230191}"/>
              </a:ext>
            </a:extLst>
          </p:cNvPr>
          <p:cNvSpPr txBox="1"/>
          <p:nvPr/>
        </p:nvSpPr>
        <p:spPr>
          <a:xfrm>
            <a:off x="4066362" y="5907503"/>
            <a:ext cx="406636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2. DELIVERY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EA04E28-6CFB-2072-BA42-42B6A026160F}"/>
              </a:ext>
            </a:extLst>
          </p:cNvPr>
          <p:cNvSpPr txBox="1"/>
          <p:nvPr/>
        </p:nvSpPr>
        <p:spPr>
          <a:xfrm>
            <a:off x="0" y="2125581"/>
            <a:ext cx="4066363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1. ORDERS 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1DE0E13-DA9F-1AD6-2180-48C8A9AC2250}"/>
              </a:ext>
            </a:extLst>
          </p:cNvPr>
          <p:cNvSpPr txBox="1"/>
          <p:nvPr/>
        </p:nvSpPr>
        <p:spPr>
          <a:xfrm>
            <a:off x="0" y="5907503"/>
            <a:ext cx="4066363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1. PREPARED 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C241163-B6E2-48D1-550C-04A86C74CE33}"/>
              </a:ext>
            </a:extLst>
          </p:cNvPr>
          <p:cNvSpPr txBox="1"/>
          <p:nvPr/>
        </p:nvSpPr>
        <p:spPr>
          <a:xfrm>
            <a:off x="1236579" y="5387095"/>
            <a:ext cx="18661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SSCC/GLN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28EEABE-336E-E2AF-6AED-55E2CCB332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91919" y="4717320"/>
            <a:ext cx="1021885" cy="103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608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èche vers la droite 6">
            <a:extLst>
              <a:ext uri="{FF2B5EF4-FFF2-40B4-BE49-F238E27FC236}">
                <a16:creationId xmlns:a16="http://schemas.microsoft.com/office/drawing/2014/main" id="{E0DEF69D-9BAA-71D0-EEDF-521A0C256EF4}"/>
              </a:ext>
            </a:extLst>
          </p:cNvPr>
          <p:cNvSpPr/>
          <p:nvPr/>
        </p:nvSpPr>
        <p:spPr>
          <a:xfrm>
            <a:off x="3468757" y="2741931"/>
            <a:ext cx="5460273" cy="857693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rebuchet MS" panose="020B0703020202090204" pitchFamily="34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92DD437-A38E-A7BA-7125-E3E5B691A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7483" y="3826559"/>
            <a:ext cx="1475271" cy="942956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70646D3-B9D0-0387-009B-81B81EE7D3C8}"/>
              </a:ext>
            </a:extLst>
          </p:cNvPr>
          <p:cNvSpPr txBox="1"/>
          <p:nvPr/>
        </p:nvSpPr>
        <p:spPr>
          <a:xfrm>
            <a:off x="8592089" y="4178001"/>
            <a:ext cx="18467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Hospital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3276964B-BD57-2509-E017-C2A6A55A2C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2791" y="2741230"/>
            <a:ext cx="987290" cy="1026116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BCCB293F-9DDA-88C1-C75B-4949E6EA1B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070" y="3546605"/>
            <a:ext cx="1951626" cy="1246336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220752E4-6504-A80B-556F-87B6694E7F80}"/>
              </a:ext>
            </a:extLst>
          </p:cNvPr>
          <p:cNvSpPr txBox="1"/>
          <p:nvPr/>
        </p:nvSpPr>
        <p:spPr>
          <a:xfrm>
            <a:off x="2382385" y="4214277"/>
            <a:ext cx="18661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Manufacturer</a:t>
            </a:r>
            <a:r>
              <a:rPr lang="es-ES" sz="1800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A</a:t>
            </a:r>
          </a:p>
        </p:txBody>
      </p:sp>
      <p:pic>
        <p:nvPicPr>
          <p:cNvPr id="20" name="Image 19" descr="Une image contenant texte, moniteur, écran, équipement électronique&#10;&#10;Description générée automatiquement">
            <a:extLst>
              <a:ext uri="{FF2B5EF4-FFF2-40B4-BE49-F238E27FC236}">
                <a16:creationId xmlns:a16="http://schemas.microsoft.com/office/drawing/2014/main" id="{C979A69B-EABE-3E08-A09B-AC33875778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1919" y="2790096"/>
            <a:ext cx="1243895" cy="826689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BEA22D21-3EF0-F61C-E8BA-B23ABBC6C00D}"/>
              </a:ext>
            </a:extLst>
          </p:cNvPr>
          <p:cNvSpPr txBox="1"/>
          <p:nvPr/>
        </p:nvSpPr>
        <p:spPr>
          <a:xfrm>
            <a:off x="1" y="1125255"/>
            <a:ext cx="121990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EDI </a:t>
            </a:r>
            <a:r>
              <a:rPr lang="es-ES" sz="2000" b="1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Messaging</a:t>
            </a:r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– </a:t>
            </a:r>
            <a:r>
              <a:rPr lang="es-ES" sz="2000" b="1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Transactional</a:t>
            </a:r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data (GTIN / GLN)</a:t>
            </a: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7195C399-0822-E937-DD66-107C7B27AB24}"/>
              </a:ext>
            </a:extLst>
          </p:cNvPr>
          <p:cNvGrpSpPr/>
          <p:nvPr/>
        </p:nvGrpSpPr>
        <p:grpSpPr>
          <a:xfrm>
            <a:off x="10916913" y="647844"/>
            <a:ext cx="1017089" cy="1328443"/>
            <a:chOff x="5343994" y="2640478"/>
            <a:chExt cx="1563723" cy="2042414"/>
          </a:xfrm>
        </p:grpSpPr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73CB9BCA-72BF-A01F-7A61-B199955FE7F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43994" y="2640478"/>
              <a:ext cx="1563723" cy="2042414"/>
            </a:xfrm>
            <a:prstGeom prst="rect">
              <a:avLst/>
            </a:prstGeom>
          </p:spPr>
        </p:pic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C11BB28D-2546-257D-729B-C0ACCB0CFF34}"/>
                </a:ext>
              </a:extLst>
            </p:cNvPr>
            <p:cNvGrpSpPr/>
            <p:nvPr/>
          </p:nvGrpSpPr>
          <p:grpSpPr>
            <a:xfrm>
              <a:off x="5525132" y="3147716"/>
              <a:ext cx="873763" cy="193085"/>
              <a:chOff x="5525132" y="2414707"/>
              <a:chExt cx="1043169" cy="230521"/>
            </a:xfrm>
          </p:grpSpPr>
          <p:cxnSp>
            <p:nvCxnSpPr>
              <p:cNvPr id="39" name="Connecteur droit 38">
                <a:extLst>
                  <a:ext uri="{FF2B5EF4-FFF2-40B4-BE49-F238E27FC236}">
                    <a16:creationId xmlns:a16="http://schemas.microsoft.com/office/drawing/2014/main" id="{E2ACC300-F15B-E1BD-7662-44EFFDE79E8B}"/>
                  </a:ext>
                </a:extLst>
              </p:cNvPr>
              <p:cNvCxnSpPr/>
              <p:nvPr/>
            </p:nvCxnSpPr>
            <p:spPr>
              <a:xfrm>
                <a:off x="5882501" y="2561276"/>
                <a:ext cx="685800" cy="0"/>
              </a:xfrm>
              <a:prstGeom prst="line">
                <a:avLst/>
              </a:prstGeom>
              <a:ln w="63500" cap="rnd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Forme libre 39">
                <a:extLst>
                  <a:ext uri="{FF2B5EF4-FFF2-40B4-BE49-F238E27FC236}">
                    <a16:creationId xmlns:a16="http://schemas.microsoft.com/office/drawing/2014/main" id="{FF7E2C8D-4EB9-6EC8-3EA0-449F6BD64231}"/>
                  </a:ext>
                </a:extLst>
              </p:cNvPr>
              <p:cNvSpPr/>
              <p:nvPr/>
            </p:nvSpPr>
            <p:spPr>
              <a:xfrm>
                <a:off x="5525132" y="2414707"/>
                <a:ext cx="261257" cy="230521"/>
              </a:xfrm>
              <a:custGeom>
                <a:avLst/>
                <a:gdLst>
                  <a:gd name="connsiteX0" fmla="*/ 0 w 370115"/>
                  <a:gd name="connsiteY0" fmla="*/ 97972 h 326572"/>
                  <a:gd name="connsiteX1" fmla="*/ 141515 w 370115"/>
                  <a:gd name="connsiteY1" fmla="*/ 326572 h 326572"/>
                  <a:gd name="connsiteX2" fmla="*/ 370115 w 370115"/>
                  <a:gd name="connsiteY2" fmla="*/ 0 h 326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0115" h="326572">
                    <a:moveTo>
                      <a:pt x="0" y="97972"/>
                    </a:moveTo>
                    <a:lnTo>
                      <a:pt x="141515" y="326572"/>
                    </a:lnTo>
                    <a:lnTo>
                      <a:pt x="370115" y="0"/>
                    </a:lnTo>
                  </a:path>
                </a:pathLst>
              </a:custGeom>
              <a:noFill/>
              <a:ln w="63500" cap="rnd">
                <a:solidFill>
                  <a:schemeClr val="accent2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atin typeface="Trebuchet MS" panose="020B0703020202090204" pitchFamily="34" charset="0"/>
                </a:endParaRPr>
              </a:p>
            </p:txBody>
          </p:sp>
        </p:grpSp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id="{04388AF8-CF4F-E540-A29A-A46DF8C2B0F4}"/>
                </a:ext>
              </a:extLst>
            </p:cNvPr>
            <p:cNvGrpSpPr/>
            <p:nvPr/>
          </p:nvGrpSpPr>
          <p:grpSpPr>
            <a:xfrm>
              <a:off x="5525132" y="3456875"/>
              <a:ext cx="873763" cy="193085"/>
              <a:chOff x="5525132" y="2414707"/>
              <a:chExt cx="1043169" cy="230521"/>
            </a:xfrm>
          </p:grpSpPr>
          <p:cxnSp>
            <p:nvCxnSpPr>
              <p:cNvPr id="37" name="Connecteur droit 36">
                <a:extLst>
                  <a:ext uri="{FF2B5EF4-FFF2-40B4-BE49-F238E27FC236}">
                    <a16:creationId xmlns:a16="http://schemas.microsoft.com/office/drawing/2014/main" id="{4C2221C4-03CF-59D5-1361-972B959C5518}"/>
                  </a:ext>
                </a:extLst>
              </p:cNvPr>
              <p:cNvCxnSpPr/>
              <p:nvPr/>
            </p:nvCxnSpPr>
            <p:spPr>
              <a:xfrm>
                <a:off x="5882501" y="2561276"/>
                <a:ext cx="685800" cy="0"/>
              </a:xfrm>
              <a:prstGeom prst="line">
                <a:avLst/>
              </a:prstGeom>
              <a:ln w="63500" cap="rnd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Forme libre 37">
                <a:extLst>
                  <a:ext uri="{FF2B5EF4-FFF2-40B4-BE49-F238E27FC236}">
                    <a16:creationId xmlns:a16="http://schemas.microsoft.com/office/drawing/2014/main" id="{4883E350-31A2-3EC8-1993-28A80532C4BA}"/>
                  </a:ext>
                </a:extLst>
              </p:cNvPr>
              <p:cNvSpPr/>
              <p:nvPr/>
            </p:nvSpPr>
            <p:spPr>
              <a:xfrm>
                <a:off x="5525132" y="2414707"/>
                <a:ext cx="261257" cy="230521"/>
              </a:xfrm>
              <a:custGeom>
                <a:avLst/>
                <a:gdLst>
                  <a:gd name="connsiteX0" fmla="*/ 0 w 370115"/>
                  <a:gd name="connsiteY0" fmla="*/ 97972 h 326572"/>
                  <a:gd name="connsiteX1" fmla="*/ 141515 w 370115"/>
                  <a:gd name="connsiteY1" fmla="*/ 326572 h 326572"/>
                  <a:gd name="connsiteX2" fmla="*/ 370115 w 370115"/>
                  <a:gd name="connsiteY2" fmla="*/ 0 h 326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0115" h="326572">
                    <a:moveTo>
                      <a:pt x="0" y="97972"/>
                    </a:moveTo>
                    <a:lnTo>
                      <a:pt x="141515" y="326572"/>
                    </a:lnTo>
                    <a:lnTo>
                      <a:pt x="370115" y="0"/>
                    </a:lnTo>
                  </a:path>
                </a:pathLst>
              </a:custGeom>
              <a:noFill/>
              <a:ln w="63500" cap="rnd">
                <a:solidFill>
                  <a:schemeClr val="accent4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atin typeface="Trebuchet MS" panose="020B0703020202090204" pitchFamily="34" charset="0"/>
                </a:endParaRPr>
              </a:p>
            </p:txBody>
          </p:sp>
        </p:grpSp>
      </p:grpSp>
      <p:sp>
        <p:nvSpPr>
          <p:cNvPr id="41" name="ZoneTexte 40">
            <a:extLst>
              <a:ext uri="{FF2B5EF4-FFF2-40B4-BE49-F238E27FC236}">
                <a16:creationId xmlns:a16="http://schemas.microsoft.com/office/drawing/2014/main" id="{32188334-496D-0084-C985-C30DE145F8A2}"/>
              </a:ext>
            </a:extLst>
          </p:cNvPr>
          <p:cNvSpPr txBox="1"/>
          <p:nvPr/>
        </p:nvSpPr>
        <p:spPr>
          <a:xfrm>
            <a:off x="8132725" y="2125581"/>
            <a:ext cx="406636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3. INVOICE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C27DF1CA-7AF7-9EFF-3112-F0572AFD6E9E}"/>
              </a:ext>
            </a:extLst>
          </p:cNvPr>
          <p:cNvSpPr txBox="1"/>
          <p:nvPr/>
        </p:nvSpPr>
        <p:spPr>
          <a:xfrm>
            <a:off x="361049" y="1567938"/>
            <a:ext cx="504029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Information</a:t>
            </a:r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Flow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4E62175D-E4FD-3B07-BD11-E51179CCD1D2}"/>
              </a:ext>
            </a:extLst>
          </p:cNvPr>
          <p:cNvSpPr txBox="1"/>
          <p:nvPr/>
        </p:nvSpPr>
        <p:spPr>
          <a:xfrm>
            <a:off x="361049" y="6364292"/>
            <a:ext cx="76921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Physical</a:t>
            </a:r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</a:t>
            </a:r>
            <a:r>
              <a:rPr lang="es-ES" sz="2000" b="1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Goods</a:t>
            </a:r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Flow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F260D2D8-77DE-7E28-0476-95309C8B7696}"/>
              </a:ext>
            </a:extLst>
          </p:cNvPr>
          <p:cNvSpPr txBox="1"/>
          <p:nvPr/>
        </p:nvSpPr>
        <p:spPr>
          <a:xfrm>
            <a:off x="8132725" y="5907503"/>
            <a:ext cx="406636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3. RECEIVES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AE59FAA-4B5B-5A90-9673-CE11CC242F8F}"/>
              </a:ext>
            </a:extLst>
          </p:cNvPr>
          <p:cNvSpPr txBox="1"/>
          <p:nvPr/>
        </p:nvSpPr>
        <p:spPr>
          <a:xfrm>
            <a:off x="4066362" y="2125581"/>
            <a:ext cx="4066363" cy="40011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2. DESPATCH ADVICE 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FE8FB16-36B0-9A92-E91E-2FEC17230191}"/>
              </a:ext>
            </a:extLst>
          </p:cNvPr>
          <p:cNvSpPr txBox="1"/>
          <p:nvPr/>
        </p:nvSpPr>
        <p:spPr>
          <a:xfrm>
            <a:off x="4066362" y="5907503"/>
            <a:ext cx="4066363" cy="40011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2. DELIVERY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EA04E28-6CFB-2072-BA42-42B6A026160F}"/>
              </a:ext>
            </a:extLst>
          </p:cNvPr>
          <p:cNvSpPr txBox="1"/>
          <p:nvPr/>
        </p:nvSpPr>
        <p:spPr>
          <a:xfrm>
            <a:off x="0" y="2125581"/>
            <a:ext cx="406636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1. ORDERS 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1DE0E13-DA9F-1AD6-2180-48C8A9AC2250}"/>
              </a:ext>
            </a:extLst>
          </p:cNvPr>
          <p:cNvSpPr txBox="1"/>
          <p:nvPr/>
        </p:nvSpPr>
        <p:spPr>
          <a:xfrm>
            <a:off x="0" y="5907503"/>
            <a:ext cx="406636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1. PREPARED 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AADBA90B-1259-1273-FC13-328AABCA74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02309" y="4682489"/>
            <a:ext cx="1981620" cy="107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62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èche vers la droite 6">
            <a:extLst>
              <a:ext uri="{FF2B5EF4-FFF2-40B4-BE49-F238E27FC236}">
                <a16:creationId xmlns:a16="http://schemas.microsoft.com/office/drawing/2014/main" id="{E0DEF69D-9BAA-71D0-EEDF-521A0C256EF4}"/>
              </a:ext>
            </a:extLst>
          </p:cNvPr>
          <p:cNvSpPr/>
          <p:nvPr/>
        </p:nvSpPr>
        <p:spPr>
          <a:xfrm>
            <a:off x="3468757" y="2741931"/>
            <a:ext cx="5460273" cy="857693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rebuchet MS" panose="020B0703020202090204" pitchFamily="34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92DD437-A38E-A7BA-7125-E3E5B691A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7483" y="3826559"/>
            <a:ext cx="1475271" cy="942956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70646D3-B9D0-0387-009B-81B81EE7D3C8}"/>
              </a:ext>
            </a:extLst>
          </p:cNvPr>
          <p:cNvSpPr txBox="1"/>
          <p:nvPr/>
        </p:nvSpPr>
        <p:spPr>
          <a:xfrm>
            <a:off x="8592089" y="4178001"/>
            <a:ext cx="18467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Hospital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3276964B-BD57-2509-E017-C2A6A55A2C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2791" y="2741230"/>
            <a:ext cx="987290" cy="1026116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BCCB293F-9DDA-88C1-C75B-4949E6EA1B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070" y="3546605"/>
            <a:ext cx="1951626" cy="1246336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220752E4-6504-A80B-556F-87B6694E7F80}"/>
              </a:ext>
            </a:extLst>
          </p:cNvPr>
          <p:cNvSpPr txBox="1"/>
          <p:nvPr/>
        </p:nvSpPr>
        <p:spPr>
          <a:xfrm>
            <a:off x="2382385" y="4214277"/>
            <a:ext cx="18661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Manufacturer</a:t>
            </a:r>
            <a:r>
              <a:rPr lang="es-ES" sz="1800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A</a:t>
            </a:r>
          </a:p>
        </p:txBody>
      </p:sp>
      <p:pic>
        <p:nvPicPr>
          <p:cNvPr id="20" name="Image 19" descr="Une image contenant texte, moniteur, écran, équipement électronique&#10;&#10;Description générée automatiquement">
            <a:extLst>
              <a:ext uri="{FF2B5EF4-FFF2-40B4-BE49-F238E27FC236}">
                <a16:creationId xmlns:a16="http://schemas.microsoft.com/office/drawing/2014/main" id="{C979A69B-EABE-3E08-A09B-AC33875778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1919" y="2790096"/>
            <a:ext cx="1243895" cy="826689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BEA22D21-3EF0-F61C-E8BA-B23ABBC6C00D}"/>
              </a:ext>
            </a:extLst>
          </p:cNvPr>
          <p:cNvSpPr txBox="1"/>
          <p:nvPr/>
        </p:nvSpPr>
        <p:spPr>
          <a:xfrm>
            <a:off x="1" y="1125255"/>
            <a:ext cx="121990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EDI </a:t>
            </a:r>
            <a:r>
              <a:rPr lang="es-ES" sz="2000" b="1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Messaging</a:t>
            </a:r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– </a:t>
            </a:r>
            <a:r>
              <a:rPr lang="es-ES" sz="2000" b="1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Transactional</a:t>
            </a:r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data (GTIN / GLN)</a:t>
            </a: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7195C399-0822-E937-DD66-107C7B27AB24}"/>
              </a:ext>
            </a:extLst>
          </p:cNvPr>
          <p:cNvGrpSpPr/>
          <p:nvPr/>
        </p:nvGrpSpPr>
        <p:grpSpPr>
          <a:xfrm>
            <a:off x="10916913" y="647844"/>
            <a:ext cx="1017089" cy="1328443"/>
            <a:chOff x="5343994" y="2640478"/>
            <a:chExt cx="1563723" cy="2042414"/>
          </a:xfrm>
        </p:grpSpPr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73CB9BCA-72BF-A01F-7A61-B199955FE7F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43994" y="2640478"/>
              <a:ext cx="1563723" cy="2042414"/>
            </a:xfrm>
            <a:prstGeom prst="rect">
              <a:avLst/>
            </a:prstGeom>
          </p:spPr>
        </p:pic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C11BB28D-2546-257D-729B-C0ACCB0CFF34}"/>
                </a:ext>
              </a:extLst>
            </p:cNvPr>
            <p:cNvGrpSpPr/>
            <p:nvPr/>
          </p:nvGrpSpPr>
          <p:grpSpPr>
            <a:xfrm>
              <a:off x="5525132" y="3147716"/>
              <a:ext cx="873763" cy="193085"/>
              <a:chOff x="5525132" y="2414707"/>
              <a:chExt cx="1043169" cy="230521"/>
            </a:xfrm>
          </p:grpSpPr>
          <p:cxnSp>
            <p:nvCxnSpPr>
              <p:cNvPr id="39" name="Connecteur droit 38">
                <a:extLst>
                  <a:ext uri="{FF2B5EF4-FFF2-40B4-BE49-F238E27FC236}">
                    <a16:creationId xmlns:a16="http://schemas.microsoft.com/office/drawing/2014/main" id="{E2ACC300-F15B-E1BD-7662-44EFFDE79E8B}"/>
                  </a:ext>
                </a:extLst>
              </p:cNvPr>
              <p:cNvCxnSpPr/>
              <p:nvPr/>
            </p:nvCxnSpPr>
            <p:spPr>
              <a:xfrm>
                <a:off x="5882501" y="2561276"/>
                <a:ext cx="685800" cy="0"/>
              </a:xfrm>
              <a:prstGeom prst="line">
                <a:avLst/>
              </a:prstGeom>
              <a:ln w="63500" cap="rnd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Forme libre 39">
                <a:extLst>
                  <a:ext uri="{FF2B5EF4-FFF2-40B4-BE49-F238E27FC236}">
                    <a16:creationId xmlns:a16="http://schemas.microsoft.com/office/drawing/2014/main" id="{FF7E2C8D-4EB9-6EC8-3EA0-449F6BD64231}"/>
                  </a:ext>
                </a:extLst>
              </p:cNvPr>
              <p:cNvSpPr/>
              <p:nvPr/>
            </p:nvSpPr>
            <p:spPr>
              <a:xfrm>
                <a:off x="5525132" y="2414707"/>
                <a:ext cx="261257" cy="230521"/>
              </a:xfrm>
              <a:custGeom>
                <a:avLst/>
                <a:gdLst>
                  <a:gd name="connsiteX0" fmla="*/ 0 w 370115"/>
                  <a:gd name="connsiteY0" fmla="*/ 97972 h 326572"/>
                  <a:gd name="connsiteX1" fmla="*/ 141515 w 370115"/>
                  <a:gd name="connsiteY1" fmla="*/ 326572 h 326572"/>
                  <a:gd name="connsiteX2" fmla="*/ 370115 w 370115"/>
                  <a:gd name="connsiteY2" fmla="*/ 0 h 326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0115" h="326572">
                    <a:moveTo>
                      <a:pt x="0" y="97972"/>
                    </a:moveTo>
                    <a:lnTo>
                      <a:pt x="141515" y="326572"/>
                    </a:lnTo>
                    <a:lnTo>
                      <a:pt x="370115" y="0"/>
                    </a:lnTo>
                  </a:path>
                </a:pathLst>
              </a:custGeom>
              <a:noFill/>
              <a:ln w="63500" cap="rnd">
                <a:solidFill>
                  <a:schemeClr val="accent2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atin typeface="Trebuchet MS" panose="020B0703020202090204" pitchFamily="34" charset="0"/>
                </a:endParaRPr>
              </a:p>
            </p:txBody>
          </p:sp>
        </p:grpSp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id="{04388AF8-CF4F-E540-A29A-A46DF8C2B0F4}"/>
                </a:ext>
              </a:extLst>
            </p:cNvPr>
            <p:cNvGrpSpPr/>
            <p:nvPr/>
          </p:nvGrpSpPr>
          <p:grpSpPr>
            <a:xfrm>
              <a:off x="5525132" y="3456875"/>
              <a:ext cx="873763" cy="193085"/>
              <a:chOff x="5525132" y="2414707"/>
              <a:chExt cx="1043169" cy="230521"/>
            </a:xfrm>
          </p:grpSpPr>
          <p:cxnSp>
            <p:nvCxnSpPr>
              <p:cNvPr id="37" name="Connecteur droit 36">
                <a:extLst>
                  <a:ext uri="{FF2B5EF4-FFF2-40B4-BE49-F238E27FC236}">
                    <a16:creationId xmlns:a16="http://schemas.microsoft.com/office/drawing/2014/main" id="{4C2221C4-03CF-59D5-1361-972B959C5518}"/>
                  </a:ext>
                </a:extLst>
              </p:cNvPr>
              <p:cNvCxnSpPr/>
              <p:nvPr/>
            </p:nvCxnSpPr>
            <p:spPr>
              <a:xfrm>
                <a:off x="5882501" y="2561276"/>
                <a:ext cx="685800" cy="0"/>
              </a:xfrm>
              <a:prstGeom prst="line">
                <a:avLst/>
              </a:prstGeom>
              <a:ln w="63500" cap="rnd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Forme libre 37">
                <a:extLst>
                  <a:ext uri="{FF2B5EF4-FFF2-40B4-BE49-F238E27FC236}">
                    <a16:creationId xmlns:a16="http://schemas.microsoft.com/office/drawing/2014/main" id="{4883E350-31A2-3EC8-1993-28A80532C4BA}"/>
                  </a:ext>
                </a:extLst>
              </p:cNvPr>
              <p:cNvSpPr/>
              <p:nvPr/>
            </p:nvSpPr>
            <p:spPr>
              <a:xfrm>
                <a:off x="5525132" y="2414707"/>
                <a:ext cx="261257" cy="230521"/>
              </a:xfrm>
              <a:custGeom>
                <a:avLst/>
                <a:gdLst>
                  <a:gd name="connsiteX0" fmla="*/ 0 w 370115"/>
                  <a:gd name="connsiteY0" fmla="*/ 97972 h 326572"/>
                  <a:gd name="connsiteX1" fmla="*/ 141515 w 370115"/>
                  <a:gd name="connsiteY1" fmla="*/ 326572 h 326572"/>
                  <a:gd name="connsiteX2" fmla="*/ 370115 w 370115"/>
                  <a:gd name="connsiteY2" fmla="*/ 0 h 326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0115" h="326572">
                    <a:moveTo>
                      <a:pt x="0" y="97972"/>
                    </a:moveTo>
                    <a:lnTo>
                      <a:pt x="141515" y="326572"/>
                    </a:lnTo>
                    <a:lnTo>
                      <a:pt x="370115" y="0"/>
                    </a:lnTo>
                  </a:path>
                </a:pathLst>
              </a:custGeom>
              <a:noFill/>
              <a:ln w="63500" cap="rnd">
                <a:solidFill>
                  <a:schemeClr val="accent4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atin typeface="Trebuchet MS" panose="020B0703020202090204" pitchFamily="34" charset="0"/>
                </a:endParaRPr>
              </a:p>
            </p:txBody>
          </p:sp>
        </p:grpSp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D28B652F-E405-C0D7-C93D-97551D2CD57E}"/>
                </a:ext>
              </a:extLst>
            </p:cNvPr>
            <p:cNvGrpSpPr/>
            <p:nvPr/>
          </p:nvGrpSpPr>
          <p:grpSpPr>
            <a:xfrm>
              <a:off x="5525132" y="3781372"/>
              <a:ext cx="873763" cy="193085"/>
              <a:chOff x="5525132" y="2414707"/>
              <a:chExt cx="1043169" cy="230521"/>
            </a:xfrm>
          </p:grpSpPr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id="{91324D1D-CF81-E4F3-497B-6B1799AAD047}"/>
                  </a:ext>
                </a:extLst>
              </p:cNvPr>
              <p:cNvCxnSpPr/>
              <p:nvPr/>
            </p:nvCxnSpPr>
            <p:spPr>
              <a:xfrm>
                <a:off x="5882501" y="2561276"/>
                <a:ext cx="685800" cy="0"/>
              </a:xfrm>
              <a:prstGeom prst="line">
                <a:avLst/>
              </a:prstGeom>
              <a:ln w="63500" cap="rnd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Forme libre 35">
                <a:extLst>
                  <a:ext uri="{FF2B5EF4-FFF2-40B4-BE49-F238E27FC236}">
                    <a16:creationId xmlns:a16="http://schemas.microsoft.com/office/drawing/2014/main" id="{A477CC5C-A39B-A3FD-F37B-A465D22F5673}"/>
                  </a:ext>
                </a:extLst>
              </p:cNvPr>
              <p:cNvSpPr/>
              <p:nvPr/>
            </p:nvSpPr>
            <p:spPr>
              <a:xfrm>
                <a:off x="5525132" y="2414707"/>
                <a:ext cx="261257" cy="230521"/>
              </a:xfrm>
              <a:custGeom>
                <a:avLst/>
                <a:gdLst>
                  <a:gd name="connsiteX0" fmla="*/ 0 w 370115"/>
                  <a:gd name="connsiteY0" fmla="*/ 97972 h 326572"/>
                  <a:gd name="connsiteX1" fmla="*/ 141515 w 370115"/>
                  <a:gd name="connsiteY1" fmla="*/ 326572 h 326572"/>
                  <a:gd name="connsiteX2" fmla="*/ 370115 w 370115"/>
                  <a:gd name="connsiteY2" fmla="*/ 0 h 326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0115" h="326572">
                    <a:moveTo>
                      <a:pt x="0" y="97972"/>
                    </a:moveTo>
                    <a:lnTo>
                      <a:pt x="141515" y="326572"/>
                    </a:lnTo>
                    <a:lnTo>
                      <a:pt x="370115" y="0"/>
                    </a:lnTo>
                  </a:path>
                </a:pathLst>
              </a:custGeom>
              <a:noFill/>
              <a:ln w="63500" cap="rnd">
                <a:solidFill>
                  <a:schemeClr val="accent6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atin typeface="Trebuchet MS" panose="020B0703020202090204" pitchFamily="34" charset="0"/>
                </a:endParaRPr>
              </a:p>
            </p:txBody>
          </p:sp>
        </p:grpSp>
      </p:grpSp>
      <p:sp>
        <p:nvSpPr>
          <p:cNvPr id="41" name="ZoneTexte 40">
            <a:extLst>
              <a:ext uri="{FF2B5EF4-FFF2-40B4-BE49-F238E27FC236}">
                <a16:creationId xmlns:a16="http://schemas.microsoft.com/office/drawing/2014/main" id="{32188334-496D-0084-C985-C30DE145F8A2}"/>
              </a:ext>
            </a:extLst>
          </p:cNvPr>
          <p:cNvSpPr txBox="1"/>
          <p:nvPr/>
        </p:nvSpPr>
        <p:spPr>
          <a:xfrm>
            <a:off x="8132725" y="2125581"/>
            <a:ext cx="4066363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3. INVOICE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C27DF1CA-7AF7-9EFF-3112-F0572AFD6E9E}"/>
              </a:ext>
            </a:extLst>
          </p:cNvPr>
          <p:cNvSpPr txBox="1"/>
          <p:nvPr/>
        </p:nvSpPr>
        <p:spPr>
          <a:xfrm>
            <a:off x="361049" y="1567938"/>
            <a:ext cx="504029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Information</a:t>
            </a:r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Flow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4E62175D-E4FD-3B07-BD11-E51179CCD1D2}"/>
              </a:ext>
            </a:extLst>
          </p:cNvPr>
          <p:cNvSpPr txBox="1"/>
          <p:nvPr/>
        </p:nvSpPr>
        <p:spPr>
          <a:xfrm>
            <a:off x="361049" y="6364292"/>
            <a:ext cx="76921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Physical</a:t>
            </a:r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</a:t>
            </a:r>
            <a:r>
              <a:rPr lang="es-ES" sz="2000" b="1" dirty="0" err="1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Goods</a:t>
            </a:r>
            <a:r>
              <a:rPr lang="es-ES" sz="2000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 Flow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04756FF7-FD33-1676-4304-9C23F5A56FB4}"/>
              </a:ext>
            </a:extLst>
          </p:cNvPr>
          <p:cNvSpPr txBox="1"/>
          <p:nvPr/>
        </p:nvSpPr>
        <p:spPr>
          <a:xfrm>
            <a:off x="10067880" y="5352264"/>
            <a:ext cx="18661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b="1" dirty="0">
                <a:solidFill>
                  <a:srgbClr val="223368"/>
                </a:solidFill>
                <a:latin typeface="Trebuchet MS" panose="020B0703020202090204" pitchFamily="34" charset="0"/>
                <a:ea typeface="Verdana"/>
              </a:rPr>
              <a:t>SSCC/GLN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F260D2D8-77DE-7E28-0476-95309C8B7696}"/>
              </a:ext>
            </a:extLst>
          </p:cNvPr>
          <p:cNvSpPr txBox="1"/>
          <p:nvPr/>
        </p:nvSpPr>
        <p:spPr>
          <a:xfrm>
            <a:off x="8132725" y="5907503"/>
            <a:ext cx="4066363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3. RECEIVES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pic>
        <p:nvPicPr>
          <p:cNvPr id="48" name="Image 47">
            <a:extLst>
              <a:ext uri="{FF2B5EF4-FFF2-40B4-BE49-F238E27FC236}">
                <a16:creationId xmlns:a16="http://schemas.microsoft.com/office/drawing/2014/main" id="{A2FFD51C-00BD-0E02-7366-FC13AD4102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29030" y="4682489"/>
            <a:ext cx="1021885" cy="1039108"/>
          </a:xfrm>
          <a:prstGeom prst="rect">
            <a:avLst/>
          </a:prstGeom>
        </p:spPr>
      </p:pic>
      <p:pic>
        <p:nvPicPr>
          <p:cNvPr id="49" name="Image 48" descr="Une image contenant texte&#10;&#10;Description générée automatiquement">
            <a:extLst>
              <a:ext uri="{FF2B5EF4-FFF2-40B4-BE49-F238E27FC236}">
                <a16:creationId xmlns:a16="http://schemas.microsoft.com/office/drawing/2014/main" id="{6911192E-7238-39D2-769C-701F83B02A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63478" y="4670043"/>
            <a:ext cx="1336858" cy="1071147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BAE59FAA-4B5B-5A90-9673-CE11CC242F8F}"/>
              </a:ext>
            </a:extLst>
          </p:cNvPr>
          <p:cNvSpPr txBox="1"/>
          <p:nvPr/>
        </p:nvSpPr>
        <p:spPr>
          <a:xfrm>
            <a:off x="4066362" y="2125581"/>
            <a:ext cx="406636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2. DESPATCH ADVICE 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FE8FB16-36B0-9A92-E91E-2FEC17230191}"/>
              </a:ext>
            </a:extLst>
          </p:cNvPr>
          <p:cNvSpPr txBox="1"/>
          <p:nvPr/>
        </p:nvSpPr>
        <p:spPr>
          <a:xfrm>
            <a:off x="4066362" y="5907503"/>
            <a:ext cx="406636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2. DELIVERY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EA04E28-6CFB-2072-BA42-42B6A026160F}"/>
              </a:ext>
            </a:extLst>
          </p:cNvPr>
          <p:cNvSpPr txBox="1"/>
          <p:nvPr/>
        </p:nvSpPr>
        <p:spPr>
          <a:xfrm>
            <a:off x="0" y="2125581"/>
            <a:ext cx="406636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1. ORDERS 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1DE0E13-DA9F-1AD6-2180-48C8A9AC2250}"/>
              </a:ext>
            </a:extLst>
          </p:cNvPr>
          <p:cNvSpPr txBox="1"/>
          <p:nvPr/>
        </p:nvSpPr>
        <p:spPr>
          <a:xfrm>
            <a:off x="0" y="5907503"/>
            <a:ext cx="406636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rebuchet MS" panose="020B0703020202090204" pitchFamily="34" charset="0"/>
                <a:ea typeface="Verdana"/>
              </a:rPr>
              <a:t>1. PREPARED </a:t>
            </a:r>
            <a:endParaRPr lang="es-ES" sz="20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0748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Automation of business operations or transactions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Reduction of time response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Reduction of information errors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Cost savings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Integration of business partners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Optimisation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staff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Visibility of process status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Production and delivery plans are much more accurate. 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 clinical</a:t>
            </a:r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271</Words>
  <Application>Microsoft Macintosh PowerPoint</Application>
  <PresentationFormat>Grand écran</PresentationFormat>
  <Paragraphs>52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Verdana</vt:lpstr>
      <vt:lpstr>Thème Office 2013 – 2022</vt:lpstr>
      <vt:lpstr>Definition of business process</vt:lpstr>
      <vt:lpstr>Where the standards fit in the process map </vt:lpstr>
      <vt:lpstr>Where the standards fit in the process map </vt:lpstr>
      <vt:lpstr>Where the standards fit in the process map 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46</cp:revision>
  <dcterms:created xsi:type="dcterms:W3CDTF">2023-01-10T11:12:26Z</dcterms:created>
  <dcterms:modified xsi:type="dcterms:W3CDTF">2023-02-07T10:28:04Z</dcterms:modified>
</cp:coreProperties>
</file>