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2" r:id="rId2"/>
    <p:sldId id="277" r:id="rId3"/>
    <p:sldId id="310" r:id="rId4"/>
    <p:sldId id="309" r:id="rId5"/>
    <p:sldId id="308" r:id="rId6"/>
    <p:sldId id="307" r:id="rId7"/>
    <p:sldId id="306" r:id="rId8"/>
    <p:sldId id="305" r:id="rId9"/>
    <p:sldId id="270" r:id="rId10"/>
    <p:sldId id="292" r:id="rId11"/>
    <p:sldId id="291" r:id="rId12"/>
    <p:sldId id="290" r:id="rId13"/>
    <p:sldId id="289" r:id="rId14"/>
    <p:sldId id="288" r:id="rId15"/>
    <p:sldId id="287" r:id="rId16"/>
    <p:sldId id="319" r:id="rId17"/>
    <p:sldId id="318" r:id="rId18"/>
    <p:sldId id="317" r:id="rId19"/>
    <p:sldId id="316" r:id="rId20"/>
    <p:sldId id="315" r:id="rId21"/>
    <p:sldId id="314" r:id="rId22"/>
    <p:sldId id="313" r:id="rId23"/>
    <p:sldId id="312" r:id="rId24"/>
    <p:sldId id="311" r:id="rId25"/>
    <p:sldId id="294" r:id="rId26"/>
    <p:sldId id="298" r:id="rId27"/>
    <p:sldId id="325" r:id="rId28"/>
    <p:sldId id="324" r:id="rId29"/>
    <p:sldId id="323" r:id="rId30"/>
    <p:sldId id="322" r:id="rId31"/>
    <p:sldId id="321" r:id="rId32"/>
    <p:sldId id="320" r:id="rId33"/>
    <p:sldId id="293" r:id="rId34"/>
    <p:sldId id="264" r:id="rId3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CFE3"/>
    <a:srgbClr val="F6B7CC"/>
    <a:srgbClr val="FCE0A6"/>
    <a:srgbClr val="CCE3AA"/>
    <a:srgbClr val="99E2F3"/>
    <a:srgbClr val="22336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897"/>
    <p:restoredTop sz="96327"/>
  </p:normalViewPr>
  <p:slideViewPr>
    <p:cSldViewPr snapToGrid="0">
      <p:cViewPr varScale="1">
        <p:scale>
          <a:sx n="242" d="100"/>
          <a:sy n="242" d="100"/>
        </p:scale>
        <p:origin x="200" y="4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63AE1D0-CC12-98B5-93B8-0EE46D7184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6937AF5-455E-5ADC-031C-BDA465A61C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</p:spTree>
    <p:extLst>
      <p:ext uri="{BB962C8B-B14F-4D97-AF65-F5344CB8AC3E}">
        <p14:creationId xmlns:p14="http://schemas.microsoft.com/office/powerpoint/2010/main" val="41661410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duc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 : coins arrondis 4">
            <a:extLst>
              <a:ext uri="{FF2B5EF4-FFF2-40B4-BE49-F238E27FC236}">
                <a16:creationId xmlns:a16="http://schemas.microsoft.com/office/drawing/2014/main" id="{C4FE6465-8B13-DC94-424A-FA0CC0B051FA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oundRect">
            <a:avLst>
              <a:gd name="adj" fmla="val 2346"/>
            </a:avLst>
          </a:prstGeom>
          <a:solidFill>
            <a:srgbClr val="C6E5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6A54DB19-1A23-C988-05D4-30DDBDF2A4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62096"/>
          </a:xfrm>
        </p:spPr>
        <p:txBody>
          <a:bodyPr anchor="t" anchorCtr="0"/>
          <a:lstStyle>
            <a:lvl1pPr>
              <a:defRPr>
                <a:solidFill>
                  <a:schemeClr val="accent2">
                    <a:lumMod val="50000"/>
                  </a:schemeClr>
                </a:solidFill>
                <a:effectLst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D17F212-8942-1095-1F81-FDF2A0E06B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92348"/>
            <a:ext cx="10515600" cy="5041815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1500"/>
              </a:spcBef>
              <a:defRPr sz="2000"/>
            </a:lvl1pPr>
            <a:lvl2pPr>
              <a:spcBef>
                <a:spcPts val="1500"/>
              </a:spcBef>
              <a:defRPr sz="2000"/>
            </a:lvl2pPr>
            <a:lvl3pPr>
              <a:spcBef>
                <a:spcPts val="1500"/>
              </a:spcBef>
              <a:defRPr/>
            </a:lvl3pPr>
            <a:lvl4pPr>
              <a:spcBef>
                <a:spcPts val="1500"/>
              </a:spcBef>
              <a:defRPr/>
            </a:lvl4pPr>
            <a:lvl5pPr>
              <a:spcBef>
                <a:spcPts val="1500"/>
              </a:spcBef>
              <a:defRPr/>
            </a:lvl5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9362307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efits 1 co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 : coins arrondis 3">
            <a:extLst>
              <a:ext uri="{FF2B5EF4-FFF2-40B4-BE49-F238E27FC236}">
                <a16:creationId xmlns:a16="http://schemas.microsoft.com/office/drawing/2014/main" id="{236D9DC1-8056-2BE0-7384-D195785D08EF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oundRect">
            <a:avLst>
              <a:gd name="adj" fmla="val 2346"/>
            </a:avLst>
          </a:prstGeom>
          <a:solidFill>
            <a:srgbClr val="C6E5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6A54DB19-1A23-C988-05D4-30DDBDF2A4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62096"/>
          </a:xfrm>
        </p:spPr>
        <p:txBody>
          <a:bodyPr anchor="t" anchorCtr="0"/>
          <a:lstStyle>
            <a:lvl1pPr>
              <a:defRPr>
                <a:solidFill>
                  <a:schemeClr val="accent2">
                    <a:lumMod val="50000"/>
                  </a:schemeClr>
                </a:solidFill>
                <a:effectLst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D17F212-8942-1095-1F81-FDF2A0E06B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86000"/>
            <a:ext cx="10515600" cy="4348163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1500"/>
              </a:spcBef>
              <a:defRPr sz="2000"/>
            </a:lvl1pPr>
            <a:lvl2pPr>
              <a:spcBef>
                <a:spcPts val="1500"/>
              </a:spcBef>
              <a:defRPr sz="2000"/>
            </a:lvl2pPr>
            <a:lvl3pPr>
              <a:spcBef>
                <a:spcPts val="1500"/>
              </a:spcBef>
              <a:defRPr/>
            </a:lvl3pPr>
            <a:lvl4pPr>
              <a:spcBef>
                <a:spcPts val="1500"/>
              </a:spcBef>
              <a:defRPr/>
            </a:lvl4pPr>
            <a:lvl5pPr>
              <a:spcBef>
                <a:spcPts val="1500"/>
              </a:spcBef>
              <a:defRPr/>
            </a:lvl5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00798327-9F12-FE54-89F8-8202DB546A3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38200" y="1227138"/>
            <a:ext cx="10515600" cy="1058862"/>
          </a:xfrm>
        </p:spPr>
        <p:txBody>
          <a:bodyPr anchor="ctr" anchorCtr="0">
            <a:noAutofit/>
          </a:bodyPr>
          <a:lstStyle>
            <a:lvl1pPr>
              <a:defRPr sz="2000" b="1"/>
            </a:lvl1pPr>
          </a:lstStyle>
          <a:p>
            <a:pPr lvl="0"/>
            <a:r>
              <a:rPr lang="fr-FR" dirty="0"/>
              <a:t>Sous-titre</a:t>
            </a:r>
          </a:p>
        </p:txBody>
      </p:sp>
    </p:spTree>
    <p:extLst>
      <p:ext uri="{BB962C8B-B14F-4D97-AF65-F5344CB8AC3E}">
        <p14:creationId xmlns:p14="http://schemas.microsoft.com/office/powerpoint/2010/main" val="116467369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162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efits 2 col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 : coins arrondis 3">
            <a:extLst>
              <a:ext uri="{FF2B5EF4-FFF2-40B4-BE49-F238E27FC236}">
                <a16:creationId xmlns:a16="http://schemas.microsoft.com/office/drawing/2014/main" id="{236D9DC1-8056-2BE0-7384-D195785D08EF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oundRect">
            <a:avLst>
              <a:gd name="adj" fmla="val 2346"/>
            </a:avLst>
          </a:prstGeom>
          <a:solidFill>
            <a:srgbClr val="C6E5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6A54DB19-1A23-C988-05D4-30DDBDF2A4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62096"/>
          </a:xfrm>
        </p:spPr>
        <p:txBody>
          <a:bodyPr anchor="t" anchorCtr="0"/>
          <a:lstStyle>
            <a:lvl1pPr>
              <a:defRPr>
                <a:solidFill>
                  <a:schemeClr val="accent2">
                    <a:lumMod val="50000"/>
                  </a:schemeClr>
                </a:solidFill>
                <a:effectLst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D17F212-8942-1095-1F81-FDF2A0E06B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86000"/>
            <a:ext cx="4913312" cy="4348163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1500"/>
              </a:spcBef>
              <a:defRPr sz="2000"/>
            </a:lvl1pPr>
            <a:lvl2pPr>
              <a:spcBef>
                <a:spcPts val="1500"/>
              </a:spcBef>
              <a:defRPr sz="2000"/>
            </a:lvl2pPr>
            <a:lvl3pPr>
              <a:spcBef>
                <a:spcPts val="1500"/>
              </a:spcBef>
              <a:defRPr/>
            </a:lvl3pPr>
            <a:lvl4pPr>
              <a:spcBef>
                <a:spcPts val="1500"/>
              </a:spcBef>
              <a:defRPr/>
            </a:lvl4pPr>
            <a:lvl5pPr>
              <a:spcBef>
                <a:spcPts val="1500"/>
              </a:spcBef>
              <a:defRPr/>
            </a:lvl5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00798327-9F12-FE54-89F8-8202DB546A3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38200" y="1227138"/>
            <a:ext cx="4913312" cy="1058862"/>
          </a:xfrm>
        </p:spPr>
        <p:txBody>
          <a:bodyPr anchor="ctr" anchorCtr="0">
            <a:noAutofit/>
          </a:bodyPr>
          <a:lstStyle>
            <a:lvl1pPr>
              <a:defRPr sz="2000" b="1"/>
            </a:lvl1pPr>
          </a:lstStyle>
          <a:p>
            <a:pPr lvl="0"/>
            <a:r>
              <a:rPr lang="fr-FR" dirty="0"/>
              <a:t>Sous-titre</a:t>
            </a:r>
          </a:p>
        </p:txBody>
      </p:sp>
      <p:sp>
        <p:nvSpPr>
          <p:cNvPr id="5" name="Espace réservé du contenu 2">
            <a:extLst>
              <a:ext uri="{FF2B5EF4-FFF2-40B4-BE49-F238E27FC236}">
                <a16:creationId xmlns:a16="http://schemas.microsoft.com/office/drawing/2014/main" id="{9D276E13-CD46-83A6-13DD-05FE190AC9F3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6456363" y="2286000"/>
            <a:ext cx="4913312" cy="4348163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1500"/>
              </a:spcBef>
              <a:defRPr sz="2000"/>
            </a:lvl1pPr>
            <a:lvl2pPr>
              <a:spcBef>
                <a:spcPts val="1500"/>
              </a:spcBef>
              <a:defRPr sz="2000"/>
            </a:lvl2pPr>
            <a:lvl3pPr>
              <a:spcBef>
                <a:spcPts val="1500"/>
              </a:spcBef>
              <a:defRPr/>
            </a:lvl3pPr>
            <a:lvl4pPr>
              <a:spcBef>
                <a:spcPts val="1500"/>
              </a:spcBef>
              <a:defRPr/>
            </a:lvl4pPr>
            <a:lvl5pPr>
              <a:spcBef>
                <a:spcPts val="1500"/>
              </a:spcBef>
              <a:defRPr/>
            </a:lvl5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6" name="Espace réservé du texte 8">
            <a:extLst>
              <a:ext uri="{FF2B5EF4-FFF2-40B4-BE49-F238E27FC236}">
                <a16:creationId xmlns:a16="http://schemas.microsoft.com/office/drawing/2014/main" id="{79D7197E-94FE-D7DF-AAB8-E0B1665D285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456363" y="1227138"/>
            <a:ext cx="4913312" cy="1058862"/>
          </a:xfrm>
        </p:spPr>
        <p:txBody>
          <a:bodyPr anchor="ctr" anchorCtr="0">
            <a:noAutofit/>
          </a:bodyPr>
          <a:lstStyle>
            <a:lvl1pPr>
              <a:defRPr sz="2000" b="1"/>
            </a:lvl1pPr>
          </a:lstStyle>
          <a:p>
            <a:pPr lvl="0"/>
            <a:r>
              <a:rPr lang="fr-FR" dirty="0"/>
              <a:t>Sous-titre</a:t>
            </a:r>
          </a:p>
        </p:txBody>
      </p:sp>
    </p:spTree>
    <p:extLst>
      <p:ext uri="{BB962C8B-B14F-4D97-AF65-F5344CB8AC3E}">
        <p14:creationId xmlns:p14="http://schemas.microsoft.com/office/powerpoint/2010/main" val="29435049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4067" userDrawn="1">
          <p15:clr>
            <a:srgbClr val="FBAE40"/>
          </p15:clr>
        </p15:guide>
        <p15:guide id="4" pos="3613" userDrawn="1">
          <p15:clr>
            <a:srgbClr val="FBAE40"/>
          </p15:clr>
        </p15:guide>
        <p15:guide id="5" pos="518" userDrawn="1">
          <p15:clr>
            <a:srgbClr val="FBAE40"/>
          </p15:clr>
        </p15:guide>
        <p15:guide id="6" pos="716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704780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1">
            <a:extLst>
              <a:ext uri="{FF2B5EF4-FFF2-40B4-BE49-F238E27FC236}">
                <a16:creationId xmlns:a16="http://schemas.microsoft.com/office/drawing/2014/main" id="{EE662E75-D7DB-295E-F113-F0362940ED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62096"/>
          </a:xfrm>
        </p:spPr>
        <p:txBody>
          <a:bodyPr anchor="t" anchorCtr="0">
            <a:normAutofit/>
          </a:bodyPr>
          <a:lstStyle>
            <a:lvl1pPr>
              <a:defRPr sz="2400">
                <a:solidFill>
                  <a:schemeClr val="tx1"/>
                </a:solidFill>
                <a:effectLst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234228226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812F2B87-0ABE-BCF7-9100-F061D9DFF2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653BF99-FD48-27D2-1046-24F1372063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8719061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2" r:id="rId2"/>
    <p:sldLayoutId id="2147483661" r:id="rId3"/>
    <p:sldLayoutId id="2147483671" r:id="rId4"/>
    <p:sldLayoutId id="2147483655" r:id="rId5"/>
    <p:sldLayoutId id="2147483672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i="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b="0" i="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marL="4572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400" b="0" i="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2pPr>
      <a:lvl3pPr marL="9144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000" b="0" i="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b="0" i="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4pPr>
      <a:lvl5pPr marL="18288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b="0" i="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4.png"/><Relationship Id="rId7" Type="http://schemas.openxmlformats.org/officeDocument/2006/relationships/image" Target="../media/image1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4.png"/><Relationship Id="rId7" Type="http://schemas.openxmlformats.org/officeDocument/2006/relationships/image" Target="../media/image1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Relationship Id="rId9" Type="http://schemas.openxmlformats.org/officeDocument/2006/relationships/image" Target="../media/image13.png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4.png"/><Relationship Id="rId7" Type="http://schemas.openxmlformats.org/officeDocument/2006/relationships/image" Target="../media/image1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Relationship Id="rId9" Type="http://schemas.openxmlformats.org/officeDocument/2006/relationships/image" Target="../media/image13.png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4.png"/><Relationship Id="rId7" Type="http://schemas.openxmlformats.org/officeDocument/2006/relationships/image" Target="../media/image1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Relationship Id="rId9" Type="http://schemas.openxmlformats.org/officeDocument/2006/relationships/image" Target="../media/image13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3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5.png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.png"/><Relationship Id="rId5" Type="http://schemas.openxmlformats.org/officeDocument/2006/relationships/image" Target="../media/image3.png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image" Target="../media/image7.png"/><Relationship Id="rId7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2.png"/><Relationship Id="rId7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.png"/><Relationship Id="rId5" Type="http://schemas.openxmlformats.org/officeDocument/2006/relationships/image" Target="../media/image4.png"/><Relationship Id="rId4" Type="http://schemas.openxmlformats.org/officeDocument/2006/relationships/image" Target="../media/image8.png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re 10">
            <a:extLst>
              <a:ext uri="{FF2B5EF4-FFF2-40B4-BE49-F238E27FC236}">
                <a16:creationId xmlns:a16="http://schemas.microsoft.com/office/drawing/2014/main" id="{066F2B70-4ADC-BBAA-4A7D-260B73399E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effectLst/>
              </a:rPr>
              <a:t>Definition of business process</a:t>
            </a:r>
            <a:endParaRPr lang="fr-FR" dirty="0">
              <a:effectLst/>
            </a:endParaRPr>
          </a:p>
        </p:txBody>
      </p:sp>
      <p:sp>
        <p:nvSpPr>
          <p:cNvPr id="12" name="Espace réservé du contenu 11">
            <a:extLst>
              <a:ext uri="{FF2B5EF4-FFF2-40B4-BE49-F238E27FC236}">
                <a16:creationId xmlns:a16="http://schemas.microsoft.com/office/drawing/2014/main" id="{FD161E11-629A-6D21-3B91-EF906F68AB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2000" dirty="0">
                <a:latin typeface="+mj-lt"/>
                <a:ea typeface="+mn-lt"/>
                <a:cs typeface="+mn-lt"/>
              </a:rPr>
              <a:t>Receiving data in multiple forms to create a central data repository. This data is then the catalogue of goods and services for use in a hospital Benefits </a:t>
            </a:r>
          </a:p>
        </p:txBody>
      </p:sp>
      <p:sp>
        <p:nvSpPr>
          <p:cNvPr id="17" name="Espace réservé du texte 16">
            <a:extLst>
              <a:ext uri="{FF2B5EF4-FFF2-40B4-BE49-F238E27FC236}">
                <a16:creationId xmlns:a16="http://schemas.microsoft.com/office/drawing/2014/main" id="{0E4E3DC1-7E8D-6377-59D7-D1C4DA15A04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Process 3 – Moving from manual to an electronic catalogue in a hospital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54857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>
            <a:extLst>
              <a:ext uri="{FF2B5EF4-FFF2-40B4-BE49-F238E27FC236}">
                <a16:creationId xmlns:a16="http://schemas.microsoft.com/office/drawing/2014/main" id="{ED7F4D36-6498-84F0-98E6-8EE926BC9B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Basic catalogue management (HCP)</a:t>
            </a: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9005BBD0-8009-ED51-FB67-CF50D3A3970C}"/>
              </a:ext>
            </a:extLst>
          </p:cNvPr>
          <p:cNvSpPr txBox="1"/>
          <p:nvPr/>
        </p:nvSpPr>
        <p:spPr>
          <a:xfrm>
            <a:off x="177586" y="6246653"/>
            <a:ext cx="3242499" cy="246221"/>
          </a:xfrm>
          <a:prstGeom prst="rect">
            <a:avLst/>
          </a:prstGeom>
          <a:noFill/>
          <a:effectLst/>
        </p:spPr>
        <p:txBody>
          <a:bodyPr wrap="square">
            <a:spAutoFit/>
          </a:bodyPr>
          <a:lstStyle/>
          <a:p>
            <a:r>
              <a:rPr lang="en-US" sz="1000" dirty="0"/>
              <a:t>HCP: Healthcare Professional</a:t>
            </a:r>
          </a:p>
        </p:txBody>
      </p:sp>
    </p:spTree>
    <p:extLst>
      <p:ext uri="{BB962C8B-B14F-4D97-AF65-F5344CB8AC3E}">
        <p14:creationId xmlns:p14="http://schemas.microsoft.com/office/powerpoint/2010/main" val="827466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>
            <a:extLst>
              <a:ext uri="{FF2B5EF4-FFF2-40B4-BE49-F238E27FC236}">
                <a16:creationId xmlns:a16="http://schemas.microsoft.com/office/drawing/2014/main" id="{ED7F4D36-6498-84F0-98E6-8EE926BC9B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Basic catalogue management (HCP)</a:t>
            </a:r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C11D3862-2AA7-5D58-C9AC-B415A4A22CE2}"/>
              </a:ext>
            </a:extLst>
          </p:cNvPr>
          <p:cNvSpPr txBox="1"/>
          <p:nvPr/>
        </p:nvSpPr>
        <p:spPr>
          <a:xfrm>
            <a:off x="838200" y="1484852"/>
            <a:ext cx="2151888" cy="553998"/>
          </a:xfrm>
          <a:prstGeom prst="rect">
            <a:avLst/>
          </a:prstGeom>
          <a:solidFill>
            <a:schemeClr val="accent1"/>
          </a:solidFill>
          <a:effectLst/>
        </p:spPr>
        <p:txBody>
          <a:bodyPr wrap="square">
            <a:spAutoFit/>
          </a:bodyPr>
          <a:lstStyle/>
          <a:p>
            <a:pPr algn="ctr"/>
            <a:r>
              <a:rPr lang="en-US" sz="1000" dirty="0"/>
              <a:t>HCP may request to add new products to the hospital catalogue</a:t>
            </a: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9005BBD0-8009-ED51-FB67-CF50D3A3970C}"/>
              </a:ext>
            </a:extLst>
          </p:cNvPr>
          <p:cNvSpPr txBox="1"/>
          <p:nvPr/>
        </p:nvSpPr>
        <p:spPr>
          <a:xfrm>
            <a:off x="177586" y="6246653"/>
            <a:ext cx="3242499" cy="246221"/>
          </a:xfrm>
          <a:prstGeom prst="rect">
            <a:avLst/>
          </a:prstGeom>
          <a:noFill/>
          <a:effectLst/>
        </p:spPr>
        <p:txBody>
          <a:bodyPr wrap="square">
            <a:spAutoFit/>
          </a:bodyPr>
          <a:lstStyle/>
          <a:p>
            <a:r>
              <a:rPr lang="en-US" sz="1000" dirty="0"/>
              <a:t>HCP: Healthcare Professional</a:t>
            </a: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633F6B5A-F017-18CF-C9B3-5D25B933AA28}"/>
              </a:ext>
            </a:extLst>
          </p:cNvPr>
          <p:cNvSpPr txBox="1"/>
          <p:nvPr/>
        </p:nvSpPr>
        <p:spPr>
          <a:xfrm>
            <a:off x="838200" y="5188378"/>
            <a:ext cx="2151888" cy="246221"/>
          </a:xfrm>
          <a:prstGeom prst="rect">
            <a:avLst/>
          </a:prstGeom>
          <a:solidFill>
            <a:schemeClr val="accent4"/>
          </a:solidFill>
          <a:effectLst/>
        </p:spPr>
        <p:txBody>
          <a:bodyPr wrap="square">
            <a:spAutoFit/>
          </a:bodyPr>
          <a:lstStyle/>
          <a:p>
            <a:pPr algn="ctr"/>
            <a:r>
              <a:rPr lang="en-US" sz="1000" dirty="0"/>
              <a:t>Method of sharing via email </a:t>
            </a:r>
          </a:p>
        </p:txBody>
      </p:sp>
    </p:spTree>
    <p:extLst>
      <p:ext uri="{BB962C8B-B14F-4D97-AF65-F5344CB8AC3E}">
        <p14:creationId xmlns:p14="http://schemas.microsoft.com/office/powerpoint/2010/main" val="12544961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>
            <a:extLst>
              <a:ext uri="{FF2B5EF4-FFF2-40B4-BE49-F238E27FC236}">
                <a16:creationId xmlns:a16="http://schemas.microsoft.com/office/drawing/2014/main" id="{ED7F4D36-6498-84F0-98E6-8EE926BC9B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Basic catalogue management (HCP)</a:t>
            </a:r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C11D3862-2AA7-5D58-C9AC-B415A4A22CE2}"/>
              </a:ext>
            </a:extLst>
          </p:cNvPr>
          <p:cNvSpPr txBox="1"/>
          <p:nvPr/>
        </p:nvSpPr>
        <p:spPr>
          <a:xfrm>
            <a:off x="838200" y="1484852"/>
            <a:ext cx="2151888" cy="553998"/>
          </a:xfrm>
          <a:prstGeom prst="rect">
            <a:avLst/>
          </a:prstGeom>
          <a:solidFill>
            <a:schemeClr val="accent1"/>
          </a:solidFill>
          <a:effectLst/>
        </p:spPr>
        <p:txBody>
          <a:bodyPr wrap="square">
            <a:spAutoFit/>
          </a:bodyPr>
          <a:lstStyle/>
          <a:p>
            <a:pPr algn="ctr"/>
            <a:r>
              <a:rPr lang="en-US" sz="1000" dirty="0"/>
              <a:t>HCP may request to add new products to the hospital catalogue</a:t>
            </a: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9005BBD0-8009-ED51-FB67-CF50D3A3970C}"/>
              </a:ext>
            </a:extLst>
          </p:cNvPr>
          <p:cNvSpPr txBox="1"/>
          <p:nvPr/>
        </p:nvSpPr>
        <p:spPr>
          <a:xfrm>
            <a:off x="177586" y="6246653"/>
            <a:ext cx="3242499" cy="246221"/>
          </a:xfrm>
          <a:prstGeom prst="rect">
            <a:avLst/>
          </a:prstGeom>
          <a:noFill/>
          <a:effectLst/>
        </p:spPr>
        <p:txBody>
          <a:bodyPr wrap="square">
            <a:spAutoFit/>
          </a:bodyPr>
          <a:lstStyle/>
          <a:p>
            <a:r>
              <a:rPr lang="en-US" sz="1000" dirty="0"/>
              <a:t>HCP: Healthcare Professional</a:t>
            </a: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633F6B5A-F017-18CF-C9B3-5D25B933AA28}"/>
              </a:ext>
            </a:extLst>
          </p:cNvPr>
          <p:cNvSpPr txBox="1"/>
          <p:nvPr/>
        </p:nvSpPr>
        <p:spPr>
          <a:xfrm>
            <a:off x="838200" y="5188378"/>
            <a:ext cx="2151888" cy="246221"/>
          </a:xfrm>
          <a:prstGeom prst="rect">
            <a:avLst/>
          </a:prstGeom>
          <a:solidFill>
            <a:schemeClr val="accent4"/>
          </a:solidFill>
          <a:effectLst/>
        </p:spPr>
        <p:txBody>
          <a:bodyPr wrap="square">
            <a:spAutoFit/>
          </a:bodyPr>
          <a:lstStyle/>
          <a:p>
            <a:pPr algn="ctr"/>
            <a:r>
              <a:rPr lang="en-US" sz="1000" dirty="0"/>
              <a:t>Method of sharing via email </a:t>
            </a:r>
          </a:p>
        </p:txBody>
      </p:sp>
      <p:grpSp>
        <p:nvGrpSpPr>
          <p:cNvPr id="143" name="Groupe 142">
            <a:extLst>
              <a:ext uri="{FF2B5EF4-FFF2-40B4-BE49-F238E27FC236}">
                <a16:creationId xmlns:a16="http://schemas.microsoft.com/office/drawing/2014/main" id="{EB4BC848-D3EC-4008-14F8-29184C078291}"/>
              </a:ext>
            </a:extLst>
          </p:cNvPr>
          <p:cNvGrpSpPr/>
          <p:nvPr/>
        </p:nvGrpSpPr>
        <p:grpSpPr>
          <a:xfrm>
            <a:off x="838200" y="1903263"/>
            <a:ext cx="2475659" cy="683146"/>
            <a:chOff x="838200" y="1903263"/>
            <a:chExt cx="2475659" cy="683146"/>
          </a:xfrm>
        </p:grpSpPr>
        <p:sp>
          <p:nvSpPr>
            <p:cNvPr id="15" name="ZoneTexte 14">
              <a:extLst>
                <a:ext uri="{FF2B5EF4-FFF2-40B4-BE49-F238E27FC236}">
                  <a16:creationId xmlns:a16="http://schemas.microsoft.com/office/drawing/2014/main" id="{F4A05D15-F611-9E23-569F-90223C73511C}"/>
                </a:ext>
              </a:extLst>
            </p:cNvPr>
            <p:cNvSpPr txBox="1"/>
            <p:nvPr/>
          </p:nvSpPr>
          <p:spPr>
            <a:xfrm>
              <a:off x="838200" y="2095272"/>
              <a:ext cx="2151888" cy="400110"/>
            </a:xfrm>
            <a:prstGeom prst="rect">
              <a:avLst/>
            </a:prstGeom>
            <a:solidFill>
              <a:schemeClr val="tx2"/>
            </a:solidFill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Possible paper based catalogue in place</a:t>
              </a:r>
            </a:p>
          </p:txBody>
        </p:sp>
        <p:pic>
          <p:nvPicPr>
            <p:cNvPr id="58" name="Image 57" descr="Une image contenant capture d’écran, texte, Rectangle, ligne&#10;&#10;Description générée automatiquement">
              <a:extLst>
                <a:ext uri="{FF2B5EF4-FFF2-40B4-BE49-F238E27FC236}">
                  <a16:creationId xmlns:a16="http://schemas.microsoft.com/office/drawing/2014/main" id="{C556191A-5F67-1E3D-2E01-7B8C2871D28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782524" y="1903263"/>
              <a:ext cx="531335" cy="68314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8230998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>
            <a:extLst>
              <a:ext uri="{FF2B5EF4-FFF2-40B4-BE49-F238E27FC236}">
                <a16:creationId xmlns:a16="http://schemas.microsoft.com/office/drawing/2014/main" id="{ED7F4D36-6498-84F0-98E6-8EE926BC9B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Basic catalogue management (HCP)</a:t>
            </a:r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C11D3862-2AA7-5D58-C9AC-B415A4A22CE2}"/>
              </a:ext>
            </a:extLst>
          </p:cNvPr>
          <p:cNvSpPr txBox="1"/>
          <p:nvPr/>
        </p:nvSpPr>
        <p:spPr>
          <a:xfrm>
            <a:off x="838200" y="1484852"/>
            <a:ext cx="2151888" cy="553998"/>
          </a:xfrm>
          <a:prstGeom prst="rect">
            <a:avLst/>
          </a:prstGeom>
          <a:solidFill>
            <a:schemeClr val="accent1"/>
          </a:solidFill>
          <a:effectLst/>
        </p:spPr>
        <p:txBody>
          <a:bodyPr wrap="square">
            <a:spAutoFit/>
          </a:bodyPr>
          <a:lstStyle/>
          <a:p>
            <a:pPr algn="ctr"/>
            <a:r>
              <a:rPr lang="en-US" sz="1000" dirty="0"/>
              <a:t>HCP may request to add new products to the hospital catalogue</a:t>
            </a: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9005BBD0-8009-ED51-FB67-CF50D3A3970C}"/>
              </a:ext>
            </a:extLst>
          </p:cNvPr>
          <p:cNvSpPr txBox="1"/>
          <p:nvPr/>
        </p:nvSpPr>
        <p:spPr>
          <a:xfrm>
            <a:off x="177586" y="6246653"/>
            <a:ext cx="3242499" cy="246221"/>
          </a:xfrm>
          <a:prstGeom prst="rect">
            <a:avLst/>
          </a:prstGeom>
          <a:noFill/>
          <a:effectLst/>
        </p:spPr>
        <p:txBody>
          <a:bodyPr wrap="square">
            <a:spAutoFit/>
          </a:bodyPr>
          <a:lstStyle/>
          <a:p>
            <a:r>
              <a:rPr lang="en-US" sz="1000" dirty="0"/>
              <a:t>HCP: Healthcare Professional</a:t>
            </a:r>
          </a:p>
        </p:txBody>
      </p:sp>
      <p:grpSp>
        <p:nvGrpSpPr>
          <p:cNvPr id="144" name="Groupe 143">
            <a:extLst>
              <a:ext uri="{FF2B5EF4-FFF2-40B4-BE49-F238E27FC236}">
                <a16:creationId xmlns:a16="http://schemas.microsoft.com/office/drawing/2014/main" id="{FA2B5721-74EE-E7C8-E446-BC6B16F3AED0}"/>
              </a:ext>
            </a:extLst>
          </p:cNvPr>
          <p:cNvGrpSpPr/>
          <p:nvPr/>
        </p:nvGrpSpPr>
        <p:grpSpPr>
          <a:xfrm>
            <a:off x="177585" y="2753012"/>
            <a:ext cx="3242499" cy="4042505"/>
            <a:chOff x="177585" y="2753012"/>
            <a:chExt cx="3242499" cy="4042505"/>
          </a:xfrm>
        </p:grpSpPr>
        <p:sp>
          <p:nvSpPr>
            <p:cNvPr id="2" name="ZoneTexte 1">
              <a:extLst>
                <a:ext uri="{FF2B5EF4-FFF2-40B4-BE49-F238E27FC236}">
                  <a16:creationId xmlns:a16="http://schemas.microsoft.com/office/drawing/2014/main" id="{D1F2B2DA-2A6E-459A-E169-C5967D09BBC9}"/>
                </a:ext>
              </a:extLst>
            </p:cNvPr>
            <p:cNvSpPr txBox="1"/>
            <p:nvPr/>
          </p:nvSpPr>
          <p:spPr>
            <a:xfrm>
              <a:off x="177585" y="6549296"/>
              <a:ext cx="3242499" cy="246221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r>
                <a:rPr lang="en-US" sz="1000" dirty="0"/>
                <a:t>GPO: Group purchasing organizations</a:t>
              </a:r>
            </a:p>
          </p:txBody>
        </p:sp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699FC6C5-5DE4-4BCB-9368-2DF0A76CCC2B}"/>
                </a:ext>
              </a:extLst>
            </p:cNvPr>
            <p:cNvSpPr/>
            <p:nvPr/>
          </p:nvSpPr>
          <p:spPr>
            <a:xfrm>
              <a:off x="838201" y="2753012"/>
              <a:ext cx="2151888" cy="400110"/>
            </a:xfrm>
            <a:prstGeom prst="rect">
              <a:avLst/>
            </a:prstGeom>
            <a:solidFill>
              <a:schemeClr val="accent2"/>
            </a:solidFill>
            <a:ln w="254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Verdana"/>
                  <a:ea typeface="+mn-ea"/>
                  <a:cs typeface="+mn-cs"/>
                </a:rPr>
                <a:t>GPO </a:t>
              </a:r>
            </a:p>
          </p:txBody>
        </p:sp>
      </p:grpSp>
      <p:sp>
        <p:nvSpPr>
          <p:cNvPr id="18" name="ZoneTexte 17">
            <a:extLst>
              <a:ext uri="{FF2B5EF4-FFF2-40B4-BE49-F238E27FC236}">
                <a16:creationId xmlns:a16="http://schemas.microsoft.com/office/drawing/2014/main" id="{633F6B5A-F017-18CF-C9B3-5D25B933AA28}"/>
              </a:ext>
            </a:extLst>
          </p:cNvPr>
          <p:cNvSpPr txBox="1"/>
          <p:nvPr/>
        </p:nvSpPr>
        <p:spPr>
          <a:xfrm>
            <a:off x="838200" y="5188378"/>
            <a:ext cx="2151888" cy="246221"/>
          </a:xfrm>
          <a:prstGeom prst="rect">
            <a:avLst/>
          </a:prstGeom>
          <a:solidFill>
            <a:schemeClr val="accent4"/>
          </a:solidFill>
          <a:effectLst/>
        </p:spPr>
        <p:txBody>
          <a:bodyPr wrap="square">
            <a:spAutoFit/>
          </a:bodyPr>
          <a:lstStyle/>
          <a:p>
            <a:pPr algn="ctr"/>
            <a:r>
              <a:rPr lang="en-US" sz="1000" dirty="0"/>
              <a:t>Method of sharing via email </a:t>
            </a:r>
          </a:p>
        </p:txBody>
      </p:sp>
      <p:grpSp>
        <p:nvGrpSpPr>
          <p:cNvPr id="143" name="Groupe 142">
            <a:extLst>
              <a:ext uri="{FF2B5EF4-FFF2-40B4-BE49-F238E27FC236}">
                <a16:creationId xmlns:a16="http://schemas.microsoft.com/office/drawing/2014/main" id="{EB4BC848-D3EC-4008-14F8-29184C078291}"/>
              </a:ext>
            </a:extLst>
          </p:cNvPr>
          <p:cNvGrpSpPr/>
          <p:nvPr/>
        </p:nvGrpSpPr>
        <p:grpSpPr>
          <a:xfrm>
            <a:off x="838200" y="1903263"/>
            <a:ext cx="2475659" cy="683146"/>
            <a:chOff x="838200" y="1903263"/>
            <a:chExt cx="2475659" cy="683146"/>
          </a:xfrm>
        </p:grpSpPr>
        <p:sp>
          <p:nvSpPr>
            <p:cNvPr id="15" name="ZoneTexte 14">
              <a:extLst>
                <a:ext uri="{FF2B5EF4-FFF2-40B4-BE49-F238E27FC236}">
                  <a16:creationId xmlns:a16="http://schemas.microsoft.com/office/drawing/2014/main" id="{F4A05D15-F611-9E23-569F-90223C73511C}"/>
                </a:ext>
              </a:extLst>
            </p:cNvPr>
            <p:cNvSpPr txBox="1"/>
            <p:nvPr/>
          </p:nvSpPr>
          <p:spPr>
            <a:xfrm>
              <a:off x="838200" y="2095272"/>
              <a:ext cx="2151888" cy="400110"/>
            </a:xfrm>
            <a:prstGeom prst="rect">
              <a:avLst/>
            </a:prstGeom>
            <a:solidFill>
              <a:schemeClr val="tx2"/>
            </a:solidFill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Possible paper based catalogue in place</a:t>
              </a:r>
            </a:p>
          </p:txBody>
        </p:sp>
        <p:pic>
          <p:nvPicPr>
            <p:cNvPr id="58" name="Image 57" descr="Une image contenant capture d’écran, texte, Rectangle, ligne&#10;&#10;Description générée automatiquement">
              <a:extLst>
                <a:ext uri="{FF2B5EF4-FFF2-40B4-BE49-F238E27FC236}">
                  <a16:creationId xmlns:a16="http://schemas.microsoft.com/office/drawing/2014/main" id="{C556191A-5F67-1E3D-2E01-7B8C2871D28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782524" y="1903263"/>
              <a:ext cx="531335" cy="68314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0448153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>
            <a:extLst>
              <a:ext uri="{FF2B5EF4-FFF2-40B4-BE49-F238E27FC236}">
                <a16:creationId xmlns:a16="http://schemas.microsoft.com/office/drawing/2014/main" id="{ED7F4D36-6498-84F0-98E6-8EE926BC9B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Basic catalogue management (HCP)</a:t>
            </a:r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C11D3862-2AA7-5D58-C9AC-B415A4A22CE2}"/>
              </a:ext>
            </a:extLst>
          </p:cNvPr>
          <p:cNvSpPr txBox="1"/>
          <p:nvPr/>
        </p:nvSpPr>
        <p:spPr>
          <a:xfrm>
            <a:off x="838200" y="1484852"/>
            <a:ext cx="2151888" cy="553998"/>
          </a:xfrm>
          <a:prstGeom prst="rect">
            <a:avLst/>
          </a:prstGeom>
          <a:solidFill>
            <a:schemeClr val="accent1"/>
          </a:solidFill>
          <a:effectLst/>
        </p:spPr>
        <p:txBody>
          <a:bodyPr wrap="square">
            <a:spAutoFit/>
          </a:bodyPr>
          <a:lstStyle/>
          <a:p>
            <a:pPr algn="ctr"/>
            <a:r>
              <a:rPr lang="en-US" sz="1000" dirty="0"/>
              <a:t>HCP may request to add new products to the hospital catalogue</a:t>
            </a: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9005BBD0-8009-ED51-FB67-CF50D3A3970C}"/>
              </a:ext>
            </a:extLst>
          </p:cNvPr>
          <p:cNvSpPr txBox="1"/>
          <p:nvPr/>
        </p:nvSpPr>
        <p:spPr>
          <a:xfrm>
            <a:off x="177586" y="6246653"/>
            <a:ext cx="3242499" cy="246221"/>
          </a:xfrm>
          <a:prstGeom prst="rect">
            <a:avLst/>
          </a:prstGeom>
          <a:noFill/>
          <a:effectLst/>
        </p:spPr>
        <p:txBody>
          <a:bodyPr wrap="square">
            <a:spAutoFit/>
          </a:bodyPr>
          <a:lstStyle/>
          <a:p>
            <a:r>
              <a:rPr lang="en-US" sz="1000" dirty="0"/>
              <a:t>HCP: Healthcare Professional</a:t>
            </a:r>
          </a:p>
        </p:txBody>
      </p:sp>
      <p:grpSp>
        <p:nvGrpSpPr>
          <p:cNvPr id="144" name="Groupe 143">
            <a:extLst>
              <a:ext uri="{FF2B5EF4-FFF2-40B4-BE49-F238E27FC236}">
                <a16:creationId xmlns:a16="http://schemas.microsoft.com/office/drawing/2014/main" id="{FA2B5721-74EE-E7C8-E446-BC6B16F3AED0}"/>
              </a:ext>
            </a:extLst>
          </p:cNvPr>
          <p:cNvGrpSpPr/>
          <p:nvPr/>
        </p:nvGrpSpPr>
        <p:grpSpPr>
          <a:xfrm>
            <a:off x="177585" y="2753012"/>
            <a:ext cx="3242499" cy="4042505"/>
            <a:chOff x="177585" y="2753012"/>
            <a:chExt cx="3242499" cy="4042505"/>
          </a:xfrm>
        </p:grpSpPr>
        <p:sp>
          <p:nvSpPr>
            <p:cNvPr id="2" name="ZoneTexte 1">
              <a:extLst>
                <a:ext uri="{FF2B5EF4-FFF2-40B4-BE49-F238E27FC236}">
                  <a16:creationId xmlns:a16="http://schemas.microsoft.com/office/drawing/2014/main" id="{D1F2B2DA-2A6E-459A-E169-C5967D09BBC9}"/>
                </a:ext>
              </a:extLst>
            </p:cNvPr>
            <p:cNvSpPr txBox="1"/>
            <p:nvPr/>
          </p:nvSpPr>
          <p:spPr>
            <a:xfrm>
              <a:off x="177585" y="6549296"/>
              <a:ext cx="3242499" cy="246221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r>
                <a:rPr lang="en-US" sz="1000" dirty="0"/>
                <a:t>GPO: Group purchasing organizations</a:t>
              </a:r>
            </a:p>
          </p:txBody>
        </p:sp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699FC6C5-5DE4-4BCB-9368-2DF0A76CCC2B}"/>
                </a:ext>
              </a:extLst>
            </p:cNvPr>
            <p:cNvSpPr/>
            <p:nvPr/>
          </p:nvSpPr>
          <p:spPr>
            <a:xfrm>
              <a:off x="838201" y="2753012"/>
              <a:ext cx="2151888" cy="400110"/>
            </a:xfrm>
            <a:prstGeom prst="rect">
              <a:avLst/>
            </a:prstGeom>
            <a:solidFill>
              <a:schemeClr val="accent2"/>
            </a:solidFill>
            <a:ln w="254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Verdana"/>
                  <a:ea typeface="+mn-ea"/>
                  <a:cs typeface="+mn-cs"/>
                </a:rPr>
                <a:t>GPO </a:t>
              </a:r>
            </a:p>
          </p:txBody>
        </p:sp>
      </p:grpSp>
      <p:sp>
        <p:nvSpPr>
          <p:cNvPr id="5" name="Rectangle 4">
            <a:extLst>
              <a:ext uri="{FF2B5EF4-FFF2-40B4-BE49-F238E27FC236}">
                <a16:creationId xmlns:a16="http://schemas.microsoft.com/office/drawing/2014/main" id="{2DBCCBDD-26A1-8734-5A72-E51A30FF3E48}"/>
              </a:ext>
            </a:extLst>
          </p:cNvPr>
          <p:cNvSpPr/>
          <p:nvPr/>
        </p:nvSpPr>
        <p:spPr>
          <a:xfrm>
            <a:off x="838200" y="3215586"/>
            <a:ext cx="2161346" cy="400110"/>
          </a:xfrm>
          <a:prstGeom prst="rect">
            <a:avLst/>
          </a:prstGeom>
          <a:solidFill>
            <a:schemeClr val="accent2"/>
          </a:solidFill>
          <a:ln w="2540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Locally managed </a:t>
            </a: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633F6B5A-F017-18CF-C9B3-5D25B933AA28}"/>
              </a:ext>
            </a:extLst>
          </p:cNvPr>
          <p:cNvSpPr txBox="1"/>
          <p:nvPr/>
        </p:nvSpPr>
        <p:spPr>
          <a:xfrm>
            <a:off x="838200" y="5188378"/>
            <a:ext cx="2151888" cy="246221"/>
          </a:xfrm>
          <a:prstGeom prst="rect">
            <a:avLst/>
          </a:prstGeom>
          <a:solidFill>
            <a:schemeClr val="accent4"/>
          </a:solidFill>
          <a:effectLst/>
        </p:spPr>
        <p:txBody>
          <a:bodyPr wrap="square">
            <a:spAutoFit/>
          </a:bodyPr>
          <a:lstStyle/>
          <a:p>
            <a:pPr algn="ctr"/>
            <a:r>
              <a:rPr lang="en-US" sz="1000" dirty="0"/>
              <a:t>Method of sharing via email </a:t>
            </a:r>
          </a:p>
        </p:txBody>
      </p:sp>
      <p:grpSp>
        <p:nvGrpSpPr>
          <p:cNvPr id="143" name="Groupe 142">
            <a:extLst>
              <a:ext uri="{FF2B5EF4-FFF2-40B4-BE49-F238E27FC236}">
                <a16:creationId xmlns:a16="http://schemas.microsoft.com/office/drawing/2014/main" id="{EB4BC848-D3EC-4008-14F8-29184C078291}"/>
              </a:ext>
            </a:extLst>
          </p:cNvPr>
          <p:cNvGrpSpPr/>
          <p:nvPr/>
        </p:nvGrpSpPr>
        <p:grpSpPr>
          <a:xfrm>
            <a:off x="838200" y="1903263"/>
            <a:ext cx="2475659" cy="683146"/>
            <a:chOff x="838200" y="1903263"/>
            <a:chExt cx="2475659" cy="683146"/>
          </a:xfrm>
        </p:grpSpPr>
        <p:sp>
          <p:nvSpPr>
            <p:cNvPr id="15" name="ZoneTexte 14">
              <a:extLst>
                <a:ext uri="{FF2B5EF4-FFF2-40B4-BE49-F238E27FC236}">
                  <a16:creationId xmlns:a16="http://schemas.microsoft.com/office/drawing/2014/main" id="{F4A05D15-F611-9E23-569F-90223C73511C}"/>
                </a:ext>
              </a:extLst>
            </p:cNvPr>
            <p:cNvSpPr txBox="1"/>
            <p:nvPr/>
          </p:nvSpPr>
          <p:spPr>
            <a:xfrm>
              <a:off x="838200" y="2095272"/>
              <a:ext cx="2151888" cy="400110"/>
            </a:xfrm>
            <a:prstGeom prst="rect">
              <a:avLst/>
            </a:prstGeom>
            <a:solidFill>
              <a:schemeClr val="tx2"/>
            </a:solidFill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Possible paper based catalogue in place</a:t>
              </a:r>
            </a:p>
          </p:txBody>
        </p:sp>
        <p:pic>
          <p:nvPicPr>
            <p:cNvPr id="58" name="Image 57" descr="Une image contenant capture d’écran, texte, Rectangle, ligne&#10;&#10;Description générée automatiquement">
              <a:extLst>
                <a:ext uri="{FF2B5EF4-FFF2-40B4-BE49-F238E27FC236}">
                  <a16:creationId xmlns:a16="http://schemas.microsoft.com/office/drawing/2014/main" id="{C556191A-5F67-1E3D-2E01-7B8C2871D28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782524" y="1903263"/>
              <a:ext cx="531335" cy="68314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46842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>
            <a:extLst>
              <a:ext uri="{FF2B5EF4-FFF2-40B4-BE49-F238E27FC236}">
                <a16:creationId xmlns:a16="http://schemas.microsoft.com/office/drawing/2014/main" id="{ED7F4D36-6498-84F0-98E6-8EE926BC9B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Basic catalogue management (HCP)</a:t>
            </a:r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C11D3862-2AA7-5D58-C9AC-B415A4A22CE2}"/>
              </a:ext>
            </a:extLst>
          </p:cNvPr>
          <p:cNvSpPr txBox="1"/>
          <p:nvPr/>
        </p:nvSpPr>
        <p:spPr>
          <a:xfrm>
            <a:off x="838200" y="1484852"/>
            <a:ext cx="2151888" cy="553998"/>
          </a:xfrm>
          <a:prstGeom prst="rect">
            <a:avLst/>
          </a:prstGeom>
          <a:solidFill>
            <a:schemeClr val="accent1"/>
          </a:solidFill>
          <a:effectLst/>
        </p:spPr>
        <p:txBody>
          <a:bodyPr wrap="square">
            <a:spAutoFit/>
          </a:bodyPr>
          <a:lstStyle/>
          <a:p>
            <a:pPr algn="ctr"/>
            <a:r>
              <a:rPr lang="en-US" sz="1000" dirty="0"/>
              <a:t>HCP may request to add new products to the hospital catalogue</a:t>
            </a: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9005BBD0-8009-ED51-FB67-CF50D3A3970C}"/>
              </a:ext>
            </a:extLst>
          </p:cNvPr>
          <p:cNvSpPr txBox="1"/>
          <p:nvPr/>
        </p:nvSpPr>
        <p:spPr>
          <a:xfrm>
            <a:off x="177586" y="6246653"/>
            <a:ext cx="3242499" cy="246221"/>
          </a:xfrm>
          <a:prstGeom prst="rect">
            <a:avLst/>
          </a:prstGeom>
          <a:noFill/>
          <a:effectLst/>
        </p:spPr>
        <p:txBody>
          <a:bodyPr wrap="square">
            <a:spAutoFit/>
          </a:bodyPr>
          <a:lstStyle/>
          <a:p>
            <a:r>
              <a:rPr lang="en-US" sz="1000" dirty="0"/>
              <a:t>HCP: Healthcare Professional</a:t>
            </a:r>
          </a:p>
        </p:txBody>
      </p:sp>
      <p:grpSp>
        <p:nvGrpSpPr>
          <p:cNvPr id="144" name="Groupe 143">
            <a:extLst>
              <a:ext uri="{FF2B5EF4-FFF2-40B4-BE49-F238E27FC236}">
                <a16:creationId xmlns:a16="http://schemas.microsoft.com/office/drawing/2014/main" id="{FA2B5721-74EE-E7C8-E446-BC6B16F3AED0}"/>
              </a:ext>
            </a:extLst>
          </p:cNvPr>
          <p:cNvGrpSpPr/>
          <p:nvPr/>
        </p:nvGrpSpPr>
        <p:grpSpPr>
          <a:xfrm>
            <a:off x="177585" y="2753012"/>
            <a:ext cx="3242499" cy="4042505"/>
            <a:chOff x="177585" y="2753012"/>
            <a:chExt cx="3242499" cy="4042505"/>
          </a:xfrm>
        </p:grpSpPr>
        <p:sp>
          <p:nvSpPr>
            <p:cNvPr id="2" name="ZoneTexte 1">
              <a:extLst>
                <a:ext uri="{FF2B5EF4-FFF2-40B4-BE49-F238E27FC236}">
                  <a16:creationId xmlns:a16="http://schemas.microsoft.com/office/drawing/2014/main" id="{D1F2B2DA-2A6E-459A-E169-C5967D09BBC9}"/>
                </a:ext>
              </a:extLst>
            </p:cNvPr>
            <p:cNvSpPr txBox="1"/>
            <p:nvPr/>
          </p:nvSpPr>
          <p:spPr>
            <a:xfrm>
              <a:off x="177585" y="6549296"/>
              <a:ext cx="3242499" cy="246221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r>
                <a:rPr lang="en-US" sz="1000" dirty="0"/>
                <a:t>GPO: Group purchasing organizations</a:t>
              </a:r>
            </a:p>
          </p:txBody>
        </p:sp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699FC6C5-5DE4-4BCB-9368-2DF0A76CCC2B}"/>
                </a:ext>
              </a:extLst>
            </p:cNvPr>
            <p:cNvSpPr/>
            <p:nvPr/>
          </p:nvSpPr>
          <p:spPr>
            <a:xfrm>
              <a:off x="838201" y="2753012"/>
              <a:ext cx="2151888" cy="400110"/>
            </a:xfrm>
            <a:prstGeom prst="rect">
              <a:avLst/>
            </a:prstGeom>
            <a:solidFill>
              <a:schemeClr val="accent2"/>
            </a:solidFill>
            <a:ln w="254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Verdana"/>
                  <a:ea typeface="+mn-ea"/>
                  <a:cs typeface="+mn-cs"/>
                </a:rPr>
                <a:t>GPO </a:t>
              </a:r>
            </a:p>
          </p:txBody>
        </p:sp>
      </p:grpSp>
      <p:sp>
        <p:nvSpPr>
          <p:cNvPr id="5" name="Rectangle 4">
            <a:extLst>
              <a:ext uri="{FF2B5EF4-FFF2-40B4-BE49-F238E27FC236}">
                <a16:creationId xmlns:a16="http://schemas.microsoft.com/office/drawing/2014/main" id="{2DBCCBDD-26A1-8734-5A72-E51A30FF3E48}"/>
              </a:ext>
            </a:extLst>
          </p:cNvPr>
          <p:cNvSpPr/>
          <p:nvPr/>
        </p:nvSpPr>
        <p:spPr>
          <a:xfrm>
            <a:off x="838200" y="3215586"/>
            <a:ext cx="2161346" cy="400110"/>
          </a:xfrm>
          <a:prstGeom prst="rect">
            <a:avLst/>
          </a:prstGeom>
          <a:solidFill>
            <a:schemeClr val="accent2"/>
          </a:solidFill>
          <a:ln w="2540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Locally managed 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102B252-0DE4-ED15-33FF-56F54926AB90}"/>
              </a:ext>
            </a:extLst>
          </p:cNvPr>
          <p:cNvSpPr/>
          <p:nvPr/>
        </p:nvSpPr>
        <p:spPr>
          <a:xfrm>
            <a:off x="838202" y="3689942"/>
            <a:ext cx="2151888" cy="400110"/>
          </a:xfrm>
          <a:prstGeom prst="rect">
            <a:avLst/>
          </a:prstGeom>
          <a:solidFill>
            <a:schemeClr val="accent2"/>
          </a:solidFill>
          <a:ln w="2540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Supplier managed </a:t>
            </a: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633F6B5A-F017-18CF-C9B3-5D25B933AA28}"/>
              </a:ext>
            </a:extLst>
          </p:cNvPr>
          <p:cNvSpPr txBox="1"/>
          <p:nvPr/>
        </p:nvSpPr>
        <p:spPr>
          <a:xfrm>
            <a:off x="838200" y="5188378"/>
            <a:ext cx="2151888" cy="246221"/>
          </a:xfrm>
          <a:prstGeom prst="rect">
            <a:avLst/>
          </a:prstGeom>
          <a:solidFill>
            <a:schemeClr val="accent4"/>
          </a:solidFill>
          <a:effectLst/>
        </p:spPr>
        <p:txBody>
          <a:bodyPr wrap="square">
            <a:spAutoFit/>
          </a:bodyPr>
          <a:lstStyle/>
          <a:p>
            <a:pPr algn="ctr"/>
            <a:r>
              <a:rPr lang="en-US" sz="1000" dirty="0"/>
              <a:t>Method of sharing via email </a:t>
            </a:r>
          </a:p>
        </p:txBody>
      </p:sp>
      <p:grpSp>
        <p:nvGrpSpPr>
          <p:cNvPr id="143" name="Groupe 142">
            <a:extLst>
              <a:ext uri="{FF2B5EF4-FFF2-40B4-BE49-F238E27FC236}">
                <a16:creationId xmlns:a16="http://schemas.microsoft.com/office/drawing/2014/main" id="{EB4BC848-D3EC-4008-14F8-29184C078291}"/>
              </a:ext>
            </a:extLst>
          </p:cNvPr>
          <p:cNvGrpSpPr/>
          <p:nvPr/>
        </p:nvGrpSpPr>
        <p:grpSpPr>
          <a:xfrm>
            <a:off x="838200" y="1903263"/>
            <a:ext cx="2475659" cy="683146"/>
            <a:chOff x="838200" y="1903263"/>
            <a:chExt cx="2475659" cy="683146"/>
          </a:xfrm>
        </p:grpSpPr>
        <p:sp>
          <p:nvSpPr>
            <p:cNvPr id="15" name="ZoneTexte 14">
              <a:extLst>
                <a:ext uri="{FF2B5EF4-FFF2-40B4-BE49-F238E27FC236}">
                  <a16:creationId xmlns:a16="http://schemas.microsoft.com/office/drawing/2014/main" id="{F4A05D15-F611-9E23-569F-90223C73511C}"/>
                </a:ext>
              </a:extLst>
            </p:cNvPr>
            <p:cNvSpPr txBox="1"/>
            <p:nvPr/>
          </p:nvSpPr>
          <p:spPr>
            <a:xfrm>
              <a:off x="838200" y="2095272"/>
              <a:ext cx="2151888" cy="400110"/>
            </a:xfrm>
            <a:prstGeom prst="rect">
              <a:avLst/>
            </a:prstGeom>
            <a:solidFill>
              <a:schemeClr val="tx2"/>
            </a:solidFill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Possible paper based catalogue in place</a:t>
              </a:r>
            </a:p>
          </p:txBody>
        </p:sp>
        <p:pic>
          <p:nvPicPr>
            <p:cNvPr id="58" name="Image 57" descr="Une image contenant capture d’écran, texte, Rectangle, ligne&#10;&#10;Description générée automatiquement">
              <a:extLst>
                <a:ext uri="{FF2B5EF4-FFF2-40B4-BE49-F238E27FC236}">
                  <a16:creationId xmlns:a16="http://schemas.microsoft.com/office/drawing/2014/main" id="{C556191A-5F67-1E3D-2E01-7B8C2871D28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782524" y="1903263"/>
              <a:ext cx="531335" cy="68314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09494641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>
            <a:extLst>
              <a:ext uri="{FF2B5EF4-FFF2-40B4-BE49-F238E27FC236}">
                <a16:creationId xmlns:a16="http://schemas.microsoft.com/office/drawing/2014/main" id="{ED7F4D36-6498-84F0-98E6-8EE926BC9B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Basic catalogue management (HCP)</a:t>
            </a:r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C11D3862-2AA7-5D58-C9AC-B415A4A22CE2}"/>
              </a:ext>
            </a:extLst>
          </p:cNvPr>
          <p:cNvSpPr txBox="1"/>
          <p:nvPr/>
        </p:nvSpPr>
        <p:spPr>
          <a:xfrm>
            <a:off x="838200" y="1484852"/>
            <a:ext cx="2151888" cy="553998"/>
          </a:xfrm>
          <a:prstGeom prst="rect">
            <a:avLst/>
          </a:prstGeom>
          <a:solidFill>
            <a:schemeClr val="accent1"/>
          </a:solidFill>
          <a:effectLst/>
        </p:spPr>
        <p:txBody>
          <a:bodyPr wrap="square">
            <a:spAutoFit/>
          </a:bodyPr>
          <a:lstStyle/>
          <a:p>
            <a:pPr algn="ctr"/>
            <a:r>
              <a:rPr lang="en-US" sz="1000" dirty="0"/>
              <a:t>HCP may request to add new products to the hospital catalogue</a:t>
            </a: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9005BBD0-8009-ED51-FB67-CF50D3A3970C}"/>
              </a:ext>
            </a:extLst>
          </p:cNvPr>
          <p:cNvSpPr txBox="1"/>
          <p:nvPr/>
        </p:nvSpPr>
        <p:spPr>
          <a:xfrm>
            <a:off x="177586" y="6246653"/>
            <a:ext cx="3242499" cy="246221"/>
          </a:xfrm>
          <a:prstGeom prst="rect">
            <a:avLst/>
          </a:prstGeom>
          <a:noFill/>
          <a:effectLst/>
        </p:spPr>
        <p:txBody>
          <a:bodyPr wrap="square">
            <a:spAutoFit/>
          </a:bodyPr>
          <a:lstStyle/>
          <a:p>
            <a:r>
              <a:rPr lang="en-US" sz="1000" dirty="0"/>
              <a:t>HCP: Healthcare Professional</a:t>
            </a:r>
          </a:p>
        </p:txBody>
      </p:sp>
      <p:grpSp>
        <p:nvGrpSpPr>
          <p:cNvPr id="144" name="Groupe 143">
            <a:extLst>
              <a:ext uri="{FF2B5EF4-FFF2-40B4-BE49-F238E27FC236}">
                <a16:creationId xmlns:a16="http://schemas.microsoft.com/office/drawing/2014/main" id="{FA2B5721-74EE-E7C8-E446-BC6B16F3AED0}"/>
              </a:ext>
            </a:extLst>
          </p:cNvPr>
          <p:cNvGrpSpPr/>
          <p:nvPr/>
        </p:nvGrpSpPr>
        <p:grpSpPr>
          <a:xfrm>
            <a:off x="177585" y="2753012"/>
            <a:ext cx="3242499" cy="4042505"/>
            <a:chOff x="177585" y="2753012"/>
            <a:chExt cx="3242499" cy="4042505"/>
          </a:xfrm>
        </p:grpSpPr>
        <p:sp>
          <p:nvSpPr>
            <p:cNvPr id="2" name="ZoneTexte 1">
              <a:extLst>
                <a:ext uri="{FF2B5EF4-FFF2-40B4-BE49-F238E27FC236}">
                  <a16:creationId xmlns:a16="http://schemas.microsoft.com/office/drawing/2014/main" id="{D1F2B2DA-2A6E-459A-E169-C5967D09BBC9}"/>
                </a:ext>
              </a:extLst>
            </p:cNvPr>
            <p:cNvSpPr txBox="1"/>
            <p:nvPr/>
          </p:nvSpPr>
          <p:spPr>
            <a:xfrm>
              <a:off x="177585" y="6549296"/>
              <a:ext cx="3242499" cy="246221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r>
                <a:rPr lang="en-US" sz="1000" dirty="0"/>
                <a:t>GPO: Group purchasing organizations</a:t>
              </a:r>
            </a:p>
          </p:txBody>
        </p:sp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699FC6C5-5DE4-4BCB-9368-2DF0A76CCC2B}"/>
                </a:ext>
              </a:extLst>
            </p:cNvPr>
            <p:cNvSpPr/>
            <p:nvPr/>
          </p:nvSpPr>
          <p:spPr>
            <a:xfrm>
              <a:off x="838201" y="2753012"/>
              <a:ext cx="2151888" cy="400110"/>
            </a:xfrm>
            <a:prstGeom prst="rect">
              <a:avLst/>
            </a:prstGeom>
            <a:solidFill>
              <a:schemeClr val="accent2"/>
            </a:solidFill>
            <a:ln w="254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Verdana"/>
                  <a:ea typeface="+mn-ea"/>
                  <a:cs typeface="+mn-cs"/>
                </a:rPr>
                <a:t>GPO </a:t>
              </a:r>
            </a:p>
          </p:txBody>
        </p:sp>
      </p:grpSp>
      <p:sp>
        <p:nvSpPr>
          <p:cNvPr id="5" name="Rectangle 4">
            <a:extLst>
              <a:ext uri="{FF2B5EF4-FFF2-40B4-BE49-F238E27FC236}">
                <a16:creationId xmlns:a16="http://schemas.microsoft.com/office/drawing/2014/main" id="{2DBCCBDD-26A1-8734-5A72-E51A30FF3E48}"/>
              </a:ext>
            </a:extLst>
          </p:cNvPr>
          <p:cNvSpPr/>
          <p:nvPr/>
        </p:nvSpPr>
        <p:spPr>
          <a:xfrm>
            <a:off x="838200" y="3215586"/>
            <a:ext cx="2161346" cy="400110"/>
          </a:xfrm>
          <a:prstGeom prst="rect">
            <a:avLst/>
          </a:prstGeom>
          <a:solidFill>
            <a:schemeClr val="accent2"/>
          </a:solidFill>
          <a:ln w="2540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Locally managed 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102B252-0DE4-ED15-33FF-56F54926AB90}"/>
              </a:ext>
            </a:extLst>
          </p:cNvPr>
          <p:cNvSpPr/>
          <p:nvPr/>
        </p:nvSpPr>
        <p:spPr>
          <a:xfrm>
            <a:off x="838202" y="3689942"/>
            <a:ext cx="2151888" cy="400110"/>
          </a:xfrm>
          <a:prstGeom prst="rect">
            <a:avLst/>
          </a:prstGeom>
          <a:solidFill>
            <a:schemeClr val="accent2"/>
          </a:solidFill>
          <a:ln w="2540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Supplier managed </a:t>
            </a:r>
          </a:p>
        </p:txBody>
      </p:sp>
      <p:grpSp>
        <p:nvGrpSpPr>
          <p:cNvPr id="142" name="Groupe 141">
            <a:extLst>
              <a:ext uri="{FF2B5EF4-FFF2-40B4-BE49-F238E27FC236}">
                <a16:creationId xmlns:a16="http://schemas.microsoft.com/office/drawing/2014/main" id="{59741AB5-1F6E-C05F-4330-5BD0A256B243}"/>
              </a:ext>
            </a:extLst>
          </p:cNvPr>
          <p:cNvGrpSpPr/>
          <p:nvPr/>
        </p:nvGrpSpPr>
        <p:grpSpPr>
          <a:xfrm>
            <a:off x="2990088" y="2865308"/>
            <a:ext cx="1662854" cy="1127384"/>
            <a:chOff x="2990088" y="2865308"/>
            <a:chExt cx="1662854" cy="1127384"/>
          </a:xfrm>
        </p:grpSpPr>
        <p:sp>
          <p:nvSpPr>
            <p:cNvPr id="14" name="Flèche vers la droite 13">
              <a:extLst>
                <a:ext uri="{FF2B5EF4-FFF2-40B4-BE49-F238E27FC236}">
                  <a16:creationId xmlns:a16="http://schemas.microsoft.com/office/drawing/2014/main" id="{0CC6F34E-9488-E654-0E4D-F8729424E635}"/>
                </a:ext>
              </a:extLst>
            </p:cNvPr>
            <p:cNvSpPr/>
            <p:nvPr/>
          </p:nvSpPr>
          <p:spPr>
            <a:xfrm>
              <a:off x="2999546" y="3198515"/>
              <a:ext cx="1653396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13" name="Demi-tour 12">
              <a:extLst>
                <a:ext uri="{FF2B5EF4-FFF2-40B4-BE49-F238E27FC236}">
                  <a16:creationId xmlns:a16="http://schemas.microsoft.com/office/drawing/2014/main" id="{4D71AFE5-0A7A-7A62-6169-31EC1862F6D8}"/>
                </a:ext>
              </a:extLst>
            </p:cNvPr>
            <p:cNvSpPr/>
            <p:nvPr/>
          </p:nvSpPr>
          <p:spPr>
            <a:xfrm rot="5400000">
              <a:off x="2848795" y="3006601"/>
              <a:ext cx="1127384" cy="844798"/>
            </a:xfrm>
            <a:prstGeom prst="uturnArrow">
              <a:avLst>
                <a:gd name="adj1" fmla="val 25978"/>
                <a:gd name="adj2" fmla="val 12989"/>
                <a:gd name="adj3" fmla="val 0"/>
                <a:gd name="adj4" fmla="val 32342"/>
                <a:gd name="adj5" fmla="val 100000"/>
              </a:avLst>
            </a:prstGeom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solidFill>
                  <a:schemeClr val="tx1"/>
                </a:solidFill>
              </a:endParaRPr>
            </a:p>
          </p:txBody>
        </p:sp>
      </p:grpSp>
      <p:sp>
        <p:nvSpPr>
          <p:cNvPr id="18" name="ZoneTexte 17">
            <a:extLst>
              <a:ext uri="{FF2B5EF4-FFF2-40B4-BE49-F238E27FC236}">
                <a16:creationId xmlns:a16="http://schemas.microsoft.com/office/drawing/2014/main" id="{633F6B5A-F017-18CF-C9B3-5D25B933AA28}"/>
              </a:ext>
            </a:extLst>
          </p:cNvPr>
          <p:cNvSpPr txBox="1"/>
          <p:nvPr/>
        </p:nvSpPr>
        <p:spPr>
          <a:xfrm>
            <a:off x="838200" y="5188378"/>
            <a:ext cx="2151888" cy="246221"/>
          </a:xfrm>
          <a:prstGeom prst="rect">
            <a:avLst/>
          </a:prstGeom>
          <a:solidFill>
            <a:schemeClr val="accent4"/>
          </a:solidFill>
          <a:effectLst/>
        </p:spPr>
        <p:txBody>
          <a:bodyPr wrap="square">
            <a:spAutoFit/>
          </a:bodyPr>
          <a:lstStyle/>
          <a:p>
            <a:pPr algn="ctr"/>
            <a:r>
              <a:rPr lang="en-US" sz="1000" dirty="0"/>
              <a:t>Method of sharing via email </a:t>
            </a:r>
          </a:p>
        </p:txBody>
      </p:sp>
      <p:grpSp>
        <p:nvGrpSpPr>
          <p:cNvPr id="143" name="Groupe 142">
            <a:extLst>
              <a:ext uri="{FF2B5EF4-FFF2-40B4-BE49-F238E27FC236}">
                <a16:creationId xmlns:a16="http://schemas.microsoft.com/office/drawing/2014/main" id="{EB4BC848-D3EC-4008-14F8-29184C078291}"/>
              </a:ext>
            </a:extLst>
          </p:cNvPr>
          <p:cNvGrpSpPr/>
          <p:nvPr/>
        </p:nvGrpSpPr>
        <p:grpSpPr>
          <a:xfrm>
            <a:off x="838200" y="1903263"/>
            <a:ext cx="2475659" cy="683146"/>
            <a:chOff x="838200" y="1903263"/>
            <a:chExt cx="2475659" cy="683146"/>
          </a:xfrm>
        </p:grpSpPr>
        <p:sp>
          <p:nvSpPr>
            <p:cNvPr id="15" name="ZoneTexte 14">
              <a:extLst>
                <a:ext uri="{FF2B5EF4-FFF2-40B4-BE49-F238E27FC236}">
                  <a16:creationId xmlns:a16="http://schemas.microsoft.com/office/drawing/2014/main" id="{F4A05D15-F611-9E23-569F-90223C73511C}"/>
                </a:ext>
              </a:extLst>
            </p:cNvPr>
            <p:cNvSpPr txBox="1"/>
            <p:nvPr/>
          </p:nvSpPr>
          <p:spPr>
            <a:xfrm>
              <a:off x="838200" y="2095272"/>
              <a:ext cx="2151888" cy="400110"/>
            </a:xfrm>
            <a:prstGeom prst="rect">
              <a:avLst/>
            </a:prstGeom>
            <a:solidFill>
              <a:schemeClr val="tx2"/>
            </a:solidFill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Possible paper based catalogue in place</a:t>
              </a:r>
            </a:p>
          </p:txBody>
        </p:sp>
        <p:pic>
          <p:nvPicPr>
            <p:cNvPr id="58" name="Image 57" descr="Une image contenant capture d’écran, texte, Rectangle, ligne&#10;&#10;Description générée automatiquement">
              <a:extLst>
                <a:ext uri="{FF2B5EF4-FFF2-40B4-BE49-F238E27FC236}">
                  <a16:creationId xmlns:a16="http://schemas.microsoft.com/office/drawing/2014/main" id="{C556191A-5F67-1E3D-2E01-7B8C2871D28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782524" y="1903263"/>
              <a:ext cx="531335" cy="68314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7426290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>
            <a:extLst>
              <a:ext uri="{FF2B5EF4-FFF2-40B4-BE49-F238E27FC236}">
                <a16:creationId xmlns:a16="http://schemas.microsoft.com/office/drawing/2014/main" id="{ED7F4D36-6498-84F0-98E6-8EE926BC9B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Basic catalogue management (HCP)</a:t>
            </a:r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C11D3862-2AA7-5D58-C9AC-B415A4A22CE2}"/>
              </a:ext>
            </a:extLst>
          </p:cNvPr>
          <p:cNvSpPr txBox="1"/>
          <p:nvPr/>
        </p:nvSpPr>
        <p:spPr>
          <a:xfrm>
            <a:off x="838200" y="1484852"/>
            <a:ext cx="2151888" cy="553998"/>
          </a:xfrm>
          <a:prstGeom prst="rect">
            <a:avLst/>
          </a:prstGeom>
          <a:solidFill>
            <a:schemeClr val="accent1"/>
          </a:solidFill>
          <a:effectLst/>
        </p:spPr>
        <p:txBody>
          <a:bodyPr wrap="square">
            <a:spAutoFit/>
          </a:bodyPr>
          <a:lstStyle/>
          <a:p>
            <a:pPr algn="ctr"/>
            <a:r>
              <a:rPr lang="en-US" sz="1000" dirty="0"/>
              <a:t>HCP may request to add new products to the hospital catalogue</a:t>
            </a: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9005BBD0-8009-ED51-FB67-CF50D3A3970C}"/>
              </a:ext>
            </a:extLst>
          </p:cNvPr>
          <p:cNvSpPr txBox="1"/>
          <p:nvPr/>
        </p:nvSpPr>
        <p:spPr>
          <a:xfrm>
            <a:off x="177586" y="6246653"/>
            <a:ext cx="3242499" cy="246221"/>
          </a:xfrm>
          <a:prstGeom prst="rect">
            <a:avLst/>
          </a:prstGeom>
          <a:noFill/>
          <a:effectLst/>
        </p:spPr>
        <p:txBody>
          <a:bodyPr wrap="square">
            <a:spAutoFit/>
          </a:bodyPr>
          <a:lstStyle/>
          <a:p>
            <a:r>
              <a:rPr lang="en-US" sz="1000" dirty="0"/>
              <a:t>HCP: Healthcare Professional</a:t>
            </a:r>
          </a:p>
        </p:txBody>
      </p:sp>
      <p:grpSp>
        <p:nvGrpSpPr>
          <p:cNvPr id="144" name="Groupe 143">
            <a:extLst>
              <a:ext uri="{FF2B5EF4-FFF2-40B4-BE49-F238E27FC236}">
                <a16:creationId xmlns:a16="http://schemas.microsoft.com/office/drawing/2014/main" id="{FA2B5721-74EE-E7C8-E446-BC6B16F3AED0}"/>
              </a:ext>
            </a:extLst>
          </p:cNvPr>
          <p:cNvGrpSpPr/>
          <p:nvPr/>
        </p:nvGrpSpPr>
        <p:grpSpPr>
          <a:xfrm>
            <a:off x="177585" y="2753012"/>
            <a:ext cx="3242499" cy="4042505"/>
            <a:chOff x="177585" y="2753012"/>
            <a:chExt cx="3242499" cy="4042505"/>
          </a:xfrm>
        </p:grpSpPr>
        <p:sp>
          <p:nvSpPr>
            <p:cNvPr id="2" name="ZoneTexte 1">
              <a:extLst>
                <a:ext uri="{FF2B5EF4-FFF2-40B4-BE49-F238E27FC236}">
                  <a16:creationId xmlns:a16="http://schemas.microsoft.com/office/drawing/2014/main" id="{D1F2B2DA-2A6E-459A-E169-C5967D09BBC9}"/>
                </a:ext>
              </a:extLst>
            </p:cNvPr>
            <p:cNvSpPr txBox="1"/>
            <p:nvPr/>
          </p:nvSpPr>
          <p:spPr>
            <a:xfrm>
              <a:off x="177585" y="6549296"/>
              <a:ext cx="3242499" cy="246221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r>
                <a:rPr lang="en-US" sz="1000" dirty="0"/>
                <a:t>GPO: Group purchasing organizations</a:t>
              </a:r>
            </a:p>
          </p:txBody>
        </p:sp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699FC6C5-5DE4-4BCB-9368-2DF0A76CCC2B}"/>
                </a:ext>
              </a:extLst>
            </p:cNvPr>
            <p:cNvSpPr/>
            <p:nvPr/>
          </p:nvSpPr>
          <p:spPr>
            <a:xfrm>
              <a:off x="838201" y="2753012"/>
              <a:ext cx="2151888" cy="400110"/>
            </a:xfrm>
            <a:prstGeom prst="rect">
              <a:avLst/>
            </a:prstGeom>
            <a:solidFill>
              <a:schemeClr val="accent2"/>
            </a:solidFill>
            <a:ln w="254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Verdana"/>
                  <a:ea typeface="+mn-ea"/>
                  <a:cs typeface="+mn-cs"/>
                </a:rPr>
                <a:t>GPO </a:t>
              </a:r>
            </a:p>
          </p:txBody>
        </p:sp>
      </p:grpSp>
      <p:sp>
        <p:nvSpPr>
          <p:cNvPr id="5" name="Rectangle 4">
            <a:extLst>
              <a:ext uri="{FF2B5EF4-FFF2-40B4-BE49-F238E27FC236}">
                <a16:creationId xmlns:a16="http://schemas.microsoft.com/office/drawing/2014/main" id="{2DBCCBDD-26A1-8734-5A72-E51A30FF3E48}"/>
              </a:ext>
            </a:extLst>
          </p:cNvPr>
          <p:cNvSpPr/>
          <p:nvPr/>
        </p:nvSpPr>
        <p:spPr>
          <a:xfrm>
            <a:off x="838200" y="3215586"/>
            <a:ext cx="2161346" cy="400110"/>
          </a:xfrm>
          <a:prstGeom prst="rect">
            <a:avLst/>
          </a:prstGeom>
          <a:solidFill>
            <a:schemeClr val="accent2"/>
          </a:solidFill>
          <a:ln w="2540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Locally managed 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102B252-0DE4-ED15-33FF-56F54926AB90}"/>
              </a:ext>
            </a:extLst>
          </p:cNvPr>
          <p:cNvSpPr/>
          <p:nvPr/>
        </p:nvSpPr>
        <p:spPr>
          <a:xfrm>
            <a:off x="838202" y="3689942"/>
            <a:ext cx="2151888" cy="400110"/>
          </a:xfrm>
          <a:prstGeom prst="rect">
            <a:avLst/>
          </a:prstGeom>
          <a:solidFill>
            <a:schemeClr val="accent2"/>
          </a:solidFill>
          <a:ln w="2540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Supplier managed </a:t>
            </a:r>
          </a:p>
        </p:txBody>
      </p:sp>
      <p:grpSp>
        <p:nvGrpSpPr>
          <p:cNvPr id="142" name="Groupe 141">
            <a:extLst>
              <a:ext uri="{FF2B5EF4-FFF2-40B4-BE49-F238E27FC236}">
                <a16:creationId xmlns:a16="http://schemas.microsoft.com/office/drawing/2014/main" id="{59741AB5-1F6E-C05F-4330-5BD0A256B243}"/>
              </a:ext>
            </a:extLst>
          </p:cNvPr>
          <p:cNvGrpSpPr/>
          <p:nvPr/>
        </p:nvGrpSpPr>
        <p:grpSpPr>
          <a:xfrm>
            <a:off x="2990088" y="2865308"/>
            <a:ext cx="1662854" cy="1127384"/>
            <a:chOff x="2990088" y="2865308"/>
            <a:chExt cx="1662854" cy="1127384"/>
          </a:xfrm>
        </p:grpSpPr>
        <p:sp>
          <p:nvSpPr>
            <p:cNvPr id="14" name="Flèche vers la droite 13">
              <a:extLst>
                <a:ext uri="{FF2B5EF4-FFF2-40B4-BE49-F238E27FC236}">
                  <a16:creationId xmlns:a16="http://schemas.microsoft.com/office/drawing/2014/main" id="{0CC6F34E-9488-E654-0E4D-F8729424E635}"/>
                </a:ext>
              </a:extLst>
            </p:cNvPr>
            <p:cNvSpPr/>
            <p:nvPr/>
          </p:nvSpPr>
          <p:spPr>
            <a:xfrm>
              <a:off x="2999546" y="3198515"/>
              <a:ext cx="1653396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13" name="Demi-tour 12">
              <a:extLst>
                <a:ext uri="{FF2B5EF4-FFF2-40B4-BE49-F238E27FC236}">
                  <a16:creationId xmlns:a16="http://schemas.microsoft.com/office/drawing/2014/main" id="{4D71AFE5-0A7A-7A62-6169-31EC1862F6D8}"/>
                </a:ext>
              </a:extLst>
            </p:cNvPr>
            <p:cNvSpPr/>
            <p:nvPr/>
          </p:nvSpPr>
          <p:spPr>
            <a:xfrm rot="5400000">
              <a:off x="2848795" y="3006601"/>
              <a:ext cx="1127384" cy="844798"/>
            </a:xfrm>
            <a:prstGeom prst="uturnArrow">
              <a:avLst>
                <a:gd name="adj1" fmla="val 25978"/>
                <a:gd name="adj2" fmla="val 12989"/>
                <a:gd name="adj3" fmla="val 0"/>
                <a:gd name="adj4" fmla="val 32342"/>
                <a:gd name="adj5" fmla="val 100000"/>
              </a:avLst>
            </a:prstGeom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solidFill>
                  <a:schemeClr val="tx1"/>
                </a:solidFill>
              </a:endParaRPr>
            </a:p>
          </p:txBody>
        </p:sp>
      </p:grpSp>
      <p:sp>
        <p:nvSpPr>
          <p:cNvPr id="18" name="ZoneTexte 17">
            <a:extLst>
              <a:ext uri="{FF2B5EF4-FFF2-40B4-BE49-F238E27FC236}">
                <a16:creationId xmlns:a16="http://schemas.microsoft.com/office/drawing/2014/main" id="{633F6B5A-F017-18CF-C9B3-5D25B933AA28}"/>
              </a:ext>
            </a:extLst>
          </p:cNvPr>
          <p:cNvSpPr txBox="1"/>
          <p:nvPr/>
        </p:nvSpPr>
        <p:spPr>
          <a:xfrm>
            <a:off x="838200" y="5188378"/>
            <a:ext cx="2151888" cy="246221"/>
          </a:xfrm>
          <a:prstGeom prst="rect">
            <a:avLst/>
          </a:prstGeom>
          <a:solidFill>
            <a:schemeClr val="accent4"/>
          </a:solidFill>
          <a:effectLst/>
        </p:spPr>
        <p:txBody>
          <a:bodyPr wrap="square">
            <a:spAutoFit/>
          </a:bodyPr>
          <a:lstStyle/>
          <a:p>
            <a:pPr algn="ctr"/>
            <a:r>
              <a:rPr lang="en-US" sz="1000" dirty="0"/>
              <a:t>Method of sharing via email </a:t>
            </a:r>
          </a:p>
        </p:txBody>
      </p:sp>
      <p:grpSp>
        <p:nvGrpSpPr>
          <p:cNvPr id="17" name="Groupe 16">
            <a:extLst>
              <a:ext uri="{FF2B5EF4-FFF2-40B4-BE49-F238E27FC236}">
                <a16:creationId xmlns:a16="http://schemas.microsoft.com/office/drawing/2014/main" id="{32E00A2A-912D-EAF6-00AA-8CC3B214ADE0}"/>
              </a:ext>
            </a:extLst>
          </p:cNvPr>
          <p:cNvGrpSpPr/>
          <p:nvPr/>
        </p:nvGrpSpPr>
        <p:grpSpPr>
          <a:xfrm>
            <a:off x="5068909" y="2425298"/>
            <a:ext cx="2151888" cy="3163190"/>
            <a:chOff x="5068909" y="2425298"/>
            <a:chExt cx="2151888" cy="3163190"/>
          </a:xfrm>
        </p:grpSpPr>
        <p:sp>
          <p:nvSpPr>
            <p:cNvPr id="12" name="Ellipse 11">
              <a:extLst>
                <a:ext uri="{FF2B5EF4-FFF2-40B4-BE49-F238E27FC236}">
                  <a16:creationId xmlns:a16="http://schemas.microsoft.com/office/drawing/2014/main" id="{ECB1E592-BE50-331B-520A-DCE6BCDC93AB}"/>
                </a:ext>
              </a:extLst>
            </p:cNvPr>
            <p:cNvSpPr/>
            <p:nvPr/>
          </p:nvSpPr>
          <p:spPr>
            <a:xfrm>
              <a:off x="5068909" y="2425298"/>
              <a:ext cx="2005666" cy="1978920"/>
            </a:xfrm>
            <a:prstGeom prst="ellipse">
              <a:avLst/>
            </a:prstGeom>
            <a:noFill/>
            <a:ln w="254000">
              <a:solidFill>
                <a:schemeClr val="accent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9" name="ZoneTexte 18">
              <a:extLst>
                <a:ext uri="{FF2B5EF4-FFF2-40B4-BE49-F238E27FC236}">
                  <a16:creationId xmlns:a16="http://schemas.microsoft.com/office/drawing/2014/main" id="{7BC4CB02-5E94-A6BC-237C-A6C2F81261CA}"/>
                </a:ext>
              </a:extLst>
            </p:cNvPr>
            <p:cNvSpPr txBox="1"/>
            <p:nvPr/>
          </p:nvSpPr>
          <p:spPr>
            <a:xfrm>
              <a:off x="5068909" y="5188378"/>
              <a:ext cx="2151888" cy="400110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2C6C"/>
                  </a:solidFill>
                  <a:effectLst/>
                  <a:uLnTx/>
                  <a:uFillTx/>
                  <a:latin typeface="Verdana"/>
                  <a:ea typeface="+mn-ea"/>
                  <a:cs typeface="+mn-cs"/>
                </a:rPr>
                <a:t>Catalogue team responsible for this part</a:t>
              </a:r>
            </a:p>
          </p:txBody>
        </p:sp>
      </p:grpSp>
      <p:sp>
        <p:nvSpPr>
          <p:cNvPr id="30" name="Triangle 29">
            <a:extLst>
              <a:ext uri="{FF2B5EF4-FFF2-40B4-BE49-F238E27FC236}">
                <a16:creationId xmlns:a16="http://schemas.microsoft.com/office/drawing/2014/main" id="{1511442F-01A0-39B4-A942-E76ECC15A8A7}"/>
              </a:ext>
            </a:extLst>
          </p:cNvPr>
          <p:cNvSpPr/>
          <p:nvPr/>
        </p:nvSpPr>
        <p:spPr>
          <a:xfrm rot="2706982">
            <a:off x="5204123" y="2535978"/>
            <a:ext cx="475908" cy="251327"/>
          </a:xfrm>
          <a:prstGeom prst="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143" name="Groupe 142">
            <a:extLst>
              <a:ext uri="{FF2B5EF4-FFF2-40B4-BE49-F238E27FC236}">
                <a16:creationId xmlns:a16="http://schemas.microsoft.com/office/drawing/2014/main" id="{EB4BC848-D3EC-4008-14F8-29184C078291}"/>
              </a:ext>
            </a:extLst>
          </p:cNvPr>
          <p:cNvGrpSpPr/>
          <p:nvPr/>
        </p:nvGrpSpPr>
        <p:grpSpPr>
          <a:xfrm>
            <a:off x="838200" y="1903263"/>
            <a:ext cx="2475659" cy="683146"/>
            <a:chOff x="838200" y="1903263"/>
            <a:chExt cx="2475659" cy="683146"/>
          </a:xfrm>
        </p:grpSpPr>
        <p:sp>
          <p:nvSpPr>
            <p:cNvPr id="15" name="ZoneTexte 14">
              <a:extLst>
                <a:ext uri="{FF2B5EF4-FFF2-40B4-BE49-F238E27FC236}">
                  <a16:creationId xmlns:a16="http://schemas.microsoft.com/office/drawing/2014/main" id="{F4A05D15-F611-9E23-569F-90223C73511C}"/>
                </a:ext>
              </a:extLst>
            </p:cNvPr>
            <p:cNvSpPr txBox="1"/>
            <p:nvPr/>
          </p:nvSpPr>
          <p:spPr>
            <a:xfrm>
              <a:off x="838200" y="2095272"/>
              <a:ext cx="2151888" cy="400110"/>
            </a:xfrm>
            <a:prstGeom prst="rect">
              <a:avLst/>
            </a:prstGeom>
            <a:solidFill>
              <a:schemeClr val="tx2"/>
            </a:solidFill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Possible paper based catalogue in place</a:t>
              </a:r>
            </a:p>
          </p:txBody>
        </p:sp>
        <p:pic>
          <p:nvPicPr>
            <p:cNvPr id="58" name="Image 57" descr="Une image contenant capture d’écran, texte, Rectangle, ligne&#10;&#10;Description générée automatiquement">
              <a:extLst>
                <a:ext uri="{FF2B5EF4-FFF2-40B4-BE49-F238E27FC236}">
                  <a16:creationId xmlns:a16="http://schemas.microsoft.com/office/drawing/2014/main" id="{C556191A-5F67-1E3D-2E01-7B8C2871D28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782524" y="1903263"/>
              <a:ext cx="531335" cy="683146"/>
            </a:xfrm>
            <a:prstGeom prst="rect">
              <a:avLst/>
            </a:prstGeom>
          </p:spPr>
        </p:pic>
      </p:grpSp>
      <p:sp>
        <p:nvSpPr>
          <p:cNvPr id="7" name="Triangle 6">
            <a:extLst>
              <a:ext uri="{FF2B5EF4-FFF2-40B4-BE49-F238E27FC236}">
                <a16:creationId xmlns:a16="http://schemas.microsoft.com/office/drawing/2014/main" id="{590D1CEC-3676-BF16-EEA9-F115A8A77E44}"/>
              </a:ext>
            </a:extLst>
          </p:cNvPr>
          <p:cNvSpPr/>
          <p:nvPr/>
        </p:nvSpPr>
        <p:spPr>
          <a:xfrm rot="8099962">
            <a:off x="6571932" y="2639087"/>
            <a:ext cx="475908" cy="251327"/>
          </a:xfrm>
          <a:prstGeom prst="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Triangle 9">
            <a:extLst>
              <a:ext uri="{FF2B5EF4-FFF2-40B4-BE49-F238E27FC236}">
                <a16:creationId xmlns:a16="http://schemas.microsoft.com/office/drawing/2014/main" id="{79AF9F71-C5E4-ED09-DD65-2106142226A2}"/>
              </a:ext>
            </a:extLst>
          </p:cNvPr>
          <p:cNvSpPr/>
          <p:nvPr/>
        </p:nvSpPr>
        <p:spPr>
          <a:xfrm rot="18316802">
            <a:off x="5204123" y="4045548"/>
            <a:ext cx="475908" cy="251327"/>
          </a:xfrm>
          <a:prstGeom prst="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Triangle 10">
            <a:extLst>
              <a:ext uri="{FF2B5EF4-FFF2-40B4-BE49-F238E27FC236}">
                <a16:creationId xmlns:a16="http://schemas.microsoft.com/office/drawing/2014/main" id="{B979F296-0C74-B33F-D3E2-17EAD84B44D3}"/>
              </a:ext>
            </a:extLst>
          </p:cNvPr>
          <p:cNvSpPr/>
          <p:nvPr/>
        </p:nvSpPr>
        <p:spPr>
          <a:xfrm rot="13891002">
            <a:off x="6513790" y="4021443"/>
            <a:ext cx="475908" cy="251327"/>
          </a:xfrm>
          <a:prstGeom prst="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8424777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>
            <a:extLst>
              <a:ext uri="{FF2B5EF4-FFF2-40B4-BE49-F238E27FC236}">
                <a16:creationId xmlns:a16="http://schemas.microsoft.com/office/drawing/2014/main" id="{ED7F4D36-6498-84F0-98E6-8EE926BC9B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Basic catalogue management (HCP)</a:t>
            </a:r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C11D3862-2AA7-5D58-C9AC-B415A4A22CE2}"/>
              </a:ext>
            </a:extLst>
          </p:cNvPr>
          <p:cNvSpPr txBox="1"/>
          <p:nvPr/>
        </p:nvSpPr>
        <p:spPr>
          <a:xfrm>
            <a:off x="838200" y="1484852"/>
            <a:ext cx="2151888" cy="553998"/>
          </a:xfrm>
          <a:prstGeom prst="rect">
            <a:avLst/>
          </a:prstGeom>
          <a:solidFill>
            <a:schemeClr val="accent1"/>
          </a:solidFill>
          <a:effectLst/>
        </p:spPr>
        <p:txBody>
          <a:bodyPr wrap="square">
            <a:spAutoFit/>
          </a:bodyPr>
          <a:lstStyle/>
          <a:p>
            <a:pPr algn="ctr"/>
            <a:r>
              <a:rPr lang="en-US" sz="1000" dirty="0"/>
              <a:t>HCP may request to add new products to the hospital catalogue</a:t>
            </a: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9005BBD0-8009-ED51-FB67-CF50D3A3970C}"/>
              </a:ext>
            </a:extLst>
          </p:cNvPr>
          <p:cNvSpPr txBox="1"/>
          <p:nvPr/>
        </p:nvSpPr>
        <p:spPr>
          <a:xfrm>
            <a:off x="177586" y="6246653"/>
            <a:ext cx="3242499" cy="246221"/>
          </a:xfrm>
          <a:prstGeom prst="rect">
            <a:avLst/>
          </a:prstGeom>
          <a:noFill/>
          <a:effectLst/>
        </p:spPr>
        <p:txBody>
          <a:bodyPr wrap="square">
            <a:spAutoFit/>
          </a:bodyPr>
          <a:lstStyle/>
          <a:p>
            <a:r>
              <a:rPr lang="en-US" sz="1000" dirty="0"/>
              <a:t>HCP: Healthcare Professional</a:t>
            </a:r>
          </a:p>
        </p:txBody>
      </p:sp>
      <p:grpSp>
        <p:nvGrpSpPr>
          <p:cNvPr id="144" name="Groupe 143">
            <a:extLst>
              <a:ext uri="{FF2B5EF4-FFF2-40B4-BE49-F238E27FC236}">
                <a16:creationId xmlns:a16="http://schemas.microsoft.com/office/drawing/2014/main" id="{FA2B5721-74EE-E7C8-E446-BC6B16F3AED0}"/>
              </a:ext>
            </a:extLst>
          </p:cNvPr>
          <p:cNvGrpSpPr/>
          <p:nvPr/>
        </p:nvGrpSpPr>
        <p:grpSpPr>
          <a:xfrm>
            <a:off x="177585" y="2753012"/>
            <a:ext cx="3242499" cy="4042505"/>
            <a:chOff x="177585" y="2753012"/>
            <a:chExt cx="3242499" cy="4042505"/>
          </a:xfrm>
        </p:grpSpPr>
        <p:sp>
          <p:nvSpPr>
            <p:cNvPr id="2" name="ZoneTexte 1">
              <a:extLst>
                <a:ext uri="{FF2B5EF4-FFF2-40B4-BE49-F238E27FC236}">
                  <a16:creationId xmlns:a16="http://schemas.microsoft.com/office/drawing/2014/main" id="{D1F2B2DA-2A6E-459A-E169-C5967D09BBC9}"/>
                </a:ext>
              </a:extLst>
            </p:cNvPr>
            <p:cNvSpPr txBox="1"/>
            <p:nvPr/>
          </p:nvSpPr>
          <p:spPr>
            <a:xfrm>
              <a:off x="177585" y="6549296"/>
              <a:ext cx="3242499" cy="246221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r>
                <a:rPr lang="en-US" sz="1000" dirty="0"/>
                <a:t>GPO: Group purchasing organizations</a:t>
              </a:r>
            </a:p>
          </p:txBody>
        </p:sp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699FC6C5-5DE4-4BCB-9368-2DF0A76CCC2B}"/>
                </a:ext>
              </a:extLst>
            </p:cNvPr>
            <p:cNvSpPr/>
            <p:nvPr/>
          </p:nvSpPr>
          <p:spPr>
            <a:xfrm>
              <a:off x="838201" y="2753012"/>
              <a:ext cx="2151888" cy="400110"/>
            </a:xfrm>
            <a:prstGeom prst="rect">
              <a:avLst/>
            </a:prstGeom>
            <a:solidFill>
              <a:schemeClr val="accent2"/>
            </a:solidFill>
            <a:ln w="254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Verdana"/>
                  <a:ea typeface="+mn-ea"/>
                  <a:cs typeface="+mn-cs"/>
                </a:rPr>
                <a:t>GPO </a:t>
              </a:r>
            </a:p>
          </p:txBody>
        </p:sp>
      </p:grpSp>
      <p:sp>
        <p:nvSpPr>
          <p:cNvPr id="5" name="Rectangle 4">
            <a:extLst>
              <a:ext uri="{FF2B5EF4-FFF2-40B4-BE49-F238E27FC236}">
                <a16:creationId xmlns:a16="http://schemas.microsoft.com/office/drawing/2014/main" id="{2DBCCBDD-26A1-8734-5A72-E51A30FF3E48}"/>
              </a:ext>
            </a:extLst>
          </p:cNvPr>
          <p:cNvSpPr/>
          <p:nvPr/>
        </p:nvSpPr>
        <p:spPr>
          <a:xfrm>
            <a:off x="838200" y="3215586"/>
            <a:ext cx="2161346" cy="400110"/>
          </a:xfrm>
          <a:prstGeom prst="rect">
            <a:avLst/>
          </a:prstGeom>
          <a:solidFill>
            <a:schemeClr val="accent2"/>
          </a:solidFill>
          <a:ln w="2540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Locally managed 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102B252-0DE4-ED15-33FF-56F54926AB90}"/>
              </a:ext>
            </a:extLst>
          </p:cNvPr>
          <p:cNvSpPr/>
          <p:nvPr/>
        </p:nvSpPr>
        <p:spPr>
          <a:xfrm>
            <a:off x="838202" y="3689942"/>
            <a:ext cx="2151888" cy="400110"/>
          </a:xfrm>
          <a:prstGeom prst="rect">
            <a:avLst/>
          </a:prstGeom>
          <a:solidFill>
            <a:schemeClr val="accent2"/>
          </a:solidFill>
          <a:ln w="2540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Supplier managed </a:t>
            </a:r>
          </a:p>
        </p:txBody>
      </p:sp>
      <p:grpSp>
        <p:nvGrpSpPr>
          <p:cNvPr id="142" name="Groupe 141">
            <a:extLst>
              <a:ext uri="{FF2B5EF4-FFF2-40B4-BE49-F238E27FC236}">
                <a16:creationId xmlns:a16="http://schemas.microsoft.com/office/drawing/2014/main" id="{59741AB5-1F6E-C05F-4330-5BD0A256B243}"/>
              </a:ext>
            </a:extLst>
          </p:cNvPr>
          <p:cNvGrpSpPr/>
          <p:nvPr/>
        </p:nvGrpSpPr>
        <p:grpSpPr>
          <a:xfrm>
            <a:off x="2990088" y="2865308"/>
            <a:ext cx="1662854" cy="1127384"/>
            <a:chOff x="2990088" y="2865308"/>
            <a:chExt cx="1662854" cy="1127384"/>
          </a:xfrm>
        </p:grpSpPr>
        <p:sp>
          <p:nvSpPr>
            <p:cNvPr id="14" name="Flèche vers la droite 13">
              <a:extLst>
                <a:ext uri="{FF2B5EF4-FFF2-40B4-BE49-F238E27FC236}">
                  <a16:creationId xmlns:a16="http://schemas.microsoft.com/office/drawing/2014/main" id="{0CC6F34E-9488-E654-0E4D-F8729424E635}"/>
                </a:ext>
              </a:extLst>
            </p:cNvPr>
            <p:cNvSpPr/>
            <p:nvPr/>
          </p:nvSpPr>
          <p:spPr>
            <a:xfrm>
              <a:off x="2999546" y="3198515"/>
              <a:ext cx="1653396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13" name="Demi-tour 12">
              <a:extLst>
                <a:ext uri="{FF2B5EF4-FFF2-40B4-BE49-F238E27FC236}">
                  <a16:creationId xmlns:a16="http://schemas.microsoft.com/office/drawing/2014/main" id="{4D71AFE5-0A7A-7A62-6169-31EC1862F6D8}"/>
                </a:ext>
              </a:extLst>
            </p:cNvPr>
            <p:cNvSpPr/>
            <p:nvPr/>
          </p:nvSpPr>
          <p:spPr>
            <a:xfrm rot="5400000">
              <a:off x="2848795" y="3006601"/>
              <a:ext cx="1127384" cy="844798"/>
            </a:xfrm>
            <a:prstGeom prst="uturnArrow">
              <a:avLst>
                <a:gd name="adj1" fmla="val 25978"/>
                <a:gd name="adj2" fmla="val 12989"/>
                <a:gd name="adj3" fmla="val 0"/>
                <a:gd name="adj4" fmla="val 32342"/>
                <a:gd name="adj5" fmla="val 100000"/>
              </a:avLst>
            </a:prstGeom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solidFill>
                  <a:schemeClr val="tx1"/>
                </a:solidFill>
              </a:endParaRPr>
            </a:p>
          </p:txBody>
        </p:sp>
      </p:grpSp>
      <p:sp>
        <p:nvSpPr>
          <p:cNvPr id="18" name="ZoneTexte 17">
            <a:extLst>
              <a:ext uri="{FF2B5EF4-FFF2-40B4-BE49-F238E27FC236}">
                <a16:creationId xmlns:a16="http://schemas.microsoft.com/office/drawing/2014/main" id="{633F6B5A-F017-18CF-C9B3-5D25B933AA28}"/>
              </a:ext>
            </a:extLst>
          </p:cNvPr>
          <p:cNvSpPr txBox="1"/>
          <p:nvPr/>
        </p:nvSpPr>
        <p:spPr>
          <a:xfrm>
            <a:off x="838200" y="5188378"/>
            <a:ext cx="2151888" cy="246221"/>
          </a:xfrm>
          <a:prstGeom prst="rect">
            <a:avLst/>
          </a:prstGeom>
          <a:solidFill>
            <a:schemeClr val="accent4"/>
          </a:solidFill>
          <a:effectLst/>
        </p:spPr>
        <p:txBody>
          <a:bodyPr wrap="square">
            <a:spAutoFit/>
          </a:bodyPr>
          <a:lstStyle/>
          <a:p>
            <a:pPr algn="ctr"/>
            <a:r>
              <a:rPr lang="en-US" sz="1000" dirty="0"/>
              <a:t>Method of sharing via email </a:t>
            </a:r>
          </a:p>
        </p:txBody>
      </p:sp>
      <p:grpSp>
        <p:nvGrpSpPr>
          <p:cNvPr id="17" name="Groupe 16">
            <a:extLst>
              <a:ext uri="{FF2B5EF4-FFF2-40B4-BE49-F238E27FC236}">
                <a16:creationId xmlns:a16="http://schemas.microsoft.com/office/drawing/2014/main" id="{32E00A2A-912D-EAF6-00AA-8CC3B214ADE0}"/>
              </a:ext>
            </a:extLst>
          </p:cNvPr>
          <p:cNvGrpSpPr/>
          <p:nvPr/>
        </p:nvGrpSpPr>
        <p:grpSpPr>
          <a:xfrm>
            <a:off x="5068909" y="2425298"/>
            <a:ext cx="2151888" cy="3163190"/>
            <a:chOff x="5068909" y="2425298"/>
            <a:chExt cx="2151888" cy="3163190"/>
          </a:xfrm>
        </p:grpSpPr>
        <p:sp>
          <p:nvSpPr>
            <p:cNvPr id="12" name="Ellipse 11">
              <a:extLst>
                <a:ext uri="{FF2B5EF4-FFF2-40B4-BE49-F238E27FC236}">
                  <a16:creationId xmlns:a16="http://schemas.microsoft.com/office/drawing/2014/main" id="{ECB1E592-BE50-331B-520A-DCE6BCDC93AB}"/>
                </a:ext>
              </a:extLst>
            </p:cNvPr>
            <p:cNvSpPr/>
            <p:nvPr/>
          </p:nvSpPr>
          <p:spPr>
            <a:xfrm>
              <a:off x="5068909" y="2425298"/>
              <a:ext cx="2005666" cy="1978920"/>
            </a:xfrm>
            <a:prstGeom prst="ellipse">
              <a:avLst/>
            </a:prstGeom>
            <a:noFill/>
            <a:ln w="254000">
              <a:solidFill>
                <a:schemeClr val="accent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9" name="ZoneTexte 18">
              <a:extLst>
                <a:ext uri="{FF2B5EF4-FFF2-40B4-BE49-F238E27FC236}">
                  <a16:creationId xmlns:a16="http://schemas.microsoft.com/office/drawing/2014/main" id="{7BC4CB02-5E94-A6BC-237C-A6C2F81261CA}"/>
                </a:ext>
              </a:extLst>
            </p:cNvPr>
            <p:cNvSpPr txBox="1"/>
            <p:nvPr/>
          </p:nvSpPr>
          <p:spPr>
            <a:xfrm>
              <a:off x="5068909" y="5188378"/>
              <a:ext cx="2151888" cy="400110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2C6C"/>
                  </a:solidFill>
                  <a:effectLst/>
                  <a:uLnTx/>
                  <a:uFillTx/>
                  <a:latin typeface="Verdana"/>
                  <a:ea typeface="+mn-ea"/>
                  <a:cs typeface="+mn-cs"/>
                </a:rPr>
                <a:t>Catalogue team responsible for this part</a:t>
              </a:r>
            </a:p>
          </p:txBody>
        </p:sp>
      </p:grpSp>
      <p:sp>
        <p:nvSpPr>
          <p:cNvPr id="30" name="Triangle 29">
            <a:extLst>
              <a:ext uri="{FF2B5EF4-FFF2-40B4-BE49-F238E27FC236}">
                <a16:creationId xmlns:a16="http://schemas.microsoft.com/office/drawing/2014/main" id="{1511442F-01A0-39B4-A942-E76ECC15A8A7}"/>
              </a:ext>
            </a:extLst>
          </p:cNvPr>
          <p:cNvSpPr/>
          <p:nvPr/>
        </p:nvSpPr>
        <p:spPr>
          <a:xfrm rot="2706982">
            <a:off x="5204123" y="2535978"/>
            <a:ext cx="475908" cy="251327"/>
          </a:xfrm>
          <a:prstGeom prst="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140" name="Groupe 139">
            <a:extLst>
              <a:ext uri="{FF2B5EF4-FFF2-40B4-BE49-F238E27FC236}">
                <a16:creationId xmlns:a16="http://schemas.microsoft.com/office/drawing/2014/main" id="{54768AE3-0D1A-D090-7506-28785663EE20}"/>
              </a:ext>
            </a:extLst>
          </p:cNvPr>
          <p:cNvGrpSpPr/>
          <p:nvPr/>
        </p:nvGrpSpPr>
        <p:grpSpPr>
          <a:xfrm>
            <a:off x="4757504" y="3146300"/>
            <a:ext cx="685620" cy="670185"/>
            <a:chOff x="5751312" y="2248735"/>
            <a:chExt cx="685620" cy="670185"/>
          </a:xfrm>
        </p:grpSpPr>
        <p:sp>
          <p:nvSpPr>
            <p:cNvPr id="23" name="ZoneTexte 22">
              <a:extLst>
                <a:ext uri="{FF2B5EF4-FFF2-40B4-BE49-F238E27FC236}">
                  <a16:creationId xmlns:a16="http://schemas.microsoft.com/office/drawing/2014/main" id="{59DC5F50-9BD8-0066-F1DF-C1531777FD28}"/>
                </a:ext>
              </a:extLst>
            </p:cNvPr>
            <p:cNvSpPr txBox="1"/>
            <p:nvPr/>
          </p:nvSpPr>
          <p:spPr>
            <a:xfrm>
              <a:off x="5751312" y="2672699"/>
              <a:ext cx="643125" cy="246221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bg1"/>
              </a:solidFill>
            </a:ln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Review</a:t>
              </a:r>
            </a:p>
          </p:txBody>
        </p:sp>
        <p:pic>
          <p:nvPicPr>
            <p:cNvPr id="40" name="Image 39" descr="Une image contenant cercle, Graphique, créativité&#10;&#10;Description générée automatiquement">
              <a:extLst>
                <a:ext uri="{FF2B5EF4-FFF2-40B4-BE49-F238E27FC236}">
                  <a16:creationId xmlns:a16="http://schemas.microsoft.com/office/drawing/2014/main" id="{697B5A9B-1467-652A-8251-BE4805B3F61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755067" y="2248735"/>
              <a:ext cx="681865" cy="325436"/>
            </a:xfrm>
            <a:prstGeom prst="rect">
              <a:avLst/>
            </a:prstGeom>
          </p:spPr>
        </p:pic>
      </p:grpSp>
      <p:grpSp>
        <p:nvGrpSpPr>
          <p:cNvPr id="143" name="Groupe 142">
            <a:extLst>
              <a:ext uri="{FF2B5EF4-FFF2-40B4-BE49-F238E27FC236}">
                <a16:creationId xmlns:a16="http://schemas.microsoft.com/office/drawing/2014/main" id="{EB4BC848-D3EC-4008-14F8-29184C078291}"/>
              </a:ext>
            </a:extLst>
          </p:cNvPr>
          <p:cNvGrpSpPr/>
          <p:nvPr/>
        </p:nvGrpSpPr>
        <p:grpSpPr>
          <a:xfrm>
            <a:off x="838200" y="1903263"/>
            <a:ext cx="2475659" cy="683146"/>
            <a:chOff x="838200" y="1903263"/>
            <a:chExt cx="2475659" cy="683146"/>
          </a:xfrm>
        </p:grpSpPr>
        <p:sp>
          <p:nvSpPr>
            <p:cNvPr id="15" name="ZoneTexte 14">
              <a:extLst>
                <a:ext uri="{FF2B5EF4-FFF2-40B4-BE49-F238E27FC236}">
                  <a16:creationId xmlns:a16="http://schemas.microsoft.com/office/drawing/2014/main" id="{F4A05D15-F611-9E23-569F-90223C73511C}"/>
                </a:ext>
              </a:extLst>
            </p:cNvPr>
            <p:cNvSpPr txBox="1"/>
            <p:nvPr/>
          </p:nvSpPr>
          <p:spPr>
            <a:xfrm>
              <a:off x="838200" y="2095272"/>
              <a:ext cx="2151888" cy="400110"/>
            </a:xfrm>
            <a:prstGeom prst="rect">
              <a:avLst/>
            </a:prstGeom>
            <a:solidFill>
              <a:schemeClr val="tx2"/>
            </a:solidFill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Possible paper based catalogue in place</a:t>
              </a:r>
            </a:p>
          </p:txBody>
        </p:sp>
        <p:pic>
          <p:nvPicPr>
            <p:cNvPr id="58" name="Image 57" descr="Une image contenant capture d’écran, texte, Rectangle, ligne&#10;&#10;Description générée automatiquement">
              <a:extLst>
                <a:ext uri="{FF2B5EF4-FFF2-40B4-BE49-F238E27FC236}">
                  <a16:creationId xmlns:a16="http://schemas.microsoft.com/office/drawing/2014/main" id="{C556191A-5F67-1E3D-2E01-7B8C2871D28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782524" y="1903263"/>
              <a:ext cx="531335" cy="683146"/>
            </a:xfrm>
            <a:prstGeom prst="rect">
              <a:avLst/>
            </a:prstGeom>
          </p:spPr>
        </p:pic>
      </p:grpSp>
      <p:sp>
        <p:nvSpPr>
          <p:cNvPr id="7" name="Triangle 6">
            <a:extLst>
              <a:ext uri="{FF2B5EF4-FFF2-40B4-BE49-F238E27FC236}">
                <a16:creationId xmlns:a16="http://schemas.microsoft.com/office/drawing/2014/main" id="{590D1CEC-3676-BF16-EEA9-F115A8A77E44}"/>
              </a:ext>
            </a:extLst>
          </p:cNvPr>
          <p:cNvSpPr/>
          <p:nvPr/>
        </p:nvSpPr>
        <p:spPr>
          <a:xfrm rot="8099962">
            <a:off x="6571932" y="2639087"/>
            <a:ext cx="475908" cy="251327"/>
          </a:xfrm>
          <a:prstGeom prst="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Triangle 9">
            <a:extLst>
              <a:ext uri="{FF2B5EF4-FFF2-40B4-BE49-F238E27FC236}">
                <a16:creationId xmlns:a16="http://schemas.microsoft.com/office/drawing/2014/main" id="{79AF9F71-C5E4-ED09-DD65-2106142226A2}"/>
              </a:ext>
            </a:extLst>
          </p:cNvPr>
          <p:cNvSpPr/>
          <p:nvPr/>
        </p:nvSpPr>
        <p:spPr>
          <a:xfrm rot="18316802">
            <a:off x="5204123" y="4045548"/>
            <a:ext cx="475908" cy="251327"/>
          </a:xfrm>
          <a:prstGeom prst="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Triangle 10">
            <a:extLst>
              <a:ext uri="{FF2B5EF4-FFF2-40B4-BE49-F238E27FC236}">
                <a16:creationId xmlns:a16="http://schemas.microsoft.com/office/drawing/2014/main" id="{B979F296-0C74-B33F-D3E2-17EAD84B44D3}"/>
              </a:ext>
            </a:extLst>
          </p:cNvPr>
          <p:cNvSpPr/>
          <p:nvPr/>
        </p:nvSpPr>
        <p:spPr>
          <a:xfrm rot="13891002">
            <a:off x="6513790" y="4021443"/>
            <a:ext cx="475908" cy="251327"/>
          </a:xfrm>
          <a:prstGeom prst="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4456472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>
            <a:extLst>
              <a:ext uri="{FF2B5EF4-FFF2-40B4-BE49-F238E27FC236}">
                <a16:creationId xmlns:a16="http://schemas.microsoft.com/office/drawing/2014/main" id="{ED7F4D36-6498-84F0-98E6-8EE926BC9B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Basic catalogue management (HCP)</a:t>
            </a:r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C11D3862-2AA7-5D58-C9AC-B415A4A22CE2}"/>
              </a:ext>
            </a:extLst>
          </p:cNvPr>
          <p:cNvSpPr txBox="1"/>
          <p:nvPr/>
        </p:nvSpPr>
        <p:spPr>
          <a:xfrm>
            <a:off x="838200" y="1484852"/>
            <a:ext cx="2151888" cy="553998"/>
          </a:xfrm>
          <a:prstGeom prst="rect">
            <a:avLst/>
          </a:prstGeom>
          <a:solidFill>
            <a:schemeClr val="accent1"/>
          </a:solidFill>
          <a:effectLst/>
        </p:spPr>
        <p:txBody>
          <a:bodyPr wrap="square">
            <a:spAutoFit/>
          </a:bodyPr>
          <a:lstStyle/>
          <a:p>
            <a:pPr algn="ctr"/>
            <a:r>
              <a:rPr lang="en-US" sz="1000" dirty="0"/>
              <a:t>HCP may request to add new products to the hospital catalogue</a:t>
            </a: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9005BBD0-8009-ED51-FB67-CF50D3A3970C}"/>
              </a:ext>
            </a:extLst>
          </p:cNvPr>
          <p:cNvSpPr txBox="1"/>
          <p:nvPr/>
        </p:nvSpPr>
        <p:spPr>
          <a:xfrm>
            <a:off x="177586" y="6246653"/>
            <a:ext cx="3242499" cy="246221"/>
          </a:xfrm>
          <a:prstGeom prst="rect">
            <a:avLst/>
          </a:prstGeom>
          <a:noFill/>
          <a:effectLst/>
        </p:spPr>
        <p:txBody>
          <a:bodyPr wrap="square">
            <a:spAutoFit/>
          </a:bodyPr>
          <a:lstStyle/>
          <a:p>
            <a:r>
              <a:rPr lang="en-US" sz="1000" dirty="0"/>
              <a:t>HCP: Healthcare Professional</a:t>
            </a:r>
          </a:p>
        </p:txBody>
      </p:sp>
      <p:grpSp>
        <p:nvGrpSpPr>
          <p:cNvPr id="144" name="Groupe 143">
            <a:extLst>
              <a:ext uri="{FF2B5EF4-FFF2-40B4-BE49-F238E27FC236}">
                <a16:creationId xmlns:a16="http://schemas.microsoft.com/office/drawing/2014/main" id="{FA2B5721-74EE-E7C8-E446-BC6B16F3AED0}"/>
              </a:ext>
            </a:extLst>
          </p:cNvPr>
          <p:cNvGrpSpPr/>
          <p:nvPr/>
        </p:nvGrpSpPr>
        <p:grpSpPr>
          <a:xfrm>
            <a:off x="177585" y="2753012"/>
            <a:ext cx="3242499" cy="4042505"/>
            <a:chOff x="177585" y="2753012"/>
            <a:chExt cx="3242499" cy="4042505"/>
          </a:xfrm>
        </p:grpSpPr>
        <p:sp>
          <p:nvSpPr>
            <p:cNvPr id="2" name="ZoneTexte 1">
              <a:extLst>
                <a:ext uri="{FF2B5EF4-FFF2-40B4-BE49-F238E27FC236}">
                  <a16:creationId xmlns:a16="http://schemas.microsoft.com/office/drawing/2014/main" id="{D1F2B2DA-2A6E-459A-E169-C5967D09BBC9}"/>
                </a:ext>
              </a:extLst>
            </p:cNvPr>
            <p:cNvSpPr txBox="1"/>
            <p:nvPr/>
          </p:nvSpPr>
          <p:spPr>
            <a:xfrm>
              <a:off x="177585" y="6549296"/>
              <a:ext cx="3242499" cy="246221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r>
                <a:rPr lang="en-US" sz="1000" dirty="0"/>
                <a:t>GPO: Group purchasing organizations</a:t>
              </a:r>
            </a:p>
          </p:txBody>
        </p:sp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699FC6C5-5DE4-4BCB-9368-2DF0A76CCC2B}"/>
                </a:ext>
              </a:extLst>
            </p:cNvPr>
            <p:cNvSpPr/>
            <p:nvPr/>
          </p:nvSpPr>
          <p:spPr>
            <a:xfrm>
              <a:off x="838201" y="2753012"/>
              <a:ext cx="2151888" cy="400110"/>
            </a:xfrm>
            <a:prstGeom prst="rect">
              <a:avLst/>
            </a:prstGeom>
            <a:solidFill>
              <a:schemeClr val="accent2"/>
            </a:solidFill>
            <a:ln w="254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Verdana"/>
                  <a:ea typeface="+mn-ea"/>
                  <a:cs typeface="+mn-cs"/>
                </a:rPr>
                <a:t>GPO </a:t>
              </a:r>
            </a:p>
          </p:txBody>
        </p:sp>
      </p:grpSp>
      <p:sp>
        <p:nvSpPr>
          <p:cNvPr id="5" name="Rectangle 4">
            <a:extLst>
              <a:ext uri="{FF2B5EF4-FFF2-40B4-BE49-F238E27FC236}">
                <a16:creationId xmlns:a16="http://schemas.microsoft.com/office/drawing/2014/main" id="{2DBCCBDD-26A1-8734-5A72-E51A30FF3E48}"/>
              </a:ext>
            </a:extLst>
          </p:cNvPr>
          <p:cNvSpPr/>
          <p:nvPr/>
        </p:nvSpPr>
        <p:spPr>
          <a:xfrm>
            <a:off x="838200" y="3215586"/>
            <a:ext cx="2161346" cy="400110"/>
          </a:xfrm>
          <a:prstGeom prst="rect">
            <a:avLst/>
          </a:prstGeom>
          <a:solidFill>
            <a:schemeClr val="accent2"/>
          </a:solidFill>
          <a:ln w="2540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Locally managed 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102B252-0DE4-ED15-33FF-56F54926AB90}"/>
              </a:ext>
            </a:extLst>
          </p:cNvPr>
          <p:cNvSpPr/>
          <p:nvPr/>
        </p:nvSpPr>
        <p:spPr>
          <a:xfrm>
            <a:off x="838202" y="3689942"/>
            <a:ext cx="2151888" cy="400110"/>
          </a:xfrm>
          <a:prstGeom prst="rect">
            <a:avLst/>
          </a:prstGeom>
          <a:solidFill>
            <a:schemeClr val="accent2"/>
          </a:solidFill>
          <a:ln w="2540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Supplier managed </a:t>
            </a:r>
          </a:p>
        </p:txBody>
      </p:sp>
      <p:grpSp>
        <p:nvGrpSpPr>
          <p:cNvPr id="142" name="Groupe 141">
            <a:extLst>
              <a:ext uri="{FF2B5EF4-FFF2-40B4-BE49-F238E27FC236}">
                <a16:creationId xmlns:a16="http://schemas.microsoft.com/office/drawing/2014/main" id="{59741AB5-1F6E-C05F-4330-5BD0A256B243}"/>
              </a:ext>
            </a:extLst>
          </p:cNvPr>
          <p:cNvGrpSpPr/>
          <p:nvPr/>
        </p:nvGrpSpPr>
        <p:grpSpPr>
          <a:xfrm>
            <a:off x="2990088" y="2865308"/>
            <a:ext cx="1662854" cy="1127384"/>
            <a:chOff x="2990088" y="2865308"/>
            <a:chExt cx="1662854" cy="1127384"/>
          </a:xfrm>
        </p:grpSpPr>
        <p:sp>
          <p:nvSpPr>
            <p:cNvPr id="14" name="Flèche vers la droite 13">
              <a:extLst>
                <a:ext uri="{FF2B5EF4-FFF2-40B4-BE49-F238E27FC236}">
                  <a16:creationId xmlns:a16="http://schemas.microsoft.com/office/drawing/2014/main" id="{0CC6F34E-9488-E654-0E4D-F8729424E635}"/>
                </a:ext>
              </a:extLst>
            </p:cNvPr>
            <p:cNvSpPr/>
            <p:nvPr/>
          </p:nvSpPr>
          <p:spPr>
            <a:xfrm>
              <a:off x="2999546" y="3198515"/>
              <a:ext cx="1653396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13" name="Demi-tour 12">
              <a:extLst>
                <a:ext uri="{FF2B5EF4-FFF2-40B4-BE49-F238E27FC236}">
                  <a16:creationId xmlns:a16="http://schemas.microsoft.com/office/drawing/2014/main" id="{4D71AFE5-0A7A-7A62-6169-31EC1862F6D8}"/>
                </a:ext>
              </a:extLst>
            </p:cNvPr>
            <p:cNvSpPr/>
            <p:nvPr/>
          </p:nvSpPr>
          <p:spPr>
            <a:xfrm rot="5400000">
              <a:off x="2848795" y="3006601"/>
              <a:ext cx="1127384" cy="844798"/>
            </a:xfrm>
            <a:prstGeom prst="uturnArrow">
              <a:avLst>
                <a:gd name="adj1" fmla="val 25978"/>
                <a:gd name="adj2" fmla="val 12989"/>
                <a:gd name="adj3" fmla="val 0"/>
                <a:gd name="adj4" fmla="val 32342"/>
                <a:gd name="adj5" fmla="val 100000"/>
              </a:avLst>
            </a:prstGeom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solidFill>
                  <a:schemeClr val="tx1"/>
                </a:solidFill>
              </a:endParaRPr>
            </a:p>
          </p:txBody>
        </p:sp>
      </p:grpSp>
      <p:sp>
        <p:nvSpPr>
          <p:cNvPr id="18" name="ZoneTexte 17">
            <a:extLst>
              <a:ext uri="{FF2B5EF4-FFF2-40B4-BE49-F238E27FC236}">
                <a16:creationId xmlns:a16="http://schemas.microsoft.com/office/drawing/2014/main" id="{633F6B5A-F017-18CF-C9B3-5D25B933AA28}"/>
              </a:ext>
            </a:extLst>
          </p:cNvPr>
          <p:cNvSpPr txBox="1"/>
          <p:nvPr/>
        </p:nvSpPr>
        <p:spPr>
          <a:xfrm>
            <a:off x="838200" y="5188378"/>
            <a:ext cx="2151888" cy="246221"/>
          </a:xfrm>
          <a:prstGeom prst="rect">
            <a:avLst/>
          </a:prstGeom>
          <a:solidFill>
            <a:schemeClr val="accent4"/>
          </a:solidFill>
          <a:effectLst/>
        </p:spPr>
        <p:txBody>
          <a:bodyPr wrap="square">
            <a:spAutoFit/>
          </a:bodyPr>
          <a:lstStyle/>
          <a:p>
            <a:pPr algn="ctr"/>
            <a:r>
              <a:rPr lang="en-US" sz="1000" dirty="0"/>
              <a:t>Method of sharing via email </a:t>
            </a:r>
          </a:p>
        </p:txBody>
      </p:sp>
      <p:grpSp>
        <p:nvGrpSpPr>
          <p:cNvPr id="17" name="Groupe 16">
            <a:extLst>
              <a:ext uri="{FF2B5EF4-FFF2-40B4-BE49-F238E27FC236}">
                <a16:creationId xmlns:a16="http://schemas.microsoft.com/office/drawing/2014/main" id="{32E00A2A-912D-EAF6-00AA-8CC3B214ADE0}"/>
              </a:ext>
            </a:extLst>
          </p:cNvPr>
          <p:cNvGrpSpPr/>
          <p:nvPr/>
        </p:nvGrpSpPr>
        <p:grpSpPr>
          <a:xfrm>
            <a:off x="5068909" y="2425298"/>
            <a:ext cx="2151888" cy="3163190"/>
            <a:chOff x="5068909" y="2425298"/>
            <a:chExt cx="2151888" cy="3163190"/>
          </a:xfrm>
        </p:grpSpPr>
        <p:sp>
          <p:nvSpPr>
            <p:cNvPr id="12" name="Ellipse 11">
              <a:extLst>
                <a:ext uri="{FF2B5EF4-FFF2-40B4-BE49-F238E27FC236}">
                  <a16:creationId xmlns:a16="http://schemas.microsoft.com/office/drawing/2014/main" id="{ECB1E592-BE50-331B-520A-DCE6BCDC93AB}"/>
                </a:ext>
              </a:extLst>
            </p:cNvPr>
            <p:cNvSpPr/>
            <p:nvPr/>
          </p:nvSpPr>
          <p:spPr>
            <a:xfrm>
              <a:off x="5068909" y="2425298"/>
              <a:ext cx="2005666" cy="1978920"/>
            </a:xfrm>
            <a:prstGeom prst="ellipse">
              <a:avLst/>
            </a:prstGeom>
            <a:noFill/>
            <a:ln w="254000">
              <a:solidFill>
                <a:schemeClr val="accent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9" name="ZoneTexte 18">
              <a:extLst>
                <a:ext uri="{FF2B5EF4-FFF2-40B4-BE49-F238E27FC236}">
                  <a16:creationId xmlns:a16="http://schemas.microsoft.com/office/drawing/2014/main" id="{7BC4CB02-5E94-A6BC-237C-A6C2F81261CA}"/>
                </a:ext>
              </a:extLst>
            </p:cNvPr>
            <p:cNvSpPr txBox="1"/>
            <p:nvPr/>
          </p:nvSpPr>
          <p:spPr>
            <a:xfrm>
              <a:off x="5068909" y="5188378"/>
              <a:ext cx="2151888" cy="400110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2C6C"/>
                  </a:solidFill>
                  <a:effectLst/>
                  <a:uLnTx/>
                  <a:uFillTx/>
                  <a:latin typeface="Verdana"/>
                  <a:ea typeface="+mn-ea"/>
                  <a:cs typeface="+mn-cs"/>
                </a:rPr>
                <a:t>Catalogue team responsible for this part</a:t>
              </a:r>
            </a:p>
          </p:txBody>
        </p:sp>
      </p:grpSp>
      <p:sp>
        <p:nvSpPr>
          <p:cNvPr id="30" name="Triangle 29">
            <a:extLst>
              <a:ext uri="{FF2B5EF4-FFF2-40B4-BE49-F238E27FC236}">
                <a16:creationId xmlns:a16="http://schemas.microsoft.com/office/drawing/2014/main" id="{1511442F-01A0-39B4-A942-E76ECC15A8A7}"/>
              </a:ext>
            </a:extLst>
          </p:cNvPr>
          <p:cNvSpPr/>
          <p:nvPr/>
        </p:nvSpPr>
        <p:spPr>
          <a:xfrm rot="2706982">
            <a:off x="5204123" y="2535978"/>
            <a:ext cx="475908" cy="251327"/>
          </a:xfrm>
          <a:prstGeom prst="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140" name="Groupe 139">
            <a:extLst>
              <a:ext uri="{FF2B5EF4-FFF2-40B4-BE49-F238E27FC236}">
                <a16:creationId xmlns:a16="http://schemas.microsoft.com/office/drawing/2014/main" id="{54768AE3-0D1A-D090-7506-28785663EE20}"/>
              </a:ext>
            </a:extLst>
          </p:cNvPr>
          <p:cNvGrpSpPr/>
          <p:nvPr/>
        </p:nvGrpSpPr>
        <p:grpSpPr>
          <a:xfrm>
            <a:off x="4757504" y="3146300"/>
            <a:ext cx="685620" cy="670185"/>
            <a:chOff x="5751312" y="2248735"/>
            <a:chExt cx="685620" cy="670185"/>
          </a:xfrm>
        </p:grpSpPr>
        <p:sp>
          <p:nvSpPr>
            <p:cNvPr id="23" name="ZoneTexte 22">
              <a:extLst>
                <a:ext uri="{FF2B5EF4-FFF2-40B4-BE49-F238E27FC236}">
                  <a16:creationId xmlns:a16="http://schemas.microsoft.com/office/drawing/2014/main" id="{59DC5F50-9BD8-0066-F1DF-C1531777FD28}"/>
                </a:ext>
              </a:extLst>
            </p:cNvPr>
            <p:cNvSpPr txBox="1"/>
            <p:nvPr/>
          </p:nvSpPr>
          <p:spPr>
            <a:xfrm>
              <a:off x="5751312" y="2672699"/>
              <a:ext cx="643125" cy="246221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bg1"/>
              </a:solidFill>
            </a:ln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Review</a:t>
              </a:r>
            </a:p>
          </p:txBody>
        </p:sp>
        <p:pic>
          <p:nvPicPr>
            <p:cNvPr id="40" name="Image 39" descr="Une image contenant cercle, Graphique, créativité&#10;&#10;Description générée automatiquement">
              <a:extLst>
                <a:ext uri="{FF2B5EF4-FFF2-40B4-BE49-F238E27FC236}">
                  <a16:creationId xmlns:a16="http://schemas.microsoft.com/office/drawing/2014/main" id="{697B5A9B-1467-652A-8251-BE4805B3F61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755067" y="2248735"/>
              <a:ext cx="681865" cy="325436"/>
            </a:xfrm>
            <a:prstGeom prst="rect">
              <a:avLst/>
            </a:prstGeom>
          </p:spPr>
        </p:pic>
      </p:grpSp>
      <p:grpSp>
        <p:nvGrpSpPr>
          <p:cNvPr id="139" name="Groupe 138">
            <a:extLst>
              <a:ext uri="{FF2B5EF4-FFF2-40B4-BE49-F238E27FC236}">
                <a16:creationId xmlns:a16="http://schemas.microsoft.com/office/drawing/2014/main" id="{DA7D1EB0-70F9-20AE-73B6-0F573CEA3224}"/>
              </a:ext>
            </a:extLst>
          </p:cNvPr>
          <p:cNvGrpSpPr/>
          <p:nvPr/>
        </p:nvGrpSpPr>
        <p:grpSpPr>
          <a:xfrm>
            <a:off x="5747830" y="2182089"/>
            <a:ext cx="705642" cy="601605"/>
            <a:chOff x="6757791" y="3211447"/>
            <a:chExt cx="705642" cy="601605"/>
          </a:xfrm>
        </p:grpSpPr>
        <p:pic>
          <p:nvPicPr>
            <p:cNvPr id="42" name="Image 41" descr="Une image contenant Graphique, Caractère coloré, symbole, graphisme&#10;&#10;Description générée automatiquement">
              <a:extLst>
                <a:ext uri="{FF2B5EF4-FFF2-40B4-BE49-F238E27FC236}">
                  <a16:creationId xmlns:a16="http://schemas.microsoft.com/office/drawing/2014/main" id="{C5C9240C-45AF-5116-5E10-EE5B30605E6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891718" y="3211447"/>
              <a:ext cx="437788" cy="313813"/>
            </a:xfrm>
            <a:prstGeom prst="rect">
              <a:avLst/>
            </a:prstGeom>
          </p:spPr>
        </p:pic>
        <p:sp>
          <p:nvSpPr>
            <p:cNvPr id="45" name="ZoneTexte 44">
              <a:extLst>
                <a:ext uri="{FF2B5EF4-FFF2-40B4-BE49-F238E27FC236}">
                  <a16:creationId xmlns:a16="http://schemas.microsoft.com/office/drawing/2014/main" id="{B57276BF-97EF-FB8E-1F4E-EE4E1447572B}"/>
                </a:ext>
              </a:extLst>
            </p:cNvPr>
            <p:cNvSpPr txBox="1"/>
            <p:nvPr/>
          </p:nvSpPr>
          <p:spPr>
            <a:xfrm>
              <a:off x="6757791" y="3566831"/>
              <a:ext cx="705642" cy="246221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bg1"/>
              </a:solidFill>
            </a:ln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GB" sz="1000" dirty="0"/>
                <a:t>Validate</a:t>
              </a:r>
              <a:endParaRPr lang="fr-FR" sz="1000" dirty="0"/>
            </a:p>
          </p:txBody>
        </p:sp>
      </p:grpSp>
      <p:grpSp>
        <p:nvGrpSpPr>
          <p:cNvPr id="143" name="Groupe 142">
            <a:extLst>
              <a:ext uri="{FF2B5EF4-FFF2-40B4-BE49-F238E27FC236}">
                <a16:creationId xmlns:a16="http://schemas.microsoft.com/office/drawing/2014/main" id="{EB4BC848-D3EC-4008-14F8-29184C078291}"/>
              </a:ext>
            </a:extLst>
          </p:cNvPr>
          <p:cNvGrpSpPr/>
          <p:nvPr/>
        </p:nvGrpSpPr>
        <p:grpSpPr>
          <a:xfrm>
            <a:off x="838200" y="1903263"/>
            <a:ext cx="2475659" cy="683146"/>
            <a:chOff x="838200" y="1903263"/>
            <a:chExt cx="2475659" cy="683146"/>
          </a:xfrm>
        </p:grpSpPr>
        <p:sp>
          <p:nvSpPr>
            <p:cNvPr id="15" name="ZoneTexte 14">
              <a:extLst>
                <a:ext uri="{FF2B5EF4-FFF2-40B4-BE49-F238E27FC236}">
                  <a16:creationId xmlns:a16="http://schemas.microsoft.com/office/drawing/2014/main" id="{F4A05D15-F611-9E23-569F-90223C73511C}"/>
                </a:ext>
              </a:extLst>
            </p:cNvPr>
            <p:cNvSpPr txBox="1"/>
            <p:nvPr/>
          </p:nvSpPr>
          <p:spPr>
            <a:xfrm>
              <a:off x="838200" y="2095272"/>
              <a:ext cx="2151888" cy="400110"/>
            </a:xfrm>
            <a:prstGeom prst="rect">
              <a:avLst/>
            </a:prstGeom>
            <a:solidFill>
              <a:schemeClr val="tx2"/>
            </a:solidFill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Possible paper based catalogue in place</a:t>
              </a:r>
            </a:p>
          </p:txBody>
        </p:sp>
        <p:pic>
          <p:nvPicPr>
            <p:cNvPr id="58" name="Image 57" descr="Une image contenant capture d’écran, texte, Rectangle, ligne&#10;&#10;Description générée automatiquement">
              <a:extLst>
                <a:ext uri="{FF2B5EF4-FFF2-40B4-BE49-F238E27FC236}">
                  <a16:creationId xmlns:a16="http://schemas.microsoft.com/office/drawing/2014/main" id="{C556191A-5F67-1E3D-2E01-7B8C2871D28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782524" y="1903263"/>
              <a:ext cx="531335" cy="683146"/>
            </a:xfrm>
            <a:prstGeom prst="rect">
              <a:avLst/>
            </a:prstGeom>
          </p:spPr>
        </p:pic>
      </p:grpSp>
      <p:sp>
        <p:nvSpPr>
          <p:cNvPr id="7" name="Triangle 6">
            <a:extLst>
              <a:ext uri="{FF2B5EF4-FFF2-40B4-BE49-F238E27FC236}">
                <a16:creationId xmlns:a16="http://schemas.microsoft.com/office/drawing/2014/main" id="{590D1CEC-3676-BF16-EEA9-F115A8A77E44}"/>
              </a:ext>
            </a:extLst>
          </p:cNvPr>
          <p:cNvSpPr/>
          <p:nvPr/>
        </p:nvSpPr>
        <p:spPr>
          <a:xfrm rot="8099962">
            <a:off x="6571932" y="2639087"/>
            <a:ext cx="475908" cy="251327"/>
          </a:xfrm>
          <a:prstGeom prst="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Triangle 9">
            <a:extLst>
              <a:ext uri="{FF2B5EF4-FFF2-40B4-BE49-F238E27FC236}">
                <a16:creationId xmlns:a16="http://schemas.microsoft.com/office/drawing/2014/main" id="{79AF9F71-C5E4-ED09-DD65-2106142226A2}"/>
              </a:ext>
            </a:extLst>
          </p:cNvPr>
          <p:cNvSpPr/>
          <p:nvPr/>
        </p:nvSpPr>
        <p:spPr>
          <a:xfrm rot="18316802">
            <a:off x="5204123" y="4045548"/>
            <a:ext cx="475908" cy="251327"/>
          </a:xfrm>
          <a:prstGeom prst="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Triangle 10">
            <a:extLst>
              <a:ext uri="{FF2B5EF4-FFF2-40B4-BE49-F238E27FC236}">
                <a16:creationId xmlns:a16="http://schemas.microsoft.com/office/drawing/2014/main" id="{B979F296-0C74-B33F-D3E2-17EAD84B44D3}"/>
              </a:ext>
            </a:extLst>
          </p:cNvPr>
          <p:cNvSpPr/>
          <p:nvPr/>
        </p:nvSpPr>
        <p:spPr>
          <a:xfrm rot="13891002">
            <a:off x="6513790" y="4021443"/>
            <a:ext cx="475908" cy="251327"/>
          </a:xfrm>
          <a:prstGeom prst="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053729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>
            <a:extLst>
              <a:ext uri="{FF2B5EF4-FFF2-40B4-BE49-F238E27FC236}">
                <a16:creationId xmlns:a16="http://schemas.microsoft.com/office/drawing/2014/main" id="{ED7F4D36-6498-84F0-98E6-8EE926BC9B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Master Data </a:t>
            </a:r>
            <a:r>
              <a:rPr lang="fr-FR" dirty="0" err="1"/>
              <a:t>Alignment</a:t>
            </a:r>
            <a:r>
              <a:rPr lang="fr-FR" dirty="0"/>
              <a:t> process</a:t>
            </a:r>
          </a:p>
        </p:txBody>
      </p:sp>
      <p:grpSp>
        <p:nvGrpSpPr>
          <p:cNvPr id="93" name="Groupe 92">
            <a:extLst>
              <a:ext uri="{FF2B5EF4-FFF2-40B4-BE49-F238E27FC236}">
                <a16:creationId xmlns:a16="http://schemas.microsoft.com/office/drawing/2014/main" id="{84F1A1C4-FF17-CCE4-F263-43C9098266B0}"/>
              </a:ext>
            </a:extLst>
          </p:cNvPr>
          <p:cNvGrpSpPr/>
          <p:nvPr/>
        </p:nvGrpSpPr>
        <p:grpSpPr>
          <a:xfrm>
            <a:off x="92653" y="1003437"/>
            <a:ext cx="3327432" cy="5735658"/>
            <a:chOff x="92653" y="1003437"/>
            <a:chExt cx="3327432" cy="5735658"/>
          </a:xfrm>
        </p:grpSpPr>
        <p:sp>
          <p:nvSpPr>
            <p:cNvPr id="69" name="Demi-tour 68">
              <a:extLst>
                <a:ext uri="{FF2B5EF4-FFF2-40B4-BE49-F238E27FC236}">
                  <a16:creationId xmlns:a16="http://schemas.microsoft.com/office/drawing/2014/main" id="{84B43728-5620-28DD-779E-AD2516A9BBEE}"/>
                </a:ext>
              </a:extLst>
            </p:cNvPr>
            <p:cNvSpPr/>
            <p:nvPr/>
          </p:nvSpPr>
          <p:spPr>
            <a:xfrm>
              <a:off x="649964" y="1171130"/>
              <a:ext cx="1207665" cy="538540"/>
            </a:xfrm>
            <a:prstGeom prst="uturnArrow">
              <a:avLst>
                <a:gd name="adj1" fmla="val 25547"/>
                <a:gd name="adj2" fmla="val 25000"/>
                <a:gd name="adj3" fmla="val 26148"/>
                <a:gd name="adj4" fmla="val 43750"/>
                <a:gd name="adj5" fmla="val 78229"/>
              </a:avLst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tx1"/>
                </a:solidFill>
              </a:endParaRPr>
            </a:p>
          </p:txBody>
        </p:sp>
        <p:sp>
          <p:nvSpPr>
            <p:cNvPr id="22" name="ZoneTexte 21">
              <a:extLst>
                <a:ext uri="{FF2B5EF4-FFF2-40B4-BE49-F238E27FC236}">
                  <a16:creationId xmlns:a16="http://schemas.microsoft.com/office/drawing/2014/main" id="{C11D3862-2AA7-5D58-C9AC-B415A4A22CE2}"/>
                </a:ext>
              </a:extLst>
            </p:cNvPr>
            <p:cNvSpPr txBox="1"/>
            <p:nvPr/>
          </p:nvSpPr>
          <p:spPr>
            <a:xfrm>
              <a:off x="92653" y="2732959"/>
              <a:ext cx="2151888" cy="553998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Supplier/GPO transfers the prepared master data to the hospital.</a:t>
              </a:r>
            </a:p>
          </p:txBody>
        </p:sp>
        <p:sp>
          <p:nvSpPr>
            <p:cNvPr id="23" name="ZoneTexte 22">
              <a:extLst>
                <a:ext uri="{FF2B5EF4-FFF2-40B4-BE49-F238E27FC236}">
                  <a16:creationId xmlns:a16="http://schemas.microsoft.com/office/drawing/2014/main" id="{59DC5F50-9BD8-0066-F1DF-C1531777FD28}"/>
                </a:ext>
              </a:extLst>
            </p:cNvPr>
            <p:cNvSpPr txBox="1"/>
            <p:nvPr/>
          </p:nvSpPr>
          <p:spPr>
            <a:xfrm>
              <a:off x="749250" y="2430225"/>
              <a:ext cx="838691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GLN/GTIN</a:t>
              </a:r>
            </a:p>
          </p:txBody>
        </p:sp>
        <p:sp>
          <p:nvSpPr>
            <p:cNvPr id="24" name="ZoneTexte 23">
              <a:extLst>
                <a:ext uri="{FF2B5EF4-FFF2-40B4-BE49-F238E27FC236}">
                  <a16:creationId xmlns:a16="http://schemas.microsoft.com/office/drawing/2014/main" id="{9005BBD0-8009-ED51-FB67-CF50D3A3970C}"/>
                </a:ext>
              </a:extLst>
            </p:cNvPr>
            <p:cNvSpPr txBox="1"/>
            <p:nvPr/>
          </p:nvSpPr>
          <p:spPr>
            <a:xfrm>
              <a:off x="177586" y="6492874"/>
              <a:ext cx="3242499" cy="246221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r>
                <a:rPr lang="en-US" sz="1000" dirty="0"/>
                <a:t>GPO: Group purchasing organizations</a:t>
              </a:r>
            </a:p>
          </p:txBody>
        </p:sp>
        <p:pic>
          <p:nvPicPr>
            <p:cNvPr id="56" name="Image 55" descr="Une image contenant capture d’écran, Graphique, texte, graphisme&#10;&#10;Description générée automatiquement">
              <a:extLst>
                <a:ext uri="{FF2B5EF4-FFF2-40B4-BE49-F238E27FC236}">
                  <a16:creationId xmlns:a16="http://schemas.microsoft.com/office/drawing/2014/main" id="{15DC68AE-D065-50A1-7D77-B9460407609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15432" y="1615548"/>
              <a:ext cx="834875" cy="550845"/>
            </a:xfrm>
            <a:prstGeom prst="rect">
              <a:avLst/>
            </a:prstGeom>
          </p:spPr>
        </p:pic>
        <p:pic>
          <p:nvPicPr>
            <p:cNvPr id="60" name="Image 59" descr="Une image contenant capture d’écran, Rectangle, bleu, Graphique&#10;&#10;Description générée automatiquement">
              <a:extLst>
                <a:ext uri="{FF2B5EF4-FFF2-40B4-BE49-F238E27FC236}">
                  <a16:creationId xmlns:a16="http://schemas.microsoft.com/office/drawing/2014/main" id="{E336336E-D0FB-8D7F-AA3C-655B14493B9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260350" y="1606570"/>
              <a:ext cx="889670" cy="564069"/>
            </a:xfrm>
            <a:prstGeom prst="rect">
              <a:avLst/>
            </a:prstGeom>
          </p:spPr>
        </p:pic>
        <p:pic>
          <p:nvPicPr>
            <p:cNvPr id="68" name="Image 67" descr="Une image contenant capture d’écran, Rectangle, ligne, conception&#10;&#10;Description générée automatiquement">
              <a:extLst>
                <a:ext uri="{FF2B5EF4-FFF2-40B4-BE49-F238E27FC236}">
                  <a16:creationId xmlns:a16="http://schemas.microsoft.com/office/drawing/2014/main" id="{FB961140-E803-174B-94AE-C167C52FDB8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013906" y="1003437"/>
              <a:ext cx="393902" cy="58406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1899998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>
            <a:extLst>
              <a:ext uri="{FF2B5EF4-FFF2-40B4-BE49-F238E27FC236}">
                <a16:creationId xmlns:a16="http://schemas.microsoft.com/office/drawing/2014/main" id="{ED7F4D36-6498-84F0-98E6-8EE926BC9B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Basic catalogue management (HCP)</a:t>
            </a:r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C11D3862-2AA7-5D58-C9AC-B415A4A22CE2}"/>
              </a:ext>
            </a:extLst>
          </p:cNvPr>
          <p:cNvSpPr txBox="1"/>
          <p:nvPr/>
        </p:nvSpPr>
        <p:spPr>
          <a:xfrm>
            <a:off x="838200" y="1484852"/>
            <a:ext cx="2151888" cy="553998"/>
          </a:xfrm>
          <a:prstGeom prst="rect">
            <a:avLst/>
          </a:prstGeom>
          <a:solidFill>
            <a:schemeClr val="accent1"/>
          </a:solidFill>
          <a:effectLst/>
        </p:spPr>
        <p:txBody>
          <a:bodyPr wrap="square">
            <a:spAutoFit/>
          </a:bodyPr>
          <a:lstStyle/>
          <a:p>
            <a:pPr algn="ctr"/>
            <a:r>
              <a:rPr lang="en-US" sz="1000" dirty="0"/>
              <a:t>HCP may request to add new products to the hospital catalogue</a:t>
            </a: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9005BBD0-8009-ED51-FB67-CF50D3A3970C}"/>
              </a:ext>
            </a:extLst>
          </p:cNvPr>
          <p:cNvSpPr txBox="1"/>
          <p:nvPr/>
        </p:nvSpPr>
        <p:spPr>
          <a:xfrm>
            <a:off x="177586" y="6246653"/>
            <a:ext cx="3242499" cy="246221"/>
          </a:xfrm>
          <a:prstGeom prst="rect">
            <a:avLst/>
          </a:prstGeom>
          <a:noFill/>
          <a:effectLst/>
        </p:spPr>
        <p:txBody>
          <a:bodyPr wrap="square">
            <a:spAutoFit/>
          </a:bodyPr>
          <a:lstStyle/>
          <a:p>
            <a:r>
              <a:rPr lang="en-US" sz="1000" dirty="0"/>
              <a:t>HCP: Healthcare Professional</a:t>
            </a:r>
          </a:p>
        </p:txBody>
      </p:sp>
      <p:grpSp>
        <p:nvGrpSpPr>
          <p:cNvPr id="144" name="Groupe 143">
            <a:extLst>
              <a:ext uri="{FF2B5EF4-FFF2-40B4-BE49-F238E27FC236}">
                <a16:creationId xmlns:a16="http://schemas.microsoft.com/office/drawing/2014/main" id="{FA2B5721-74EE-E7C8-E446-BC6B16F3AED0}"/>
              </a:ext>
            </a:extLst>
          </p:cNvPr>
          <p:cNvGrpSpPr/>
          <p:nvPr/>
        </p:nvGrpSpPr>
        <p:grpSpPr>
          <a:xfrm>
            <a:off x="177585" y="2753012"/>
            <a:ext cx="3242499" cy="4042505"/>
            <a:chOff x="177585" y="2753012"/>
            <a:chExt cx="3242499" cy="4042505"/>
          </a:xfrm>
        </p:grpSpPr>
        <p:sp>
          <p:nvSpPr>
            <p:cNvPr id="2" name="ZoneTexte 1">
              <a:extLst>
                <a:ext uri="{FF2B5EF4-FFF2-40B4-BE49-F238E27FC236}">
                  <a16:creationId xmlns:a16="http://schemas.microsoft.com/office/drawing/2014/main" id="{D1F2B2DA-2A6E-459A-E169-C5967D09BBC9}"/>
                </a:ext>
              </a:extLst>
            </p:cNvPr>
            <p:cNvSpPr txBox="1"/>
            <p:nvPr/>
          </p:nvSpPr>
          <p:spPr>
            <a:xfrm>
              <a:off x="177585" y="6549296"/>
              <a:ext cx="3242499" cy="246221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r>
                <a:rPr lang="en-US" sz="1000" dirty="0"/>
                <a:t>GPO: Group purchasing organizations</a:t>
              </a:r>
            </a:p>
          </p:txBody>
        </p:sp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699FC6C5-5DE4-4BCB-9368-2DF0A76CCC2B}"/>
                </a:ext>
              </a:extLst>
            </p:cNvPr>
            <p:cNvSpPr/>
            <p:nvPr/>
          </p:nvSpPr>
          <p:spPr>
            <a:xfrm>
              <a:off x="838201" y="2753012"/>
              <a:ext cx="2151888" cy="400110"/>
            </a:xfrm>
            <a:prstGeom prst="rect">
              <a:avLst/>
            </a:prstGeom>
            <a:solidFill>
              <a:schemeClr val="accent2"/>
            </a:solidFill>
            <a:ln w="254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Verdana"/>
                  <a:ea typeface="+mn-ea"/>
                  <a:cs typeface="+mn-cs"/>
                </a:rPr>
                <a:t>GPO </a:t>
              </a:r>
            </a:p>
          </p:txBody>
        </p:sp>
      </p:grpSp>
      <p:sp>
        <p:nvSpPr>
          <p:cNvPr id="5" name="Rectangle 4">
            <a:extLst>
              <a:ext uri="{FF2B5EF4-FFF2-40B4-BE49-F238E27FC236}">
                <a16:creationId xmlns:a16="http://schemas.microsoft.com/office/drawing/2014/main" id="{2DBCCBDD-26A1-8734-5A72-E51A30FF3E48}"/>
              </a:ext>
            </a:extLst>
          </p:cNvPr>
          <p:cNvSpPr/>
          <p:nvPr/>
        </p:nvSpPr>
        <p:spPr>
          <a:xfrm>
            <a:off x="838200" y="3215586"/>
            <a:ext cx="2161346" cy="400110"/>
          </a:xfrm>
          <a:prstGeom prst="rect">
            <a:avLst/>
          </a:prstGeom>
          <a:solidFill>
            <a:schemeClr val="accent2"/>
          </a:solidFill>
          <a:ln w="2540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Locally managed 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102B252-0DE4-ED15-33FF-56F54926AB90}"/>
              </a:ext>
            </a:extLst>
          </p:cNvPr>
          <p:cNvSpPr/>
          <p:nvPr/>
        </p:nvSpPr>
        <p:spPr>
          <a:xfrm>
            <a:off x="838202" y="3689942"/>
            <a:ext cx="2151888" cy="400110"/>
          </a:xfrm>
          <a:prstGeom prst="rect">
            <a:avLst/>
          </a:prstGeom>
          <a:solidFill>
            <a:schemeClr val="accent2"/>
          </a:solidFill>
          <a:ln w="2540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Supplier managed </a:t>
            </a:r>
          </a:p>
        </p:txBody>
      </p:sp>
      <p:grpSp>
        <p:nvGrpSpPr>
          <p:cNvPr id="142" name="Groupe 141">
            <a:extLst>
              <a:ext uri="{FF2B5EF4-FFF2-40B4-BE49-F238E27FC236}">
                <a16:creationId xmlns:a16="http://schemas.microsoft.com/office/drawing/2014/main" id="{59741AB5-1F6E-C05F-4330-5BD0A256B243}"/>
              </a:ext>
            </a:extLst>
          </p:cNvPr>
          <p:cNvGrpSpPr/>
          <p:nvPr/>
        </p:nvGrpSpPr>
        <p:grpSpPr>
          <a:xfrm>
            <a:off x="2990088" y="2865308"/>
            <a:ext cx="1662854" cy="1127384"/>
            <a:chOff x="2990088" y="2865308"/>
            <a:chExt cx="1662854" cy="1127384"/>
          </a:xfrm>
        </p:grpSpPr>
        <p:sp>
          <p:nvSpPr>
            <p:cNvPr id="14" name="Flèche vers la droite 13">
              <a:extLst>
                <a:ext uri="{FF2B5EF4-FFF2-40B4-BE49-F238E27FC236}">
                  <a16:creationId xmlns:a16="http://schemas.microsoft.com/office/drawing/2014/main" id="{0CC6F34E-9488-E654-0E4D-F8729424E635}"/>
                </a:ext>
              </a:extLst>
            </p:cNvPr>
            <p:cNvSpPr/>
            <p:nvPr/>
          </p:nvSpPr>
          <p:spPr>
            <a:xfrm>
              <a:off x="2999546" y="3198515"/>
              <a:ext cx="1653396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13" name="Demi-tour 12">
              <a:extLst>
                <a:ext uri="{FF2B5EF4-FFF2-40B4-BE49-F238E27FC236}">
                  <a16:creationId xmlns:a16="http://schemas.microsoft.com/office/drawing/2014/main" id="{4D71AFE5-0A7A-7A62-6169-31EC1862F6D8}"/>
                </a:ext>
              </a:extLst>
            </p:cNvPr>
            <p:cNvSpPr/>
            <p:nvPr/>
          </p:nvSpPr>
          <p:spPr>
            <a:xfrm rot="5400000">
              <a:off x="2848795" y="3006601"/>
              <a:ext cx="1127384" cy="844798"/>
            </a:xfrm>
            <a:prstGeom prst="uturnArrow">
              <a:avLst>
                <a:gd name="adj1" fmla="val 25978"/>
                <a:gd name="adj2" fmla="val 12989"/>
                <a:gd name="adj3" fmla="val 0"/>
                <a:gd name="adj4" fmla="val 32342"/>
                <a:gd name="adj5" fmla="val 100000"/>
              </a:avLst>
            </a:prstGeom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solidFill>
                  <a:schemeClr val="tx1"/>
                </a:solidFill>
              </a:endParaRPr>
            </a:p>
          </p:txBody>
        </p:sp>
      </p:grpSp>
      <p:sp>
        <p:nvSpPr>
          <p:cNvPr id="18" name="ZoneTexte 17">
            <a:extLst>
              <a:ext uri="{FF2B5EF4-FFF2-40B4-BE49-F238E27FC236}">
                <a16:creationId xmlns:a16="http://schemas.microsoft.com/office/drawing/2014/main" id="{633F6B5A-F017-18CF-C9B3-5D25B933AA28}"/>
              </a:ext>
            </a:extLst>
          </p:cNvPr>
          <p:cNvSpPr txBox="1"/>
          <p:nvPr/>
        </p:nvSpPr>
        <p:spPr>
          <a:xfrm>
            <a:off x="838200" y="5188378"/>
            <a:ext cx="2151888" cy="246221"/>
          </a:xfrm>
          <a:prstGeom prst="rect">
            <a:avLst/>
          </a:prstGeom>
          <a:solidFill>
            <a:schemeClr val="accent4"/>
          </a:solidFill>
          <a:effectLst/>
        </p:spPr>
        <p:txBody>
          <a:bodyPr wrap="square">
            <a:spAutoFit/>
          </a:bodyPr>
          <a:lstStyle/>
          <a:p>
            <a:pPr algn="ctr"/>
            <a:r>
              <a:rPr lang="en-US" sz="1000" dirty="0"/>
              <a:t>Method of sharing via email </a:t>
            </a:r>
          </a:p>
        </p:txBody>
      </p:sp>
      <p:grpSp>
        <p:nvGrpSpPr>
          <p:cNvPr id="17" name="Groupe 16">
            <a:extLst>
              <a:ext uri="{FF2B5EF4-FFF2-40B4-BE49-F238E27FC236}">
                <a16:creationId xmlns:a16="http://schemas.microsoft.com/office/drawing/2014/main" id="{32E00A2A-912D-EAF6-00AA-8CC3B214ADE0}"/>
              </a:ext>
            </a:extLst>
          </p:cNvPr>
          <p:cNvGrpSpPr/>
          <p:nvPr/>
        </p:nvGrpSpPr>
        <p:grpSpPr>
          <a:xfrm>
            <a:off x="5068909" y="2425298"/>
            <a:ext cx="2151888" cy="3163190"/>
            <a:chOff x="5068909" y="2425298"/>
            <a:chExt cx="2151888" cy="3163190"/>
          </a:xfrm>
        </p:grpSpPr>
        <p:sp>
          <p:nvSpPr>
            <p:cNvPr id="12" name="Ellipse 11">
              <a:extLst>
                <a:ext uri="{FF2B5EF4-FFF2-40B4-BE49-F238E27FC236}">
                  <a16:creationId xmlns:a16="http://schemas.microsoft.com/office/drawing/2014/main" id="{ECB1E592-BE50-331B-520A-DCE6BCDC93AB}"/>
                </a:ext>
              </a:extLst>
            </p:cNvPr>
            <p:cNvSpPr/>
            <p:nvPr/>
          </p:nvSpPr>
          <p:spPr>
            <a:xfrm>
              <a:off x="5068909" y="2425298"/>
              <a:ext cx="2005666" cy="1978920"/>
            </a:xfrm>
            <a:prstGeom prst="ellipse">
              <a:avLst/>
            </a:prstGeom>
            <a:noFill/>
            <a:ln w="254000">
              <a:solidFill>
                <a:schemeClr val="accent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9" name="ZoneTexte 18">
              <a:extLst>
                <a:ext uri="{FF2B5EF4-FFF2-40B4-BE49-F238E27FC236}">
                  <a16:creationId xmlns:a16="http://schemas.microsoft.com/office/drawing/2014/main" id="{7BC4CB02-5E94-A6BC-237C-A6C2F81261CA}"/>
                </a:ext>
              </a:extLst>
            </p:cNvPr>
            <p:cNvSpPr txBox="1"/>
            <p:nvPr/>
          </p:nvSpPr>
          <p:spPr>
            <a:xfrm>
              <a:off x="5068909" y="5188378"/>
              <a:ext cx="2151888" cy="400110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2C6C"/>
                  </a:solidFill>
                  <a:effectLst/>
                  <a:uLnTx/>
                  <a:uFillTx/>
                  <a:latin typeface="Verdana"/>
                  <a:ea typeface="+mn-ea"/>
                  <a:cs typeface="+mn-cs"/>
                </a:rPr>
                <a:t>Catalogue team responsible for this part</a:t>
              </a:r>
            </a:p>
          </p:txBody>
        </p:sp>
      </p:grpSp>
      <p:sp>
        <p:nvSpPr>
          <p:cNvPr id="30" name="Triangle 29">
            <a:extLst>
              <a:ext uri="{FF2B5EF4-FFF2-40B4-BE49-F238E27FC236}">
                <a16:creationId xmlns:a16="http://schemas.microsoft.com/office/drawing/2014/main" id="{1511442F-01A0-39B4-A942-E76ECC15A8A7}"/>
              </a:ext>
            </a:extLst>
          </p:cNvPr>
          <p:cNvSpPr/>
          <p:nvPr/>
        </p:nvSpPr>
        <p:spPr>
          <a:xfrm rot="2706982">
            <a:off x="5204123" y="2535978"/>
            <a:ext cx="475908" cy="251327"/>
          </a:xfrm>
          <a:prstGeom prst="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140" name="Groupe 139">
            <a:extLst>
              <a:ext uri="{FF2B5EF4-FFF2-40B4-BE49-F238E27FC236}">
                <a16:creationId xmlns:a16="http://schemas.microsoft.com/office/drawing/2014/main" id="{54768AE3-0D1A-D090-7506-28785663EE20}"/>
              </a:ext>
            </a:extLst>
          </p:cNvPr>
          <p:cNvGrpSpPr/>
          <p:nvPr/>
        </p:nvGrpSpPr>
        <p:grpSpPr>
          <a:xfrm>
            <a:off x="4757504" y="3146300"/>
            <a:ext cx="685620" cy="670185"/>
            <a:chOff x="5751312" y="2248735"/>
            <a:chExt cx="685620" cy="670185"/>
          </a:xfrm>
        </p:grpSpPr>
        <p:sp>
          <p:nvSpPr>
            <p:cNvPr id="23" name="ZoneTexte 22">
              <a:extLst>
                <a:ext uri="{FF2B5EF4-FFF2-40B4-BE49-F238E27FC236}">
                  <a16:creationId xmlns:a16="http://schemas.microsoft.com/office/drawing/2014/main" id="{59DC5F50-9BD8-0066-F1DF-C1531777FD28}"/>
                </a:ext>
              </a:extLst>
            </p:cNvPr>
            <p:cNvSpPr txBox="1"/>
            <p:nvPr/>
          </p:nvSpPr>
          <p:spPr>
            <a:xfrm>
              <a:off x="5751312" y="2672699"/>
              <a:ext cx="643125" cy="246221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bg1"/>
              </a:solidFill>
            </a:ln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Review</a:t>
              </a:r>
            </a:p>
          </p:txBody>
        </p:sp>
        <p:pic>
          <p:nvPicPr>
            <p:cNvPr id="40" name="Image 39" descr="Une image contenant cercle, Graphique, créativité&#10;&#10;Description générée automatiquement">
              <a:extLst>
                <a:ext uri="{FF2B5EF4-FFF2-40B4-BE49-F238E27FC236}">
                  <a16:creationId xmlns:a16="http://schemas.microsoft.com/office/drawing/2014/main" id="{697B5A9B-1467-652A-8251-BE4805B3F61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755067" y="2248735"/>
              <a:ext cx="681865" cy="325436"/>
            </a:xfrm>
            <a:prstGeom prst="rect">
              <a:avLst/>
            </a:prstGeom>
          </p:spPr>
        </p:pic>
      </p:grpSp>
      <p:grpSp>
        <p:nvGrpSpPr>
          <p:cNvPr id="139" name="Groupe 138">
            <a:extLst>
              <a:ext uri="{FF2B5EF4-FFF2-40B4-BE49-F238E27FC236}">
                <a16:creationId xmlns:a16="http://schemas.microsoft.com/office/drawing/2014/main" id="{DA7D1EB0-70F9-20AE-73B6-0F573CEA3224}"/>
              </a:ext>
            </a:extLst>
          </p:cNvPr>
          <p:cNvGrpSpPr/>
          <p:nvPr/>
        </p:nvGrpSpPr>
        <p:grpSpPr>
          <a:xfrm>
            <a:off x="5747830" y="2182089"/>
            <a:ext cx="705642" cy="601605"/>
            <a:chOff x="6757791" y="3211447"/>
            <a:chExt cx="705642" cy="601605"/>
          </a:xfrm>
        </p:grpSpPr>
        <p:pic>
          <p:nvPicPr>
            <p:cNvPr id="42" name="Image 41" descr="Une image contenant Graphique, Caractère coloré, symbole, graphisme&#10;&#10;Description générée automatiquement">
              <a:extLst>
                <a:ext uri="{FF2B5EF4-FFF2-40B4-BE49-F238E27FC236}">
                  <a16:creationId xmlns:a16="http://schemas.microsoft.com/office/drawing/2014/main" id="{C5C9240C-45AF-5116-5E10-EE5B30605E6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891718" y="3211447"/>
              <a:ext cx="437788" cy="313813"/>
            </a:xfrm>
            <a:prstGeom prst="rect">
              <a:avLst/>
            </a:prstGeom>
          </p:spPr>
        </p:pic>
        <p:sp>
          <p:nvSpPr>
            <p:cNvPr id="45" name="ZoneTexte 44">
              <a:extLst>
                <a:ext uri="{FF2B5EF4-FFF2-40B4-BE49-F238E27FC236}">
                  <a16:creationId xmlns:a16="http://schemas.microsoft.com/office/drawing/2014/main" id="{B57276BF-97EF-FB8E-1F4E-EE4E1447572B}"/>
                </a:ext>
              </a:extLst>
            </p:cNvPr>
            <p:cNvSpPr txBox="1"/>
            <p:nvPr/>
          </p:nvSpPr>
          <p:spPr>
            <a:xfrm>
              <a:off x="6757791" y="3566831"/>
              <a:ext cx="705642" cy="246221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bg1"/>
              </a:solidFill>
            </a:ln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GB" sz="1000" dirty="0"/>
                <a:t>Validate</a:t>
              </a:r>
              <a:endParaRPr lang="fr-FR" sz="1000" dirty="0"/>
            </a:p>
          </p:txBody>
        </p:sp>
      </p:grpSp>
      <p:grpSp>
        <p:nvGrpSpPr>
          <p:cNvPr id="143" name="Groupe 142">
            <a:extLst>
              <a:ext uri="{FF2B5EF4-FFF2-40B4-BE49-F238E27FC236}">
                <a16:creationId xmlns:a16="http://schemas.microsoft.com/office/drawing/2014/main" id="{EB4BC848-D3EC-4008-14F8-29184C078291}"/>
              </a:ext>
            </a:extLst>
          </p:cNvPr>
          <p:cNvGrpSpPr/>
          <p:nvPr/>
        </p:nvGrpSpPr>
        <p:grpSpPr>
          <a:xfrm>
            <a:off x="838200" y="1903263"/>
            <a:ext cx="2475659" cy="683146"/>
            <a:chOff x="838200" y="1903263"/>
            <a:chExt cx="2475659" cy="683146"/>
          </a:xfrm>
        </p:grpSpPr>
        <p:sp>
          <p:nvSpPr>
            <p:cNvPr id="15" name="ZoneTexte 14">
              <a:extLst>
                <a:ext uri="{FF2B5EF4-FFF2-40B4-BE49-F238E27FC236}">
                  <a16:creationId xmlns:a16="http://schemas.microsoft.com/office/drawing/2014/main" id="{F4A05D15-F611-9E23-569F-90223C73511C}"/>
                </a:ext>
              </a:extLst>
            </p:cNvPr>
            <p:cNvSpPr txBox="1"/>
            <p:nvPr/>
          </p:nvSpPr>
          <p:spPr>
            <a:xfrm>
              <a:off x="838200" y="2095272"/>
              <a:ext cx="2151888" cy="400110"/>
            </a:xfrm>
            <a:prstGeom prst="rect">
              <a:avLst/>
            </a:prstGeom>
            <a:solidFill>
              <a:schemeClr val="tx2"/>
            </a:solidFill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Possible paper based catalogue in place</a:t>
              </a:r>
            </a:p>
          </p:txBody>
        </p:sp>
        <p:pic>
          <p:nvPicPr>
            <p:cNvPr id="58" name="Image 57" descr="Une image contenant capture d’écran, texte, Rectangle, ligne&#10;&#10;Description générée automatiquement">
              <a:extLst>
                <a:ext uri="{FF2B5EF4-FFF2-40B4-BE49-F238E27FC236}">
                  <a16:creationId xmlns:a16="http://schemas.microsoft.com/office/drawing/2014/main" id="{C556191A-5F67-1E3D-2E01-7B8C2871D28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782524" y="1903263"/>
              <a:ext cx="531335" cy="683146"/>
            </a:xfrm>
            <a:prstGeom prst="rect">
              <a:avLst/>
            </a:prstGeom>
          </p:spPr>
        </p:pic>
      </p:grpSp>
      <p:grpSp>
        <p:nvGrpSpPr>
          <p:cNvPr id="138" name="Groupe 137">
            <a:extLst>
              <a:ext uri="{FF2B5EF4-FFF2-40B4-BE49-F238E27FC236}">
                <a16:creationId xmlns:a16="http://schemas.microsoft.com/office/drawing/2014/main" id="{BE6D01A7-2337-BE29-6297-84B5DCE81EB2}"/>
              </a:ext>
            </a:extLst>
          </p:cNvPr>
          <p:cNvGrpSpPr/>
          <p:nvPr/>
        </p:nvGrpSpPr>
        <p:grpSpPr>
          <a:xfrm>
            <a:off x="6797479" y="3186184"/>
            <a:ext cx="587019" cy="641557"/>
            <a:chOff x="5807418" y="4213928"/>
            <a:chExt cx="587019" cy="641557"/>
          </a:xfrm>
        </p:grpSpPr>
        <p:sp>
          <p:nvSpPr>
            <p:cNvPr id="47" name="ZoneTexte 46">
              <a:extLst>
                <a:ext uri="{FF2B5EF4-FFF2-40B4-BE49-F238E27FC236}">
                  <a16:creationId xmlns:a16="http://schemas.microsoft.com/office/drawing/2014/main" id="{805C1A8F-A489-A119-95B0-60F5642C1315}"/>
                </a:ext>
              </a:extLst>
            </p:cNvPr>
            <p:cNvSpPr txBox="1"/>
            <p:nvPr/>
          </p:nvSpPr>
          <p:spPr>
            <a:xfrm>
              <a:off x="5807418" y="4609264"/>
              <a:ext cx="587019" cy="246221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bg1"/>
              </a:solidFill>
            </a:ln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GB" sz="1000" dirty="0"/>
                <a:t>Enrich</a:t>
              </a:r>
              <a:endParaRPr lang="fr-FR" sz="1000" dirty="0"/>
            </a:p>
          </p:txBody>
        </p:sp>
        <p:pic>
          <p:nvPicPr>
            <p:cNvPr id="62" name="Image 61" descr="Une image contenant symbole&#10;&#10;Description générée automatiquement">
              <a:extLst>
                <a:ext uri="{FF2B5EF4-FFF2-40B4-BE49-F238E27FC236}">
                  <a16:creationId xmlns:a16="http://schemas.microsoft.com/office/drawing/2014/main" id="{CF72BD34-9357-F3DF-66A6-B58BFA10CF53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5932508" y="4213928"/>
              <a:ext cx="326984" cy="326984"/>
            </a:xfrm>
            <a:prstGeom prst="rect">
              <a:avLst/>
            </a:prstGeom>
          </p:spPr>
        </p:pic>
      </p:grpSp>
      <p:sp>
        <p:nvSpPr>
          <p:cNvPr id="7" name="Triangle 6">
            <a:extLst>
              <a:ext uri="{FF2B5EF4-FFF2-40B4-BE49-F238E27FC236}">
                <a16:creationId xmlns:a16="http://schemas.microsoft.com/office/drawing/2014/main" id="{590D1CEC-3676-BF16-EEA9-F115A8A77E44}"/>
              </a:ext>
            </a:extLst>
          </p:cNvPr>
          <p:cNvSpPr/>
          <p:nvPr/>
        </p:nvSpPr>
        <p:spPr>
          <a:xfrm rot="8099962">
            <a:off x="6571932" y="2639087"/>
            <a:ext cx="475908" cy="251327"/>
          </a:xfrm>
          <a:prstGeom prst="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Triangle 9">
            <a:extLst>
              <a:ext uri="{FF2B5EF4-FFF2-40B4-BE49-F238E27FC236}">
                <a16:creationId xmlns:a16="http://schemas.microsoft.com/office/drawing/2014/main" id="{79AF9F71-C5E4-ED09-DD65-2106142226A2}"/>
              </a:ext>
            </a:extLst>
          </p:cNvPr>
          <p:cNvSpPr/>
          <p:nvPr/>
        </p:nvSpPr>
        <p:spPr>
          <a:xfrm rot="18316802">
            <a:off x="5204123" y="4045548"/>
            <a:ext cx="475908" cy="251327"/>
          </a:xfrm>
          <a:prstGeom prst="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Triangle 10">
            <a:extLst>
              <a:ext uri="{FF2B5EF4-FFF2-40B4-BE49-F238E27FC236}">
                <a16:creationId xmlns:a16="http://schemas.microsoft.com/office/drawing/2014/main" id="{B979F296-0C74-B33F-D3E2-17EAD84B44D3}"/>
              </a:ext>
            </a:extLst>
          </p:cNvPr>
          <p:cNvSpPr/>
          <p:nvPr/>
        </p:nvSpPr>
        <p:spPr>
          <a:xfrm rot="13891002">
            <a:off x="6513790" y="4021443"/>
            <a:ext cx="475908" cy="251327"/>
          </a:xfrm>
          <a:prstGeom prst="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3937057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>
            <a:extLst>
              <a:ext uri="{FF2B5EF4-FFF2-40B4-BE49-F238E27FC236}">
                <a16:creationId xmlns:a16="http://schemas.microsoft.com/office/drawing/2014/main" id="{ED7F4D36-6498-84F0-98E6-8EE926BC9B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Basic catalogue management (HCP)</a:t>
            </a:r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C11D3862-2AA7-5D58-C9AC-B415A4A22CE2}"/>
              </a:ext>
            </a:extLst>
          </p:cNvPr>
          <p:cNvSpPr txBox="1"/>
          <p:nvPr/>
        </p:nvSpPr>
        <p:spPr>
          <a:xfrm>
            <a:off x="838200" y="1484852"/>
            <a:ext cx="2151888" cy="553998"/>
          </a:xfrm>
          <a:prstGeom prst="rect">
            <a:avLst/>
          </a:prstGeom>
          <a:solidFill>
            <a:schemeClr val="accent1"/>
          </a:solidFill>
          <a:effectLst/>
        </p:spPr>
        <p:txBody>
          <a:bodyPr wrap="square">
            <a:spAutoFit/>
          </a:bodyPr>
          <a:lstStyle/>
          <a:p>
            <a:pPr algn="ctr"/>
            <a:r>
              <a:rPr lang="en-US" sz="1000" dirty="0"/>
              <a:t>HCP may request to add new products to the hospital catalogue</a:t>
            </a: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9005BBD0-8009-ED51-FB67-CF50D3A3970C}"/>
              </a:ext>
            </a:extLst>
          </p:cNvPr>
          <p:cNvSpPr txBox="1"/>
          <p:nvPr/>
        </p:nvSpPr>
        <p:spPr>
          <a:xfrm>
            <a:off x="177586" y="6246653"/>
            <a:ext cx="3242499" cy="246221"/>
          </a:xfrm>
          <a:prstGeom prst="rect">
            <a:avLst/>
          </a:prstGeom>
          <a:noFill/>
          <a:effectLst/>
        </p:spPr>
        <p:txBody>
          <a:bodyPr wrap="square">
            <a:spAutoFit/>
          </a:bodyPr>
          <a:lstStyle/>
          <a:p>
            <a:r>
              <a:rPr lang="en-US" sz="1000" dirty="0"/>
              <a:t>HCP: Healthcare Professional</a:t>
            </a:r>
          </a:p>
        </p:txBody>
      </p:sp>
      <p:grpSp>
        <p:nvGrpSpPr>
          <p:cNvPr id="144" name="Groupe 143">
            <a:extLst>
              <a:ext uri="{FF2B5EF4-FFF2-40B4-BE49-F238E27FC236}">
                <a16:creationId xmlns:a16="http://schemas.microsoft.com/office/drawing/2014/main" id="{FA2B5721-74EE-E7C8-E446-BC6B16F3AED0}"/>
              </a:ext>
            </a:extLst>
          </p:cNvPr>
          <p:cNvGrpSpPr/>
          <p:nvPr/>
        </p:nvGrpSpPr>
        <p:grpSpPr>
          <a:xfrm>
            <a:off x="177585" y="2753012"/>
            <a:ext cx="3242499" cy="4042505"/>
            <a:chOff x="177585" y="2753012"/>
            <a:chExt cx="3242499" cy="4042505"/>
          </a:xfrm>
        </p:grpSpPr>
        <p:sp>
          <p:nvSpPr>
            <p:cNvPr id="2" name="ZoneTexte 1">
              <a:extLst>
                <a:ext uri="{FF2B5EF4-FFF2-40B4-BE49-F238E27FC236}">
                  <a16:creationId xmlns:a16="http://schemas.microsoft.com/office/drawing/2014/main" id="{D1F2B2DA-2A6E-459A-E169-C5967D09BBC9}"/>
                </a:ext>
              </a:extLst>
            </p:cNvPr>
            <p:cNvSpPr txBox="1"/>
            <p:nvPr/>
          </p:nvSpPr>
          <p:spPr>
            <a:xfrm>
              <a:off x="177585" y="6549296"/>
              <a:ext cx="3242499" cy="246221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r>
                <a:rPr lang="en-US" sz="1000" dirty="0"/>
                <a:t>GPO: Group purchasing organizations</a:t>
              </a:r>
            </a:p>
          </p:txBody>
        </p:sp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699FC6C5-5DE4-4BCB-9368-2DF0A76CCC2B}"/>
                </a:ext>
              </a:extLst>
            </p:cNvPr>
            <p:cNvSpPr/>
            <p:nvPr/>
          </p:nvSpPr>
          <p:spPr>
            <a:xfrm>
              <a:off x="838201" y="2753012"/>
              <a:ext cx="2151888" cy="400110"/>
            </a:xfrm>
            <a:prstGeom prst="rect">
              <a:avLst/>
            </a:prstGeom>
            <a:solidFill>
              <a:schemeClr val="accent2"/>
            </a:solidFill>
            <a:ln w="254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Verdana"/>
                  <a:ea typeface="+mn-ea"/>
                  <a:cs typeface="+mn-cs"/>
                </a:rPr>
                <a:t>GPO </a:t>
              </a:r>
            </a:p>
          </p:txBody>
        </p:sp>
      </p:grpSp>
      <p:sp>
        <p:nvSpPr>
          <p:cNvPr id="5" name="Rectangle 4">
            <a:extLst>
              <a:ext uri="{FF2B5EF4-FFF2-40B4-BE49-F238E27FC236}">
                <a16:creationId xmlns:a16="http://schemas.microsoft.com/office/drawing/2014/main" id="{2DBCCBDD-26A1-8734-5A72-E51A30FF3E48}"/>
              </a:ext>
            </a:extLst>
          </p:cNvPr>
          <p:cNvSpPr/>
          <p:nvPr/>
        </p:nvSpPr>
        <p:spPr>
          <a:xfrm>
            <a:off x="838200" y="3215586"/>
            <a:ext cx="2161346" cy="400110"/>
          </a:xfrm>
          <a:prstGeom prst="rect">
            <a:avLst/>
          </a:prstGeom>
          <a:solidFill>
            <a:schemeClr val="accent2"/>
          </a:solidFill>
          <a:ln w="2540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Locally managed 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102B252-0DE4-ED15-33FF-56F54926AB90}"/>
              </a:ext>
            </a:extLst>
          </p:cNvPr>
          <p:cNvSpPr/>
          <p:nvPr/>
        </p:nvSpPr>
        <p:spPr>
          <a:xfrm>
            <a:off x="838202" y="3689942"/>
            <a:ext cx="2151888" cy="400110"/>
          </a:xfrm>
          <a:prstGeom prst="rect">
            <a:avLst/>
          </a:prstGeom>
          <a:solidFill>
            <a:schemeClr val="accent2"/>
          </a:solidFill>
          <a:ln w="2540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Supplier managed </a:t>
            </a:r>
          </a:p>
        </p:txBody>
      </p:sp>
      <p:grpSp>
        <p:nvGrpSpPr>
          <p:cNvPr id="142" name="Groupe 141">
            <a:extLst>
              <a:ext uri="{FF2B5EF4-FFF2-40B4-BE49-F238E27FC236}">
                <a16:creationId xmlns:a16="http://schemas.microsoft.com/office/drawing/2014/main" id="{59741AB5-1F6E-C05F-4330-5BD0A256B243}"/>
              </a:ext>
            </a:extLst>
          </p:cNvPr>
          <p:cNvGrpSpPr/>
          <p:nvPr/>
        </p:nvGrpSpPr>
        <p:grpSpPr>
          <a:xfrm>
            <a:off x="2990088" y="2865308"/>
            <a:ext cx="1662854" cy="1127384"/>
            <a:chOff x="2990088" y="2865308"/>
            <a:chExt cx="1662854" cy="1127384"/>
          </a:xfrm>
        </p:grpSpPr>
        <p:sp>
          <p:nvSpPr>
            <p:cNvPr id="14" name="Flèche vers la droite 13">
              <a:extLst>
                <a:ext uri="{FF2B5EF4-FFF2-40B4-BE49-F238E27FC236}">
                  <a16:creationId xmlns:a16="http://schemas.microsoft.com/office/drawing/2014/main" id="{0CC6F34E-9488-E654-0E4D-F8729424E635}"/>
                </a:ext>
              </a:extLst>
            </p:cNvPr>
            <p:cNvSpPr/>
            <p:nvPr/>
          </p:nvSpPr>
          <p:spPr>
            <a:xfrm>
              <a:off x="2999546" y="3198515"/>
              <a:ext cx="1653396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13" name="Demi-tour 12">
              <a:extLst>
                <a:ext uri="{FF2B5EF4-FFF2-40B4-BE49-F238E27FC236}">
                  <a16:creationId xmlns:a16="http://schemas.microsoft.com/office/drawing/2014/main" id="{4D71AFE5-0A7A-7A62-6169-31EC1862F6D8}"/>
                </a:ext>
              </a:extLst>
            </p:cNvPr>
            <p:cNvSpPr/>
            <p:nvPr/>
          </p:nvSpPr>
          <p:spPr>
            <a:xfrm rot="5400000">
              <a:off x="2848795" y="3006601"/>
              <a:ext cx="1127384" cy="844798"/>
            </a:xfrm>
            <a:prstGeom prst="uturnArrow">
              <a:avLst>
                <a:gd name="adj1" fmla="val 25978"/>
                <a:gd name="adj2" fmla="val 12989"/>
                <a:gd name="adj3" fmla="val 0"/>
                <a:gd name="adj4" fmla="val 32342"/>
                <a:gd name="adj5" fmla="val 100000"/>
              </a:avLst>
            </a:prstGeom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solidFill>
                  <a:schemeClr val="tx1"/>
                </a:solidFill>
              </a:endParaRPr>
            </a:p>
          </p:txBody>
        </p:sp>
      </p:grpSp>
      <p:sp>
        <p:nvSpPr>
          <p:cNvPr id="18" name="ZoneTexte 17">
            <a:extLst>
              <a:ext uri="{FF2B5EF4-FFF2-40B4-BE49-F238E27FC236}">
                <a16:creationId xmlns:a16="http://schemas.microsoft.com/office/drawing/2014/main" id="{633F6B5A-F017-18CF-C9B3-5D25B933AA28}"/>
              </a:ext>
            </a:extLst>
          </p:cNvPr>
          <p:cNvSpPr txBox="1"/>
          <p:nvPr/>
        </p:nvSpPr>
        <p:spPr>
          <a:xfrm>
            <a:off x="838200" y="5188378"/>
            <a:ext cx="2151888" cy="246221"/>
          </a:xfrm>
          <a:prstGeom prst="rect">
            <a:avLst/>
          </a:prstGeom>
          <a:solidFill>
            <a:schemeClr val="accent4"/>
          </a:solidFill>
          <a:effectLst/>
        </p:spPr>
        <p:txBody>
          <a:bodyPr wrap="square">
            <a:spAutoFit/>
          </a:bodyPr>
          <a:lstStyle/>
          <a:p>
            <a:pPr algn="ctr"/>
            <a:r>
              <a:rPr lang="en-US" sz="1000" dirty="0"/>
              <a:t>Method of sharing via email </a:t>
            </a:r>
          </a:p>
        </p:txBody>
      </p:sp>
      <p:grpSp>
        <p:nvGrpSpPr>
          <p:cNvPr id="17" name="Groupe 16">
            <a:extLst>
              <a:ext uri="{FF2B5EF4-FFF2-40B4-BE49-F238E27FC236}">
                <a16:creationId xmlns:a16="http://schemas.microsoft.com/office/drawing/2014/main" id="{32E00A2A-912D-EAF6-00AA-8CC3B214ADE0}"/>
              </a:ext>
            </a:extLst>
          </p:cNvPr>
          <p:cNvGrpSpPr/>
          <p:nvPr/>
        </p:nvGrpSpPr>
        <p:grpSpPr>
          <a:xfrm>
            <a:off x="5068909" y="2425298"/>
            <a:ext cx="2151888" cy="3163190"/>
            <a:chOff x="5068909" y="2425298"/>
            <a:chExt cx="2151888" cy="3163190"/>
          </a:xfrm>
        </p:grpSpPr>
        <p:sp>
          <p:nvSpPr>
            <p:cNvPr id="12" name="Ellipse 11">
              <a:extLst>
                <a:ext uri="{FF2B5EF4-FFF2-40B4-BE49-F238E27FC236}">
                  <a16:creationId xmlns:a16="http://schemas.microsoft.com/office/drawing/2014/main" id="{ECB1E592-BE50-331B-520A-DCE6BCDC93AB}"/>
                </a:ext>
              </a:extLst>
            </p:cNvPr>
            <p:cNvSpPr/>
            <p:nvPr/>
          </p:nvSpPr>
          <p:spPr>
            <a:xfrm>
              <a:off x="5068909" y="2425298"/>
              <a:ext cx="2005666" cy="1978920"/>
            </a:xfrm>
            <a:prstGeom prst="ellipse">
              <a:avLst/>
            </a:prstGeom>
            <a:noFill/>
            <a:ln w="254000">
              <a:solidFill>
                <a:schemeClr val="accent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9" name="ZoneTexte 18">
              <a:extLst>
                <a:ext uri="{FF2B5EF4-FFF2-40B4-BE49-F238E27FC236}">
                  <a16:creationId xmlns:a16="http://schemas.microsoft.com/office/drawing/2014/main" id="{7BC4CB02-5E94-A6BC-237C-A6C2F81261CA}"/>
                </a:ext>
              </a:extLst>
            </p:cNvPr>
            <p:cNvSpPr txBox="1"/>
            <p:nvPr/>
          </p:nvSpPr>
          <p:spPr>
            <a:xfrm>
              <a:off x="5068909" y="5188378"/>
              <a:ext cx="2151888" cy="400110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2C6C"/>
                  </a:solidFill>
                  <a:effectLst/>
                  <a:uLnTx/>
                  <a:uFillTx/>
                  <a:latin typeface="Verdana"/>
                  <a:ea typeface="+mn-ea"/>
                  <a:cs typeface="+mn-cs"/>
                </a:rPr>
                <a:t>Catalogue team responsible for this part</a:t>
              </a:r>
            </a:p>
          </p:txBody>
        </p:sp>
      </p:grpSp>
      <p:sp>
        <p:nvSpPr>
          <p:cNvPr id="30" name="Triangle 29">
            <a:extLst>
              <a:ext uri="{FF2B5EF4-FFF2-40B4-BE49-F238E27FC236}">
                <a16:creationId xmlns:a16="http://schemas.microsoft.com/office/drawing/2014/main" id="{1511442F-01A0-39B4-A942-E76ECC15A8A7}"/>
              </a:ext>
            </a:extLst>
          </p:cNvPr>
          <p:cNvSpPr/>
          <p:nvPr/>
        </p:nvSpPr>
        <p:spPr>
          <a:xfrm rot="2706982">
            <a:off x="5204123" y="2535978"/>
            <a:ext cx="475908" cy="251327"/>
          </a:xfrm>
          <a:prstGeom prst="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140" name="Groupe 139">
            <a:extLst>
              <a:ext uri="{FF2B5EF4-FFF2-40B4-BE49-F238E27FC236}">
                <a16:creationId xmlns:a16="http://schemas.microsoft.com/office/drawing/2014/main" id="{54768AE3-0D1A-D090-7506-28785663EE20}"/>
              </a:ext>
            </a:extLst>
          </p:cNvPr>
          <p:cNvGrpSpPr/>
          <p:nvPr/>
        </p:nvGrpSpPr>
        <p:grpSpPr>
          <a:xfrm>
            <a:off x="4757504" y="3146300"/>
            <a:ext cx="685620" cy="670185"/>
            <a:chOff x="5751312" y="2248735"/>
            <a:chExt cx="685620" cy="670185"/>
          </a:xfrm>
        </p:grpSpPr>
        <p:sp>
          <p:nvSpPr>
            <p:cNvPr id="23" name="ZoneTexte 22">
              <a:extLst>
                <a:ext uri="{FF2B5EF4-FFF2-40B4-BE49-F238E27FC236}">
                  <a16:creationId xmlns:a16="http://schemas.microsoft.com/office/drawing/2014/main" id="{59DC5F50-9BD8-0066-F1DF-C1531777FD28}"/>
                </a:ext>
              </a:extLst>
            </p:cNvPr>
            <p:cNvSpPr txBox="1"/>
            <p:nvPr/>
          </p:nvSpPr>
          <p:spPr>
            <a:xfrm>
              <a:off x="5751312" y="2672699"/>
              <a:ext cx="643125" cy="246221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bg1"/>
              </a:solidFill>
            </a:ln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Review</a:t>
              </a:r>
            </a:p>
          </p:txBody>
        </p:sp>
        <p:pic>
          <p:nvPicPr>
            <p:cNvPr id="40" name="Image 39" descr="Une image contenant cercle, Graphique, créativité&#10;&#10;Description générée automatiquement">
              <a:extLst>
                <a:ext uri="{FF2B5EF4-FFF2-40B4-BE49-F238E27FC236}">
                  <a16:creationId xmlns:a16="http://schemas.microsoft.com/office/drawing/2014/main" id="{697B5A9B-1467-652A-8251-BE4805B3F61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755067" y="2248735"/>
              <a:ext cx="681865" cy="325436"/>
            </a:xfrm>
            <a:prstGeom prst="rect">
              <a:avLst/>
            </a:prstGeom>
          </p:spPr>
        </p:pic>
      </p:grpSp>
      <p:grpSp>
        <p:nvGrpSpPr>
          <p:cNvPr id="139" name="Groupe 138">
            <a:extLst>
              <a:ext uri="{FF2B5EF4-FFF2-40B4-BE49-F238E27FC236}">
                <a16:creationId xmlns:a16="http://schemas.microsoft.com/office/drawing/2014/main" id="{DA7D1EB0-70F9-20AE-73B6-0F573CEA3224}"/>
              </a:ext>
            </a:extLst>
          </p:cNvPr>
          <p:cNvGrpSpPr/>
          <p:nvPr/>
        </p:nvGrpSpPr>
        <p:grpSpPr>
          <a:xfrm>
            <a:off x="5747830" y="2182089"/>
            <a:ext cx="705642" cy="601605"/>
            <a:chOff x="6757791" y="3211447"/>
            <a:chExt cx="705642" cy="601605"/>
          </a:xfrm>
        </p:grpSpPr>
        <p:pic>
          <p:nvPicPr>
            <p:cNvPr id="42" name="Image 41" descr="Une image contenant Graphique, Caractère coloré, symbole, graphisme&#10;&#10;Description générée automatiquement">
              <a:extLst>
                <a:ext uri="{FF2B5EF4-FFF2-40B4-BE49-F238E27FC236}">
                  <a16:creationId xmlns:a16="http://schemas.microsoft.com/office/drawing/2014/main" id="{C5C9240C-45AF-5116-5E10-EE5B30605E6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891718" y="3211447"/>
              <a:ext cx="437788" cy="313813"/>
            </a:xfrm>
            <a:prstGeom prst="rect">
              <a:avLst/>
            </a:prstGeom>
          </p:spPr>
        </p:pic>
        <p:sp>
          <p:nvSpPr>
            <p:cNvPr id="45" name="ZoneTexte 44">
              <a:extLst>
                <a:ext uri="{FF2B5EF4-FFF2-40B4-BE49-F238E27FC236}">
                  <a16:creationId xmlns:a16="http://schemas.microsoft.com/office/drawing/2014/main" id="{B57276BF-97EF-FB8E-1F4E-EE4E1447572B}"/>
                </a:ext>
              </a:extLst>
            </p:cNvPr>
            <p:cNvSpPr txBox="1"/>
            <p:nvPr/>
          </p:nvSpPr>
          <p:spPr>
            <a:xfrm>
              <a:off x="6757791" y="3566831"/>
              <a:ext cx="705642" cy="246221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bg1"/>
              </a:solidFill>
            </a:ln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GB" sz="1000" dirty="0"/>
                <a:t>Validate</a:t>
              </a:r>
              <a:endParaRPr lang="fr-FR" sz="1000" dirty="0"/>
            </a:p>
          </p:txBody>
        </p:sp>
      </p:grpSp>
      <p:grpSp>
        <p:nvGrpSpPr>
          <p:cNvPr id="143" name="Groupe 142">
            <a:extLst>
              <a:ext uri="{FF2B5EF4-FFF2-40B4-BE49-F238E27FC236}">
                <a16:creationId xmlns:a16="http://schemas.microsoft.com/office/drawing/2014/main" id="{EB4BC848-D3EC-4008-14F8-29184C078291}"/>
              </a:ext>
            </a:extLst>
          </p:cNvPr>
          <p:cNvGrpSpPr/>
          <p:nvPr/>
        </p:nvGrpSpPr>
        <p:grpSpPr>
          <a:xfrm>
            <a:off x="838200" y="1903263"/>
            <a:ext cx="2475659" cy="683146"/>
            <a:chOff x="838200" y="1903263"/>
            <a:chExt cx="2475659" cy="683146"/>
          </a:xfrm>
        </p:grpSpPr>
        <p:sp>
          <p:nvSpPr>
            <p:cNvPr id="15" name="ZoneTexte 14">
              <a:extLst>
                <a:ext uri="{FF2B5EF4-FFF2-40B4-BE49-F238E27FC236}">
                  <a16:creationId xmlns:a16="http://schemas.microsoft.com/office/drawing/2014/main" id="{F4A05D15-F611-9E23-569F-90223C73511C}"/>
                </a:ext>
              </a:extLst>
            </p:cNvPr>
            <p:cNvSpPr txBox="1"/>
            <p:nvPr/>
          </p:nvSpPr>
          <p:spPr>
            <a:xfrm>
              <a:off x="838200" y="2095272"/>
              <a:ext cx="2151888" cy="400110"/>
            </a:xfrm>
            <a:prstGeom prst="rect">
              <a:avLst/>
            </a:prstGeom>
            <a:solidFill>
              <a:schemeClr val="tx2"/>
            </a:solidFill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Possible paper based catalogue in place</a:t>
              </a:r>
            </a:p>
          </p:txBody>
        </p:sp>
        <p:pic>
          <p:nvPicPr>
            <p:cNvPr id="58" name="Image 57" descr="Une image contenant capture d’écran, texte, Rectangle, ligne&#10;&#10;Description générée automatiquement">
              <a:extLst>
                <a:ext uri="{FF2B5EF4-FFF2-40B4-BE49-F238E27FC236}">
                  <a16:creationId xmlns:a16="http://schemas.microsoft.com/office/drawing/2014/main" id="{C556191A-5F67-1E3D-2E01-7B8C2871D28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782524" y="1903263"/>
              <a:ext cx="531335" cy="683146"/>
            </a:xfrm>
            <a:prstGeom prst="rect">
              <a:avLst/>
            </a:prstGeom>
          </p:spPr>
        </p:pic>
      </p:grpSp>
      <p:grpSp>
        <p:nvGrpSpPr>
          <p:cNvPr id="138" name="Groupe 137">
            <a:extLst>
              <a:ext uri="{FF2B5EF4-FFF2-40B4-BE49-F238E27FC236}">
                <a16:creationId xmlns:a16="http://schemas.microsoft.com/office/drawing/2014/main" id="{BE6D01A7-2337-BE29-6297-84B5DCE81EB2}"/>
              </a:ext>
            </a:extLst>
          </p:cNvPr>
          <p:cNvGrpSpPr/>
          <p:nvPr/>
        </p:nvGrpSpPr>
        <p:grpSpPr>
          <a:xfrm>
            <a:off x="6797479" y="3186184"/>
            <a:ext cx="587019" cy="641557"/>
            <a:chOff x="5807418" y="4213928"/>
            <a:chExt cx="587019" cy="641557"/>
          </a:xfrm>
        </p:grpSpPr>
        <p:sp>
          <p:nvSpPr>
            <p:cNvPr id="47" name="ZoneTexte 46">
              <a:extLst>
                <a:ext uri="{FF2B5EF4-FFF2-40B4-BE49-F238E27FC236}">
                  <a16:creationId xmlns:a16="http://schemas.microsoft.com/office/drawing/2014/main" id="{805C1A8F-A489-A119-95B0-60F5642C1315}"/>
                </a:ext>
              </a:extLst>
            </p:cNvPr>
            <p:cNvSpPr txBox="1"/>
            <p:nvPr/>
          </p:nvSpPr>
          <p:spPr>
            <a:xfrm>
              <a:off x="5807418" y="4609264"/>
              <a:ext cx="587019" cy="246221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bg1"/>
              </a:solidFill>
            </a:ln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GB" sz="1000" dirty="0"/>
                <a:t>Enrich</a:t>
              </a:r>
              <a:endParaRPr lang="fr-FR" sz="1000" dirty="0"/>
            </a:p>
          </p:txBody>
        </p:sp>
        <p:pic>
          <p:nvPicPr>
            <p:cNvPr id="62" name="Image 61" descr="Une image contenant symbole&#10;&#10;Description générée automatiquement">
              <a:extLst>
                <a:ext uri="{FF2B5EF4-FFF2-40B4-BE49-F238E27FC236}">
                  <a16:creationId xmlns:a16="http://schemas.microsoft.com/office/drawing/2014/main" id="{CF72BD34-9357-F3DF-66A6-B58BFA10CF53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5932508" y="4213928"/>
              <a:ext cx="326984" cy="326984"/>
            </a:xfrm>
            <a:prstGeom prst="rect">
              <a:avLst/>
            </a:prstGeom>
          </p:spPr>
        </p:pic>
      </p:grpSp>
      <p:grpSp>
        <p:nvGrpSpPr>
          <p:cNvPr id="137" name="Groupe 136">
            <a:extLst>
              <a:ext uri="{FF2B5EF4-FFF2-40B4-BE49-F238E27FC236}">
                <a16:creationId xmlns:a16="http://schemas.microsoft.com/office/drawing/2014/main" id="{86291236-1850-1962-F14B-982C750D0839}"/>
              </a:ext>
            </a:extLst>
          </p:cNvPr>
          <p:cNvGrpSpPr/>
          <p:nvPr/>
        </p:nvGrpSpPr>
        <p:grpSpPr>
          <a:xfrm>
            <a:off x="5772136" y="3878377"/>
            <a:ext cx="643125" cy="821451"/>
            <a:chOff x="4789155" y="2991601"/>
            <a:chExt cx="643125" cy="821451"/>
          </a:xfrm>
        </p:grpSpPr>
        <p:sp>
          <p:nvSpPr>
            <p:cNvPr id="55" name="ZoneTexte 54">
              <a:extLst>
                <a:ext uri="{FF2B5EF4-FFF2-40B4-BE49-F238E27FC236}">
                  <a16:creationId xmlns:a16="http://schemas.microsoft.com/office/drawing/2014/main" id="{F80A6811-AAD5-F183-9764-21258FC9A2F4}"/>
                </a:ext>
              </a:extLst>
            </p:cNvPr>
            <p:cNvSpPr txBox="1"/>
            <p:nvPr/>
          </p:nvSpPr>
          <p:spPr>
            <a:xfrm>
              <a:off x="4789155" y="3566831"/>
              <a:ext cx="643125" cy="246221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bg1"/>
              </a:solidFill>
            </a:ln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GB" sz="1000" dirty="0"/>
                <a:t>Publish</a:t>
              </a:r>
              <a:endParaRPr lang="fr-FR" sz="1000" dirty="0"/>
            </a:p>
          </p:txBody>
        </p:sp>
        <p:pic>
          <p:nvPicPr>
            <p:cNvPr id="64" name="Image 63" descr="Une image contenant Graphique, clipart, capture d’écran, graphisme&#10;&#10;Description générée automatiquement">
              <a:extLst>
                <a:ext uri="{FF2B5EF4-FFF2-40B4-BE49-F238E27FC236}">
                  <a16:creationId xmlns:a16="http://schemas.microsoft.com/office/drawing/2014/main" id="{340FD7A9-A124-1576-F3D7-E738C591F4EF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4918507" y="2991601"/>
              <a:ext cx="381776" cy="506878"/>
            </a:xfrm>
            <a:prstGeom prst="rect">
              <a:avLst/>
            </a:prstGeom>
          </p:spPr>
        </p:pic>
      </p:grpSp>
      <p:sp>
        <p:nvSpPr>
          <p:cNvPr id="7" name="Triangle 6">
            <a:extLst>
              <a:ext uri="{FF2B5EF4-FFF2-40B4-BE49-F238E27FC236}">
                <a16:creationId xmlns:a16="http://schemas.microsoft.com/office/drawing/2014/main" id="{590D1CEC-3676-BF16-EEA9-F115A8A77E44}"/>
              </a:ext>
            </a:extLst>
          </p:cNvPr>
          <p:cNvSpPr/>
          <p:nvPr/>
        </p:nvSpPr>
        <p:spPr>
          <a:xfrm rot="8099962">
            <a:off x="6571932" y="2639087"/>
            <a:ext cx="475908" cy="251327"/>
          </a:xfrm>
          <a:prstGeom prst="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Triangle 9">
            <a:extLst>
              <a:ext uri="{FF2B5EF4-FFF2-40B4-BE49-F238E27FC236}">
                <a16:creationId xmlns:a16="http://schemas.microsoft.com/office/drawing/2014/main" id="{79AF9F71-C5E4-ED09-DD65-2106142226A2}"/>
              </a:ext>
            </a:extLst>
          </p:cNvPr>
          <p:cNvSpPr/>
          <p:nvPr/>
        </p:nvSpPr>
        <p:spPr>
          <a:xfrm rot="18316802">
            <a:off x="5204123" y="4045548"/>
            <a:ext cx="475908" cy="251327"/>
          </a:xfrm>
          <a:prstGeom prst="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Triangle 10">
            <a:extLst>
              <a:ext uri="{FF2B5EF4-FFF2-40B4-BE49-F238E27FC236}">
                <a16:creationId xmlns:a16="http://schemas.microsoft.com/office/drawing/2014/main" id="{B979F296-0C74-B33F-D3E2-17EAD84B44D3}"/>
              </a:ext>
            </a:extLst>
          </p:cNvPr>
          <p:cNvSpPr/>
          <p:nvPr/>
        </p:nvSpPr>
        <p:spPr>
          <a:xfrm rot="13891002">
            <a:off x="6513790" y="4021443"/>
            <a:ext cx="475908" cy="251327"/>
          </a:xfrm>
          <a:prstGeom prst="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545152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>
            <a:extLst>
              <a:ext uri="{FF2B5EF4-FFF2-40B4-BE49-F238E27FC236}">
                <a16:creationId xmlns:a16="http://schemas.microsoft.com/office/drawing/2014/main" id="{ED7F4D36-6498-84F0-98E6-8EE926BC9B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Basic catalogue management (HCP)</a:t>
            </a:r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C11D3862-2AA7-5D58-C9AC-B415A4A22CE2}"/>
              </a:ext>
            </a:extLst>
          </p:cNvPr>
          <p:cNvSpPr txBox="1"/>
          <p:nvPr/>
        </p:nvSpPr>
        <p:spPr>
          <a:xfrm>
            <a:off x="838200" y="1484852"/>
            <a:ext cx="2151888" cy="553998"/>
          </a:xfrm>
          <a:prstGeom prst="rect">
            <a:avLst/>
          </a:prstGeom>
          <a:solidFill>
            <a:schemeClr val="accent1"/>
          </a:solidFill>
          <a:effectLst/>
        </p:spPr>
        <p:txBody>
          <a:bodyPr wrap="square">
            <a:spAutoFit/>
          </a:bodyPr>
          <a:lstStyle/>
          <a:p>
            <a:pPr algn="ctr"/>
            <a:r>
              <a:rPr lang="en-US" sz="1000" dirty="0"/>
              <a:t>HCP may request to add new products to the hospital catalogue</a:t>
            </a: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9005BBD0-8009-ED51-FB67-CF50D3A3970C}"/>
              </a:ext>
            </a:extLst>
          </p:cNvPr>
          <p:cNvSpPr txBox="1"/>
          <p:nvPr/>
        </p:nvSpPr>
        <p:spPr>
          <a:xfrm>
            <a:off x="177586" y="6246653"/>
            <a:ext cx="3242499" cy="246221"/>
          </a:xfrm>
          <a:prstGeom prst="rect">
            <a:avLst/>
          </a:prstGeom>
          <a:noFill/>
          <a:effectLst/>
        </p:spPr>
        <p:txBody>
          <a:bodyPr wrap="square">
            <a:spAutoFit/>
          </a:bodyPr>
          <a:lstStyle/>
          <a:p>
            <a:r>
              <a:rPr lang="en-US" sz="1000" dirty="0"/>
              <a:t>HCP: Healthcare Professional</a:t>
            </a:r>
          </a:p>
        </p:txBody>
      </p:sp>
      <p:grpSp>
        <p:nvGrpSpPr>
          <p:cNvPr id="144" name="Groupe 143">
            <a:extLst>
              <a:ext uri="{FF2B5EF4-FFF2-40B4-BE49-F238E27FC236}">
                <a16:creationId xmlns:a16="http://schemas.microsoft.com/office/drawing/2014/main" id="{FA2B5721-74EE-E7C8-E446-BC6B16F3AED0}"/>
              </a:ext>
            </a:extLst>
          </p:cNvPr>
          <p:cNvGrpSpPr/>
          <p:nvPr/>
        </p:nvGrpSpPr>
        <p:grpSpPr>
          <a:xfrm>
            <a:off x="177585" y="2753012"/>
            <a:ext cx="3242499" cy="4042505"/>
            <a:chOff x="177585" y="2753012"/>
            <a:chExt cx="3242499" cy="4042505"/>
          </a:xfrm>
        </p:grpSpPr>
        <p:sp>
          <p:nvSpPr>
            <p:cNvPr id="2" name="ZoneTexte 1">
              <a:extLst>
                <a:ext uri="{FF2B5EF4-FFF2-40B4-BE49-F238E27FC236}">
                  <a16:creationId xmlns:a16="http://schemas.microsoft.com/office/drawing/2014/main" id="{D1F2B2DA-2A6E-459A-E169-C5967D09BBC9}"/>
                </a:ext>
              </a:extLst>
            </p:cNvPr>
            <p:cNvSpPr txBox="1"/>
            <p:nvPr/>
          </p:nvSpPr>
          <p:spPr>
            <a:xfrm>
              <a:off x="177585" y="6549296"/>
              <a:ext cx="3242499" cy="246221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r>
                <a:rPr lang="en-US" sz="1000" dirty="0"/>
                <a:t>GPO: Group purchasing organizations</a:t>
              </a:r>
            </a:p>
          </p:txBody>
        </p:sp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699FC6C5-5DE4-4BCB-9368-2DF0A76CCC2B}"/>
                </a:ext>
              </a:extLst>
            </p:cNvPr>
            <p:cNvSpPr/>
            <p:nvPr/>
          </p:nvSpPr>
          <p:spPr>
            <a:xfrm>
              <a:off x="838201" y="2753012"/>
              <a:ext cx="2151888" cy="400110"/>
            </a:xfrm>
            <a:prstGeom prst="rect">
              <a:avLst/>
            </a:prstGeom>
            <a:solidFill>
              <a:schemeClr val="accent2"/>
            </a:solidFill>
            <a:ln w="254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Verdana"/>
                  <a:ea typeface="+mn-ea"/>
                  <a:cs typeface="+mn-cs"/>
                </a:rPr>
                <a:t>GPO </a:t>
              </a:r>
            </a:p>
          </p:txBody>
        </p:sp>
      </p:grpSp>
      <p:sp>
        <p:nvSpPr>
          <p:cNvPr id="5" name="Rectangle 4">
            <a:extLst>
              <a:ext uri="{FF2B5EF4-FFF2-40B4-BE49-F238E27FC236}">
                <a16:creationId xmlns:a16="http://schemas.microsoft.com/office/drawing/2014/main" id="{2DBCCBDD-26A1-8734-5A72-E51A30FF3E48}"/>
              </a:ext>
            </a:extLst>
          </p:cNvPr>
          <p:cNvSpPr/>
          <p:nvPr/>
        </p:nvSpPr>
        <p:spPr>
          <a:xfrm>
            <a:off x="838200" y="3215586"/>
            <a:ext cx="2161346" cy="400110"/>
          </a:xfrm>
          <a:prstGeom prst="rect">
            <a:avLst/>
          </a:prstGeom>
          <a:solidFill>
            <a:schemeClr val="accent2"/>
          </a:solidFill>
          <a:ln w="2540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Locally managed 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102B252-0DE4-ED15-33FF-56F54926AB90}"/>
              </a:ext>
            </a:extLst>
          </p:cNvPr>
          <p:cNvSpPr/>
          <p:nvPr/>
        </p:nvSpPr>
        <p:spPr>
          <a:xfrm>
            <a:off x="838202" y="3689942"/>
            <a:ext cx="2151888" cy="400110"/>
          </a:xfrm>
          <a:prstGeom prst="rect">
            <a:avLst/>
          </a:prstGeom>
          <a:solidFill>
            <a:schemeClr val="accent2"/>
          </a:solidFill>
          <a:ln w="2540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Supplier managed </a:t>
            </a:r>
          </a:p>
        </p:txBody>
      </p:sp>
      <p:grpSp>
        <p:nvGrpSpPr>
          <p:cNvPr id="142" name="Groupe 141">
            <a:extLst>
              <a:ext uri="{FF2B5EF4-FFF2-40B4-BE49-F238E27FC236}">
                <a16:creationId xmlns:a16="http://schemas.microsoft.com/office/drawing/2014/main" id="{59741AB5-1F6E-C05F-4330-5BD0A256B243}"/>
              </a:ext>
            </a:extLst>
          </p:cNvPr>
          <p:cNvGrpSpPr/>
          <p:nvPr/>
        </p:nvGrpSpPr>
        <p:grpSpPr>
          <a:xfrm>
            <a:off x="2990088" y="2865308"/>
            <a:ext cx="1662854" cy="1127384"/>
            <a:chOff x="2990088" y="2865308"/>
            <a:chExt cx="1662854" cy="1127384"/>
          </a:xfrm>
        </p:grpSpPr>
        <p:sp>
          <p:nvSpPr>
            <p:cNvPr id="14" name="Flèche vers la droite 13">
              <a:extLst>
                <a:ext uri="{FF2B5EF4-FFF2-40B4-BE49-F238E27FC236}">
                  <a16:creationId xmlns:a16="http://schemas.microsoft.com/office/drawing/2014/main" id="{0CC6F34E-9488-E654-0E4D-F8729424E635}"/>
                </a:ext>
              </a:extLst>
            </p:cNvPr>
            <p:cNvSpPr/>
            <p:nvPr/>
          </p:nvSpPr>
          <p:spPr>
            <a:xfrm>
              <a:off x="2999546" y="3198515"/>
              <a:ext cx="1653396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13" name="Demi-tour 12">
              <a:extLst>
                <a:ext uri="{FF2B5EF4-FFF2-40B4-BE49-F238E27FC236}">
                  <a16:creationId xmlns:a16="http://schemas.microsoft.com/office/drawing/2014/main" id="{4D71AFE5-0A7A-7A62-6169-31EC1862F6D8}"/>
                </a:ext>
              </a:extLst>
            </p:cNvPr>
            <p:cNvSpPr/>
            <p:nvPr/>
          </p:nvSpPr>
          <p:spPr>
            <a:xfrm rot="5400000">
              <a:off x="2848795" y="3006601"/>
              <a:ext cx="1127384" cy="844798"/>
            </a:xfrm>
            <a:prstGeom prst="uturnArrow">
              <a:avLst>
                <a:gd name="adj1" fmla="val 25978"/>
                <a:gd name="adj2" fmla="val 12989"/>
                <a:gd name="adj3" fmla="val 0"/>
                <a:gd name="adj4" fmla="val 32342"/>
                <a:gd name="adj5" fmla="val 100000"/>
              </a:avLst>
            </a:prstGeom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solidFill>
                  <a:schemeClr val="tx1"/>
                </a:solidFill>
              </a:endParaRPr>
            </a:p>
          </p:txBody>
        </p:sp>
      </p:grpSp>
      <p:sp>
        <p:nvSpPr>
          <p:cNvPr id="18" name="ZoneTexte 17">
            <a:extLst>
              <a:ext uri="{FF2B5EF4-FFF2-40B4-BE49-F238E27FC236}">
                <a16:creationId xmlns:a16="http://schemas.microsoft.com/office/drawing/2014/main" id="{633F6B5A-F017-18CF-C9B3-5D25B933AA28}"/>
              </a:ext>
            </a:extLst>
          </p:cNvPr>
          <p:cNvSpPr txBox="1"/>
          <p:nvPr/>
        </p:nvSpPr>
        <p:spPr>
          <a:xfrm>
            <a:off x="838200" y="5188378"/>
            <a:ext cx="2151888" cy="246221"/>
          </a:xfrm>
          <a:prstGeom prst="rect">
            <a:avLst/>
          </a:prstGeom>
          <a:solidFill>
            <a:schemeClr val="accent4"/>
          </a:solidFill>
          <a:effectLst/>
        </p:spPr>
        <p:txBody>
          <a:bodyPr wrap="square">
            <a:spAutoFit/>
          </a:bodyPr>
          <a:lstStyle/>
          <a:p>
            <a:pPr algn="ctr"/>
            <a:r>
              <a:rPr lang="en-US" sz="1000" dirty="0"/>
              <a:t>Method of sharing via email </a:t>
            </a:r>
          </a:p>
        </p:txBody>
      </p:sp>
      <p:grpSp>
        <p:nvGrpSpPr>
          <p:cNvPr id="17" name="Groupe 16">
            <a:extLst>
              <a:ext uri="{FF2B5EF4-FFF2-40B4-BE49-F238E27FC236}">
                <a16:creationId xmlns:a16="http://schemas.microsoft.com/office/drawing/2014/main" id="{32E00A2A-912D-EAF6-00AA-8CC3B214ADE0}"/>
              </a:ext>
            </a:extLst>
          </p:cNvPr>
          <p:cNvGrpSpPr/>
          <p:nvPr/>
        </p:nvGrpSpPr>
        <p:grpSpPr>
          <a:xfrm>
            <a:off x="5068909" y="2425298"/>
            <a:ext cx="2151888" cy="3163190"/>
            <a:chOff x="5068909" y="2425298"/>
            <a:chExt cx="2151888" cy="3163190"/>
          </a:xfrm>
        </p:grpSpPr>
        <p:sp>
          <p:nvSpPr>
            <p:cNvPr id="12" name="Ellipse 11">
              <a:extLst>
                <a:ext uri="{FF2B5EF4-FFF2-40B4-BE49-F238E27FC236}">
                  <a16:creationId xmlns:a16="http://schemas.microsoft.com/office/drawing/2014/main" id="{ECB1E592-BE50-331B-520A-DCE6BCDC93AB}"/>
                </a:ext>
              </a:extLst>
            </p:cNvPr>
            <p:cNvSpPr/>
            <p:nvPr/>
          </p:nvSpPr>
          <p:spPr>
            <a:xfrm>
              <a:off x="5068909" y="2425298"/>
              <a:ext cx="2005666" cy="1978920"/>
            </a:xfrm>
            <a:prstGeom prst="ellipse">
              <a:avLst/>
            </a:prstGeom>
            <a:noFill/>
            <a:ln w="254000">
              <a:solidFill>
                <a:schemeClr val="accent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9" name="ZoneTexte 18">
              <a:extLst>
                <a:ext uri="{FF2B5EF4-FFF2-40B4-BE49-F238E27FC236}">
                  <a16:creationId xmlns:a16="http://schemas.microsoft.com/office/drawing/2014/main" id="{7BC4CB02-5E94-A6BC-237C-A6C2F81261CA}"/>
                </a:ext>
              </a:extLst>
            </p:cNvPr>
            <p:cNvSpPr txBox="1"/>
            <p:nvPr/>
          </p:nvSpPr>
          <p:spPr>
            <a:xfrm>
              <a:off x="5068909" y="5188378"/>
              <a:ext cx="2151888" cy="400110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2C6C"/>
                  </a:solidFill>
                  <a:effectLst/>
                  <a:uLnTx/>
                  <a:uFillTx/>
                  <a:latin typeface="Verdana"/>
                  <a:ea typeface="+mn-ea"/>
                  <a:cs typeface="+mn-cs"/>
                </a:rPr>
                <a:t>Catalogue team responsible for this part</a:t>
              </a:r>
            </a:p>
          </p:txBody>
        </p:sp>
      </p:grpSp>
      <p:sp>
        <p:nvSpPr>
          <p:cNvPr id="30" name="Triangle 29">
            <a:extLst>
              <a:ext uri="{FF2B5EF4-FFF2-40B4-BE49-F238E27FC236}">
                <a16:creationId xmlns:a16="http://schemas.microsoft.com/office/drawing/2014/main" id="{1511442F-01A0-39B4-A942-E76ECC15A8A7}"/>
              </a:ext>
            </a:extLst>
          </p:cNvPr>
          <p:cNvSpPr/>
          <p:nvPr/>
        </p:nvSpPr>
        <p:spPr>
          <a:xfrm rot="2706982">
            <a:off x="5204123" y="2535978"/>
            <a:ext cx="475908" cy="251327"/>
          </a:xfrm>
          <a:prstGeom prst="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140" name="Groupe 139">
            <a:extLst>
              <a:ext uri="{FF2B5EF4-FFF2-40B4-BE49-F238E27FC236}">
                <a16:creationId xmlns:a16="http://schemas.microsoft.com/office/drawing/2014/main" id="{54768AE3-0D1A-D090-7506-28785663EE20}"/>
              </a:ext>
            </a:extLst>
          </p:cNvPr>
          <p:cNvGrpSpPr/>
          <p:nvPr/>
        </p:nvGrpSpPr>
        <p:grpSpPr>
          <a:xfrm>
            <a:off x="4757504" y="3146300"/>
            <a:ext cx="685620" cy="670185"/>
            <a:chOff x="5751312" y="2248735"/>
            <a:chExt cx="685620" cy="670185"/>
          </a:xfrm>
        </p:grpSpPr>
        <p:sp>
          <p:nvSpPr>
            <p:cNvPr id="23" name="ZoneTexte 22">
              <a:extLst>
                <a:ext uri="{FF2B5EF4-FFF2-40B4-BE49-F238E27FC236}">
                  <a16:creationId xmlns:a16="http://schemas.microsoft.com/office/drawing/2014/main" id="{59DC5F50-9BD8-0066-F1DF-C1531777FD28}"/>
                </a:ext>
              </a:extLst>
            </p:cNvPr>
            <p:cNvSpPr txBox="1"/>
            <p:nvPr/>
          </p:nvSpPr>
          <p:spPr>
            <a:xfrm>
              <a:off x="5751312" y="2672699"/>
              <a:ext cx="643125" cy="246221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bg1"/>
              </a:solidFill>
            </a:ln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Review</a:t>
              </a:r>
            </a:p>
          </p:txBody>
        </p:sp>
        <p:pic>
          <p:nvPicPr>
            <p:cNvPr id="40" name="Image 39" descr="Une image contenant cercle, Graphique, créativité&#10;&#10;Description générée automatiquement">
              <a:extLst>
                <a:ext uri="{FF2B5EF4-FFF2-40B4-BE49-F238E27FC236}">
                  <a16:creationId xmlns:a16="http://schemas.microsoft.com/office/drawing/2014/main" id="{697B5A9B-1467-652A-8251-BE4805B3F61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755067" y="2248735"/>
              <a:ext cx="681865" cy="325436"/>
            </a:xfrm>
            <a:prstGeom prst="rect">
              <a:avLst/>
            </a:prstGeom>
          </p:spPr>
        </p:pic>
      </p:grpSp>
      <p:grpSp>
        <p:nvGrpSpPr>
          <p:cNvPr id="139" name="Groupe 138">
            <a:extLst>
              <a:ext uri="{FF2B5EF4-FFF2-40B4-BE49-F238E27FC236}">
                <a16:creationId xmlns:a16="http://schemas.microsoft.com/office/drawing/2014/main" id="{DA7D1EB0-70F9-20AE-73B6-0F573CEA3224}"/>
              </a:ext>
            </a:extLst>
          </p:cNvPr>
          <p:cNvGrpSpPr/>
          <p:nvPr/>
        </p:nvGrpSpPr>
        <p:grpSpPr>
          <a:xfrm>
            <a:off x="5747830" y="2182089"/>
            <a:ext cx="705642" cy="601605"/>
            <a:chOff x="6757791" y="3211447"/>
            <a:chExt cx="705642" cy="601605"/>
          </a:xfrm>
        </p:grpSpPr>
        <p:pic>
          <p:nvPicPr>
            <p:cNvPr id="42" name="Image 41" descr="Une image contenant Graphique, Caractère coloré, symbole, graphisme&#10;&#10;Description générée automatiquement">
              <a:extLst>
                <a:ext uri="{FF2B5EF4-FFF2-40B4-BE49-F238E27FC236}">
                  <a16:creationId xmlns:a16="http://schemas.microsoft.com/office/drawing/2014/main" id="{C5C9240C-45AF-5116-5E10-EE5B30605E6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891718" y="3211447"/>
              <a:ext cx="437788" cy="313813"/>
            </a:xfrm>
            <a:prstGeom prst="rect">
              <a:avLst/>
            </a:prstGeom>
          </p:spPr>
        </p:pic>
        <p:sp>
          <p:nvSpPr>
            <p:cNvPr id="45" name="ZoneTexte 44">
              <a:extLst>
                <a:ext uri="{FF2B5EF4-FFF2-40B4-BE49-F238E27FC236}">
                  <a16:creationId xmlns:a16="http://schemas.microsoft.com/office/drawing/2014/main" id="{B57276BF-97EF-FB8E-1F4E-EE4E1447572B}"/>
                </a:ext>
              </a:extLst>
            </p:cNvPr>
            <p:cNvSpPr txBox="1"/>
            <p:nvPr/>
          </p:nvSpPr>
          <p:spPr>
            <a:xfrm>
              <a:off x="6757791" y="3566831"/>
              <a:ext cx="705642" cy="246221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bg1"/>
              </a:solidFill>
            </a:ln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GB" sz="1000" dirty="0"/>
                <a:t>Validate</a:t>
              </a:r>
              <a:endParaRPr lang="fr-FR" sz="1000" dirty="0"/>
            </a:p>
          </p:txBody>
        </p:sp>
      </p:grpSp>
      <p:grpSp>
        <p:nvGrpSpPr>
          <p:cNvPr id="143" name="Groupe 142">
            <a:extLst>
              <a:ext uri="{FF2B5EF4-FFF2-40B4-BE49-F238E27FC236}">
                <a16:creationId xmlns:a16="http://schemas.microsoft.com/office/drawing/2014/main" id="{EB4BC848-D3EC-4008-14F8-29184C078291}"/>
              </a:ext>
            </a:extLst>
          </p:cNvPr>
          <p:cNvGrpSpPr/>
          <p:nvPr/>
        </p:nvGrpSpPr>
        <p:grpSpPr>
          <a:xfrm>
            <a:off x="838200" y="1903263"/>
            <a:ext cx="2475659" cy="683146"/>
            <a:chOff x="838200" y="1903263"/>
            <a:chExt cx="2475659" cy="683146"/>
          </a:xfrm>
        </p:grpSpPr>
        <p:sp>
          <p:nvSpPr>
            <p:cNvPr id="15" name="ZoneTexte 14">
              <a:extLst>
                <a:ext uri="{FF2B5EF4-FFF2-40B4-BE49-F238E27FC236}">
                  <a16:creationId xmlns:a16="http://schemas.microsoft.com/office/drawing/2014/main" id="{F4A05D15-F611-9E23-569F-90223C73511C}"/>
                </a:ext>
              </a:extLst>
            </p:cNvPr>
            <p:cNvSpPr txBox="1"/>
            <p:nvPr/>
          </p:nvSpPr>
          <p:spPr>
            <a:xfrm>
              <a:off x="838200" y="2095272"/>
              <a:ext cx="2151888" cy="400110"/>
            </a:xfrm>
            <a:prstGeom prst="rect">
              <a:avLst/>
            </a:prstGeom>
            <a:solidFill>
              <a:schemeClr val="tx2"/>
            </a:solidFill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Possible paper based catalogue in place</a:t>
              </a:r>
            </a:p>
          </p:txBody>
        </p:sp>
        <p:pic>
          <p:nvPicPr>
            <p:cNvPr id="58" name="Image 57" descr="Une image contenant capture d’écran, texte, Rectangle, ligne&#10;&#10;Description générée automatiquement">
              <a:extLst>
                <a:ext uri="{FF2B5EF4-FFF2-40B4-BE49-F238E27FC236}">
                  <a16:creationId xmlns:a16="http://schemas.microsoft.com/office/drawing/2014/main" id="{C556191A-5F67-1E3D-2E01-7B8C2871D28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782524" y="1903263"/>
              <a:ext cx="531335" cy="683146"/>
            </a:xfrm>
            <a:prstGeom prst="rect">
              <a:avLst/>
            </a:prstGeom>
          </p:spPr>
        </p:pic>
      </p:grpSp>
      <p:grpSp>
        <p:nvGrpSpPr>
          <p:cNvPr id="138" name="Groupe 137">
            <a:extLst>
              <a:ext uri="{FF2B5EF4-FFF2-40B4-BE49-F238E27FC236}">
                <a16:creationId xmlns:a16="http://schemas.microsoft.com/office/drawing/2014/main" id="{BE6D01A7-2337-BE29-6297-84B5DCE81EB2}"/>
              </a:ext>
            </a:extLst>
          </p:cNvPr>
          <p:cNvGrpSpPr/>
          <p:nvPr/>
        </p:nvGrpSpPr>
        <p:grpSpPr>
          <a:xfrm>
            <a:off x="6797479" y="3186184"/>
            <a:ext cx="587019" cy="641557"/>
            <a:chOff x="5807418" y="4213928"/>
            <a:chExt cx="587019" cy="641557"/>
          </a:xfrm>
        </p:grpSpPr>
        <p:sp>
          <p:nvSpPr>
            <p:cNvPr id="47" name="ZoneTexte 46">
              <a:extLst>
                <a:ext uri="{FF2B5EF4-FFF2-40B4-BE49-F238E27FC236}">
                  <a16:creationId xmlns:a16="http://schemas.microsoft.com/office/drawing/2014/main" id="{805C1A8F-A489-A119-95B0-60F5642C1315}"/>
                </a:ext>
              </a:extLst>
            </p:cNvPr>
            <p:cNvSpPr txBox="1"/>
            <p:nvPr/>
          </p:nvSpPr>
          <p:spPr>
            <a:xfrm>
              <a:off x="5807418" y="4609264"/>
              <a:ext cx="587019" cy="246221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bg1"/>
              </a:solidFill>
            </a:ln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GB" sz="1000" dirty="0"/>
                <a:t>Enrich</a:t>
              </a:r>
              <a:endParaRPr lang="fr-FR" sz="1000" dirty="0"/>
            </a:p>
          </p:txBody>
        </p:sp>
        <p:pic>
          <p:nvPicPr>
            <p:cNvPr id="62" name="Image 61" descr="Une image contenant symbole&#10;&#10;Description générée automatiquement">
              <a:extLst>
                <a:ext uri="{FF2B5EF4-FFF2-40B4-BE49-F238E27FC236}">
                  <a16:creationId xmlns:a16="http://schemas.microsoft.com/office/drawing/2014/main" id="{CF72BD34-9357-F3DF-66A6-B58BFA10CF53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5932508" y="4213928"/>
              <a:ext cx="326984" cy="326984"/>
            </a:xfrm>
            <a:prstGeom prst="rect">
              <a:avLst/>
            </a:prstGeom>
          </p:spPr>
        </p:pic>
      </p:grpSp>
      <p:grpSp>
        <p:nvGrpSpPr>
          <p:cNvPr id="137" name="Groupe 136">
            <a:extLst>
              <a:ext uri="{FF2B5EF4-FFF2-40B4-BE49-F238E27FC236}">
                <a16:creationId xmlns:a16="http://schemas.microsoft.com/office/drawing/2014/main" id="{86291236-1850-1962-F14B-982C750D0839}"/>
              </a:ext>
            </a:extLst>
          </p:cNvPr>
          <p:cNvGrpSpPr/>
          <p:nvPr/>
        </p:nvGrpSpPr>
        <p:grpSpPr>
          <a:xfrm>
            <a:off x="5772136" y="3878377"/>
            <a:ext cx="643125" cy="821451"/>
            <a:chOff x="4789155" y="2991601"/>
            <a:chExt cx="643125" cy="821451"/>
          </a:xfrm>
        </p:grpSpPr>
        <p:sp>
          <p:nvSpPr>
            <p:cNvPr id="55" name="ZoneTexte 54">
              <a:extLst>
                <a:ext uri="{FF2B5EF4-FFF2-40B4-BE49-F238E27FC236}">
                  <a16:creationId xmlns:a16="http://schemas.microsoft.com/office/drawing/2014/main" id="{F80A6811-AAD5-F183-9764-21258FC9A2F4}"/>
                </a:ext>
              </a:extLst>
            </p:cNvPr>
            <p:cNvSpPr txBox="1"/>
            <p:nvPr/>
          </p:nvSpPr>
          <p:spPr>
            <a:xfrm>
              <a:off x="4789155" y="3566831"/>
              <a:ext cx="643125" cy="246221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bg1"/>
              </a:solidFill>
            </a:ln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GB" sz="1000" dirty="0"/>
                <a:t>Publish</a:t>
              </a:r>
              <a:endParaRPr lang="fr-FR" sz="1000" dirty="0"/>
            </a:p>
          </p:txBody>
        </p:sp>
        <p:pic>
          <p:nvPicPr>
            <p:cNvPr id="64" name="Image 63" descr="Une image contenant Graphique, clipart, capture d’écran, graphisme&#10;&#10;Description générée automatiquement">
              <a:extLst>
                <a:ext uri="{FF2B5EF4-FFF2-40B4-BE49-F238E27FC236}">
                  <a16:creationId xmlns:a16="http://schemas.microsoft.com/office/drawing/2014/main" id="{340FD7A9-A124-1576-F3D7-E738C591F4EF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4918507" y="2991601"/>
              <a:ext cx="381776" cy="506878"/>
            </a:xfrm>
            <a:prstGeom prst="rect">
              <a:avLst/>
            </a:prstGeom>
          </p:spPr>
        </p:pic>
      </p:grpSp>
      <p:grpSp>
        <p:nvGrpSpPr>
          <p:cNvPr id="9" name="Groupe 8">
            <a:extLst>
              <a:ext uri="{FF2B5EF4-FFF2-40B4-BE49-F238E27FC236}">
                <a16:creationId xmlns:a16="http://schemas.microsoft.com/office/drawing/2014/main" id="{44E0A10B-65EC-7E9E-6A30-E0CADF0D786C}"/>
              </a:ext>
            </a:extLst>
          </p:cNvPr>
          <p:cNvGrpSpPr/>
          <p:nvPr/>
        </p:nvGrpSpPr>
        <p:grpSpPr>
          <a:xfrm>
            <a:off x="7574016" y="2964969"/>
            <a:ext cx="1690032" cy="1258818"/>
            <a:chOff x="7574016" y="2964969"/>
            <a:chExt cx="1690032" cy="1258818"/>
          </a:xfrm>
        </p:grpSpPr>
        <p:grpSp>
          <p:nvGrpSpPr>
            <p:cNvPr id="136" name="Groupe 135">
              <a:extLst>
                <a:ext uri="{FF2B5EF4-FFF2-40B4-BE49-F238E27FC236}">
                  <a16:creationId xmlns:a16="http://schemas.microsoft.com/office/drawing/2014/main" id="{845BA773-A220-2204-C170-A3EFC9B5B611}"/>
                </a:ext>
              </a:extLst>
            </p:cNvPr>
            <p:cNvGrpSpPr/>
            <p:nvPr/>
          </p:nvGrpSpPr>
          <p:grpSpPr>
            <a:xfrm>
              <a:off x="7574016" y="2964969"/>
              <a:ext cx="1690032" cy="1258818"/>
              <a:chOff x="7574016" y="2964969"/>
              <a:chExt cx="1690032" cy="1258818"/>
            </a:xfrm>
          </p:grpSpPr>
          <p:sp>
            <p:nvSpPr>
              <p:cNvPr id="66" name="ZoneTexte 65">
                <a:extLst>
                  <a:ext uri="{FF2B5EF4-FFF2-40B4-BE49-F238E27FC236}">
                    <a16:creationId xmlns:a16="http://schemas.microsoft.com/office/drawing/2014/main" id="{ED82B990-0B51-0EAE-9423-64A2590C47EC}"/>
                  </a:ext>
                </a:extLst>
              </p:cNvPr>
              <p:cNvSpPr txBox="1"/>
              <p:nvPr/>
            </p:nvSpPr>
            <p:spPr>
              <a:xfrm>
                <a:off x="7837727" y="3823677"/>
                <a:ext cx="1426321" cy="400110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1000" dirty="0"/>
                  <a:t>Central Repository (of catalogue data) </a:t>
                </a:r>
              </a:p>
            </p:txBody>
          </p:sp>
          <p:pic>
            <p:nvPicPr>
              <p:cNvPr id="76" name="Image 75" descr="Une image contenant capture d’écran, Rectangle, ligne, conception&#10;&#10;Description générée automatiquement">
                <a:extLst>
                  <a:ext uri="{FF2B5EF4-FFF2-40B4-BE49-F238E27FC236}">
                    <a16:creationId xmlns:a16="http://schemas.microsoft.com/office/drawing/2014/main" id="{0CA63547-276E-59D1-17E0-76B5192F8B8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8264739" y="2964969"/>
                <a:ext cx="614860" cy="848083"/>
              </a:xfrm>
              <a:prstGeom prst="rect">
                <a:avLst/>
              </a:prstGeom>
            </p:spPr>
          </p:pic>
          <p:sp>
            <p:nvSpPr>
              <p:cNvPr id="106" name="Flèche vers la droite 105">
                <a:extLst>
                  <a:ext uri="{FF2B5EF4-FFF2-40B4-BE49-F238E27FC236}">
                    <a16:creationId xmlns:a16="http://schemas.microsoft.com/office/drawing/2014/main" id="{D71D1748-A9F8-FB13-2BCA-A04276831686}"/>
                  </a:ext>
                </a:extLst>
              </p:cNvPr>
              <p:cNvSpPr/>
              <p:nvPr/>
            </p:nvSpPr>
            <p:spPr>
              <a:xfrm>
                <a:off x="7574016" y="3198515"/>
                <a:ext cx="409484" cy="460970"/>
              </a:xfrm>
              <a:prstGeom prst="rightArrow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0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</p:grpSp>
        <p:pic>
          <p:nvPicPr>
            <p:cNvPr id="8" name="Image 7" descr="Une image contenant logo, symbole, Graphique, cercle&#10;&#10;Description générée automatiquement">
              <a:extLst>
                <a:ext uri="{FF2B5EF4-FFF2-40B4-BE49-F238E27FC236}">
                  <a16:creationId xmlns:a16="http://schemas.microsoft.com/office/drawing/2014/main" id="{2525C356-C5C4-33AB-8C46-C1B8E9F88D73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8657218" y="3472607"/>
              <a:ext cx="398796" cy="398796"/>
            </a:xfrm>
            <a:prstGeom prst="rect">
              <a:avLst/>
            </a:prstGeom>
          </p:spPr>
        </p:pic>
      </p:grpSp>
      <p:sp>
        <p:nvSpPr>
          <p:cNvPr id="7" name="Triangle 6">
            <a:extLst>
              <a:ext uri="{FF2B5EF4-FFF2-40B4-BE49-F238E27FC236}">
                <a16:creationId xmlns:a16="http://schemas.microsoft.com/office/drawing/2014/main" id="{590D1CEC-3676-BF16-EEA9-F115A8A77E44}"/>
              </a:ext>
            </a:extLst>
          </p:cNvPr>
          <p:cNvSpPr/>
          <p:nvPr/>
        </p:nvSpPr>
        <p:spPr>
          <a:xfrm rot="8099962">
            <a:off x="6571932" y="2639087"/>
            <a:ext cx="475908" cy="251327"/>
          </a:xfrm>
          <a:prstGeom prst="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Triangle 9">
            <a:extLst>
              <a:ext uri="{FF2B5EF4-FFF2-40B4-BE49-F238E27FC236}">
                <a16:creationId xmlns:a16="http://schemas.microsoft.com/office/drawing/2014/main" id="{79AF9F71-C5E4-ED09-DD65-2106142226A2}"/>
              </a:ext>
            </a:extLst>
          </p:cNvPr>
          <p:cNvSpPr/>
          <p:nvPr/>
        </p:nvSpPr>
        <p:spPr>
          <a:xfrm rot="18316802">
            <a:off x="5204123" y="4045548"/>
            <a:ext cx="475908" cy="251327"/>
          </a:xfrm>
          <a:prstGeom prst="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Triangle 10">
            <a:extLst>
              <a:ext uri="{FF2B5EF4-FFF2-40B4-BE49-F238E27FC236}">
                <a16:creationId xmlns:a16="http://schemas.microsoft.com/office/drawing/2014/main" id="{B979F296-0C74-B33F-D3E2-17EAD84B44D3}"/>
              </a:ext>
            </a:extLst>
          </p:cNvPr>
          <p:cNvSpPr/>
          <p:nvPr/>
        </p:nvSpPr>
        <p:spPr>
          <a:xfrm rot="13891002">
            <a:off x="6513790" y="4021443"/>
            <a:ext cx="475908" cy="251327"/>
          </a:xfrm>
          <a:prstGeom prst="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5432871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>
            <a:extLst>
              <a:ext uri="{FF2B5EF4-FFF2-40B4-BE49-F238E27FC236}">
                <a16:creationId xmlns:a16="http://schemas.microsoft.com/office/drawing/2014/main" id="{ED7F4D36-6498-84F0-98E6-8EE926BC9B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Basic catalogue management (HCP)</a:t>
            </a:r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C11D3862-2AA7-5D58-C9AC-B415A4A22CE2}"/>
              </a:ext>
            </a:extLst>
          </p:cNvPr>
          <p:cNvSpPr txBox="1"/>
          <p:nvPr/>
        </p:nvSpPr>
        <p:spPr>
          <a:xfrm>
            <a:off x="838200" y="1484852"/>
            <a:ext cx="2151888" cy="553998"/>
          </a:xfrm>
          <a:prstGeom prst="rect">
            <a:avLst/>
          </a:prstGeom>
          <a:solidFill>
            <a:schemeClr val="accent1"/>
          </a:solidFill>
          <a:effectLst/>
        </p:spPr>
        <p:txBody>
          <a:bodyPr wrap="square">
            <a:spAutoFit/>
          </a:bodyPr>
          <a:lstStyle/>
          <a:p>
            <a:pPr algn="ctr"/>
            <a:r>
              <a:rPr lang="en-US" sz="1000" dirty="0"/>
              <a:t>HCP may request to add new products to the hospital catalogue</a:t>
            </a: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9005BBD0-8009-ED51-FB67-CF50D3A3970C}"/>
              </a:ext>
            </a:extLst>
          </p:cNvPr>
          <p:cNvSpPr txBox="1"/>
          <p:nvPr/>
        </p:nvSpPr>
        <p:spPr>
          <a:xfrm>
            <a:off x="177586" y="6246653"/>
            <a:ext cx="3242499" cy="246221"/>
          </a:xfrm>
          <a:prstGeom prst="rect">
            <a:avLst/>
          </a:prstGeom>
          <a:noFill/>
          <a:effectLst/>
        </p:spPr>
        <p:txBody>
          <a:bodyPr wrap="square">
            <a:spAutoFit/>
          </a:bodyPr>
          <a:lstStyle/>
          <a:p>
            <a:r>
              <a:rPr lang="en-US" sz="1000" dirty="0"/>
              <a:t>HCP: Healthcare Professional</a:t>
            </a:r>
          </a:p>
        </p:txBody>
      </p:sp>
      <p:grpSp>
        <p:nvGrpSpPr>
          <p:cNvPr id="144" name="Groupe 143">
            <a:extLst>
              <a:ext uri="{FF2B5EF4-FFF2-40B4-BE49-F238E27FC236}">
                <a16:creationId xmlns:a16="http://schemas.microsoft.com/office/drawing/2014/main" id="{FA2B5721-74EE-E7C8-E446-BC6B16F3AED0}"/>
              </a:ext>
            </a:extLst>
          </p:cNvPr>
          <p:cNvGrpSpPr/>
          <p:nvPr/>
        </p:nvGrpSpPr>
        <p:grpSpPr>
          <a:xfrm>
            <a:off x="177585" y="2753012"/>
            <a:ext cx="3242499" cy="4042505"/>
            <a:chOff x="177585" y="2753012"/>
            <a:chExt cx="3242499" cy="4042505"/>
          </a:xfrm>
        </p:grpSpPr>
        <p:sp>
          <p:nvSpPr>
            <p:cNvPr id="2" name="ZoneTexte 1">
              <a:extLst>
                <a:ext uri="{FF2B5EF4-FFF2-40B4-BE49-F238E27FC236}">
                  <a16:creationId xmlns:a16="http://schemas.microsoft.com/office/drawing/2014/main" id="{D1F2B2DA-2A6E-459A-E169-C5967D09BBC9}"/>
                </a:ext>
              </a:extLst>
            </p:cNvPr>
            <p:cNvSpPr txBox="1"/>
            <p:nvPr/>
          </p:nvSpPr>
          <p:spPr>
            <a:xfrm>
              <a:off x="177585" y="6549296"/>
              <a:ext cx="3242499" cy="246221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r>
                <a:rPr lang="en-US" sz="1000" dirty="0"/>
                <a:t>GPO: Group purchasing organizations</a:t>
              </a:r>
            </a:p>
          </p:txBody>
        </p:sp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699FC6C5-5DE4-4BCB-9368-2DF0A76CCC2B}"/>
                </a:ext>
              </a:extLst>
            </p:cNvPr>
            <p:cNvSpPr/>
            <p:nvPr/>
          </p:nvSpPr>
          <p:spPr>
            <a:xfrm>
              <a:off x="838201" y="2753012"/>
              <a:ext cx="2151888" cy="400110"/>
            </a:xfrm>
            <a:prstGeom prst="rect">
              <a:avLst/>
            </a:prstGeom>
            <a:solidFill>
              <a:schemeClr val="accent2"/>
            </a:solidFill>
            <a:ln w="254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Verdana"/>
                  <a:ea typeface="+mn-ea"/>
                  <a:cs typeface="+mn-cs"/>
                </a:rPr>
                <a:t>GPO </a:t>
              </a:r>
            </a:p>
          </p:txBody>
        </p:sp>
      </p:grpSp>
      <p:sp>
        <p:nvSpPr>
          <p:cNvPr id="5" name="Rectangle 4">
            <a:extLst>
              <a:ext uri="{FF2B5EF4-FFF2-40B4-BE49-F238E27FC236}">
                <a16:creationId xmlns:a16="http://schemas.microsoft.com/office/drawing/2014/main" id="{2DBCCBDD-26A1-8734-5A72-E51A30FF3E48}"/>
              </a:ext>
            </a:extLst>
          </p:cNvPr>
          <p:cNvSpPr/>
          <p:nvPr/>
        </p:nvSpPr>
        <p:spPr>
          <a:xfrm>
            <a:off x="838200" y="3215586"/>
            <a:ext cx="2161346" cy="400110"/>
          </a:xfrm>
          <a:prstGeom prst="rect">
            <a:avLst/>
          </a:prstGeom>
          <a:solidFill>
            <a:schemeClr val="accent2"/>
          </a:solidFill>
          <a:ln w="2540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Locally managed 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102B252-0DE4-ED15-33FF-56F54926AB90}"/>
              </a:ext>
            </a:extLst>
          </p:cNvPr>
          <p:cNvSpPr/>
          <p:nvPr/>
        </p:nvSpPr>
        <p:spPr>
          <a:xfrm>
            <a:off x="838202" y="3689942"/>
            <a:ext cx="2151888" cy="400110"/>
          </a:xfrm>
          <a:prstGeom prst="rect">
            <a:avLst/>
          </a:prstGeom>
          <a:solidFill>
            <a:schemeClr val="accent2"/>
          </a:solidFill>
          <a:ln w="2540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Supplier managed </a:t>
            </a:r>
          </a:p>
        </p:txBody>
      </p:sp>
      <p:grpSp>
        <p:nvGrpSpPr>
          <p:cNvPr id="142" name="Groupe 141">
            <a:extLst>
              <a:ext uri="{FF2B5EF4-FFF2-40B4-BE49-F238E27FC236}">
                <a16:creationId xmlns:a16="http://schemas.microsoft.com/office/drawing/2014/main" id="{59741AB5-1F6E-C05F-4330-5BD0A256B243}"/>
              </a:ext>
            </a:extLst>
          </p:cNvPr>
          <p:cNvGrpSpPr/>
          <p:nvPr/>
        </p:nvGrpSpPr>
        <p:grpSpPr>
          <a:xfrm>
            <a:off x="2990088" y="2865308"/>
            <a:ext cx="1662854" cy="1127384"/>
            <a:chOff x="2990088" y="2865308"/>
            <a:chExt cx="1662854" cy="1127384"/>
          </a:xfrm>
        </p:grpSpPr>
        <p:sp>
          <p:nvSpPr>
            <p:cNvPr id="14" name="Flèche vers la droite 13">
              <a:extLst>
                <a:ext uri="{FF2B5EF4-FFF2-40B4-BE49-F238E27FC236}">
                  <a16:creationId xmlns:a16="http://schemas.microsoft.com/office/drawing/2014/main" id="{0CC6F34E-9488-E654-0E4D-F8729424E635}"/>
                </a:ext>
              </a:extLst>
            </p:cNvPr>
            <p:cNvSpPr/>
            <p:nvPr/>
          </p:nvSpPr>
          <p:spPr>
            <a:xfrm>
              <a:off x="2999546" y="3198515"/>
              <a:ext cx="1653396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13" name="Demi-tour 12">
              <a:extLst>
                <a:ext uri="{FF2B5EF4-FFF2-40B4-BE49-F238E27FC236}">
                  <a16:creationId xmlns:a16="http://schemas.microsoft.com/office/drawing/2014/main" id="{4D71AFE5-0A7A-7A62-6169-31EC1862F6D8}"/>
                </a:ext>
              </a:extLst>
            </p:cNvPr>
            <p:cNvSpPr/>
            <p:nvPr/>
          </p:nvSpPr>
          <p:spPr>
            <a:xfrm rot="5400000">
              <a:off x="2848795" y="3006601"/>
              <a:ext cx="1127384" cy="844798"/>
            </a:xfrm>
            <a:prstGeom prst="uturnArrow">
              <a:avLst>
                <a:gd name="adj1" fmla="val 25978"/>
                <a:gd name="adj2" fmla="val 12989"/>
                <a:gd name="adj3" fmla="val 0"/>
                <a:gd name="adj4" fmla="val 32342"/>
                <a:gd name="adj5" fmla="val 100000"/>
              </a:avLst>
            </a:prstGeom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solidFill>
                  <a:schemeClr val="tx1"/>
                </a:solidFill>
              </a:endParaRPr>
            </a:p>
          </p:txBody>
        </p:sp>
      </p:grpSp>
      <p:sp>
        <p:nvSpPr>
          <p:cNvPr id="18" name="ZoneTexte 17">
            <a:extLst>
              <a:ext uri="{FF2B5EF4-FFF2-40B4-BE49-F238E27FC236}">
                <a16:creationId xmlns:a16="http://schemas.microsoft.com/office/drawing/2014/main" id="{633F6B5A-F017-18CF-C9B3-5D25B933AA28}"/>
              </a:ext>
            </a:extLst>
          </p:cNvPr>
          <p:cNvSpPr txBox="1"/>
          <p:nvPr/>
        </p:nvSpPr>
        <p:spPr>
          <a:xfrm>
            <a:off x="838200" y="5188378"/>
            <a:ext cx="2151888" cy="246221"/>
          </a:xfrm>
          <a:prstGeom prst="rect">
            <a:avLst/>
          </a:prstGeom>
          <a:solidFill>
            <a:schemeClr val="accent4"/>
          </a:solidFill>
          <a:effectLst/>
        </p:spPr>
        <p:txBody>
          <a:bodyPr wrap="square">
            <a:spAutoFit/>
          </a:bodyPr>
          <a:lstStyle/>
          <a:p>
            <a:pPr algn="ctr"/>
            <a:r>
              <a:rPr lang="en-US" sz="1000" dirty="0"/>
              <a:t>Method of sharing via email </a:t>
            </a: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FB1086F4-E27C-7359-F68A-A3B8A0B535E7}"/>
              </a:ext>
            </a:extLst>
          </p:cNvPr>
          <p:cNvSpPr txBox="1"/>
          <p:nvPr/>
        </p:nvSpPr>
        <p:spPr>
          <a:xfrm>
            <a:off x="8816574" y="5188378"/>
            <a:ext cx="2151888" cy="400110"/>
          </a:xfrm>
          <a:prstGeom prst="rect">
            <a:avLst/>
          </a:prstGeom>
          <a:solidFill>
            <a:schemeClr val="accent4"/>
          </a:solidFill>
          <a:effectLst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2C6C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Shared via e-procurement portal </a:t>
            </a:r>
          </a:p>
        </p:txBody>
      </p:sp>
      <p:grpSp>
        <p:nvGrpSpPr>
          <p:cNvPr id="17" name="Groupe 16">
            <a:extLst>
              <a:ext uri="{FF2B5EF4-FFF2-40B4-BE49-F238E27FC236}">
                <a16:creationId xmlns:a16="http://schemas.microsoft.com/office/drawing/2014/main" id="{32E00A2A-912D-EAF6-00AA-8CC3B214ADE0}"/>
              </a:ext>
            </a:extLst>
          </p:cNvPr>
          <p:cNvGrpSpPr/>
          <p:nvPr/>
        </p:nvGrpSpPr>
        <p:grpSpPr>
          <a:xfrm>
            <a:off x="5068909" y="2425298"/>
            <a:ext cx="2151888" cy="3163190"/>
            <a:chOff x="5068909" y="2425298"/>
            <a:chExt cx="2151888" cy="3163190"/>
          </a:xfrm>
        </p:grpSpPr>
        <p:sp>
          <p:nvSpPr>
            <p:cNvPr id="12" name="Ellipse 11">
              <a:extLst>
                <a:ext uri="{FF2B5EF4-FFF2-40B4-BE49-F238E27FC236}">
                  <a16:creationId xmlns:a16="http://schemas.microsoft.com/office/drawing/2014/main" id="{ECB1E592-BE50-331B-520A-DCE6BCDC93AB}"/>
                </a:ext>
              </a:extLst>
            </p:cNvPr>
            <p:cNvSpPr/>
            <p:nvPr/>
          </p:nvSpPr>
          <p:spPr>
            <a:xfrm>
              <a:off x="5068909" y="2425298"/>
              <a:ext cx="2005666" cy="1978920"/>
            </a:xfrm>
            <a:prstGeom prst="ellipse">
              <a:avLst/>
            </a:prstGeom>
            <a:noFill/>
            <a:ln w="254000">
              <a:solidFill>
                <a:schemeClr val="accent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9" name="ZoneTexte 18">
              <a:extLst>
                <a:ext uri="{FF2B5EF4-FFF2-40B4-BE49-F238E27FC236}">
                  <a16:creationId xmlns:a16="http://schemas.microsoft.com/office/drawing/2014/main" id="{7BC4CB02-5E94-A6BC-237C-A6C2F81261CA}"/>
                </a:ext>
              </a:extLst>
            </p:cNvPr>
            <p:cNvSpPr txBox="1"/>
            <p:nvPr/>
          </p:nvSpPr>
          <p:spPr>
            <a:xfrm>
              <a:off x="5068909" y="5188378"/>
              <a:ext cx="2151888" cy="400110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2C6C"/>
                  </a:solidFill>
                  <a:effectLst/>
                  <a:uLnTx/>
                  <a:uFillTx/>
                  <a:latin typeface="Verdana"/>
                  <a:ea typeface="+mn-ea"/>
                  <a:cs typeface="+mn-cs"/>
                </a:rPr>
                <a:t>Catalogue team responsible for this part</a:t>
              </a:r>
            </a:p>
          </p:txBody>
        </p:sp>
      </p:grpSp>
      <p:sp>
        <p:nvSpPr>
          <p:cNvPr id="30" name="Triangle 29">
            <a:extLst>
              <a:ext uri="{FF2B5EF4-FFF2-40B4-BE49-F238E27FC236}">
                <a16:creationId xmlns:a16="http://schemas.microsoft.com/office/drawing/2014/main" id="{1511442F-01A0-39B4-A942-E76ECC15A8A7}"/>
              </a:ext>
            </a:extLst>
          </p:cNvPr>
          <p:cNvSpPr/>
          <p:nvPr/>
        </p:nvSpPr>
        <p:spPr>
          <a:xfrm rot="2706982">
            <a:off x="5204123" y="2535978"/>
            <a:ext cx="475908" cy="251327"/>
          </a:xfrm>
          <a:prstGeom prst="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140" name="Groupe 139">
            <a:extLst>
              <a:ext uri="{FF2B5EF4-FFF2-40B4-BE49-F238E27FC236}">
                <a16:creationId xmlns:a16="http://schemas.microsoft.com/office/drawing/2014/main" id="{54768AE3-0D1A-D090-7506-28785663EE20}"/>
              </a:ext>
            </a:extLst>
          </p:cNvPr>
          <p:cNvGrpSpPr/>
          <p:nvPr/>
        </p:nvGrpSpPr>
        <p:grpSpPr>
          <a:xfrm>
            <a:off x="4757504" y="3146300"/>
            <a:ext cx="685620" cy="670185"/>
            <a:chOff x="5751312" y="2248735"/>
            <a:chExt cx="685620" cy="670185"/>
          </a:xfrm>
        </p:grpSpPr>
        <p:sp>
          <p:nvSpPr>
            <p:cNvPr id="23" name="ZoneTexte 22">
              <a:extLst>
                <a:ext uri="{FF2B5EF4-FFF2-40B4-BE49-F238E27FC236}">
                  <a16:creationId xmlns:a16="http://schemas.microsoft.com/office/drawing/2014/main" id="{59DC5F50-9BD8-0066-F1DF-C1531777FD28}"/>
                </a:ext>
              </a:extLst>
            </p:cNvPr>
            <p:cNvSpPr txBox="1"/>
            <p:nvPr/>
          </p:nvSpPr>
          <p:spPr>
            <a:xfrm>
              <a:off x="5751312" y="2672699"/>
              <a:ext cx="643125" cy="246221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bg1"/>
              </a:solidFill>
            </a:ln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Review</a:t>
              </a:r>
            </a:p>
          </p:txBody>
        </p:sp>
        <p:pic>
          <p:nvPicPr>
            <p:cNvPr id="40" name="Image 39" descr="Une image contenant cercle, Graphique, créativité&#10;&#10;Description générée automatiquement">
              <a:extLst>
                <a:ext uri="{FF2B5EF4-FFF2-40B4-BE49-F238E27FC236}">
                  <a16:creationId xmlns:a16="http://schemas.microsoft.com/office/drawing/2014/main" id="{697B5A9B-1467-652A-8251-BE4805B3F61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755067" y="2248735"/>
              <a:ext cx="681865" cy="325436"/>
            </a:xfrm>
            <a:prstGeom prst="rect">
              <a:avLst/>
            </a:prstGeom>
          </p:spPr>
        </p:pic>
      </p:grpSp>
      <p:grpSp>
        <p:nvGrpSpPr>
          <p:cNvPr id="139" name="Groupe 138">
            <a:extLst>
              <a:ext uri="{FF2B5EF4-FFF2-40B4-BE49-F238E27FC236}">
                <a16:creationId xmlns:a16="http://schemas.microsoft.com/office/drawing/2014/main" id="{DA7D1EB0-70F9-20AE-73B6-0F573CEA3224}"/>
              </a:ext>
            </a:extLst>
          </p:cNvPr>
          <p:cNvGrpSpPr/>
          <p:nvPr/>
        </p:nvGrpSpPr>
        <p:grpSpPr>
          <a:xfrm>
            <a:off x="5747830" y="2182089"/>
            <a:ext cx="705642" cy="601605"/>
            <a:chOff x="6757791" y="3211447"/>
            <a:chExt cx="705642" cy="601605"/>
          </a:xfrm>
        </p:grpSpPr>
        <p:pic>
          <p:nvPicPr>
            <p:cNvPr id="42" name="Image 41" descr="Une image contenant Graphique, Caractère coloré, symbole, graphisme&#10;&#10;Description générée automatiquement">
              <a:extLst>
                <a:ext uri="{FF2B5EF4-FFF2-40B4-BE49-F238E27FC236}">
                  <a16:creationId xmlns:a16="http://schemas.microsoft.com/office/drawing/2014/main" id="{C5C9240C-45AF-5116-5E10-EE5B30605E6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891718" y="3211447"/>
              <a:ext cx="437788" cy="313813"/>
            </a:xfrm>
            <a:prstGeom prst="rect">
              <a:avLst/>
            </a:prstGeom>
          </p:spPr>
        </p:pic>
        <p:sp>
          <p:nvSpPr>
            <p:cNvPr id="45" name="ZoneTexte 44">
              <a:extLst>
                <a:ext uri="{FF2B5EF4-FFF2-40B4-BE49-F238E27FC236}">
                  <a16:creationId xmlns:a16="http://schemas.microsoft.com/office/drawing/2014/main" id="{B57276BF-97EF-FB8E-1F4E-EE4E1447572B}"/>
                </a:ext>
              </a:extLst>
            </p:cNvPr>
            <p:cNvSpPr txBox="1"/>
            <p:nvPr/>
          </p:nvSpPr>
          <p:spPr>
            <a:xfrm>
              <a:off x="6757791" y="3566831"/>
              <a:ext cx="705642" cy="246221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bg1"/>
              </a:solidFill>
            </a:ln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GB" sz="1000" dirty="0"/>
                <a:t>Validate</a:t>
              </a:r>
              <a:endParaRPr lang="fr-FR" sz="1000" dirty="0"/>
            </a:p>
          </p:txBody>
        </p:sp>
      </p:grpSp>
      <p:grpSp>
        <p:nvGrpSpPr>
          <p:cNvPr id="143" name="Groupe 142">
            <a:extLst>
              <a:ext uri="{FF2B5EF4-FFF2-40B4-BE49-F238E27FC236}">
                <a16:creationId xmlns:a16="http://schemas.microsoft.com/office/drawing/2014/main" id="{EB4BC848-D3EC-4008-14F8-29184C078291}"/>
              </a:ext>
            </a:extLst>
          </p:cNvPr>
          <p:cNvGrpSpPr/>
          <p:nvPr/>
        </p:nvGrpSpPr>
        <p:grpSpPr>
          <a:xfrm>
            <a:off x="838200" y="1903263"/>
            <a:ext cx="2475659" cy="683146"/>
            <a:chOff x="838200" y="1903263"/>
            <a:chExt cx="2475659" cy="683146"/>
          </a:xfrm>
        </p:grpSpPr>
        <p:sp>
          <p:nvSpPr>
            <p:cNvPr id="15" name="ZoneTexte 14">
              <a:extLst>
                <a:ext uri="{FF2B5EF4-FFF2-40B4-BE49-F238E27FC236}">
                  <a16:creationId xmlns:a16="http://schemas.microsoft.com/office/drawing/2014/main" id="{F4A05D15-F611-9E23-569F-90223C73511C}"/>
                </a:ext>
              </a:extLst>
            </p:cNvPr>
            <p:cNvSpPr txBox="1"/>
            <p:nvPr/>
          </p:nvSpPr>
          <p:spPr>
            <a:xfrm>
              <a:off x="838200" y="2095272"/>
              <a:ext cx="2151888" cy="400110"/>
            </a:xfrm>
            <a:prstGeom prst="rect">
              <a:avLst/>
            </a:prstGeom>
            <a:solidFill>
              <a:schemeClr val="tx2"/>
            </a:solidFill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Possible paper based catalogue in place</a:t>
              </a:r>
            </a:p>
          </p:txBody>
        </p:sp>
        <p:pic>
          <p:nvPicPr>
            <p:cNvPr id="58" name="Image 57" descr="Une image contenant capture d’écran, texte, Rectangle, ligne&#10;&#10;Description générée automatiquement">
              <a:extLst>
                <a:ext uri="{FF2B5EF4-FFF2-40B4-BE49-F238E27FC236}">
                  <a16:creationId xmlns:a16="http://schemas.microsoft.com/office/drawing/2014/main" id="{C556191A-5F67-1E3D-2E01-7B8C2871D28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782524" y="1903263"/>
              <a:ext cx="531335" cy="683146"/>
            </a:xfrm>
            <a:prstGeom prst="rect">
              <a:avLst/>
            </a:prstGeom>
          </p:spPr>
        </p:pic>
      </p:grpSp>
      <p:grpSp>
        <p:nvGrpSpPr>
          <p:cNvPr id="138" name="Groupe 137">
            <a:extLst>
              <a:ext uri="{FF2B5EF4-FFF2-40B4-BE49-F238E27FC236}">
                <a16:creationId xmlns:a16="http://schemas.microsoft.com/office/drawing/2014/main" id="{BE6D01A7-2337-BE29-6297-84B5DCE81EB2}"/>
              </a:ext>
            </a:extLst>
          </p:cNvPr>
          <p:cNvGrpSpPr/>
          <p:nvPr/>
        </p:nvGrpSpPr>
        <p:grpSpPr>
          <a:xfrm>
            <a:off x="6797479" y="3186184"/>
            <a:ext cx="587019" cy="641557"/>
            <a:chOff x="5807418" y="4213928"/>
            <a:chExt cx="587019" cy="641557"/>
          </a:xfrm>
        </p:grpSpPr>
        <p:sp>
          <p:nvSpPr>
            <p:cNvPr id="47" name="ZoneTexte 46">
              <a:extLst>
                <a:ext uri="{FF2B5EF4-FFF2-40B4-BE49-F238E27FC236}">
                  <a16:creationId xmlns:a16="http://schemas.microsoft.com/office/drawing/2014/main" id="{805C1A8F-A489-A119-95B0-60F5642C1315}"/>
                </a:ext>
              </a:extLst>
            </p:cNvPr>
            <p:cNvSpPr txBox="1"/>
            <p:nvPr/>
          </p:nvSpPr>
          <p:spPr>
            <a:xfrm>
              <a:off x="5807418" y="4609264"/>
              <a:ext cx="587019" cy="246221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bg1"/>
              </a:solidFill>
            </a:ln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GB" sz="1000" dirty="0"/>
                <a:t>Enrich</a:t>
              </a:r>
              <a:endParaRPr lang="fr-FR" sz="1000" dirty="0"/>
            </a:p>
          </p:txBody>
        </p:sp>
        <p:pic>
          <p:nvPicPr>
            <p:cNvPr id="62" name="Image 61" descr="Une image contenant symbole&#10;&#10;Description générée automatiquement">
              <a:extLst>
                <a:ext uri="{FF2B5EF4-FFF2-40B4-BE49-F238E27FC236}">
                  <a16:creationId xmlns:a16="http://schemas.microsoft.com/office/drawing/2014/main" id="{CF72BD34-9357-F3DF-66A6-B58BFA10CF53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5932508" y="4213928"/>
              <a:ext cx="326984" cy="326984"/>
            </a:xfrm>
            <a:prstGeom prst="rect">
              <a:avLst/>
            </a:prstGeom>
          </p:spPr>
        </p:pic>
      </p:grpSp>
      <p:grpSp>
        <p:nvGrpSpPr>
          <p:cNvPr id="137" name="Groupe 136">
            <a:extLst>
              <a:ext uri="{FF2B5EF4-FFF2-40B4-BE49-F238E27FC236}">
                <a16:creationId xmlns:a16="http://schemas.microsoft.com/office/drawing/2014/main" id="{86291236-1850-1962-F14B-982C750D0839}"/>
              </a:ext>
            </a:extLst>
          </p:cNvPr>
          <p:cNvGrpSpPr/>
          <p:nvPr/>
        </p:nvGrpSpPr>
        <p:grpSpPr>
          <a:xfrm>
            <a:off x="5772136" y="3878377"/>
            <a:ext cx="643125" cy="821451"/>
            <a:chOff x="4789155" y="2991601"/>
            <a:chExt cx="643125" cy="821451"/>
          </a:xfrm>
        </p:grpSpPr>
        <p:sp>
          <p:nvSpPr>
            <p:cNvPr id="55" name="ZoneTexte 54">
              <a:extLst>
                <a:ext uri="{FF2B5EF4-FFF2-40B4-BE49-F238E27FC236}">
                  <a16:creationId xmlns:a16="http://schemas.microsoft.com/office/drawing/2014/main" id="{F80A6811-AAD5-F183-9764-21258FC9A2F4}"/>
                </a:ext>
              </a:extLst>
            </p:cNvPr>
            <p:cNvSpPr txBox="1"/>
            <p:nvPr/>
          </p:nvSpPr>
          <p:spPr>
            <a:xfrm>
              <a:off x="4789155" y="3566831"/>
              <a:ext cx="643125" cy="246221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bg1"/>
              </a:solidFill>
            </a:ln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GB" sz="1000" dirty="0"/>
                <a:t>Publish</a:t>
              </a:r>
              <a:endParaRPr lang="fr-FR" sz="1000" dirty="0"/>
            </a:p>
          </p:txBody>
        </p:sp>
        <p:pic>
          <p:nvPicPr>
            <p:cNvPr id="64" name="Image 63" descr="Une image contenant Graphique, clipart, capture d’écran, graphisme&#10;&#10;Description générée automatiquement">
              <a:extLst>
                <a:ext uri="{FF2B5EF4-FFF2-40B4-BE49-F238E27FC236}">
                  <a16:creationId xmlns:a16="http://schemas.microsoft.com/office/drawing/2014/main" id="{340FD7A9-A124-1576-F3D7-E738C591F4EF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4918507" y="2991601"/>
              <a:ext cx="381776" cy="506878"/>
            </a:xfrm>
            <a:prstGeom prst="rect">
              <a:avLst/>
            </a:prstGeom>
          </p:spPr>
        </p:pic>
      </p:grpSp>
      <p:grpSp>
        <p:nvGrpSpPr>
          <p:cNvPr id="133" name="Groupe 132">
            <a:extLst>
              <a:ext uri="{FF2B5EF4-FFF2-40B4-BE49-F238E27FC236}">
                <a16:creationId xmlns:a16="http://schemas.microsoft.com/office/drawing/2014/main" id="{7B1BD77F-7073-78A8-FC7E-94A0E817DD5C}"/>
              </a:ext>
            </a:extLst>
          </p:cNvPr>
          <p:cNvGrpSpPr/>
          <p:nvPr/>
        </p:nvGrpSpPr>
        <p:grpSpPr>
          <a:xfrm>
            <a:off x="9028603" y="1877181"/>
            <a:ext cx="2659768" cy="1505161"/>
            <a:chOff x="9028603" y="1877181"/>
            <a:chExt cx="2659768" cy="1505161"/>
          </a:xfrm>
        </p:grpSpPr>
        <p:sp>
          <p:nvSpPr>
            <p:cNvPr id="16" name="ZoneTexte 15">
              <a:extLst>
                <a:ext uri="{FF2B5EF4-FFF2-40B4-BE49-F238E27FC236}">
                  <a16:creationId xmlns:a16="http://schemas.microsoft.com/office/drawing/2014/main" id="{BF45A3F7-934F-7273-89B1-3D6E9F95ED62}"/>
                </a:ext>
              </a:extLst>
            </p:cNvPr>
            <p:cNvSpPr txBox="1"/>
            <p:nvPr/>
          </p:nvSpPr>
          <p:spPr>
            <a:xfrm>
              <a:off x="10248553" y="2426478"/>
              <a:ext cx="1439818" cy="246221"/>
            </a:xfrm>
            <a:prstGeom prst="rect">
              <a:avLst/>
            </a:prstGeom>
            <a:solidFill>
              <a:schemeClr val="accent2"/>
            </a:solidFill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454545"/>
                  </a:solidFill>
                  <a:effectLst/>
                  <a:uLnTx/>
                  <a:uFillTx/>
                  <a:latin typeface="Verdana"/>
                  <a:ea typeface="+mn-ea"/>
                  <a:cs typeface="+mn-cs"/>
                </a:rPr>
                <a:t>HCP </a:t>
              </a:r>
              <a:r>
                <a:rPr kumimoji="0" lang="en-US" sz="10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454545"/>
                  </a:solidFill>
                  <a:effectLst/>
                  <a:uLnTx/>
                  <a:uFillTx/>
                  <a:latin typeface="Verdana"/>
                  <a:ea typeface="+mn-ea"/>
                  <a:cs typeface="+mn-cs"/>
                </a:rPr>
                <a:t>Organisation</a:t>
              </a: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454545"/>
                  </a:solidFill>
                  <a:effectLst/>
                  <a:uLnTx/>
                  <a:uFillTx/>
                  <a:latin typeface="Verdana"/>
                  <a:ea typeface="+mn-ea"/>
                  <a:cs typeface="+mn-cs"/>
                </a:rPr>
                <a:t> 1</a:t>
              </a:r>
            </a:p>
          </p:txBody>
        </p:sp>
        <p:pic>
          <p:nvPicPr>
            <p:cNvPr id="127" name="Image 126" descr="Une image contenant cercle&#10;&#10;Description générée automatiquement">
              <a:extLst>
                <a:ext uri="{FF2B5EF4-FFF2-40B4-BE49-F238E27FC236}">
                  <a16:creationId xmlns:a16="http://schemas.microsoft.com/office/drawing/2014/main" id="{28F0444D-7C22-EBC2-7AA0-A2A7597578FF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10759794" y="1877181"/>
              <a:ext cx="417336" cy="457854"/>
            </a:xfrm>
            <a:prstGeom prst="rect">
              <a:avLst/>
            </a:prstGeom>
          </p:spPr>
        </p:pic>
        <p:sp>
          <p:nvSpPr>
            <p:cNvPr id="131" name="Flèche vers la droite 130">
              <a:extLst>
                <a:ext uri="{FF2B5EF4-FFF2-40B4-BE49-F238E27FC236}">
                  <a16:creationId xmlns:a16="http://schemas.microsoft.com/office/drawing/2014/main" id="{1D64EBE2-A0BC-6572-DCF7-BAC8754575B8}"/>
                </a:ext>
              </a:extLst>
            </p:cNvPr>
            <p:cNvSpPr/>
            <p:nvPr/>
          </p:nvSpPr>
          <p:spPr>
            <a:xfrm rot="19800000">
              <a:off x="9028603" y="2921372"/>
              <a:ext cx="1056933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</p:grpSp>
      <p:grpSp>
        <p:nvGrpSpPr>
          <p:cNvPr id="9" name="Groupe 8">
            <a:extLst>
              <a:ext uri="{FF2B5EF4-FFF2-40B4-BE49-F238E27FC236}">
                <a16:creationId xmlns:a16="http://schemas.microsoft.com/office/drawing/2014/main" id="{44E0A10B-65EC-7E9E-6A30-E0CADF0D786C}"/>
              </a:ext>
            </a:extLst>
          </p:cNvPr>
          <p:cNvGrpSpPr/>
          <p:nvPr/>
        </p:nvGrpSpPr>
        <p:grpSpPr>
          <a:xfrm>
            <a:off x="7574016" y="2964969"/>
            <a:ext cx="1690032" cy="1258818"/>
            <a:chOff x="7574016" y="2964969"/>
            <a:chExt cx="1690032" cy="1258818"/>
          </a:xfrm>
        </p:grpSpPr>
        <p:grpSp>
          <p:nvGrpSpPr>
            <p:cNvPr id="136" name="Groupe 135">
              <a:extLst>
                <a:ext uri="{FF2B5EF4-FFF2-40B4-BE49-F238E27FC236}">
                  <a16:creationId xmlns:a16="http://schemas.microsoft.com/office/drawing/2014/main" id="{845BA773-A220-2204-C170-A3EFC9B5B611}"/>
                </a:ext>
              </a:extLst>
            </p:cNvPr>
            <p:cNvGrpSpPr/>
            <p:nvPr/>
          </p:nvGrpSpPr>
          <p:grpSpPr>
            <a:xfrm>
              <a:off x="7574016" y="2964969"/>
              <a:ext cx="1690032" cy="1258818"/>
              <a:chOff x="7574016" y="2964969"/>
              <a:chExt cx="1690032" cy="1258818"/>
            </a:xfrm>
          </p:grpSpPr>
          <p:sp>
            <p:nvSpPr>
              <p:cNvPr id="66" name="ZoneTexte 65">
                <a:extLst>
                  <a:ext uri="{FF2B5EF4-FFF2-40B4-BE49-F238E27FC236}">
                    <a16:creationId xmlns:a16="http://schemas.microsoft.com/office/drawing/2014/main" id="{ED82B990-0B51-0EAE-9423-64A2590C47EC}"/>
                  </a:ext>
                </a:extLst>
              </p:cNvPr>
              <p:cNvSpPr txBox="1"/>
              <p:nvPr/>
            </p:nvSpPr>
            <p:spPr>
              <a:xfrm>
                <a:off x="7837727" y="3823677"/>
                <a:ext cx="1426321" cy="400110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1000" dirty="0"/>
                  <a:t>Central Repository (of catalogue data) </a:t>
                </a:r>
              </a:p>
            </p:txBody>
          </p:sp>
          <p:pic>
            <p:nvPicPr>
              <p:cNvPr id="76" name="Image 75" descr="Une image contenant capture d’écran, Rectangle, ligne, conception&#10;&#10;Description générée automatiquement">
                <a:extLst>
                  <a:ext uri="{FF2B5EF4-FFF2-40B4-BE49-F238E27FC236}">
                    <a16:creationId xmlns:a16="http://schemas.microsoft.com/office/drawing/2014/main" id="{0CA63547-276E-59D1-17E0-76B5192F8B8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8264739" y="2964969"/>
                <a:ext cx="614860" cy="848083"/>
              </a:xfrm>
              <a:prstGeom prst="rect">
                <a:avLst/>
              </a:prstGeom>
            </p:spPr>
          </p:pic>
          <p:sp>
            <p:nvSpPr>
              <p:cNvPr id="106" name="Flèche vers la droite 105">
                <a:extLst>
                  <a:ext uri="{FF2B5EF4-FFF2-40B4-BE49-F238E27FC236}">
                    <a16:creationId xmlns:a16="http://schemas.microsoft.com/office/drawing/2014/main" id="{D71D1748-A9F8-FB13-2BCA-A04276831686}"/>
                  </a:ext>
                </a:extLst>
              </p:cNvPr>
              <p:cNvSpPr/>
              <p:nvPr/>
            </p:nvSpPr>
            <p:spPr>
              <a:xfrm>
                <a:off x="7574016" y="3198515"/>
                <a:ext cx="409484" cy="460970"/>
              </a:xfrm>
              <a:prstGeom prst="rightArrow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0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</p:grpSp>
        <p:pic>
          <p:nvPicPr>
            <p:cNvPr id="8" name="Image 7" descr="Une image contenant logo, symbole, Graphique, cercle&#10;&#10;Description générée automatiquement">
              <a:extLst>
                <a:ext uri="{FF2B5EF4-FFF2-40B4-BE49-F238E27FC236}">
                  <a16:creationId xmlns:a16="http://schemas.microsoft.com/office/drawing/2014/main" id="{2525C356-C5C4-33AB-8C46-C1B8E9F88D73}"/>
                </a:ext>
              </a:extLst>
            </p:cNvPr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8657218" y="3472607"/>
              <a:ext cx="398796" cy="398796"/>
            </a:xfrm>
            <a:prstGeom prst="rect">
              <a:avLst/>
            </a:prstGeom>
          </p:spPr>
        </p:pic>
      </p:grpSp>
      <p:sp>
        <p:nvSpPr>
          <p:cNvPr id="7" name="Triangle 6">
            <a:extLst>
              <a:ext uri="{FF2B5EF4-FFF2-40B4-BE49-F238E27FC236}">
                <a16:creationId xmlns:a16="http://schemas.microsoft.com/office/drawing/2014/main" id="{590D1CEC-3676-BF16-EEA9-F115A8A77E44}"/>
              </a:ext>
            </a:extLst>
          </p:cNvPr>
          <p:cNvSpPr/>
          <p:nvPr/>
        </p:nvSpPr>
        <p:spPr>
          <a:xfrm rot="8099962">
            <a:off x="6571932" y="2639087"/>
            <a:ext cx="475908" cy="251327"/>
          </a:xfrm>
          <a:prstGeom prst="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Triangle 9">
            <a:extLst>
              <a:ext uri="{FF2B5EF4-FFF2-40B4-BE49-F238E27FC236}">
                <a16:creationId xmlns:a16="http://schemas.microsoft.com/office/drawing/2014/main" id="{79AF9F71-C5E4-ED09-DD65-2106142226A2}"/>
              </a:ext>
            </a:extLst>
          </p:cNvPr>
          <p:cNvSpPr/>
          <p:nvPr/>
        </p:nvSpPr>
        <p:spPr>
          <a:xfrm rot="18316802">
            <a:off x="5204123" y="4045548"/>
            <a:ext cx="475908" cy="251327"/>
          </a:xfrm>
          <a:prstGeom prst="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Triangle 10">
            <a:extLst>
              <a:ext uri="{FF2B5EF4-FFF2-40B4-BE49-F238E27FC236}">
                <a16:creationId xmlns:a16="http://schemas.microsoft.com/office/drawing/2014/main" id="{B979F296-0C74-B33F-D3E2-17EAD84B44D3}"/>
              </a:ext>
            </a:extLst>
          </p:cNvPr>
          <p:cNvSpPr/>
          <p:nvPr/>
        </p:nvSpPr>
        <p:spPr>
          <a:xfrm rot="13891002">
            <a:off x="6513790" y="4021443"/>
            <a:ext cx="475908" cy="251327"/>
          </a:xfrm>
          <a:prstGeom prst="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1639747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>
            <a:extLst>
              <a:ext uri="{FF2B5EF4-FFF2-40B4-BE49-F238E27FC236}">
                <a16:creationId xmlns:a16="http://schemas.microsoft.com/office/drawing/2014/main" id="{ED7F4D36-6498-84F0-98E6-8EE926BC9B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Basic catalogue management (HCP)</a:t>
            </a:r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C11D3862-2AA7-5D58-C9AC-B415A4A22CE2}"/>
              </a:ext>
            </a:extLst>
          </p:cNvPr>
          <p:cNvSpPr txBox="1"/>
          <p:nvPr/>
        </p:nvSpPr>
        <p:spPr>
          <a:xfrm>
            <a:off x="838200" y="1484852"/>
            <a:ext cx="2151888" cy="553998"/>
          </a:xfrm>
          <a:prstGeom prst="rect">
            <a:avLst/>
          </a:prstGeom>
          <a:solidFill>
            <a:schemeClr val="accent1"/>
          </a:solidFill>
          <a:effectLst/>
        </p:spPr>
        <p:txBody>
          <a:bodyPr wrap="square">
            <a:spAutoFit/>
          </a:bodyPr>
          <a:lstStyle/>
          <a:p>
            <a:pPr algn="ctr"/>
            <a:r>
              <a:rPr lang="en-US" sz="1000" dirty="0"/>
              <a:t>HCP may request to add new products to the hospital catalogue</a:t>
            </a: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9005BBD0-8009-ED51-FB67-CF50D3A3970C}"/>
              </a:ext>
            </a:extLst>
          </p:cNvPr>
          <p:cNvSpPr txBox="1"/>
          <p:nvPr/>
        </p:nvSpPr>
        <p:spPr>
          <a:xfrm>
            <a:off x="177586" y="6246653"/>
            <a:ext cx="3242499" cy="246221"/>
          </a:xfrm>
          <a:prstGeom prst="rect">
            <a:avLst/>
          </a:prstGeom>
          <a:noFill/>
          <a:effectLst/>
        </p:spPr>
        <p:txBody>
          <a:bodyPr wrap="square">
            <a:spAutoFit/>
          </a:bodyPr>
          <a:lstStyle/>
          <a:p>
            <a:r>
              <a:rPr lang="en-US" sz="1000" dirty="0"/>
              <a:t>HCP: Healthcare Professional</a:t>
            </a:r>
          </a:p>
        </p:txBody>
      </p:sp>
      <p:grpSp>
        <p:nvGrpSpPr>
          <p:cNvPr id="144" name="Groupe 143">
            <a:extLst>
              <a:ext uri="{FF2B5EF4-FFF2-40B4-BE49-F238E27FC236}">
                <a16:creationId xmlns:a16="http://schemas.microsoft.com/office/drawing/2014/main" id="{FA2B5721-74EE-E7C8-E446-BC6B16F3AED0}"/>
              </a:ext>
            </a:extLst>
          </p:cNvPr>
          <p:cNvGrpSpPr/>
          <p:nvPr/>
        </p:nvGrpSpPr>
        <p:grpSpPr>
          <a:xfrm>
            <a:off x="177585" y="2753012"/>
            <a:ext cx="3242499" cy="4042505"/>
            <a:chOff x="177585" y="2753012"/>
            <a:chExt cx="3242499" cy="4042505"/>
          </a:xfrm>
        </p:grpSpPr>
        <p:sp>
          <p:nvSpPr>
            <p:cNvPr id="2" name="ZoneTexte 1">
              <a:extLst>
                <a:ext uri="{FF2B5EF4-FFF2-40B4-BE49-F238E27FC236}">
                  <a16:creationId xmlns:a16="http://schemas.microsoft.com/office/drawing/2014/main" id="{D1F2B2DA-2A6E-459A-E169-C5967D09BBC9}"/>
                </a:ext>
              </a:extLst>
            </p:cNvPr>
            <p:cNvSpPr txBox="1"/>
            <p:nvPr/>
          </p:nvSpPr>
          <p:spPr>
            <a:xfrm>
              <a:off x="177585" y="6549296"/>
              <a:ext cx="3242499" cy="246221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r>
                <a:rPr lang="en-US" sz="1000" dirty="0"/>
                <a:t>GPO: Group purchasing organizations</a:t>
              </a:r>
            </a:p>
          </p:txBody>
        </p:sp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699FC6C5-5DE4-4BCB-9368-2DF0A76CCC2B}"/>
                </a:ext>
              </a:extLst>
            </p:cNvPr>
            <p:cNvSpPr/>
            <p:nvPr/>
          </p:nvSpPr>
          <p:spPr>
            <a:xfrm>
              <a:off x="838201" y="2753012"/>
              <a:ext cx="2151888" cy="400110"/>
            </a:xfrm>
            <a:prstGeom prst="rect">
              <a:avLst/>
            </a:prstGeom>
            <a:solidFill>
              <a:schemeClr val="accent2"/>
            </a:solidFill>
            <a:ln w="254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Verdana"/>
                  <a:ea typeface="+mn-ea"/>
                  <a:cs typeface="+mn-cs"/>
                </a:rPr>
                <a:t>GPO </a:t>
              </a:r>
            </a:p>
          </p:txBody>
        </p:sp>
      </p:grpSp>
      <p:sp>
        <p:nvSpPr>
          <p:cNvPr id="5" name="Rectangle 4">
            <a:extLst>
              <a:ext uri="{FF2B5EF4-FFF2-40B4-BE49-F238E27FC236}">
                <a16:creationId xmlns:a16="http://schemas.microsoft.com/office/drawing/2014/main" id="{2DBCCBDD-26A1-8734-5A72-E51A30FF3E48}"/>
              </a:ext>
            </a:extLst>
          </p:cNvPr>
          <p:cNvSpPr/>
          <p:nvPr/>
        </p:nvSpPr>
        <p:spPr>
          <a:xfrm>
            <a:off x="838200" y="3215586"/>
            <a:ext cx="2161346" cy="400110"/>
          </a:xfrm>
          <a:prstGeom prst="rect">
            <a:avLst/>
          </a:prstGeom>
          <a:solidFill>
            <a:schemeClr val="accent2"/>
          </a:solidFill>
          <a:ln w="2540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Locally managed 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102B252-0DE4-ED15-33FF-56F54926AB90}"/>
              </a:ext>
            </a:extLst>
          </p:cNvPr>
          <p:cNvSpPr/>
          <p:nvPr/>
        </p:nvSpPr>
        <p:spPr>
          <a:xfrm>
            <a:off x="838202" y="3689942"/>
            <a:ext cx="2151888" cy="400110"/>
          </a:xfrm>
          <a:prstGeom prst="rect">
            <a:avLst/>
          </a:prstGeom>
          <a:solidFill>
            <a:schemeClr val="accent2"/>
          </a:solidFill>
          <a:ln w="2540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Supplier managed </a:t>
            </a:r>
          </a:p>
        </p:txBody>
      </p:sp>
      <p:grpSp>
        <p:nvGrpSpPr>
          <p:cNvPr id="142" name="Groupe 141">
            <a:extLst>
              <a:ext uri="{FF2B5EF4-FFF2-40B4-BE49-F238E27FC236}">
                <a16:creationId xmlns:a16="http://schemas.microsoft.com/office/drawing/2014/main" id="{59741AB5-1F6E-C05F-4330-5BD0A256B243}"/>
              </a:ext>
            </a:extLst>
          </p:cNvPr>
          <p:cNvGrpSpPr/>
          <p:nvPr/>
        </p:nvGrpSpPr>
        <p:grpSpPr>
          <a:xfrm>
            <a:off x="2990088" y="2865308"/>
            <a:ext cx="1662854" cy="1127384"/>
            <a:chOff x="2990088" y="2865308"/>
            <a:chExt cx="1662854" cy="1127384"/>
          </a:xfrm>
        </p:grpSpPr>
        <p:sp>
          <p:nvSpPr>
            <p:cNvPr id="14" name="Flèche vers la droite 13">
              <a:extLst>
                <a:ext uri="{FF2B5EF4-FFF2-40B4-BE49-F238E27FC236}">
                  <a16:creationId xmlns:a16="http://schemas.microsoft.com/office/drawing/2014/main" id="{0CC6F34E-9488-E654-0E4D-F8729424E635}"/>
                </a:ext>
              </a:extLst>
            </p:cNvPr>
            <p:cNvSpPr/>
            <p:nvPr/>
          </p:nvSpPr>
          <p:spPr>
            <a:xfrm>
              <a:off x="2999546" y="3198515"/>
              <a:ext cx="1653396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13" name="Demi-tour 12">
              <a:extLst>
                <a:ext uri="{FF2B5EF4-FFF2-40B4-BE49-F238E27FC236}">
                  <a16:creationId xmlns:a16="http://schemas.microsoft.com/office/drawing/2014/main" id="{4D71AFE5-0A7A-7A62-6169-31EC1862F6D8}"/>
                </a:ext>
              </a:extLst>
            </p:cNvPr>
            <p:cNvSpPr/>
            <p:nvPr/>
          </p:nvSpPr>
          <p:spPr>
            <a:xfrm rot="5400000">
              <a:off x="2848795" y="3006601"/>
              <a:ext cx="1127384" cy="844798"/>
            </a:xfrm>
            <a:prstGeom prst="uturnArrow">
              <a:avLst>
                <a:gd name="adj1" fmla="val 25978"/>
                <a:gd name="adj2" fmla="val 12989"/>
                <a:gd name="adj3" fmla="val 0"/>
                <a:gd name="adj4" fmla="val 32342"/>
                <a:gd name="adj5" fmla="val 100000"/>
              </a:avLst>
            </a:prstGeom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solidFill>
                  <a:schemeClr val="tx1"/>
                </a:solidFill>
              </a:endParaRPr>
            </a:p>
          </p:txBody>
        </p:sp>
      </p:grpSp>
      <p:sp>
        <p:nvSpPr>
          <p:cNvPr id="18" name="ZoneTexte 17">
            <a:extLst>
              <a:ext uri="{FF2B5EF4-FFF2-40B4-BE49-F238E27FC236}">
                <a16:creationId xmlns:a16="http://schemas.microsoft.com/office/drawing/2014/main" id="{633F6B5A-F017-18CF-C9B3-5D25B933AA28}"/>
              </a:ext>
            </a:extLst>
          </p:cNvPr>
          <p:cNvSpPr txBox="1"/>
          <p:nvPr/>
        </p:nvSpPr>
        <p:spPr>
          <a:xfrm>
            <a:off x="838200" y="5188378"/>
            <a:ext cx="2151888" cy="246221"/>
          </a:xfrm>
          <a:prstGeom prst="rect">
            <a:avLst/>
          </a:prstGeom>
          <a:solidFill>
            <a:schemeClr val="accent4"/>
          </a:solidFill>
          <a:effectLst/>
        </p:spPr>
        <p:txBody>
          <a:bodyPr wrap="square">
            <a:spAutoFit/>
          </a:bodyPr>
          <a:lstStyle/>
          <a:p>
            <a:pPr algn="ctr"/>
            <a:r>
              <a:rPr lang="en-US" sz="1000" dirty="0"/>
              <a:t>Method of sharing via email </a:t>
            </a: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FB1086F4-E27C-7359-F68A-A3B8A0B535E7}"/>
              </a:ext>
            </a:extLst>
          </p:cNvPr>
          <p:cNvSpPr txBox="1"/>
          <p:nvPr/>
        </p:nvSpPr>
        <p:spPr>
          <a:xfrm>
            <a:off x="8816574" y="5188378"/>
            <a:ext cx="2151888" cy="400110"/>
          </a:xfrm>
          <a:prstGeom prst="rect">
            <a:avLst/>
          </a:prstGeom>
          <a:solidFill>
            <a:schemeClr val="accent4"/>
          </a:solidFill>
          <a:effectLst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2C6C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Shared via e-procurement portal </a:t>
            </a:r>
          </a:p>
        </p:txBody>
      </p:sp>
      <p:grpSp>
        <p:nvGrpSpPr>
          <p:cNvPr id="17" name="Groupe 16">
            <a:extLst>
              <a:ext uri="{FF2B5EF4-FFF2-40B4-BE49-F238E27FC236}">
                <a16:creationId xmlns:a16="http://schemas.microsoft.com/office/drawing/2014/main" id="{32E00A2A-912D-EAF6-00AA-8CC3B214ADE0}"/>
              </a:ext>
            </a:extLst>
          </p:cNvPr>
          <p:cNvGrpSpPr/>
          <p:nvPr/>
        </p:nvGrpSpPr>
        <p:grpSpPr>
          <a:xfrm>
            <a:off x="5068909" y="2425298"/>
            <a:ext cx="2151888" cy="3163190"/>
            <a:chOff x="5068909" y="2425298"/>
            <a:chExt cx="2151888" cy="3163190"/>
          </a:xfrm>
        </p:grpSpPr>
        <p:sp>
          <p:nvSpPr>
            <p:cNvPr id="12" name="Ellipse 11">
              <a:extLst>
                <a:ext uri="{FF2B5EF4-FFF2-40B4-BE49-F238E27FC236}">
                  <a16:creationId xmlns:a16="http://schemas.microsoft.com/office/drawing/2014/main" id="{ECB1E592-BE50-331B-520A-DCE6BCDC93AB}"/>
                </a:ext>
              </a:extLst>
            </p:cNvPr>
            <p:cNvSpPr/>
            <p:nvPr/>
          </p:nvSpPr>
          <p:spPr>
            <a:xfrm>
              <a:off x="5068909" y="2425298"/>
              <a:ext cx="2005666" cy="1978920"/>
            </a:xfrm>
            <a:prstGeom prst="ellipse">
              <a:avLst/>
            </a:prstGeom>
            <a:noFill/>
            <a:ln w="254000">
              <a:solidFill>
                <a:schemeClr val="accent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9" name="ZoneTexte 18">
              <a:extLst>
                <a:ext uri="{FF2B5EF4-FFF2-40B4-BE49-F238E27FC236}">
                  <a16:creationId xmlns:a16="http://schemas.microsoft.com/office/drawing/2014/main" id="{7BC4CB02-5E94-A6BC-237C-A6C2F81261CA}"/>
                </a:ext>
              </a:extLst>
            </p:cNvPr>
            <p:cNvSpPr txBox="1"/>
            <p:nvPr/>
          </p:nvSpPr>
          <p:spPr>
            <a:xfrm>
              <a:off x="5068909" y="5188378"/>
              <a:ext cx="2151888" cy="400110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2C6C"/>
                  </a:solidFill>
                  <a:effectLst/>
                  <a:uLnTx/>
                  <a:uFillTx/>
                  <a:latin typeface="Verdana"/>
                  <a:ea typeface="+mn-ea"/>
                  <a:cs typeface="+mn-cs"/>
                </a:rPr>
                <a:t>Catalogue team responsible for this part</a:t>
              </a:r>
            </a:p>
          </p:txBody>
        </p:sp>
      </p:grpSp>
      <p:sp>
        <p:nvSpPr>
          <p:cNvPr id="30" name="Triangle 29">
            <a:extLst>
              <a:ext uri="{FF2B5EF4-FFF2-40B4-BE49-F238E27FC236}">
                <a16:creationId xmlns:a16="http://schemas.microsoft.com/office/drawing/2014/main" id="{1511442F-01A0-39B4-A942-E76ECC15A8A7}"/>
              </a:ext>
            </a:extLst>
          </p:cNvPr>
          <p:cNvSpPr/>
          <p:nvPr/>
        </p:nvSpPr>
        <p:spPr>
          <a:xfrm rot="2706982">
            <a:off x="5204123" y="2535978"/>
            <a:ext cx="475908" cy="251327"/>
          </a:xfrm>
          <a:prstGeom prst="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140" name="Groupe 139">
            <a:extLst>
              <a:ext uri="{FF2B5EF4-FFF2-40B4-BE49-F238E27FC236}">
                <a16:creationId xmlns:a16="http://schemas.microsoft.com/office/drawing/2014/main" id="{54768AE3-0D1A-D090-7506-28785663EE20}"/>
              </a:ext>
            </a:extLst>
          </p:cNvPr>
          <p:cNvGrpSpPr/>
          <p:nvPr/>
        </p:nvGrpSpPr>
        <p:grpSpPr>
          <a:xfrm>
            <a:off x="4757504" y="3146300"/>
            <a:ext cx="685620" cy="670185"/>
            <a:chOff x="5751312" y="2248735"/>
            <a:chExt cx="685620" cy="670185"/>
          </a:xfrm>
        </p:grpSpPr>
        <p:sp>
          <p:nvSpPr>
            <p:cNvPr id="23" name="ZoneTexte 22">
              <a:extLst>
                <a:ext uri="{FF2B5EF4-FFF2-40B4-BE49-F238E27FC236}">
                  <a16:creationId xmlns:a16="http://schemas.microsoft.com/office/drawing/2014/main" id="{59DC5F50-9BD8-0066-F1DF-C1531777FD28}"/>
                </a:ext>
              </a:extLst>
            </p:cNvPr>
            <p:cNvSpPr txBox="1"/>
            <p:nvPr/>
          </p:nvSpPr>
          <p:spPr>
            <a:xfrm>
              <a:off x="5751312" y="2672699"/>
              <a:ext cx="643125" cy="246221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bg1"/>
              </a:solidFill>
            </a:ln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Review</a:t>
              </a:r>
            </a:p>
          </p:txBody>
        </p:sp>
        <p:pic>
          <p:nvPicPr>
            <p:cNvPr id="40" name="Image 39" descr="Une image contenant cercle, Graphique, créativité&#10;&#10;Description générée automatiquement">
              <a:extLst>
                <a:ext uri="{FF2B5EF4-FFF2-40B4-BE49-F238E27FC236}">
                  <a16:creationId xmlns:a16="http://schemas.microsoft.com/office/drawing/2014/main" id="{697B5A9B-1467-652A-8251-BE4805B3F61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755067" y="2248735"/>
              <a:ext cx="681865" cy="325436"/>
            </a:xfrm>
            <a:prstGeom prst="rect">
              <a:avLst/>
            </a:prstGeom>
          </p:spPr>
        </p:pic>
      </p:grpSp>
      <p:grpSp>
        <p:nvGrpSpPr>
          <p:cNvPr id="139" name="Groupe 138">
            <a:extLst>
              <a:ext uri="{FF2B5EF4-FFF2-40B4-BE49-F238E27FC236}">
                <a16:creationId xmlns:a16="http://schemas.microsoft.com/office/drawing/2014/main" id="{DA7D1EB0-70F9-20AE-73B6-0F573CEA3224}"/>
              </a:ext>
            </a:extLst>
          </p:cNvPr>
          <p:cNvGrpSpPr/>
          <p:nvPr/>
        </p:nvGrpSpPr>
        <p:grpSpPr>
          <a:xfrm>
            <a:off x="5747830" y="2182089"/>
            <a:ext cx="705642" cy="601605"/>
            <a:chOff x="6757791" y="3211447"/>
            <a:chExt cx="705642" cy="601605"/>
          </a:xfrm>
        </p:grpSpPr>
        <p:pic>
          <p:nvPicPr>
            <p:cNvPr id="42" name="Image 41" descr="Une image contenant Graphique, Caractère coloré, symbole, graphisme&#10;&#10;Description générée automatiquement">
              <a:extLst>
                <a:ext uri="{FF2B5EF4-FFF2-40B4-BE49-F238E27FC236}">
                  <a16:creationId xmlns:a16="http://schemas.microsoft.com/office/drawing/2014/main" id="{C5C9240C-45AF-5116-5E10-EE5B30605E6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891718" y="3211447"/>
              <a:ext cx="437788" cy="313813"/>
            </a:xfrm>
            <a:prstGeom prst="rect">
              <a:avLst/>
            </a:prstGeom>
          </p:spPr>
        </p:pic>
        <p:sp>
          <p:nvSpPr>
            <p:cNvPr id="45" name="ZoneTexte 44">
              <a:extLst>
                <a:ext uri="{FF2B5EF4-FFF2-40B4-BE49-F238E27FC236}">
                  <a16:creationId xmlns:a16="http://schemas.microsoft.com/office/drawing/2014/main" id="{B57276BF-97EF-FB8E-1F4E-EE4E1447572B}"/>
                </a:ext>
              </a:extLst>
            </p:cNvPr>
            <p:cNvSpPr txBox="1"/>
            <p:nvPr/>
          </p:nvSpPr>
          <p:spPr>
            <a:xfrm>
              <a:off x="6757791" y="3566831"/>
              <a:ext cx="705642" cy="246221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bg1"/>
              </a:solidFill>
            </a:ln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GB" sz="1000" dirty="0"/>
                <a:t>Validate</a:t>
              </a:r>
              <a:endParaRPr lang="fr-FR" sz="1000" dirty="0"/>
            </a:p>
          </p:txBody>
        </p:sp>
      </p:grpSp>
      <p:grpSp>
        <p:nvGrpSpPr>
          <p:cNvPr id="143" name="Groupe 142">
            <a:extLst>
              <a:ext uri="{FF2B5EF4-FFF2-40B4-BE49-F238E27FC236}">
                <a16:creationId xmlns:a16="http://schemas.microsoft.com/office/drawing/2014/main" id="{EB4BC848-D3EC-4008-14F8-29184C078291}"/>
              </a:ext>
            </a:extLst>
          </p:cNvPr>
          <p:cNvGrpSpPr/>
          <p:nvPr/>
        </p:nvGrpSpPr>
        <p:grpSpPr>
          <a:xfrm>
            <a:off x="838200" y="1903263"/>
            <a:ext cx="2475659" cy="683146"/>
            <a:chOff x="838200" y="1903263"/>
            <a:chExt cx="2475659" cy="683146"/>
          </a:xfrm>
        </p:grpSpPr>
        <p:sp>
          <p:nvSpPr>
            <p:cNvPr id="15" name="ZoneTexte 14">
              <a:extLst>
                <a:ext uri="{FF2B5EF4-FFF2-40B4-BE49-F238E27FC236}">
                  <a16:creationId xmlns:a16="http://schemas.microsoft.com/office/drawing/2014/main" id="{F4A05D15-F611-9E23-569F-90223C73511C}"/>
                </a:ext>
              </a:extLst>
            </p:cNvPr>
            <p:cNvSpPr txBox="1"/>
            <p:nvPr/>
          </p:nvSpPr>
          <p:spPr>
            <a:xfrm>
              <a:off x="838200" y="2095272"/>
              <a:ext cx="2151888" cy="400110"/>
            </a:xfrm>
            <a:prstGeom prst="rect">
              <a:avLst/>
            </a:prstGeom>
            <a:solidFill>
              <a:schemeClr val="tx2"/>
            </a:solidFill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Possible paper based catalogue in place</a:t>
              </a:r>
            </a:p>
          </p:txBody>
        </p:sp>
        <p:pic>
          <p:nvPicPr>
            <p:cNvPr id="58" name="Image 57" descr="Une image contenant capture d’écran, texte, Rectangle, ligne&#10;&#10;Description générée automatiquement">
              <a:extLst>
                <a:ext uri="{FF2B5EF4-FFF2-40B4-BE49-F238E27FC236}">
                  <a16:creationId xmlns:a16="http://schemas.microsoft.com/office/drawing/2014/main" id="{C556191A-5F67-1E3D-2E01-7B8C2871D28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782524" y="1903263"/>
              <a:ext cx="531335" cy="683146"/>
            </a:xfrm>
            <a:prstGeom prst="rect">
              <a:avLst/>
            </a:prstGeom>
          </p:spPr>
        </p:pic>
      </p:grpSp>
      <p:grpSp>
        <p:nvGrpSpPr>
          <p:cNvPr id="138" name="Groupe 137">
            <a:extLst>
              <a:ext uri="{FF2B5EF4-FFF2-40B4-BE49-F238E27FC236}">
                <a16:creationId xmlns:a16="http://schemas.microsoft.com/office/drawing/2014/main" id="{BE6D01A7-2337-BE29-6297-84B5DCE81EB2}"/>
              </a:ext>
            </a:extLst>
          </p:cNvPr>
          <p:cNvGrpSpPr/>
          <p:nvPr/>
        </p:nvGrpSpPr>
        <p:grpSpPr>
          <a:xfrm>
            <a:off x="6797479" y="3186184"/>
            <a:ext cx="587019" cy="641557"/>
            <a:chOff x="5807418" y="4213928"/>
            <a:chExt cx="587019" cy="641557"/>
          </a:xfrm>
        </p:grpSpPr>
        <p:sp>
          <p:nvSpPr>
            <p:cNvPr id="47" name="ZoneTexte 46">
              <a:extLst>
                <a:ext uri="{FF2B5EF4-FFF2-40B4-BE49-F238E27FC236}">
                  <a16:creationId xmlns:a16="http://schemas.microsoft.com/office/drawing/2014/main" id="{805C1A8F-A489-A119-95B0-60F5642C1315}"/>
                </a:ext>
              </a:extLst>
            </p:cNvPr>
            <p:cNvSpPr txBox="1"/>
            <p:nvPr/>
          </p:nvSpPr>
          <p:spPr>
            <a:xfrm>
              <a:off x="5807418" y="4609264"/>
              <a:ext cx="587019" cy="246221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bg1"/>
              </a:solidFill>
            </a:ln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GB" sz="1000" dirty="0"/>
                <a:t>Enrich</a:t>
              </a:r>
              <a:endParaRPr lang="fr-FR" sz="1000" dirty="0"/>
            </a:p>
          </p:txBody>
        </p:sp>
        <p:pic>
          <p:nvPicPr>
            <p:cNvPr id="62" name="Image 61" descr="Une image contenant symbole&#10;&#10;Description générée automatiquement">
              <a:extLst>
                <a:ext uri="{FF2B5EF4-FFF2-40B4-BE49-F238E27FC236}">
                  <a16:creationId xmlns:a16="http://schemas.microsoft.com/office/drawing/2014/main" id="{CF72BD34-9357-F3DF-66A6-B58BFA10CF53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5932508" y="4213928"/>
              <a:ext cx="326984" cy="326984"/>
            </a:xfrm>
            <a:prstGeom prst="rect">
              <a:avLst/>
            </a:prstGeom>
          </p:spPr>
        </p:pic>
      </p:grpSp>
      <p:grpSp>
        <p:nvGrpSpPr>
          <p:cNvPr id="137" name="Groupe 136">
            <a:extLst>
              <a:ext uri="{FF2B5EF4-FFF2-40B4-BE49-F238E27FC236}">
                <a16:creationId xmlns:a16="http://schemas.microsoft.com/office/drawing/2014/main" id="{86291236-1850-1962-F14B-982C750D0839}"/>
              </a:ext>
            </a:extLst>
          </p:cNvPr>
          <p:cNvGrpSpPr/>
          <p:nvPr/>
        </p:nvGrpSpPr>
        <p:grpSpPr>
          <a:xfrm>
            <a:off x="5772136" y="3878377"/>
            <a:ext cx="643125" cy="821451"/>
            <a:chOff x="4789155" y="2991601"/>
            <a:chExt cx="643125" cy="821451"/>
          </a:xfrm>
        </p:grpSpPr>
        <p:sp>
          <p:nvSpPr>
            <p:cNvPr id="55" name="ZoneTexte 54">
              <a:extLst>
                <a:ext uri="{FF2B5EF4-FFF2-40B4-BE49-F238E27FC236}">
                  <a16:creationId xmlns:a16="http://schemas.microsoft.com/office/drawing/2014/main" id="{F80A6811-AAD5-F183-9764-21258FC9A2F4}"/>
                </a:ext>
              </a:extLst>
            </p:cNvPr>
            <p:cNvSpPr txBox="1"/>
            <p:nvPr/>
          </p:nvSpPr>
          <p:spPr>
            <a:xfrm>
              <a:off x="4789155" y="3566831"/>
              <a:ext cx="643125" cy="246221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bg1"/>
              </a:solidFill>
            </a:ln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GB" sz="1000" dirty="0"/>
                <a:t>Publish</a:t>
              </a:r>
              <a:endParaRPr lang="fr-FR" sz="1000" dirty="0"/>
            </a:p>
          </p:txBody>
        </p:sp>
        <p:pic>
          <p:nvPicPr>
            <p:cNvPr id="64" name="Image 63" descr="Une image contenant Graphique, clipart, capture d’écran, graphisme&#10;&#10;Description générée automatiquement">
              <a:extLst>
                <a:ext uri="{FF2B5EF4-FFF2-40B4-BE49-F238E27FC236}">
                  <a16:creationId xmlns:a16="http://schemas.microsoft.com/office/drawing/2014/main" id="{340FD7A9-A124-1576-F3D7-E738C591F4EF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4918507" y="2991601"/>
              <a:ext cx="381776" cy="506878"/>
            </a:xfrm>
            <a:prstGeom prst="rect">
              <a:avLst/>
            </a:prstGeom>
          </p:spPr>
        </p:pic>
      </p:grpSp>
      <p:grpSp>
        <p:nvGrpSpPr>
          <p:cNvPr id="134" name="Groupe 133">
            <a:extLst>
              <a:ext uri="{FF2B5EF4-FFF2-40B4-BE49-F238E27FC236}">
                <a16:creationId xmlns:a16="http://schemas.microsoft.com/office/drawing/2014/main" id="{7487C91E-F9C5-BDDB-2BA9-595D7B012D35}"/>
              </a:ext>
            </a:extLst>
          </p:cNvPr>
          <p:cNvGrpSpPr/>
          <p:nvPr/>
        </p:nvGrpSpPr>
        <p:grpSpPr>
          <a:xfrm>
            <a:off x="9040327" y="2764142"/>
            <a:ext cx="2648044" cy="895343"/>
            <a:chOff x="9040327" y="2764142"/>
            <a:chExt cx="2648044" cy="895343"/>
          </a:xfrm>
        </p:grpSpPr>
        <p:sp>
          <p:nvSpPr>
            <p:cNvPr id="105" name="ZoneTexte 104">
              <a:extLst>
                <a:ext uri="{FF2B5EF4-FFF2-40B4-BE49-F238E27FC236}">
                  <a16:creationId xmlns:a16="http://schemas.microsoft.com/office/drawing/2014/main" id="{D36F9B7A-F132-2934-6791-CCDF792FA33F}"/>
                </a:ext>
              </a:extLst>
            </p:cNvPr>
            <p:cNvSpPr txBox="1"/>
            <p:nvPr/>
          </p:nvSpPr>
          <p:spPr>
            <a:xfrm>
              <a:off x="10248553" y="3313440"/>
              <a:ext cx="1439818" cy="246221"/>
            </a:xfrm>
            <a:prstGeom prst="rect">
              <a:avLst/>
            </a:prstGeom>
            <a:solidFill>
              <a:schemeClr val="accent2"/>
            </a:solidFill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454545"/>
                  </a:solidFill>
                  <a:effectLst/>
                  <a:uLnTx/>
                  <a:uFillTx/>
                  <a:latin typeface="Verdana"/>
                  <a:ea typeface="+mn-ea"/>
                  <a:cs typeface="+mn-cs"/>
                </a:rPr>
                <a:t>HCP </a:t>
              </a:r>
              <a:r>
                <a:rPr kumimoji="0" lang="en-US" sz="10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454545"/>
                  </a:solidFill>
                  <a:effectLst/>
                  <a:uLnTx/>
                  <a:uFillTx/>
                  <a:latin typeface="Verdana"/>
                  <a:ea typeface="+mn-ea"/>
                  <a:cs typeface="+mn-cs"/>
                </a:rPr>
                <a:t>Organisation</a:t>
              </a: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454545"/>
                  </a:solidFill>
                  <a:effectLst/>
                  <a:uLnTx/>
                  <a:uFillTx/>
                  <a:latin typeface="Verdana"/>
                  <a:ea typeface="+mn-ea"/>
                  <a:cs typeface="+mn-cs"/>
                </a:rPr>
                <a:t> 2</a:t>
              </a:r>
            </a:p>
          </p:txBody>
        </p:sp>
        <p:pic>
          <p:nvPicPr>
            <p:cNvPr id="128" name="Image 127" descr="Une image contenant cercle&#10;&#10;Description générée automatiquement">
              <a:extLst>
                <a:ext uri="{FF2B5EF4-FFF2-40B4-BE49-F238E27FC236}">
                  <a16:creationId xmlns:a16="http://schemas.microsoft.com/office/drawing/2014/main" id="{5C761AC6-6181-3D37-1422-6D3B1D760001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10759794" y="2764142"/>
              <a:ext cx="417336" cy="457854"/>
            </a:xfrm>
            <a:prstGeom prst="rect">
              <a:avLst/>
            </a:prstGeom>
          </p:spPr>
        </p:pic>
        <p:sp>
          <p:nvSpPr>
            <p:cNvPr id="130" name="Flèche vers la droite 129">
              <a:extLst>
                <a:ext uri="{FF2B5EF4-FFF2-40B4-BE49-F238E27FC236}">
                  <a16:creationId xmlns:a16="http://schemas.microsoft.com/office/drawing/2014/main" id="{E1D8EC32-B175-0CB9-69BB-7FB4AEC0B071}"/>
                </a:ext>
              </a:extLst>
            </p:cNvPr>
            <p:cNvSpPr/>
            <p:nvPr/>
          </p:nvSpPr>
          <p:spPr>
            <a:xfrm>
              <a:off x="9040327" y="3198515"/>
              <a:ext cx="1056933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</p:grpSp>
      <p:grpSp>
        <p:nvGrpSpPr>
          <p:cNvPr id="133" name="Groupe 132">
            <a:extLst>
              <a:ext uri="{FF2B5EF4-FFF2-40B4-BE49-F238E27FC236}">
                <a16:creationId xmlns:a16="http://schemas.microsoft.com/office/drawing/2014/main" id="{7B1BD77F-7073-78A8-FC7E-94A0E817DD5C}"/>
              </a:ext>
            </a:extLst>
          </p:cNvPr>
          <p:cNvGrpSpPr/>
          <p:nvPr/>
        </p:nvGrpSpPr>
        <p:grpSpPr>
          <a:xfrm>
            <a:off x="9028603" y="1877181"/>
            <a:ext cx="2659768" cy="1505161"/>
            <a:chOff x="9028603" y="1877181"/>
            <a:chExt cx="2659768" cy="1505161"/>
          </a:xfrm>
        </p:grpSpPr>
        <p:sp>
          <p:nvSpPr>
            <p:cNvPr id="16" name="ZoneTexte 15">
              <a:extLst>
                <a:ext uri="{FF2B5EF4-FFF2-40B4-BE49-F238E27FC236}">
                  <a16:creationId xmlns:a16="http://schemas.microsoft.com/office/drawing/2014/main" id="{BF45A3F7-934F-7273-89B1-3D6E9F95ED62}"/>
                </a:ext>
              </a:extLst>
            </p:cNvPr>
            <p:cNvSpPr txBox="1"/>
            <p:nvPr/>
          </p:nvSpPr>
          <p:spPr>
            <a:xfrm>
              <a:off x="10248553" y="2426478"/>
              <a:ext cx="1439818" cy="246221"/>
            </a:xfrm>
            <a:prstGeom prst="rect">
              <a:avLst/>
            </a:prstGeom>
            <a:solidFill>
              <a:schemeClr val="accent2"/>
            </a:solidFill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454545"/>
                  </a:solidFill>
                  <a:effectLst/>
                  <a:uLnTx/>
                  <a:uFillTx/>
                  <a:latin typeface="Verdana"/>
                  <a:ea typeface="+mn-ea"/>
                  <a:cs typeface="+mn-cs"/>
                </a:rPr>
                <a:t>HCP </a:t>
              </a:r>
              <a:r>
                <a:rPr kumimoji="0" lang="en-US" sz="10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454545"/>
                  </a:solidFill>
                  <a:effectLst/>
                  <a:uLnTx/>
                  <a:uFillTx/>
                  <a:latin typeface="Verdana"/>
                  <a:ea typeface="+mn-ea"/>
                  <a:cs typeface="+mn-cs"/>
                </a:rPr>
                <a:t>Organisation</a:t>
              </a: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454545"/>
                  </a:solidFill>
                  <a:effectLst/>
                  <a:uLnTx/>
                  <a:uFillTx/>
                  <a:latin typeface="Verdana"/>
                  <a:ea typeface="+mn-ea"/>
                  <a:cs typeface="+mn-cs"/>
                </a:rPr>
                <a:t> 1</a:t>
              </a:r>
            </a:p>
          </p:txBody>
        </p:sp>
        <p:pic>
          <p:nvPicPr>
            <p:cNvPr id="127" name="Image 126" descr="Une image contenant cercle&#10;&#10;Description générée automatiquement">
              <a:extLst>
                <a:ext uri="{FF2B5EF4-FFF2-40B4-BE49-F238E27FC236}">
                  <a16:creationId xmlns:a16="http://schemas.microsoft.com/office/drawing/2014/main" id="{28F0444D-7C22-EBC2-7AA0-A2A7597578FF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10759794" y="1877181"/>
              <a:ext cx="417336" cy="457854"/>
            </a:xfrm>
            <a:prstGeom prst="rect">
              <a:avLst/>
            </a:prstGeom>
          </p:spPr>
        </p:pic>
        <p:sp>
          <p:nvSpPr>
            <p:cNvPr id="131" name="Flèche vers la droite 130">
              <a:extLst>
                <a:ext uri="{FF2B5EF4-FFF2-40B4-BE49-F238E27FC236}">
                  <a16:creationId xmlns:a16="http://schemas.microsoft.com/office/drawing/2014/main" id="{1D64EBE2-A0BC-6572-DCF7-BAC8754575B8}"/>
                </a:ext>
              </a:extLst>
            </p:cNvPr>
            <p:cNvSpPr/>
            <p:nvPr/>
          </p:nvSpPr>
          <p:spPr>
            <a:xfrm rot="19800000">
              <a:off x="9028603" y="2921372"/>
              <a:ext cx="1056933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</p:grpSp>
      <p:grpSp>
        <p:nvGrpSpPr>
          <p:cNvPr id="9" name="Groupe 8">
            <a:extLst>
              <a:ext uri="{FF2B5EF4-FFF2-40B4-BE49-F238E27FC236}">
                <a16:creationId xmlns:a16="http://schemas.microsoft.com/office/drawing/2014/main" id="{44E0A10B-65EC-7E9E-6A30-E0CADF0D786C}"/>
              </a:ext>
            </a:extLst>
          </p:cNvPr>
          <p:cNvGrpSpPr/>
          <p:nvPr/>
        </p:nvGrpSpPr>
        <p:grpSpPr>
          <a:xfrm>
            <a:off x="7574016" y="2964969"/>
            <a:ext cx="1690032" cy="1258818"/>
            <a:chOff x="7574016" y="2964969"/>
            <a:chExt cx="1690032" cy="1258818"/>
          </a:xfrm>
        </p:grpSpPr>
        <p:grpSp>
          <p:nvGrpSpPr>
            <p:cNvPr id="136" name="Groupe 135">
              <a:extLst>
                <a:ext uri="{FF2B5EF4-FFF2-40B4-BE49-F238E27FC236}">
                  <a16:creationId xmlns:a16="http://schemas.microsoft.com/office/drawing/2014/main" id="{845BA773-A220-2204-C170-A3EFC9B5B611}"/>
                </a:ext>
              </a:extLst>
            </p:cNvPr>
            <p:cNvGrpSpPr/>
            <p:nvPr/>
          </p:nvGrpSpPr>
          <p:grpSpPr>
            <a:xfrm>
              <a:off x="7574016" y="2964969"/>
              <a:ext cx="1690032" cy="1258818"/>
              <a:chOff x="7574016" y="2964969"/>
              <a:chExt cx="1690032" cy="1258818"/>
            </a:xfrm>
          </p:grpSpPr>
          <p:sp>
            <p:nvSpPr>
              <p:cNvPr id="66" name="ZoneTexte 65">
                <a:extLst>
                  <a:ext uri="{FF2B5EF4-FFF2-40B4-BE49-F238E27FC236}">
                    <a16:creationId xmlns:a16="http://schemas.microsoft.com/office/drawing/2014/main" id="{ED82B990-0B51-0EAE-9423-64A2590C47EC}"/>
                  </a:ext>
                </a:extLst>
              </p:cNvPr>
              <p:cNvSpPr txBox="1"/>
              <p:nvPr/>
            </p:nvSpPr>
            <p:spPr>
              <a:xfrm>
                <a:off x="7837727" y="3823677"/>
                <a:ext cx="1426321" cy="400110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1000" dirty="0"/>
                  <a:t>Central Repository (of catalogue data) </a:t>
                </a:r>
              </a:p>
            </p:txBody>
          </p:sp>
          <p:pic>
            <p:nvPicPr>
              <p:cNvPr id="76" name="Image 75" descr="Une image contenant capture d’écran, Rectangle, ligne, conception&#10;&#10;Description générée automatiquement">
                <a:extLst>
                  <a:ext uri="{FF2B5EF4-FFF2-40B4-BE49-F238E27FC236}">
                    <a16:creationId xmlns:a16="http://schemas.microsoft.com/office/drawing/2014/main" id="{0CA63547-276E-59D1-17E0-76B5192F8B8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8264739" y="2964969"/>
                <a:ext cx="614860" cy="848083"/>
              </a:xfrm>
              <a:prstGeom prst="rect">
                <a:avLst/>
              </a:prstGeom>
            </p:spPr>
          </p:pic>
          <p:sp>
            <p:nvSpPr>
              <p:cNvPr id="106" name="Flèche vers la droite 105">
                <a:extLst>
                  <a:ext uri="{FF2B5EF4-FFF2-40B4-BE49-F238E27FC236}">
                    <a16:creationId xmlns:a16="http://schemas.microsoft.com/office/drawing/2014/main" id="{D71D1748-A9F8-FB13-2BCA-A04276831686}"/>
                  </a:ext>
                </a:extLst>
              </p:cNvPr>
              <p:cNvSpPr/>
              <p:nvPr/>
            </p:nvSpPr>
            <p:spPr>
              <a:xfrm>
                <a:off x="7574016" y="3198515"/>
                <a:ext cx="409484" cy="460970"/>
              </a:xfrm>
              <a:prstGeom prst="rightArrow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0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</p:grpSp>
        <p:pic>
          <p:nvPicPr>
            <p:cNvPr id="8" name="Image 7" descr="Une image contenant logo, symbole, Graphique, cercle&#10;&#10;Description générée automatiquement">
              <a:extLst>
                <a:ext uri="{FF2B5EF4-FFF2-40B4-BE49-F238E27FC236}">
                  <a16:creationId xmlns:a16="http://schemas.microsoft.com/office/drawing/2014/main" id="{2525C356-C5C4-33AB-8C46-C1B8E9F88D73}"/>
                </a:ext>
              </a:extLst>
            </p:cNvPr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8657218" y="3472607"/>
              <a:ext cx="398796" cy="398796"/>
            </a:xfrm>
            <a:prstGeom prst="rect">
              <a:avLst/>
            </a:prstGeom>
          </p:spPr>
        </p:pic>
      </p:grpSp>
      <p:sp>
        <p:nvSpPr>
          <p:cNvPr id="7" name="Triangle 6">
            <a:extLst>
              <a:ext uri="{FF2B5EF4-FFF2-40B4-BE49-F238E27FC236}">
                <a16:creationId xmlns:a16="http://schemas.microsoft.com/office/drawing/2014/main" id="{590D1CEC-3676-BF16-EEA9-F115A8A77E44}"/>
              </a:ext>
            </a:extLst>
          </p:cNvPr>
          <p:cNvSpPr/>
          <p:nvPr/>
        </p:nvSpPr>
        <p:spPr>
          <a:xfrm rot="8099962">
            <a:off x="6571932" y="2639087"/>
            <a:ext cx="475908" cy="251327"/>
          </a:xfrm>
          <a:prstGeom prst="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Triangle 9">
            <a:extLst>
              <a:ext uri="{FF2B5EF4-FFF2-40B4-BE49-F238E27FC236}">
                <a16:creationId xmlns:a16="http://schemas.microsoft.com/office/drawing/2014/main" id="{79AF9F71-C5E4-ED09-DD65-2106142226A2}"/>
              </a:ext>
            </a:extLst>
          </p:cNvPr>
          <p:cNvSpPr/>
          <p:nvPr/>
        </p:nvSpPr>
        <p:spPr>
          <a:xfrm rot="18316802">
            <a:off x="5204123" y="4045548"/>
            <a:ext cx="475908" cy="251327"/>
          </a:xfrm>
          <a:prstGeom prst="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Triangle 10">
            <a:extLst>
              <a:ext uri="{FF2B5EF4-FFF2-40B4-BE49-F238E27FC236}">
                <a16:creationId xmlns:a16="http://schemas.microsoft.com/office/drawing/2014/main" id="{B979F296-0C74-B33F-D3E2-17EAD84B44D3}"/>
              </a:ext>
            </a:extLst>
          </p:cNvPr>
          <p:cNvSpPr/>
          <p:nvPr/>
        </p:nvSpPr>
        <p:spPr>
          <a:xfrm rot="13891002">
            <a:off x="6513790" y="4021443"/>
            <a:ext cx="475908" cy="251327"/>
          </a:xfrm>
          <a:prstGeom prst="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9758337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>
            <a:extLst>
              <a:ext uri="{FF2B5EF4-FFF2-40B4-BE49-F238E27FC236}">
                <a16:creationId xmlns:a16="http://schemas.microsoft.com/office/drawing/2014/main" id="{ED7F4D36-6498-84F0-98E6-8EE926BC9B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Basic catalogue management (HCP)</a:t>
            </a:r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C11D3862-2AA7-5D58-C9AC-B415A4A22CE2}"/>
              </a:ext>
            </a:extLst>
          </p:cNvPr>
          <p:cNvSpPr txBox="1"/>
          <p:nvPr/>
        </p:nvSpPr>
        <p:spPr>
          <a:xfrm>
            <a:off x="838200" y="1484852"/>
            <a:ext cx="2151888" cy="553998"/>
          </a:xfrm>
          <a:prstGeom prst="rect">
            <a:avLst/>
          </a:prstGeom>
          <a:solidFill>
            <a:schemeClr val="accent1"/>
          </a:solidFill>
          <a:effectLst/>
        </p:spPr>
        <p:txBody>
          <a:bodyPr wrap="square">
            <a:spAutoFit/>
          </a:bodyPr>
          <a:lstStyle/>
          <a:p>
            <a:pPr algn="ctr"/>
            <a:r>
              <a:rPr lang="en-US" sz="1000" dirty="0"/>
              <a:t>HCP may request to add new products to the hospital catalogue</a:t>
            </a: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9005BBD0-8009-ED51-FB67-CF50D3A3970C}"/>
              </a:ext>
            </a:extLst>
          </p:cNvPr>
          <p:cNvSpPr txBox="1"/>
          <p:nvPr/>
        </p:nvSpPr>
        <p:spPr>
          <a:xfrm>
            <a:off x="177586" y="6246653"/>
            <a:ext cx="3242499" cy="246221"/>
          </a:xfrm>
          <a:prstGeom prst="rect">
            <a:avLst/>
          </a:prstGeom>
          <a:noFill/>
          <a:effectLst/>
        </p:spPr>
        <p:txBody>
          <a:bodyPr wrap="square">
            <a:spAutoFit/>
          </a:bodyPr>
          <a:lstStyle/>
          <a:p>
            <a:r>
              <a:rPr lang="en-US" sz="1000" dirty="0"/>
              <a:t>HCP: Healthcare Professional</a:t>
            </a:r>
          </a:p>
        </p:txBody>
      </p:sp>
      <p:grpSp>
        <p:nvGrpSpPr>
          <p:cNvPr id="144" name="Groupe 143">
            <a:extLst>
              <a:ext uri="{FF2B5EF4-FFF2-40B4-BE49-F238E27FC236}">
                <a16:creationId xmlns:a16="http://schemas.microsoft.com/office/drawing/2014/main" id="{FA2B5721-74EE-E7C8-E446-BC6B16F3AED0}"/>
              </a:ext>
            </a:extLst>
          </p:cNvPr>
          <p:cNvGrpSpPr/>
          <p:nvPr/>
        </p:nvGrpSpPr>
        <p:grpSpPr>
          <a:xfrm>
            <a:off x="177585" y="2753012"/>
            <a:ext cx="3242499" cy="4042505"/>
            <a:chOff x="177585" y="2753012"/>
            <a:chExt cx="3242499" cy="4042505"/>
          </a:xfrm>
        </p:grpSpPr>
        <p:sp>
          <p:nvSpPr>
            <p:cNvPr id="2" name="ZoneTexte 1">
              <a:extLst>
                <a:ext uri="{FF2B5EF4-FFF2-40B4-BE49-F238E27FC236}">
                  <a16:creationId xmlns:a16="http://schemas.microsoft.com/office/drawing/2014/main" id="{D1F2B2DA-2A6E-459A-E169-C5967D09BBC9}"/>
                </a:ext>
              </a:extLst>
            </p:cNvPr>
            <p:cNvSpPr txBox="1"/>
            <p:nvPr/>
          </p:nvSpPr>
          <p:spPr>
            <a:xfrm>
              <a:off x="177585" y="6549296"/>
              <a:ext cx="3242499" cy="246221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r>
                <a:rPr lang="en-US" sz="1000" dirty="0"/>
                <a:t>GPO: Group purchasing organizations</a:t>
              </a:r>
            </a:p>
          </p:txBody>
        </p:sp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699FC6C5-5DE4-4BCB-9368-2DF0A76CCC2B}"/>
                </a:ext>
              </a:extLst>
            </p:cNvPr>
            <p:cNvSpPr/>
            <p:nvPr/>
          </p:nvSpPr>
          <p:spPr>
            <a:xfrm>
              <a:off x="838201" y="2753012"/>
              <a:ext cx="2151888" cy="400110"/>
            </a:xfrm>
            <a:prstGeom prst="rect">
              <a:avLst/>
            </a:prstGeom>
            <a:solidFill>
              <a:schemeClr val="accent2"/>
            </a:solidFill>
            <a:ln w="254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Verdana"/>
                  <a:ea typeface="+mn-ea"/>
                  <a:cs typeface="+mn-cs"/>
                </a:rPr>
                <a:t>GPO </a:t>
              </a:r>
            </a:p>
          </p:txBody>
        </p:sp>
      </p:grpSp>
      <p:sp>
        <p:nvSpPr>
          <p:cNvPr id="5" name="Rectangle 4">
            <a:extLst>
              <a:ext uri="{FF2B5EF4-FFF2-40B4-BE49-F238E27FC236}">
                <a16:creationId xmlns:a16="http://schemas.microsoft.com/office/drawing/2014/main" id="{2DBCCBDD-26A1-8734-5A72-E51A30FF3E48}"/>
              </a:ext>
            </a:extLst>
          </p:cNvPr>
          <p:cNvSpPr/>
          <p:nvPr/>
        </p:nvSpPr>
        <p:spPr>
          <a:xfrm>
            <a:off x="838200" y="3215586"/>
            <a:ext cx="2161346" cy="400110"/>
          </a:xfrm>
          <a:prstGeom prst="rect">
            <a:avLst/>
          </a:prstGeom>
          <a:solidFill>
            <a:schemeClr val="accent2"/>
          </a:solidFill>
          <a:ln w="2540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Locally managed 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102B252-0DE4-ED15-33FF-56F54926AB90}"/>
              </a:ext>
            </a:extLst>
          </p:cNvPr>
          <p:cNvSpPr/>
          <p:nvPr/>
        </p:nvSpPr>
        <p:spPr>
          <a:xfrm>
            <a:off x="838202" y="3689942"/>
            <a:ext cx="2151888" cy="400110"/>
          </a:xfrm>
          <a:prstGeom prst="rect">
            <a:avLst/>
          </a:prstGeom>
          <a:solidFill>
            <a:schemeClr val="accent2"/>
          </a:solidFill>
          <a:ln w="2540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Supplier managed </a:t>
            </a:r>
          </a:p>
        </p:txBody>
      </p:sp>
      <p:grpSp>
        <p:nvGrpSpPr>
          <p:cNvPr id="142" name="Groupe 141">
            <a:extLst>
              <a:ext uri="{FF2B5EF4-FFF2-40B4-BE49-F238E27FC236}">
                <a16:creationId xmlns:a16="http://schemas.microsoft.com/office/drawing/2014/main" id="{59741AB5-1F6E-C05F-4330-5BD0A256B243}"/>
              </a:ext>
            </a:extLst>
          </p:cNvPr>
          <p:cNvGrpSpPr/>
          <p:nvPr/>
        </p:nvGrpSpPr>
        <p:grpSpPr>
          <a:xfrm>
            <a:off x="2990088" y="2865308"/>
            <a:ext cx="1662854" cy="1127384"/>
            <a:chOff x="2990088" y="2865308"/>
            <a:chExt cx="1662854" cy="1127384"/>
          </a:xfrm>
        </p:grpSpPr>
        <p:sp>
          <p:nvSpPr>
            <p:cNvPr id="14" name="Flèche vers la droite 13">
              <a:extLst>
                <a:ext uri="{FF2B5EF4-FFF2-40B4-BE49-F238E27FC236}">
                  <a16:creationId xmlns:a16="http://schemas.microsoft.com/office/drawing/2014/main" id="{0CC6F34E-9488-E654-0E4D-F8729424E635}"/>
                </a:ext>
              </a:extLst>
            </p:cNvPr>
            <p:cNvSpPr/>
            <p:nvPr/>
          </p:nvSpPr>
          <p:spPr>
            <a:xfrm>
              <a:off x="2999546" y="3198515"/>
              <a:ext cx="1653396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13" name="Demi-tour 12">
              <a:extLst>
                <a:ext uri="{FF2B5EF4-FFF2-40B4-BE49-F238E27FC236}">
                  <a16:creationId xmlns:a16="http://schemas.microsoft.com/office/drawing/2014/main" id="{4D71AFE5-0A7A-7A62-6169-31EC1862F6D8}"/>
                </a:ext>
              </a:extLst>
            </p:cNvPr>
            <p:cNvSpPr/>
            <p:nvPr/>
          </p:nvSpPr>
          <p:spPr>
            <a:xfrm rot="5400000">
              <a:off x="2848795" y="3006601"/>
              <a:ext cx="1127384" cy="844798"/>
            </a:xfrm>
            <a:prstGeom prst="uturnArrow">
              <a:avLst>
                <a:gd name="adj1" fmla="val 25978"/>
                <a:gd name="adj2" fmla="val 12989"/>
                <a:gd name="adj3" fmla="val 0"/>
                <a:gd name="adj4" fmla="val 32342"/>
                <a:gd name="adj5" fmla="val 100000"/>
              </a:avLst>
            </a:prstGeom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solidFill>
                  <a:schemeClr val="tx1"/>
                </a:solidFill>
              </a:endParaRPr>
            </a:p>
          </p:txBody>
        </p:sp>
      </p:grpSp>
      <p:sp>
        <p:nvSpPr>
          <p:cNvPr id="18" name="ZoneTexte 17">
            <a:extLst>
              <a:ext uri="{FF2B5EF4-FFF2-40B4-BE49-F238E27FC236}">
                <a16:creationId xmlns:a16="http://schemas.microsoft.com/office/drawing/2014/main" id="{633F6B5A-F017-18CF-C9B3-5D25B933AA28}"/>
              </a:ext>
            </a:extLst>
          </p:cNvPr>
          <p:cNvSpPr txBox="1"/>
          <p:nvPr/>
        </p:nvSpPr>
        <p:spPr>
          <a:xfrm>
            <a:off x="838200" y="5188378"/>
            <a:ext cx="2151888" cy="246221"/>
          </a:xfrm>
          <a:prstGeom prst="rect">
            <a:avLst/>
          </a:prstGeom>
          <a:solidFill>
            <a:schemeClr val="accent4"/>
          </a:solidFill>
          <a:effectLst/>
        </p:spPr>
        <p:txBody>
          <a:bodyPr wrap="square">
            <a:spAutoFit/>
          </a:bodyPr>
          <a:lstStyle/>
          <a:p>
            <a:pPr algn="ctr"/>
            <a:r>
              <a:rPr lang="en-US" sz="1000" dirty="0"/>
              <a:t>Method of sharing via email </a:t>
            </a: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FB1086F4-E27C-7359-F68A-A3B8A0B535E7}"/>
              </a:ext>
            </a:extLst>
          </p:cNvPr>
          <p:cNvSpPr txBox="1"/>
          <p:nvPr/>
        </p:nvSpPr>
        <p:spPr>
          <a:xfrm>
            <a:off x="8816574" y="5188378"/>
            <a:ext cx="2151888" cy="400110"/>
          </a:xfrm>
          <a:prstGeom prst="rect">
            <a:avLst/>
          </a:prstGeom>
          <a:solidFill>
            <a:schemeClr val="accent4"/>
          </a:solidFill>
          <a:effectLst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2C6C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Shared via e-procurement portal </a:t>
            </a:r>
          </a:p>
        </p:txBody>
      </p:sp>
      <p:grpSp>
        <p:nvGrpSpPr>
          <p:cNvPr id="17" name="Groupe 16">
            <a:extLst>
              <a:ext uri="{FF2B5EF4-FFF2-40B4-BE49-F238E27FC236}">
                <a16:creationId xmlns:a16="http://schemas.microsoft.com/office/drawing/2014/main" id="{32E00A2A-912D-EAF6-00AA-8CC3B214ADE0}"/>
              </a:ext>
            </a:extLst>
          </p:cNvPr>
          <p:cNvGrpSpPr/>
          <p:nvPr/>
        </p:nvGrpSpPr>
        <p:grpSpPr>
          <a:xfrm>
            <a:off x="5068909" y="2425298"/>
            <a:ext cx="2151888" cy="3163190"/>
            <a:chOff x="5068909" y="2425298"/>
            <a:chExt cx="2151888" cy="3163190"/>
          </a:xfrm>
        </p:grpSpPr>
        <p:sp>
          <p:nvSpPr>
            <p:cNvPr id="12" name="Ellipse 11">
              <a:extLst>
                <a:ext uri="{FF2B5EF4-FFF2-40B4-BE49-F238E27FC236}">
                  <a16:creationId xmlns:a16="http://schemas.microsoft.com/office/drawing/2014/main" id="{ECB1E592-BE50-331B-520A-DCE6BCDC93AB}"/>
                </a:ext>
              </a:extLst>
            </p:cNvPr>
            <p:cNvSpPr/>
            <p:nvPr/>
          </p:nvSpPr>
          <p:spPr>
            <a:xfrm>
              <a:off x="5068909" y="2425298"/>
              <a:ext cx="2005666" cy="1978920"/>
            </a:xfrm>
            <a:prstGeom prst="ellipse">
              <a:avLst/>
            </a:prstGeom>
            <a:noFill/>
            <a:ln w="254000">
              <a:solidFill>
                <a:schemeClr val="accent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9" name="ZoneTexte 18">
              <a:extLst>
                <a:ext uri="{FF2B5EF4-FFF2-40B4-BE49-F238E27FC236}">
                  <a16:creationId xmlns:a16="http://schemas.microsoft.com/office/drawing/2014/main" id="{7BC4CB02-5E94-A6BC-237C-A6C2F81261CA}"/>
                </a:ext>
              </a:extLst>
            </p:cNvPr>
            <p:cNvSpPr txBox="1"/>
            <p:nvPr/>
          </p:nvSpPr>
          <p:spPr>
            <a:xfrm>
              <a:off x="5068909" y="5188378"/>
              <a:ext cx="2151888" cy="400110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2C6C"/>
                  </a:solidFill>
                  <a:effectLst/>
                  <a:uLnTx/>
                  <a:uFillTx/>
                  <a:latin typeface="Verdana"/>
                  <a:ea typeface="+mn-ea"/>
                  <a:cs typeface="+mn-cs"/>
                </a:rPr>
                <a:t>Catalogue team responsible for this part</a:t>
              </a:r>
            </a:p>
          </p:txBody>
        </p:sp>
      </p:grpSp>
      <p:sp>
        <p:nvSpPr>
          <p:cNvPr id="30" name="Triangle 29">
            <a:extLst>
              <a:ext uri="{FF2B5EF4-FFF2-40B4-BE49-F238E27FC236}">
                <a16:creationId xmlns:a16="http://schemas.microsoft.com/office/drawing/2014/main" id="{1511442F-01A0-39B4-A942-E76ECC15A8A7}"/>
              </a:ext>
            </a:extLst>
          </p:cNvPr>
          <p:cNvSpPr/>
          <p:nvPr/>
        </p:nvSpPr>
        <p:spPr>
          <a:xfrm rot="2706982">
            <a:off x="5204123" y="2535978"/>
            <a:ext cx="475908" cy="251327"/>
          </a:xfrm>
          <a:prstGeom prst="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140" name="Groupe 139">
            <a:extLst>
              <a:ext uri="{FF2B5EF4-FFF2-40B4-BE49-F238E27FC236}">
                <a16:creationId xmlns:a16="http://schemas.microsoft.com/office/drawing/2014/main" id="{54768AE3-0D1A-D090-7506-28785663EE20}"/>
              </a:ext>
            </a:extLst>
          </p:cNvPr>
          <p:cNvGrpSpPr/>
          <p:nvPr/>
        </p:nvGrpSpPr>
        <p:grpSpPr>
          <a:xfrm>
            <a:off x="4757504" y="3146300"/>
            <a:ext cx="685620" cy="670185"/>
            <a:chOff x="5751312" y="2248735"/>
            <a:chExt cx="685620" cy="670185"/>
          </a:xfrm>
        </p:grpSpPr>
        <p:sp>
          <p:nvSpPr>
            <p:cNvPr id="23" name="ZoneTexte 22">
              <a:extLst>
                <a:ext uri="{FF2B5EF4-FFF2-40B4-BE49-F238E27FC236}">
                  <a16:creationId xmlns:a16="http://schemas.microsoft.com/office/drawing/2014/main" id="{59DC5F50-9BD8-0066-F1DF-C1531777FD28}"/>
                </a:ext>
              </a:extLst>
            </p:cNvPr>
            <p:cNvSpPr txBox="1"/>
            <p:nvPr/>
          </p:nvSpPr>
          <p:spPr>
            <a:xfrm>
              <a:off x="5751312" y="2672699"/>
              <a:ext cx="643125" cy="246221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bg1"/>
              </a:solidFill>
            </a:ln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Review</a:t>
              </a:r>
            </a:p>
          </p:txBody>
        </p:sp>
        <p:pic>
          <p:nvPicPr>
            <p:cNvPr id="40" name="Image 39" descr="Une image contenant cercle, Graphique, créativité&#10;&#10;Description générée automatiquement">
              <a:extLst>
                <a:ext uri="{FF2B5EF4-FFF2-40B4-BE49-F238E27FC236}">
                  <a16:creationId xmlns:a16="http://schemas.microsoft.com/office/drawing/2014/main" id="{697B5A9B-1467-652A-8251-BE4805B3F61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755067" y="2248735"/>
              <a:ext cx="681865" cy="325436"/>
            </a:xfrm>
            <a:prstGeom prst="rect">
              <a:avLst/>
            </a:prstGeom>
          </p:spPr>
        </p:pic>
      </p:grpSp>
      <p:grpSp>
        <p:nvGrpSpPr>
          <p:cNvPr id="139" name="Groupe 138">
            <a:extLst>
              <a:ext uri="{FF2B5EF4-FFF2-40B4-BE49-F238E27FC236}">
                <a16:creationId xmlns:a16="http://schemas.microsoft.com/office/drawing/2014/main" id="{DA7D1EB0-70F9-20AE-73B6-0F573CEA3224}"/>
              </a:ext>
            </a:extLst>
          </p:cNvPr>
          <p:cNvGrpSpPr/>
          <p:nvPr/>
        </p:nvGrpSpPr>
        <p:grpSpPr>
          <a:xfrm>
            <a:off x="5747830" y="2182089"/>
            <a:ext cx="705642" cy="601605"/>
            <a:chOff x="6757791" y="3211447"/>
            <a:chExt cx="705642" cy="601605"/>
          </a:xfrm>
        </p:grpSpPr>
        <p:pic>
          <p:nvPicPr>
            <p:cNvPr id="42" name="Image 41" descr="Une image contenant Graphique, Caractère coloré, symbole, graphisme&#10;&#10;Description générée automatiquement">
              <a:extLst>
                <a:ext uri="{FF2B5EF4-FFF2-40B4-BE49-F238E27FC236}">
                  <a16:creationId xmlns:a16="http://schemas.microsoft.com/office/drawing/2014/main" id="{C5C9240C-45AF-5116-5E10-EE5B30605E6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891718" y="3211447"/>
              <a:ext cx="437788" cy="313813"/>
            </a:xfrm>
            <a:prstGeom prst="rect">
              <a:avLst/>
            </a:prstGeom>
          </p:spPr>
        </p:pic>
        <p:sp>
          <p:nvSpPr>
            <p:cNvPr id="45" name="ZoneTexte 44">
              <a:extLst>
                <a:ext uri="{FF2B5EF4-FFF2-40B4-BE49-F238E27FC236}">
                  <a16:creationId xmlns:a16="http://schemas.microsoft.com/office/drawing/2014/main" id="{B57276BF-97EF-FB8E-1F4E-EE4E1447572B}"/>
                </a:ext>
              </a:extLst>
            </p:cNvPr>
            <p:cNvSpPr txBox="1"/>
            <p:nvPr/>
          </p:nvSpPr>
          <p:spPr>
            <a:xfrm>
              <a:off x="6757791" y="3566831"/>
              <a:ext cx="705642" cy="246221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bg1"/>
              </a:solidFill>
            </a:ln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GB" sz="1000" dirty="0"/>
                <a:t>Validate</a:t>
              </a:r>
              <a:endParaRPr lang="fr-FR" sz="1000" dirty="0"/>
            </a:p>
          </p:txBody>
        </p:sp>
      </p:grpSp>
      <p:grpSp>
        <p:nvGrpSpPr>
          <p:cNvPr id="143" name="Groupe 142">
            <a:extLst>
              <a:ext uri="{FF2B5EF4-FFF2-40B4-BE49-F238E27FC236}">
                <a16:creationId xmlns:a16="http://schemas.microsoft.com/office/drawing/2014/main" id="{EB4BC848-D3EC-4008-14F8-29184C078291}"/>
              </a:ext>
            </a:extLst>
          </p:cNvPr>
          <p:cNvGrpSpPr/>
          <p:nvPr/>
        </p:nvGrpSpPr>
        <p:grpSpPr>
          <a:xfrm>
            <a:off x="838200" y="1903263"/>
            <a:ext cx="2475659" cy="683146"/>
            <a:chOff x="838200" y="1903263"/>
            <a:chExt cx="2475659" cy="683146"/>
          </a:xfrm>
        </p:grpSpPr>
        <p:sp>
          <p:nvSpPr>
            <p:cNvPr id="15" name="ZoneTexte 14">
              <a:extLst>
                <a:ext uri="{FF2B5EF4-FFF2-40B4-BE49-F238E27FC236}">
                  <a16:creationId xmlns:a16="http://schemas.microsoft.com/office/drawing/2014/main" id="{F4A05D15-F611-9E23-569F-90223C73511C}"/>
                </a:ext>
              </a:extLst>
            </p:cNvPr>
            <p:cNvSpPr txBox="1"/>
            <p:nvPr/>
          </p:nvSpPr>
          <p:spPr>
            <a:xfrm>
              <a:off x="838200" y="2095272"/>
              <a:ext cx="2151888" cy="400110"/>
            </a:xfrm>
            <a:prstGeom prst="rect">
              <a:avLst/>
            </a:prstGeom>
            <a:solidFill>
              <a:schemeClr val="tx2"/>
            </a:solidFill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Possible paper based catalogue in place</a:t>
              </a:r>
            </a:p>
          </p:txBody>
        </p:sp>
        <p:pic>
          <p:nvPicPr>
            <p:cNvPr id="58" name="Image 57" descr="Une image contenant capture d’écran, texte, Rectangle, ligne&#10;&#10;Description générée automatiquement">
              <a:extLst>
                <a:ext uri="{FF2B5EF4-FFF2-40B4-BE49-F238E27FC236}">
                  <a16:creationId xmlns:a16="http://schemas.microsoft.com/office/drawing/2014/main" id="{C556191A-5F67-1E3D-2E01-7B8C2871D28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782524" y="1903263"/>
              <a:ext cx="531335" cy="683146"/>
            </a:xfrm>
            <a:prstGeom prst="rect">
              <a:avLst/>
            </a:prstGeom>
          </p:spPr>
        </p:pic>
      </p:grpSp>
      <p:grpSp>
        <p:nvGrpSpPr>
          <p:cNvPr id="138" name="Groupe 137">
            <a:extLst>
              <a:ext uri="{FF2B5EF4-FFF2-40B4-BE49-F238E27FC236}">
                <a16:creationId xmlns:a16="http://schemas.microsoft.com/office/drawing/2014/main" id="{BE6D01A7-2337-BE29-6297-84B5DCE81EB2}"/>
              </a:ext>
            </a:extLst>
          </p:cNvPr>
          <p:cNvGrpSpPr/>
          <p:nvPr/>
        </p:nvGrpSpPr>
        <p:grpSpPr>
          <a:xfrm>
            <a:off x="6797479" y="3186184"/>
            <a:ext cx="587019" cy="641557"/>
            <a:chOff x="5807418" y="4213928"/>
            <a:chExt cx="587019" cy="641557"/>
          </a:xfrm>
        </p:grpSpPr>
        <p:sp>
          <p:nvSpPr>
            <p:cNvPr id="47" name="ZoneTexte 46">
              <a:extLst>
                <a:ext uri="{FF2B5EF4-FFF2-40B4-BE49-F238E27FC236}">
                  <a16:creationId xmlns:a16="http://schemas.microsoft.com/office/drawing/2014/main" id="{805C1A8F-A489-A119-95B0-60F5642C1315}"/>
                </a:ext>
              </a:extLst>
            </p:cNvPr>
            <p:cNvSpPr txBox="1"/>
            <p:nvPr/>
          </p:nvSpPr>
          <p:spPr>
            <a:xfrm>
              <a:off x="5807418" y="4609264"/>
              <a:ext cx="587019" cy="246221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bg1"/>
              </a:solidFill>
            </a:ln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GB" sz="1000" dirty="0"/>
                <a:t>Enrich</a:t>
              </a:r>
              <a:endParaRPr lang="fr-FR" sz="1000" dirty="0"/>
            </a:p>
          </p:txBody>
        </p:sp>
        <p:pic>
          <p:nvPicPr>
            <p:cNvPr id="62" name="Image 61" descr="Une image contenant symbole&#10;&#10;Description générée automatiquement">
              <a:extLst>
                <a:ext uri="{FF2B5EF4-FFF2-40B4-BE49-F238E27FC236}">
                  <a16:creationId xmlns:a16="http://schemas.microsoft.com/office/drawing/2014/main" id="{CF72BD34-9357-F3DF-66A6-B58BFA10CF53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5932508" y="4213928"/>
              <a:ext cx="326984" cy="326984"/>
            </a:xfrm>
            <a:prstGeom prst="rect">
              <a:avLst/>
            </a:prstGeom>
          </p:spPr>
        </p:pic>
      </p:grpSp>
      <p:grpSp>
        <p:nvGrpSpPr>
          <p:cNvPr id="137" name="Groupe 136">
            <a:extLst>
              <a:ext uri="{FF2B5EF4-FFF2-40B4-BE49-F238E27FC236}">
                <a16:creationId xmlns:a16="http://schemas.microsoft.com/office/drawing/2014/main" id="{86291236-1850-1962-F14B-982C750D0839}"/>
              </a:ext>
            </a:extLst>
          </p:cNvPr>
          <p:cNvGrpSpPr/>
          <p:nvPr/>
        </p:nvGrpSpPr>
        <p:grpSpPr>
          <a:xfrm>
            <a:off x="5772136" y="3878377"/>
            <a:ext cx="643125" cy="821451"/>
            <a:chOff x="4789155" y="2991601"/>
            <a:chExt cx="643125" cy="821451"/>
          </a:xfrm>
        </p:grpSpPr>
        <p:sp>
          <p:nvSpPr>
            <p:cNvPr id="55" name="ZoneTexte 54">
              <a:extLst>
                <a:ext uri="{FF2B5EF4-FFF2-40B4-BE49-F238E27FC236}">
                  <a16:creationId xmlns:a16="http://schemas.microsoft.com/office/drawing/2014/main" id="{F80A6811-AAD5-F183-9764-21258FC9A2F4}"/>
                </a:ext>
              </a:extLst>
            </p:cNvPr>
            <p:cNvSpPr txBox="1"/>
            <p:nvPr/>
          </p:nvSpPr>
          <p:spPr>
            <a:xfrm>
              <a:off x="4789155" y="3566831"/>
              <a:ext cx="643125" cy="246221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bg1"/>
              </a:solidFill>
            </a:ln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GB" sz="1000" dirty="0"/>
                <a:t>Publish</a:t>
              </a:r>
              <a:endParaRPr lang="fr-FR" sz="1000" dirty="0"/>
            </a:p>
          </p:txBody>
        </p:sp>
        <p:pic>
          <p:nvPicPr>
            <p:cNvPr id="64" name="Image 63" descr="Une image contenant Graphique, clipart, capture d’écran, graphisme&#10;&#10;Description générée automatiquement">
              <a:extLst>
                <a:ext uri="{FF2B5EF4-FFF2-40B4-BE49-F238E27FC236}">
                  <a16:creationId xmlns:a16="http://schemas.microsoft.com/office/drawing/2014/main" id="{340FD7A9-A124-1576-F3D7-E738C591F4EF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4918507" y="2991601"/>
              <a:ext cx="381776" cy="506878"/>
            </a:xfrm>
            <a:prstGeom prst="rect">
              <a:avLst/>
            </a:prstGeom>
          </p:spPr>
        </p:pic>
      </p:grpSp>
      <p:grpSp>
        <p:nvGrpSpPr>
          <p:cNvPr id="134" name="Groupe 133">
            <a:extLst>
              <a:ext uri="{FF2B5EF4-FFF2-40B4-BE49-F238E27FC236}">
                <a16:creationId xmlns:a16="http://schemas.microsoft.com/office/drawing/2014/main" id="{7487C91E-F9C5-BDDB-2BA9-595D7B012D35}"/>
              </a:ext>
            </a:extLst>
          </p:cNvPr>
          <p:cNvGrpSpPr/>
          <p:nvPr/>
        </p:nvGrpSpPr>
        <p:grpSpPr>
          <a:xfrm>
            <a:off x="9040327" y="2764142"/>
            <a:ext cx="2648044" cy="895343"/>
            <a:chOff x="9040327" y="2764142"/>
            <a:chExt cx="2648044" cy="895343"/>
          </a:xfrm>
        </p:grpSpPr>
        <p:sp>
          <p:nvSpPr>
            <p:cNvPr id="105" name="ZoneTexte 104">
              <a:extLst>
                <a:ext uri="{FF2B5EF4-FFF2-40B4-BE49-F238E27FC236}">
                  <a16:creationId xmlns:a16="http://schemas.microsoft.com/office/drawing/2014/main" id="{D36F9B7A-F132-2934-6791-CCDF792FA33F}"/>
                </a:ext>
              </a:extLst>
            </p:cNvPr>
            <p:cNvSpPr txBox="1"/>
            <p:nvPr/>
          </p:nvSpPr>
          <p:spPr>
            <a:xfrm>
              <a:off x="10248553" y="3313440"/>
              <a:ext cx="1439818" cy="246221"/>
            </a:xfrm>
            <a:prstGeom prst="rect">
              <a:avLst/>
            </a:prstGeom>
            <a:solidFill>
              <a:schemeClr val="accent2"/>
            </a:solidFill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454545"/>
                  </a:solidFill>
                  <a:effectLst/>
                  <a:uLnTx/>
                  <a:uFillTx/>
                  <a:latin typeface="Verdana"/>
                  <a:ea typeface="+mn-ea"/>
                  <a:cs typeface="+mn-cs"/>
                </a:rPr>
                <a:t>HCP </a:t>
              </a:r>
              <a:r>
                <a:rPr kumimoji="0" lang="en-US" sz="10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454545"/>
                  </a:solidFill>
                  <a:effectLst/>
                  <a:uLnTx/>
                  <a:uFillTx/>
                  <a:latin typeface="Verdana"/>
                  <a:ea typeface="+mn-ea"/>
                  <a:cs typeface="+mn-cs"/>
                </a:rPr>
                <a:t>Organisation</a:t>
              </a: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454545"/>
                  </a:solidFill>
                  <a:effectLst/>
                  <a:uLnTx/>
                  <a:uFillTx/>
                  <a:latin typeface="Verdana"/>
                  <a:ea typeface="+mn-ea"/>
                  <a:cs typeface="+mn-cs"/>
                </a:rPr>
                <a:t> 2</a:t>
              </a:r>
            </a:p>
          </p:txBody>
        </p:sp>
        <p:pic>
          <p:nvPicPr>
            <p:cNvPr id="128" name="Image 127" descr="Une image contenant cercle&#10;&#10;Description générée automatiquement">
              <a:extLst>
                <a:ext uri="{FF2B5EF4-FFF2-40B4-BE49-F238E27FC236}">
                  <a16:creationId xmlns:a16="http://schemas.microsoft.com/office/drawing/2014/main" id="{5C761AC6-6181-3D37-1422-6D3B1D760001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10759794" y="2764142"/>
              <a:ext cx="417336" cy="457854"/>
            </a:xfrm>
            <a:prstGeom prst="rect">
              <a:avLst/>
            </a:prstGeom>
          </p:spPr>
        </p:pic>
        <p:sp>
          <p:nvSpPr>
            <p:cNvPr id="130" name="Flèche vers la droite 129">
              <a:extLst>
                <a:ext uri="{FF2B5EF4-FFF2-40B4-BE49-F238E27FC236}">
                  <a16:creationId xmlns:a16="http://schemas.microsoft.com/office/drawing/2014/main" id="{E1D8EC32-B175-0CB9-69BB-7FB4AEC0B071}"/>
                </a:ext>
              </a:extLst>
            </p:cNvPr>
            <p:cNvSpPr/>
            <p:nvPr/>
          </p:nvSpPr>
          <p:spPr>
            <a:xfrm>
              <a:off x="9040327" y="3198515"/>
              <a:ext cx="1056933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</p:grpSp>
      <p:grpSp>
        <p:nvGrpSpPr>
          <p:cNvPr id="133" name="Groupe 132">
            <a:extLst>
              <a:ext uri="{FF2B5EF4-FFF2-40B4-BE49-F238E27FC236}">
                <a16:creationId xmlns:a16="http://schemas.microsoft.com/office/drawing/2014/main" id="{7B1BD77F-7073-78A8-FC7E-94A0E817DD5C}"/>
              </a:ext>
            </a:extLst>
          </p:cNvPr>
          <p:cNvGrpSpPr/>
          <p:nvPr/>
        </p:nvGrpSpPr>
        <p:grpSpPr>
          <a:xfrm>
            <a:off x="9028603" y="1877181"/>
            <a:ext cx="2659768" cy="1505161"/>
            <a:chOff x="9028603" y="1877181"/>
            <a:chExt cx="2659768" cy="1505161"/>
          </a:xfrm>
        </p:grpSpPr>
        <p:sp>
          <p:nvSpPr>
            <p:cNvPr id="16" name="ZoneTexte 15">
              <a:extLst>
                <a:ext uri="{FF2B5EF4-FFF2-40B4-BE49-F238E27FC236}">
                  <a16:creationId xmlns:a16="http://schemas.microsoft.com/office/drawing/2014/main" id="{BF45A3F7-934F-7273-89B1-3D6E9F95ED62}"/>
                </a:ext>
              </a:extLst>
            </p:cNvPr>
            <p:cNvSpPr txBox="1"/>
            <p:nvPr/>
          </p:nvSpPr>
          <p:spPr>
            <a:xfrm>
              <a:off x="10248553" y="2426478"/>
              <a:ext cx="1439818" cy="246221"/>
            </a:xfrm>
            <a:prstGeom prst="rect">
              <a:avLst/>
            </a:prstGeom>
            <a:solidFill>
              <a:schemeClr val="accent2"/>
            </a:solidFill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454545"/>
                  </a:solidFill>
                  <a:effectLst/>
                  <a:uLnTx/>
                  <a:uFillTx/>
                  <a:latin typeface="Verdana"/>
                  <a:ea typeface="+mn-ea"/>
                  <a:cs typeface="+mn-cs"/>
                </a:rPr>
                <a:t>HCP </a:t>
              </a:r>
              <a:r>
                <a:rPr kumimoji="0" lang="en-US" sz="10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454545"/>
                  </a:solidFill>
                  <a:effectLst/>
                  <a:uLnTx/>
                  <a:uFillTx/>
                  <a:latin typeface="Verdana"/>
                  <a:ea typeface="+mn-ea"/>
                  <a:cs typeface="+mn-cs"/>
                </a:rPr>
                <a:t>Organisation</a:t>
              </a: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454545"/>
                  </a:solidFill>
                  <a:effectLst/>
                  <a:uLnTx/>
                  <a:uFillTx/>
                  <a:latin typeface="Verdana"/>
                  <a:ea typeface="+mn-ea"/>
                  <a:cs typeface="+mn-cs"/>
                </a:rPr>
                <a:t> 1</a:t>
              </a:r>
            </a:p>
          </p:txBody>
        </p:sp>
        <p:pic>
          <p:nvPicPr>
            <p:cNvPr id="127" name="Image 126" descr="Une image contenant cercle&#10;&#10;Description générée automatiquement">
              <a:extLst>
                <a:ext uri="{FF2B5EF4-FFF2-40B4-BE49-F238E27FC236}">
                  <a16:creationId xmlns:a16="http://schemas.microsoft.com/office/drawing/2014/main" id="{28F0444D-7C22-EBC2-7AA0-A2A7597578FF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10759794" y="1877181"/>
              <a:ext cx="417336" cy="457854"/>
            </a:xfrm>
            <a:prstGeom prst="rect">
              <a:avLst/>
            </a:prstGeom>
          </p:spPr>
        </p:pic>
        <p:sp>
          <p:nvSpPr>
            <p:cNvPr id="131" name="Flèche vers la droite 130">
              <a:extLst>
                <a:ext uri="{FF2B5EF4-FFF2-40B4-BE49-F238E27FC236}">
                  <a16:creationId xmlns:a16="http://schemas.microsoft.com/office/drawing/2014/main" id="{1D64EBE2-A0BC-6572-DCF7-BAC8754575B8}"/>
                </a:ext>
              </a:extLst>
            </p:cNvPr>
            <p:cNvSpPr/>
            <p:nvPr/>
          </p:nvSpPr>
          <p:spPr>
            <a:xfrm rot="19800000">
              <a:off x="9028603" y="2921372"/>
              <a:ext cx="1056933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</p:grpSp>
      <p:grpSp>
        <p:nvGrpSpPr>
          <p:cNvPr id="135" name="Groupe 134">
            <a:extLst>
              <a:ext uri="{FF2B5EF4-FFF2-40B4-BE49-F238E27FC236}">
                <a16:creationId xmlns:a16="http://schemas.microsoft.com/office/drawing/2014/main" id="{389F4EB7-B020-C7ED-4424-13D981030984}"/>
              </a:ext>
            </a:extLst>
          </p:cNvPr>
          <p:cNvGrpSpPr/>
          <p:nvPr/>
        </p:nvGrpSpPr>
        <p:grpSpPr>
          <a:xfrm>
            <a:off x="9028604" y="3480658"/>
            <a:ext cx="2659767" cy="954307"/>
            <a:chOff x="9028604" y="3480658"/>
            <a:chExt cx="2659767" cy="954307"/>
          </a:xfrm>
        </p:grpSpPr>
        <p:sp>
          <p:nvSpPr>
            <p:cNvPr id="104" name="ZoneTexte 103">
              <a:extLst>
                <a:ext uri="{FF2B5EF4-FFF2-40B4-BE49-F238E27FC236}">
                  <a16:creationId xmlns:a16="http://schemas.microsoft.com/office/drawing/2014/main" id="{A1B4CFA3-8361-5122-CDC3-A76F7C41046C}"/>
                </a:ext>
              </a:extLst>
            </p:cNvPr>
            <p:cNvSpPr txBox="1"/>
            <p:nvPr/>
          </p:nvSpPr>
          <p:spPr>
            <a:xfrm>
              <a:off x="10248553" y="4188744"/>
              <a:ext cx="1439818" cy="246221"/>
            </a:xfrm>
            <a:prstGeom prst="rect">
              <a:avLst/>
            </a:prstGeom>
            <a:solidFill>
              <a:schemeClr val="accent2"/>
            </a:solidFill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454545"/>
                  </a:solidFill>
                  <a:effectLst/>
                  <a:uLnTx/>
                  <a:uFillTx/>
                  <a:latin typeface="Verdana"/>
                  <a:ea typeface="+mn-ea"/>
                  <a:cs typeface="+mn-cs"/>
                </a:rPr>
                <a:t>HCP </a:t>
              </a:r>
              <a:r>
                <a:rPr kumimoji="0" lang="en-US" sz="10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454545"/>
                  </a:solidFill>
                  <a:effectLst/>
                  <a:uLnTx/>
                  <a:uFillTx/>
                  <a:latin typeface="Verdana"/>
                  <a:ea typeface="+mn-ea"/>
                  <a:cs typeface="+mn-cs"/>
                </a:rPr>
                <a:t>Organisation</a:t>
              </a: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454545"/>
                  </a:solidFill>
                  <a:effectLst/>
                  <a:uLnTx/>
                  <a:uFillTx/>
                  <a:latin typeface="Verdana"/>
                  <a:ea typeface="+mn-ea"/>
                  <a:cs typeface="+mn-cs"/>
                </a:rPr>
                <a:t> 3</a:t>
              </a:r>
            </a:p>
          </p:txBody>
        </p:sp>
        <p:pic>
          <p:nvPicPr>
            <p:cNvPr id="129" name="Image 128" descr="Une image contenant cercle&#10;&#10;Description générée automatiquement">
              <a:extLst>
                <a:ext uri="{FF2B5EF4-FFF2-40B4-BE49-F238E27FC236}">
                  <a16:creationId xmlns:a16="http://schemas.microsoft.com/office/drawing/2014/main" id="{2B6A0552-54CA-DF56-7FD0-F6FB444BABEF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10759794" y="3637290"/>
              <a:ext cx="417336" cy="457854"/>
            </a:xfrm>
            <a:prstGeom prst="rect">
              <a:avLst/>
            </a:prstGeom>
          </p:spPr>
        </p:pic>
        <p:sp>
          <p:nvSpPr>
            <p:cNvPr id="132" name="Flèche vers la droite 131">
              <a:extLst>
                <a:ext uri="{FF2B5EF4-FFF2-40B4-BE49-F238E27FC236}">
                  <a16:creationId xmlns:a16="http://schemas.microsoft.com/office/drawing/2014/main" id="{16A1BCD5-38E7-AF3B-59BD-6A9EB7DBE81F}"/>
                </a:ext>
              </a:extLst>
            </p:cNvPr>
            <p:cNvSpPr/>
            <p:nvPr/>
          </p:nvSpPr>
          <p:spPr>
            <a:xfrm rot="1800000">
              <a:off x="9028604" y="3480658"/>
              <a:ext cx="1056933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</p:grpSp>
      <p:grpSp>
        <p:nvGrpSpPr>
          <p:cNvPr id="9" name="Groupe 8">
            <a:extLst>
              <a:ext uri="{FF2B5EF4-FFF2-40B4-BE49-F238E27FC236}">
                <a16:creationId xmlns:a16="http://schemas.microsoft.com/office/drawing/2014/main" id="{44E0A10B-65EC-7E9E-6A30-E0CADF0D786C}"/>
              </a:ext>
            </a:extLst>
          </p:cNvPr>
          <p:cNvGrpSpPr/>
          <p:nvPr/>
        </p:nvGrpSpPr>
        <p:grpSpPr>
          <a:xfrm>
            <a:off x="7574016" y="2964969"/>
            <a:ext cx="1690032" cy="1258818"/>
            <a:chOff x="7574016" y="2964969"/>
            <a:chExt cx="1690032" cy="1258818"/>
          </a:xfrm>
        </p:grpSpPr>
        <p:grpSp>
          <p:nvGrpSpPr>
            <p:cNvPr id="136" name="Groupe 135">
              <a:extLst>
                <a:ext uri="{FF2B5EF4-FFF2-40B4-BE49-F238E27FC236}">
                  <a16:creationId xmlns:a16="http://schemas.microsoft.com/office/drawing/2014/main" id="{845BA773-A220-2204-C170-A3EFC9B5B611}"/>
                </a:ext>
              </a:extLst>
            </p:cNvPr>
            <p:cNvGrpSpPr/>
            <p:nvPr/>
          </p:nvGrpSpPr>
          <p:grpSpPr>
            <a:xfrm>
              <a:off x="7574016" y="2964969"/>
              <a:ext cx="1690032" cy="1258818"/>
              <a:chOff x="7574016" y="2964969"/>
              <a:chExt cx="1690032" cy="1258818"/>
            </a:xfrm>
          </p:grpSpPr>
          <p:sp>
            <p:nvSpPr>
              <p:cNvPr id="66" name="ZoneTexte 65">
                <a:extLst>
                  <a:ext uri="{FF2B5EF4-FFF2-40B4-BE49-F238E27FC236}">
                    <a16:creationId xmlns:a16="http://schemas.microsoft.com/office/drawing/2014/main" id="{ED82B990-0B51-0EAE-9423-64A2590C47EC}"/>
                  </a:ext>
                </a:extLst>
              </p:cNvPr>
              <p:cNvSpPr txBox="1"/>
              <p:nvPr/>
            </p:nvSpPr>
            <p:spPr>
              <a:xfrm>
                <a:off x="7837727" y="3823677"/>
                <a:ext cx="1426321" cy="400110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1000" dirty="0"/>
                  <a:t>Central Repository (of catalogue data) </a:t>
                </a:r>
              </a:p>
            </p:txBody>
          </p:sp>
          <p:pic>
            <p:nvPicPr>
              <p:cNvPr id="76" name="Image 75" descr="Une image contenant capture d’écran, Rectangle, ligne, conception&#10;&#10;Description générée automatiquement">
                <a:extLst>
                  <a:ext uri="{FF2B5EF4-FFF2-40B4-BE49-F238E27FC236}">
                    <a16:creationId xmlns:a16="http://schemas.microsoft.com/office/drawing/2014/main" id="{0CA63547-276E-59D1-17E0-76B5192F8B8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8264739" y="2964969"/>
                <a:ext cx="614860" cy="848083"/>
              </a:xfrm>
              <a:prstGeom prst="rect">
                <a:avLst/>
              </a:prstGeom>
            </p:spPr>
          </p:pic>
          <p:sp>
            <p:nvSpPr>
              <p:cNvPr id="106" name="Flèche vers la droite 105">
                <a:extLst>
                  <a:ext uri="{FF2B5EF4-FFF2-40B4-BE49-F238E27FC236}">
                    <a16:creationId xmlns:a16="http://schemas.microsoft.com/office/drawing/2014/main" id="{D71D1748-A9F8-FB13-2BCA-A04276831686}"/>
                  </a:ext>
                </a:extLst>
              </p:cNvPr>
              <p:cNvSpPr/>
              <p:nvPr/>
            </p:nvSpPr>
            <p:spPr>
              <a:xfrm>
                <a:off x="7574016" y="3198515"/>
                <a:ext cx="409484" cy="460970"/>
              </a:xfrm>
              <a:prstGeom prst="rightArrow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0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</p:grpSp>
        <p:pic>
          <p:nvPicPr>
            <p:cNvPr id="8" name="Image 7" descr="Une image contenant logo, symbole, Graphique, cercle&#10;&#10;Description générée automatiquement">
              <a:extLst>
                <a:ext uri="{FF2B5EF4-FFF2-40B4-BE49-F238E27FC236}">
                  <a16:creationId xmlns:a16="http://schemas.microsoft.com/office/drawing/2014/main" id="{2525C356-C5C4-33AB-8C46-C1B8E9F88D73}"/>
                </a:ext>
              </a:extLst>
            </p:cNvPr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8657218" y="3472607"/>
              <a:ext cx="398796" cy="398796"/>
            </a:xfrm>
            <a:prstGeom prst="rect">
              <a:avLst/>
            </a:prstGeom>
          </p:spPr>
        </p:pic>
      </p:grpSp>
      <p:sp>
        <p:nvSpPr>
          <p:cNvPr id="7" name="Triangle 6">
            <a:extLst>
              <a:ext uri="{FF2B5EF4-FFF2-40B4-BE49-F238E27FC236}">
                <a16:creationId xmlns:a16="http://schemas.microsoft.com/office/drawing/2014/main" id="{590D1CEC-3676-BF16-EEA9-F115A8A77E44}"/>
              </a:ext>
            </a:extLst>
          </p:cNvPr>
          <p:cNvSpPr/>
          <p:nvPr/>
        </p:nvSpPr>
        <p:spPr>
          <a:xfrm rot="8099962">
            <a:off x="6571932" y="2639087"/>
            <a:ext cx="475908" cy="251327"/>
          </a:xfrm>
          <a:prstGeom prst="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Triangle 9">
            <a:extLst>
              <a:ext uri="{FF2B5EF4-FFF2-40B4-BE49-F238E27FC236}">
                <a16:creationId xmlns:a16="http://schemas.microsoft.com/office/drawing/2014/main" id="{79AF9F71-C5E4-ED09-DD65-2106142226A2}"/>
              </a:ext>
            </a:extLst>
          </p:cNvPr>
          <p:cNvSpPr/>
          <p:nvPr/>
        </p:nvSpPr>
        <p:spPr>
          <a:xfrm rot="18316802">
            <a:off x="5204123" y="4045548"/>
            <a:ext cx="475908" cy="251327"/>
          </a:xfrm>
          <a:prstGeom prst="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Triangle 10">
            <a:extLst>
              <a:ext uri="{FF2B5EF4-FFF2-40B4-BE49-F238E27FC236}">
                <a16:creationId xmlns:a16="http://schemas.microsoft.com/office/drawing/2014/main" id="{B979F296-0C74-B33F-D3E2-17EAD84B44D3}"/>
              </a:ext>
            </a:extLst>
          </p:cNvPr>
          <p:cNvSpPr/>
          <p:nvPr/>
        </p:nvSpPr>
        <p:spPr>
          <a:xfrm rot="13891002">
            <a:off x="6513790" y="4021443"/>
            <a:ext cx="475908" cy="251327"/>
          </a:xfrm>
          <a:prstGeom prst="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1689480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>
            <a:extLst>
              <a:ext uri="{FF2B5EF4-FFF2-40B4-BE49-F238E27FC236}">
                <a16:creationId xmlns:a16="http://schemas.microsoft.com/office/drawing/2014/main" id="{ED7F4D36-6498-84F0-98E6-8EE926BC9B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Catalogue data flow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4179814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>
            <a:extLst>
              <a:ext uri="{FF2B5EF4-FFF2-40B4-BE49-F238E27FC236}">
                <a16:creationId xmlns:a16="http://schemas.microsoft.com/office/drawing/2014/main" id="{ED7F4D36-6498-84F0-98E6-8EE926BC9B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Catalogue data flow</a:t>
            </a:r>
            <a:endParaRPr lang="fr-FR" dirty="0"/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D1F2B2DA-2A6E-459A-E169-C5967D09BBC9}"/>
              </a:ext>
            </a:extLst>
          </p:cNvPr>
          <p:cNvSpPr txBox="1"/>
          <p:nvPr/>
        </p:nvSpPr>
        <p:spPr>
          <a:xfrm>
            <a:off x="177585" y="6446118"/>
            <a:ext cx="3242499" cy="246221"/>
          </a:xfrm>
          <a:prstGeom prst="rect">
            <a:avLst/>
          </a:prstGeom>
          <a:noFill/>
          <a:effectLst/>
        </p:spPr>
        <p:txBody>
          <a:bodyPr wrap="square">
            <a:spAutoFit/>
          </a:bodyPr>
          <a:lstStyle/>
          <a:p>
            <a:r>
              <a:rPr lang="en-US" sz="1000" dirty="0"/>
              <a:t>EDI: Electronic Data Interchange</a:t>
            </a:r>
          </a:p>
        </p:txBody>
      </p:sp>
      <p:grpSp>
        <p:nvGrpSpPr>
          <p:cNvPr id="80" name="Groupe 79">
            <a:extLst>
              <a:ext uri="{FF2B5EF4-FFF2-40B4-BE49-F238E27FC236}">
                <a16:creationId xmlns:a16="http://schemas.microsoft.com/office/drawing/2014/main" id="{7199D16D-1474-CB47-B2F2-9039586027D1}"/>
              </a:ext>
            </a:extLst>
          </p:cNvPr>
          <p:cNvGrpSpPr/>
          <p:nvPr/>
        </p:nvGrpSpPr>
        <p:grpSpPr>
          <a:xfrm>
            <a:off x="428336" y="2829914"/>
            <a:ext cx="1658491" cy="3195348"/>
            <a:chOff x="428336" y="2829914"/>
            <a:chExt cx="1658491" cy="3195348"/>
          </a:xfrm>
        </p:grpSpPr>
        <p:sp>
          <p:nvSpPr>
            <p:cNvPr id="66" name="ZoneTexte 65">
              <a:extLst>
                <a:ext uri="{FF2B5EF4-FFF2-40B4-BE49-F238E27FC236}">
                  <a16:creationId xmlns:a16="http://schemas.microsoft.com/office/drawing/2014/main" id="{ED82B990-0B51-0EAE-9423-64A2590C47EC}"/>
                </a:ext>
              </a:extLst>
            </p:cNvPr>
            <p:cNvSpPr txBox="1"/>
            <p:nvPr/>
          </p:nvSpPr>
          <p:spPr>
            <a:xfrm>
              <a:off x="428336" y="3823677"/>
              <a:ext cx="1426321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Central Repository (of catalogue data) </a:t>
              </a:r>
            </a:p>
          </p:txBody>
        </p:sp>
        <p:pic>
          <p:nvPicPr>
            <p:cNvPr id="76" name="Image 75" descr="Une image contenant capture d’écran, Rectangle, ligne, conception&#10;&#10;Description générée automatiquement">
              <a:extLst>
                <a:ext uri="{FF2B5EF4-FFF2-40B4-BE49-F238E27FC236}">
                  <a16:creationId xmlns:a16="http://schemas.microsoft.com/office/drawing/2014/main" id="{0CA63547-276E-59D1-17E0-76B5192F8B8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55348" y="2829914"/>
              <a:ext cx="614860" cy="848083"/>
            </a:xfrm>
            <a:prstGeom prst="rect">
              <a:avLst/>
            </a:prstGeom>
          </p:spPr>
        </p:pic>
        <p:pic>
          <p:nvPicPr>
            <p:cNvPr id="8" name="Image 7" descr="Une image contenant logo, symbole, Graphique, cercle&#10;&#10;Description générée automatiquement">
              <a:extLst>
                <a:ext uri="{FF2B5EF4-FFF2-40B4-BE49-F238E27FC236}">
                  <a16:creationId xmlns:a16="http://schemas.microsoft.com/office/drawing/2014/main" id="{2525C356-C5C4-33AB-8C46-C1B8E9F88D7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247827" y="3337552"/>
              <a:ext cx="398796" cy="398796"/>
            </a:xfrm>
            <a:prstGeom prst="rect">
              <a:avLst/>
            </a:prstGeom>
          </p:spPr>
        </p:pic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C357E34A-4C67-7E42-6AC2-AF6C115E355D}"/>
                </a:ext>
              </a:extLst>
            </p:cNvPr>
            <p:cNvSpPr/>
            <p:nvPr/>
          </p:nvSpPr>
          <p:spPr>
            <a:xfrm>
              <a:off x="436383" y="5503956"/>
              <a:ext cx="1650444" cy="521306"/>
            </a:xfrm>
            <a:prstGeom prst="rect">
              <a:avLst/>
            </a:prstGeom>
            <a:solidFill>
              <a:schemeClr val="accent4"/>
            </a:solidFill>
            <a:ln w="254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Verdana"/>
                  <a:ea typeface="+mn-ea"/>
                  <a:cs typeface="+mn-cs"/>
                </a:rPr>
                <a:t>Customer service            </a:t>
              </a:r>
            </a:p>
          </p:txBody>
        </p:sp>
        <p:sp>
          <p:nvSpPr>
            <p:cNvPr id="28" name="TextBox 48">
              <a:extLst>
                <a:ext uri="{FF2B5EF4-FFF2-40B4-BE49-F238E27FC236}">
                  <a16:creationId xmlns:a16="http://schemas.microsoft.com/office/drawing/2014/main" id="{481E53D2-5E06-21F0-EF49-55D87BDDAA98}"/>
                </a:ext>
              </a:extLst>
            </p:cNvPr>
            <p:cNvSpPr txBox="1"/>
            <p:nvPr/>
          </p:nvSpPr>
          <p:spPr>
            <a:xfrm>
              <a:off x="436384" y="5158276"/>
              <a:ext cx="165044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1200" cap="none" spc="0" normalizeH="0" baseline="0" noProof="0" dirty="0">
                  <a:ln>
                    <a:noFill/>
                  </a:ln>
                  <a:solidFill>
                    <a:srgbClr val="454545"/>
                  </a:solidFill>
                  <a:effectLst/>
                  <a:uLnTx/>
                  <a:uFillTx/>
                  <a:latin typeface="Verdana"/>
                  <a:ea typeface="+mn-ea"/>
                  <a:cs typeface="+mn-cs"/>
                </a:rPr>
                <a:t>Support Systems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6195576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>
            <a:extLst>
              <a:ext uri="{FF2B5EF4-FFF2-40B4-BE49-F238E27FC236}">
                <a16:creationId xmlns:a16="http://schemas.microsoft.com/office/drawing/2014/main" id="{ED7F4D36-6498-84F0-98E6-8EE926BC9B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Catalogue data flow</a:t>
            </a:r>
            <a:endParaRPr lang="fr-FR" dirty="0"/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D1F2B2DA-2A6E-459A-E169-C5967D09BBC9}"/>
              </a:ext>
            </a:extLst>
          </p:cNvPr>
          <p:cNvSpPr txBox="1"/>
          <p:nvPr/>
        </p:nvSpPr>
        <p:spPr>
          <a:xfrm>
            <a:off x="177585" y="6446118"/>
            <a:ext cx="3242499" cy="246221"/>
          </a:xfrm>
          <a:prstGeom prst="rect">
            <a:avLst/>
          </a:prstGeom>
          <a:noFill/>
          <a:effectLst/>
        </p:spPr>
        <p:txBody>
          <a:bodyPr wrap="square">
            <a:spAutoFit/>
          </a:bodyPr>
          <a:lstStyle/>
          <a:p>
            <a:r>
              <a:rPr lang="en-US" sz="1000" dirty="0"/>
              <a:t>EDI: Electronic Data Interchange</a:t>
            </a:r>
          </a:p>
        </p:txBody>
      </p:sp>
      <p:grpSp>
        <p:nvGrpSpPr>
          <p:cNvPr id="78" name="Groupe 77">
            <a:extLst>
              <a:ext uri="{FF2B5EF4-FFF2-40B4-BE49-F238E27FC236}">
                <a16:creationId xmlns:a16="http://schemas.microsoft.com/office/drawing/2014/main" id="{B6E27822-BC64-1F64-4C78-8E6C8DB30030}"/>
              </a:ext>
            </a:extLst>
          </p:cNvPr>
          <p:cNvGrpSpPr/>
          <p:nvPr/>
        </p:nvGrpSpPr>
        <p:grpSpPr>
          <a:xfrm>
            <a:off x="1959452" y="2394076"/>
            <a:ext cx="2528125" cy="1039032"/>
            <a:chOff x="1959452" y="2394076"/>
            <a:chExt cx="2528125" cy="1039032"/>
          </a:xfrm>
        </p:grpSpPr>
        <p:sp>
          <p:nvSpPr>
            <p:cNvPr id="10" name="ZoneTexte 9">
              <a:extLst>
                <a:ext uri="{FF2B5EF4-FFF2-40B4-BE49-F238E27FC236}">
                  <a16:creationId xmlns:a16="http://schemas.microsoft.com/office/drawing/2014/main" id="{44C625B6-4081-BD22-F833-9B1DD5F40ADB}"/>
                </a:ext>
              </a:extLst>
            </p:cNvPr>
            <p:cNvSpPr txBox="1"/>
            <p:nvPr/>
          </p:nvSpPr>
          <p:spPr>
            <a:xfrm>
              <a:off x="2853666" y="2394076"/>
              <a:ext cx="1633911" cy="400110"/>
            </a:xfrm>
            <a:prstGeom prst="rect">
              <a:avLst/>
            </a:prstGeom>
            <a:solidFill>
              <a:schemeClr val="accent2"/>
            </a:solidFill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Top up system (consumables) </a:t>
              </a:r>
            </a:p>
          </p:txBody>
        </p:sp>
        <p:sp>
          <p:nvSpPr>
            <p:cNvPr id="48" name="Virage 47">
              <a:extLst>
                <a:ext uri="{FF2B5EF4-FFF2-40B4-BE49-F238E27FC236}">
                  <a16:creationId xmlns:a16="http://schemas.microsoft.com/office/drawing/2014/main" id="{E81D53DC-3C01-7BF3-375A-2401374E36F9}"/>
                </a:ext>
              </a:extLst>
            </p:cNvPr>
            <p:cNvSpPr/>
            <p:nvPr/>
          </p:nvSpPr>
          <p:spPr>
            <a:xfrm>
              <a:off x="1959452" y="2398753"/>
              <a:ext cx="822017" cy="1034355"/>
            </a:xfrm>
            <a:prstGeom prst="bentArrow">
              <a:avLst>
                <a:gd name="adj1" fmla="val 22650"/>
                <a:gd name="adj2" fmla="val 25392"/>
                <a:gd name="adj3" fmla="val 28133"/>
                <a:gd name="adj4" fmla="val 43750"/>
              </a:avLst>
            </a:prstGeom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tx1"/>
                </a:solidFill>
              </a:endParaRPr>
            </a:p>
          </p:txBody>
        </p:sp>
      </p:grpSp>
      <p:grpSp>
        <p:nvGrpSpPr>
          <p:cNvPr id="80" name="Groupe 79">
            <a:extLst>
              <a:ext uri="{FF2B5EF4-FFF2-40B4-BE49-F238E27FC236}">
                <a16:creationId xmlns:a16="http://schemas.microsoft.com/office/drawing/2014/main" id="{7199D16D-1474-CB47-B2F2-9039586027D1}"/>
              </a:ext>
            </a:extLst>
          </p:cNvPr>
          <p:cNvGrpSpPr/>
          <p:nvPr/>
        </p:nvGrpSpPr>
        <p:grpSpPr>
          <a:xfrm>
            <a:off x="428336" y="2829914"/>
            <a:ext cx="1658491" cy="3195348"/>
            <a:chOff x="428336" y="2829914"/>
            <a:chExt cx="1658491" cy="3195348"/>
          </a:xfrm>
        </p:grpSpPr>
        <p:sp>
          <p:nvSpPr>
            <p:cNvPr id="66" name="ZoneTexte 65">
              <a:extLst>
                <a:ext uri="{FF2B5EF4-FFF2-40B4-BE49-F238E27FC236}">
                  <a16:creationId xmlns:a16="http://schemas.microsoft.com/office/drawing/2014/main" id="{ED82B990-0B51-0EAE-9423-64A2590C47EC}"/>
                </a:ext>
              </a:extLst>
            </p:cNvPr>
            <p:cNvSpPr txBox="1"/>
            <p:nvPr/>
          </p:nvSpPr>
          <p:spPr>
            <a:xfrm>
              <a:off x="428336" y="3823677"/>
              <a:ext cx="1426321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Central Repository (of catalogue data) </a:t>
              </a:r>
            </a:p>
          </p:txBody>
        </p:sp>
        <p:pic>
          <p:nvPicPr>
            <p:cNvPr id="76" name="Image 75" descr="Une image contenant capture d’écran, Rectangle, ligne, conception&#10;&#10;Description générée automatiquement">
              <a:extLst>
                <a:ext uri="{FF2B5EF4-FFF2-40B4-BE49-F238E27FC236}">
                  <a16:creationId xmlns:a16="http://schemas.microsoft.com/office/drawing/2014/main" id="{0CA63547-276E-59D1-17E0-76B5192F8B8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55348" y="2829914"/>
              <a:ext cx="614860" cy="848083"/>
            </a:xfrm>
            <a:prstGeom prst="rect">
              <a:avLst/>
            </a:prstGeom>
          </p:spPr>
        </p:pic>
        <p:pic>
          <p:nvPicPr>
            <p:cNvPr id="8" name="Image 7" descr="Une image contenant logo, symbole, Graphique, cercle&#10;&#10;Description générée automatiquement">
              <a:extLst>
                <a:ext uri="{FF2B5EF4-FFF2-40B4-BE49-F238E27FC236}">
                  <a16:creationId xmlns:a16="http://schemas.microsoft.com/office/drawing/2014/main" id="{2525C356-C5C4-33AB-8C46-C1B8E9F88D7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247827" y="3337552"/>
              <a:ext cx="398796" cy="398796"/>
            </a:xfrm>
            <a:prstGeom prst="rect">
              <a:avLst/>
            </a:prstGeom>
          </p:spPr>
        </p:pic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C357E34A-4C67-7E42-6AC2-AF6C115E355D}"/>
                </a:ext>
              </a:extLst>
            </p:cNvPr>
            <p:cNvSpPr/>
            <p:nvPr/>
          </p:nvSpPr>
          <p:spPr>
            <a:xfrm>
              <a:off x="436383" y="5503956"/>
              <a:ext cx="1650444" cy="521306"/>
            </a:xfrm>
            <a:prstGeom prst="rect">
              <a:avLst/>
            </a:prstGeom>
            <a:solidFill>
              <a:schemeClr val="accent4"/>
            </a:solidFill>
            <a:ln w="254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Verdana"/>
                  <a:ea typeface="+mn-ea"/>
                  <a:cs typeface="+mn-cs"/>
                </a:rPr>
                <a:t>Customer service            </a:t>
              </a:r>
            </a:p>
          </p:txBody>
        </p:sp>
        <p:sp>
          <p:nvSpPr>
            <p:cNvPr id="28" name="TextBox 48">
              <a:extLst>
                <a:ext uri="{FF2B5EF4-FFF2-40B4-BE49-F238E27FC236}">
                  <a16:creationId xmlns:a16="http://schemas.microsoft.com/office/drawing/2014/main" id="{481E53D2-5E06-21F0-EF49-55D87BDDAA98}"/>
                </a:ext>
              </a:extLst>
            </p:cNvPr>
            <p:cNvSpPr txBox="1"/>
            <p:nvPr/>
          </p:nvSpPr>
          <p:spPr>
            <a:xfrm>
              <a:off x="436384" y="5158276"/>
              <a:ext cx="165044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1200" cap="none" spc="0" normalizeH="0" baseline="0" noProof="0" dirty="0">
                  <a:ln>
                    <a:noFill/>
                  </a:ln>
                  <a:solidFill>
                    <a:srgbClr val="454545"/>
                  </a:solidFill>
                  <a:effectLst/>
                  <a:uLnTx/>
                  <a:uFillTx/>
                  <a:latin typeface="Verdana"/>
                  <a:ea typeface="+mn-ea"/>
                  <a:cs typeface="+mn-cs"/>
                </a:rPr>
                <a:t>Support Systems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28271247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>
            <a:extLst>
              <a:ext uri="{FF2B5EF4-FFF2-40B4-BE49-F238E27FC236}">
                <a16:creationId xmlns:a16="http://schemas.microsoft.com/office/drawing/2014/main" id="{ED7F4D36-6498-84F0-98E6-8EE926BC9B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Catalogue data flow</a:t>
            </a:r>
            <a:endParaRPr lang="fr-FR" dirty="0"/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D1F2B2DA-2A6E-459A-E169-C5967D09BBC9}"/>
              </a:ext>
            </a:extLst>
          </p:cNvPr>
          <p:cNvSpPr txBox="1"/>
          <p:nvPr/>
        </p:nvSpPr>
        <p:spPr>
          <a:xfrm>
            <a:off x="177585" y="6446118"/>
            <a:ext cx="3242499" cy="246221"/>
          </a:xfrm>
          <a:prstGeom prst="rect">
            <a:avLst/>
          </a:prstGeom>
          <a:noFill/>
          <a:effectLst/>
        </p:spPr>
        <p:txBody>
          <a:bodyPr wrap="square">
            <a:spAutoFit/>
          </a:bodyPr>
          <a:lstStyle/>
          <a:p>
            <a:r>
              <a:rPr lang="en-US" sz="1000" dirty="0"/>
              <a:t>EDI: Electronic Data Interchange</a:t>
            </a:r>
          </a:p>
        </p:txBody>
      </p:sp>
      <p:grpSp>
        <p:nvGrpSpPr>
          <p:cNvPr id="78" name="Groupe 77">
            <a:extLst>
              <a:ext uri="{FF2B5EF4-FFF2-40B4-BE49-F238E27FC236}">
                <a16:creationId xmlns:a16="http://schemas.microsoft.com/office/drawing/2014/main" id="{B6E27822-BC64-1F64-4C78-8E6C8DB30030}"/>
              </a:ext>
            </a:extLst>
          </p:cNvPr>
          <p:cNvGrpSpPr/>
          <p:nvPr/>
        </p:nvGrpSpPr>
        <p:grpSpPr>
          <a:xfrm>
            <a:off x="1959452" y="2394076"/>
            <a:ext cx="2528125" cy="1039032"/>
            <a:chOff x="1959452" y="2394076"/>
            <a:chExt cx="2528125" cy="1039032"/>
          </a:xfrm>
        </p:grpSpPr>
        <p:sp>
          <p:nvSpPr>
            <p:cNvPr id="10" name="ZoneTexte 9">
              <a:extLst>
                <a:ext uri="{FF2B5EF4-FFF2-40B4-BE49-F238E27FC236}">
                  <a16:creationId xmlns:a16="http://schemas.microsoft.com/office/drawing/2014/main" id="{44C625B6-4081-BD22-F833-9B1DD5F40ADB}"/>
                </a:ext>
              </a:extLst>
            </p:cNvPr>
            <p:cNvSpPr txBox="1"/>
            <p:nvPr/>
          </p:nvSpPr>
          <p:spPr>
            <a:xfrm>
              <a:off x="2853666" y="2394076"/>
              <a:ext cx="1633911" cy="400110"/>
            </a:xfrm>
            <a:prstGeom prst="rect">
              <a:avLst/>
            </a:prstGeom>
            <a:solidFill>
              <a:schemeClr val="accent2"/>
            </a:solidFill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Top up system (consumables) </a:t>
              </a:r>
            </a:p>
          </p:txBody>
        </p:sp>
        <p:sp>
          <p:nvSpPr>
            <p:cNvPr id="48" name="Virage 47">
              <a:extLst>
                <a:ext uri="{FF2B5EF4-FFF2-40B4-BE49-F238E27FC236}">
                  <a16:creationId xmlns:a16="http://schemas.microsoft.com/office/drawing/2014/main" id="{E81D53DC-3C01-7BF3-375A-2401374E36F9}"/>
                </a:ext>
              </a:extLst>
            </p:cNvPr>
            <p:cNvSpPr/>
            <p:nvPr/>
          </p:nvSpPr>
          <p:spPr>
            <a:xfrm>
              <a:off x="1959452" y="2398753"/>
              <a:ext cx="822017" cy="1034355"/>
            </a:xfrm>
            <a:prstGeom prst="bentArrow">
              <a:avLst>
                <a:gd name="adj1" fmla="val 22650"/>
                <a:gd name="adj2" fmla="val 25392"/>
                <a:gd name="adj3" fmla="val 28133"/>
                <a:gd name="adj4" fmla="val 43750"/>
              </a:avLst>
            </a:prstGeom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tx1"/>
                </a:solidFill>
              </a:endParaRPr>
            </a:p>
          </p:txBody>
        </p:sp>
      </p:grpSp>
      <p:grpSp>
        <p:nvGrpSpPr>
          <p:cNvPr id="77" name="Groupe 76">
            <a:extLst>
              <a:ext uri="{FF2B5EF4-FFF2-40B4-BE49-F238E27FC236}">
                <a16:creationId xmlns:a16="http://schemas.microsoft.com/office/drawing/2014/main" id="{CA74A95A-2D6E-FDBF-B2B2-2B417078AF4F}"/>
              </a:ext>
            </a:extLst>
          </p:cNvPr>
          <p:cNvGrpSpPr/>
          <p:nvPr/>
        </p:nvGrpSpPr>
        <p:grpSpPr>
          <a:xfrm>
            <a:off x="1959452" y="3429000"/>
            <a:ext cx="2528125" cy="1063523"/>
            <a:chOff x="1959452" y="3429000"/>
            <a:chExt cx="2528125" cy="1063523"/>
          </a:xfrm>
        </p:grpSpPr>
        <p:sp>
          <p:nvSpPr>
            <p:cNvPr id="12" name="ZoneTexte 11">
              <a:extLst>
                <a:ext uri="{FF2B5EF4-FFF2-40B4-BE49-F238E27FC236}">
                  <a16:creationId xmlns:a16="http://schemas.microsoft.com/office/drawing/2014/main" id="{3785CC6C-2AE7-ACCD-1B9C-1A9738A10B71}"/>
                </a:ext>
              </a:extLst>
            </p:cNvPr>
            <p:cNvSpPr txBox="1"/>
            <p:nvPr/>
          </p:nvSpPr>
          <p:spPr>
            <a:xfrm>
              <a:off x="2853666" y="4092413"/>
              <a:ext cx="1633911" cy="400110"/>
            </a:xfrm>
            <a:prstGeom prst="rect">
              <a:avLst/>
            </a:prstGeom>
            <a:solidFill>
              <a:schemeClr val="accent2"/>
            </a:solidFill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Inventory Management </a:t>
              </a:r>
            </a:p>
          </p:txBody>
        </p:sp>
        <p:sp>
          <p:nvSpPr>
            <p:cNvPr id="50" name="Virage 49">
              <a:extLst>
                <a:ext uri="{FF2B5EF4-FFF2-40B4-BE49-F238E27FC236}">
                  <a16:creationId xmlns:a16="http://schemas.microsoft.com/office/drawing/2014/main" id="{F7364644-F9EA-29B9-1D5A-B65716D0B8AC}"/>
                </a:ext>
              </a:extLst>
            </p:cNvPr>
            <p:cNvSpPr/>
            <p:nvPr/>
          </p:nvSpPr>
          <p:spPr>
            <a:xfrm flipV="1">
              <a:off x="1959452" y="3429000"/>
              <a:ext cx="822017" cy="1063522"/>
            </a:xfrm>
            <a:prstGeom prst="bentArrow">
              <a:avLst>
                <a:gd name="adj1" fmla="val 22650"/>
                <a:gd name="adj2" fmla="val 25392"/>
                <a:gd name="adj3" fmla="val 28133"/>
                <a:gd name="adj4" fmla="val 43750"/>
              </a:avLst>
            </a:prstGeom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tx1"/>
                </a:solidFill>
              </a:endParaRPr>
            </a:p>
          </p:txBody>
        </p:sp>
      </p:grpSp>
      <p:grpSp>
        <p:nvGrpSpPr>
          <p:cNvPr id="80" name="Groupe 79">
            <a:extLst>
              <a:ext uri="{FF2B5EF4-FFF2-40B4-BE49-F238E27FC236}">
                <a16:creationId xmlns:a16="http://schemas.microsoft.com/office/drawing/2014/main" id="{7199D16D-1474-CB47-B2F2-9039586027D1}"/>
              </a:ext>
            </a:extLst>
          </p:cNvPr>
          <p:cNvGrpSpPr/>
          <p:nvPr/>
        </p:nvGrpSpPr>
        <p:grpSpPr>
          <a:xfrm>
            <a:off x="428336" y="2829914"/>
            <a:ext cx="1658491" cy="3195348"/>
            <a:chOff x="428336" y="2829914"/>
            <a:chExt cx="1658491" cy="3195348"/>
          </a:xfrm>
        </p:grpSpPr>
        <p:sp>
          <p:nvSpPr>
            <p:cNvPr id="66" name="ZoneTexte 65">
              <a:extLst>
                <a:ext uri="{FF2B5EF4-FFF2-40B4-BE49-F238E27FC236}">
                  <a16:creationId xmlns:a16="http://schemas.microsoft.com/office/drawing/2014/main" id="{ED82B990-0B51-0EAE-9423-64A2590C47EC}"/>
                </a:ext>
              </a:extLst>
            </p:cNvPr>
            <p:cNvSpPr txBox="1"/>
            <p:nvPr/>
          </p:nvSpPr>
          <p:spPr>
            <a:xfrm>
              <a:off x="428336" y="3823677"/>
              <a:ext cx="1426321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Central Repository (of catalogue data) </a:t>
              </a:r>
            </a:p>
          </p:txBody>
        </p:sp>
        <p:pic>
          <p:nvPicPr>
            <p:cNvPr id="76" name="Image 75" descr="Une image contenant capture d’écran, Rectangle, ligne, conception&#10;&#10;Description générée automatiquement">
              <a:extLst>
                <a:ext uri="{FF2B5EF4-FFF2-40B4-BE49-F238E27FC236}">
                  <a16:creationId xmlns:a16="http://schemas.microsoft.com/office/drawing/2014/main" id="{0CA63547-276E-59D1-17E0-76B5192F8B8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55348" y="2829914"/>
              <a:ext cx="614860" cy="848083"/>
            </a:xfrm>
            <a:prstGeom prst="rect">
              <a:avLst/>
            </a:prstGeom>
          </p:spPr>
        </p:pic>
        <p:pic>
          <p:nvPicPr>
            <p:cNvPr id="8" name="Image 7" descr="Une image contenant logo, symbole, Graphique, cercle&#10;&#10;Description générée automatiquement">
              <a:extLst>
                <a:ext uri="{FF2B5EF4-FFF2-40B4-BE49-F238E27FC236}">
                  <a16:creationId xmlns:a16="http://schemas.microsoft.com/office/drawing/2014/main" id="{2525C356-C5C4-33AB-8C46-C1B8E9F88D7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247827" y="3337552"/>
              <a:ext cx="398796" cy="398796"/>
            </a:xfrm>
            <a:prstGeom prst="rect">
              <a:avLst/>
            </a:prstGeom>
          </p:spPr>
        </p:pic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C357E34A-4C67-7E42-6AC2-AF6C115E355D}"/>
                </a:ext>
              </a:extLst>
            </p:cNvPr>
            <p:cNvSpPr/>
            <p:nvPr/>
          </p:nvSpPr>
          <p:spPr>
            <a:xfrm>
              <a:off x="436383" y="5503956"/>
              <a:ext cx="1650444" cy="521306"/>
            </a:xfrm>
            <a:prstGeom prst="rect">
              <a:avLst/>
            </a:prstGeom>
            <a:solidFill>
              <a:schemeClr val="accent4"/>
            </a:solidFill>
            <a:ln w="254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Verdana"/>
                  <a:ea typeface="+mn-ea"/>
                  <a:cs typeface="+mn-cs"/>
                </a:rPr>
                <a:t>Customer service            </a:t>
              </a:r>
            </a:p>
          </p:txBody>
        </p:sp>
        <p:sp>
          <p:nvSpPr>
            <p:cNvPr id="28" name="TextBox 48">
              <a:extLst>
                <a:ext uri="{FF2B5EF4-FFF2-40B4-BE49-F238E27FC236}">
                  <a16:creationId xmlns:a16="http://schemas.microsoft.com/office/drawing/2014/main" id="{481E53D2-5E06-21F0-EF49-55D87BDDAA98}"/>
                </a:ext>
              </a:extLst>
            </p:cNvPr>
            <p:cNvSpPr txBox="1"/>
            <p:nvPr/>
          </p:nvSpPr>
          <p:spPr>
            <a:xfrm>
              <a:off x="436384" y="5158276"/>
              <a:ext cx="165044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1200" cap="none" spc="0" normalizeH="0" baseline="0" noProof="0" dirty="0">
                  <a:ln>
                    <a:noFill/>
                  </a:ln>
                  <a:solidFill>
                    <a:srgbClr val="454545"/>
                  </a:solidFill>
                  <a:effectLst/>
                  <a:uLnTx/>
                  <a:uFillTx/>
                  <a:latin typeface="Verdana"/>
                  <a:ea typeface="+mn-ea"/>
                  <a:cs typeface="+mn-cs"/>
                </a:rPr>
                <a:t>Support Systems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526532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>
            <a:extLst>
              <a:ext uri="{FF2B5EF4-FFF2-40B4-BE49-F238E27FC236}">
                <a16:creationId xmlns:a16="http://schemas.microsoft.com/office/drawing/2014/main" id="{ED7F4D36-6498-84F0-98E6-8EE926BC9B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Master Data </a:t>
            </a:r>
            <a:r>
              <a:rPr lang="fr-FR" dirty="0" err="1"/>
              <a:t>Alignment</a:t>
            </a:r>
            <a:r>
              <a:rPr lang="fr-FR" dirty="0"/>
              <a:t> process</a:t>
            </a:r>
          </a:p>
        </p:txBody>
      </p:sp>
      <p:grpSp>
        <p:nvGrpSpPr>
          <p:cNvPr id="93" name="Groupe 92">
            <a:extLst>
              <a:ext uri="{FF2B5EF4-FFF2-40B4-BE49-F238E27FC236}">
                <a16:creationId xmlns:a16="http://schemas.microsoft.com/office/drawing/2014/main" id="{84F1A1C4-FF17-CCE4-F263-43C9098266B0}"/>
              </a:ext>
            </a:extLst>
          </p:cNvPr>
          <p:cNvGrpSpPr/>
          <p:nvPr/>
        </p:nvGrpSpPr>
        <p:grpSpPr>
          <a:xfrm>
            <a:off x="92653" y="1003437"/>
            <a:ext cx="3327432" cy="5601327"/>
            <a:chOff x="92653" y="1003437"/>
            <a:chExt cx="3327432" cy="5601327"/>
          </a:xfrm>
        </p:grpSpPr>
        <p:sp>
          <p:nvSpPr>
            <p:cNvPr id="69" name="Demi-tour 68">
              <a:extLst>
                <a:ext uri="{FF2B5EF4-FFF2-40B4-BE49-F238E27FC236}">
                  <a16:creationId xmlns:a16="http://schemas.microsoft.com/office/drawing/2014/main" id="{84B43728-5620-28DD-779E-AD2516A9BBEE}"/>
                </a:ext>
              </a:extLst>
            </p:cNvPr>
            <p:cNvSpPr/>
            <p:nvPr/>
          </p:nvSpPr>
          <p:spPr>
            <a:xfrm>
              <a:off x="649964" y="1171130"/>
              <a:ext cx="1207665" cy="538540"/>
            </a:xfrm>
            <a:prstGeom prst="uturnArrow">
              <a:avLst>
                <a:gd name="adj1" fmla="val 25547"/>
                <a:gd name="adj2" fmla="val 25000"/>
                <a:gd name="adj3" fmla="val 26148"/>
                <a:gd name="adj4" fmla="val 43750"/>
                <a:gd name="adj5" fmla="val 78229"/>
              </a:avLst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tx1"/>
                </a:solidFill>
              </a:endParaRPr>
            </a:p>
          </p:txBody>
        </p:sp>
        <p:sp>
          <p:nvSpPr>
            <p:cNvPr id="22" name="ZoneTexte 21">
              <a:extLst>
                <a:ext uri="{FF2B5EF4-FFF2-40B4-BE49-F238E27FC236}">
                  <a16:creationId xmlns:a16="http://schemas.microsoft.com/office/drawing/2014/main" id="{C11D3862-2AA7-5D58-C9AC-B415A4A22CE2}"/>
                </a:ext>
              </a:extLst>
            </p:cNvPr>
            <p:cNvSpPr txBox="1"/>
            <p:nvPr/>
          </p:nvSpPr>
          <p:spPr>
            <a:xfrm>
              <a:off x="92653" y="2732959"/>
              <a:ext cx="2151888" cy="553998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Supplier/GPO transfers the prepared master data to the hospital.</a:t>
              </a:r>
            </a:p>
          </p:txBody>
        </p:sp>
        <p:sp>
          <p:nvSpPr>
            <p:cNvPr id="23" name="ZoneTexte 22">
              <a:extLst>
                <a:ext uri="{FF2B5EF4-FFF2-40B4-BE49-F238E27FC236}">
                  <a16:creationId xmlns:a16="http://schemas.microsoft.com/office/drawing/2014/main" id="{59DC5F50-9BD8-0066-F1DF-C1531777FD28}"/>
                </a:ext>
              </a:extLst>
            </p:cNvPr>
            <p:cNvSpPr txBox="1"/>
            <p:nvPr/>
          </p:nvSpPr>
          <p:spPr>
            <a:xfrm>
              <a:off x="749250" y="2430225"/>
              <a:ext cx="838691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GLN/GTIN</a:t>
              </a:r>
            </a:p>
          </p:txBody>
        </p:sp>
        <p:sp>
          <p:nvSpPr>
            <p:cNvPr id="24" name="ZoneTexte 23">
              <a:extLst>
                <a:ext uri="{FF2B5EF4-FFF2-40B4-BE49-F238E27FC236}">
                  <a16:creationId xmlns:a16="http://schemas.microsoft.com/office/drawing/2014/main" id="{9005BBD0-8009-ED51-FB67-CF50D3A3970C}"/>
                </a:ext>
              </a:extLst>
            </p:cNvPr>
            <p:cNvSpPr txBox="1"/>
            <p:nvPr/>
          </p:nvSpPr>
          <p:spPr>
            <a:xfrm>
              <a:off x="177586" y="6358543"/>
              <a:ext cx="3242499" cy="246221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r>
                <a:rPr lang="en-US" sz="1000" dirty="0"/>
                <a:t>GPO: Group purchasing organizations</a:t>
              </a:r>
            </a:p>
          </p:txBody>
        </p:sp>
        <p:pic>
          <p:nvPicPr>
            <p:cNvPr id="56" name="Image 55" descr="Une image contenant capture d’écran, Graphique, texte, graphisme&#10;&#10;Description générée automatiquement">
              <a:extLst>
                <a:ext uri="{FF2B5EF4-FFF2-40B4-BE49-F238E27FC236}">
                  <a16:creationId xmlns:a16="http://schemas.microsoft.com/office/drawing/2014/main" id="{15DC68AE-D065-50A1-7D77-B9460407609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15432" y="1615548"/>
              <a:ext cx="834875" cy="550845"/>
            </a:xfrm>
            <a:prstGeom prst="rect">
              <a:avLst/>
            </a:prstGeom>
          </p:spPr>
        </p:pic>
        <p:pic>
          <p:nvPicPr>
            <p:cNvPr id="60" name="Image 59" descr="Une image contenant capture d’écran, Rectangle, bleu, Graphique&#10;&#10;Description générée automatiquement">
              <a:extLst>
                <a:ext uri="{FF2B5EF4-FFF2-40B4-BE49-F238E27FC236}">
                  <a16:creationId xmlns:a16="http://schemas.microsoft.com/office/drawing/2014/main" id="{E336336E-D0FB-8D7F-AA3C-655B14493B9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260350" y="1606570"/>
              <a:ext cx="889670" cy="564069"/>
            </a:xfrm>
            <a:prstGeom prst="rect">
              <a:avLst/>
            </a:prstGeom>
          </p:spPr>
        </p:pic>
        <p:pic>
          <p:nvPicPr>
            <p:cNvPr id="68" name="Image 67" descr="Une image contenant capture d’écran, Rectangle, ligne, conception&#10;&#10;Description générée automatiquement">
              <a:extLst>
                <a:ext uri="{FF2B5EF4-FFF2-40B4-BE49-F238E27FC236}">
                  <a16:creationId xmlns:a16="http://schemas.microsoft.com/office/drawing/2014/main" id="{FB961140-E803-174B-94AE-C167C52FDB8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013906" y="1003437"/>
              <a:ext cx="393902" cy="584062"/>
            </a:xfrm>
            <a:prstGeom prst="rect">
              <a:avLst/>
            </a:prstGeom>
          </p:spPr>
        </p:pic>
      </p:grpSp>
      <p:grpSp>
        <p:nvGrpSpPr>
          <p:cNvPr id="3" name="Groupe 2">
            <a:extLst>
              <a:ext uri="{FF2B5EF4-FFF2-40B4-BE49-F238E27FC236}">
                <a16:creationId xmlns:a16="http://schemas.microsoft.com/office/drawing/2014/main" id="{B2DDA470-CF8A-02A6-2706-C0219F4B0236}"/>
              </a:ext>
            </a:extLst>
          </p:cNvPr>
          <p:cNvGrpSpPr/>
          <p:nvPr/>
        </p:nvGrpSpPr>
        <p:grpSpPr>
          <a:xfrm>
            <a:off x="177586" y="1089061"/>
            <a:ext cx="11791807" cy="5752100"/>
            <a:chOff x="177586" y="1089061"/>
            <a:chExt cx="11791807" cy="5752100"/>
          </a:xfrm>
        </p:grpSpPr>
        <p:grpSp>
          <p:nvGrpSpPr>
            <p:cNvPr id="94" name="Groupe 93">
              <a:extLst>
                <a:ext uri="{FF2B5EF4-FFF2-40B4-BE49-F238E27FC236}">
                  <a16:creationId xmlns:a16="http://schemas.microsoft.com/office/drawing/2014/main" id="{6444C167-AC10-DCF2-206B-077206A15CFB}"/>
                </a:ext>
              </a:extLst>
            </p:cNvPr>
            <p:cNvGrpSpPr/>
            <p:nvPr/>
          </p:nvGrpSpPr>
          <p:grpSpPr>
            <a:xfrm>
              <a:off x="302655" y="1089061"/>
              <a:ext cx="11666738" cy="5161591"/>
              <a:chOff x="302655" y="1089061"/>
              <a:chExt cx="11666738" cy="5161591"/>
            </a:xfrm>
          </p:grpSpPr>
          <p:sp>
            <p:nvSpPr>
              <p:cNvPr id="53" name="ZoneTexte 52">
                <a:extLst>
                  <a:ext uri="{FF2B5EF4-FFF2-40B4-BE49-F238E27FC236}">
                    <a16:creationId xmlns:a16="http://schemas.microsoft.com/office/drawing/2014/main" id="{50E9324D-DF85-1E98-C56C-1874A2556254}"/>
                  </a:ext>
                </a:extLst>
              </p:cNvPr>
              <p:cNvSpPr txBox="1"/>
              <p:nvPr/>
            </p:nvSpPr>
            <p:spPr>
              <a:xfrm>
                <a:off x="302655" y="5234989"/>
                <a:ext cx="2462188" cy="1015663"/>
              </a:xfrm>
              <a:prstGeom prst="rect">
                <a:avLst/>
              </a:prstGeom>
              <a:solidFill>
                <a:schemeClr val="accent5">
                  <a:lumMod val="75000"/>
                </a:schemeClr>
              </a:solidFill>
              <a:effectLst/>
            </p:spPr>
            <p:txBody>
              <a:bodyPr wrap="square">
                <a:spAutoFit/>
              </a:bodyPr>
              <a:lstStyle/>
              <a:p>
                <a:r>
                  <a:rPr lang="en-US" sz="1000" dirty="0">
                    <a:solidFill>
                      <a:schemeClr val="bg1"/>
                    </a:solidFill>
                  </a:rPr>
                  <a:t>This process may include intermediate players (IMS SP or SP managing the catalogue) depending on the specific infrastructure and tools used by the vendor and hospital.</a:t>
                </a:r>
              </a:p>
            </p:txBody>
          </p:sp>
          <p:sp>
            <p:nvSpPr>
              <p:cNvPr id="54" name="Rectangle 53">
                <a:extLst>
                  <a:ext uri="{FF2B5EF4-FFF2-40B4-BE49-F238E27FC236}">
                    <a16:creationId xmlns:a16="http://schemas.microsoft.com/office/drawing/2014/main" id="{724E8753-D89B-C1E2-53CA-4FA670B6952A}"/>
                  </a:ext>
                </a:extLst>
              </p:cNvPr>
              <p:cNvSpPr/>
              <p:nvPr/>
            </p:nvSpPr>
            <p:spPr>
              <a:xfrm>
                <a:off x="2702103" y="1089061"/>
                <a:ext cx="9267290" cy="5095982"/>
              </a:xfrm>
              <a:prstGeom prst="rect">
                <a:avLst/>
              </a:prstGeom>
              <a:noFill/>
              <a:ln w="127000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sp>
          <p:nvSpPr>
            <p:cNvPr id="2" name="ZoneTexte 1">
              <a:extLst>
                <a:ext uri="{FF2B5EF4-FFF2-40B4-BE49-F238E27FC236}">
                  <a16:creationId xmlns:a16="http://schemas.microsoft.com/office/drawing/2014/main" id="{7BB4E616-FB85-ABBD-76DC-4A158194EA6B}"/>
                </a:ext>
              </a:extLst>
            </p:cNvPr>
            <p:cNvSpPr txBox="1"/>
            <p:nvPr/>
          </p:nvSpPr>
          <p:spPr>
            <a:xfrm>
              <a:off x="177586" y="6594940"/>
              <a:ext cx="5112231" cy="246221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r>
                <a:rPr lang="en-US" sz="1000" dirty="0"/>
                <a:t>IMS SP: Inventory Management System Solution Provider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853867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>
            <a:extLst>
              <a:ext uri="{FF2B5EF4-FFF2-40B4-BE49-F238E27FC236}">
                <a16:creationId xmlns:a16="http://schemas.microsoft.com/office/drawing/2014/main" id="{ED7F4D36-6498-84F0-98E6-8EE926BC9B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Catalogue data flow</a:t>
            </a:r>
            <a:endParaRPr lang="fr-FR" dirty="0"/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D1F2B2DA-2A6E-459A-E169-C5967D09BBC9}"/>
              </a:ext>
            </a:extLst>
          </p:cNvPr>
          <p:cNvSpPr txBox="1"/>
          <p:nvPr/>
        </p:nvSpPr>
        <p:spPr>
          <a:xfrm>
            <a:off x="177585" y="6446118"/>
            <a:ext cx="3242499" cy="246221"/>
          </a:xfrm>
          <a:prstGeom prst="rect">
            <a:avLst/>
          </a:prstGeom>
          <a:noFill/>
          <a:effectLst/>
        </p:spPr>
        <p:txBody>
          <a:bodyPr wrap="square">
            <a:spAutoFit/>
          </a:bodyPr>
          <a:lstStyle/>
          <a:p>
            <a:r>
              <a:rPr lang="en-US" sz="1000" dirty="0"/>
              <a:t>EDI: Electronic Data Interchange</a:t>
            </a:r>
          </a:p>
        </p:txBody>
      </p:sp>
      <p:grpSp>
        <p:nvGrpSpPr>
          <p:cNvPr id="78" name="Groupe 77">
            <a:extLst>
              <a:ext uri="{FF2B5EF4-FFF2-40B4-BE49-F238E27FC236}">
                <a16:creationId xmlns:a16="http://schemas.microsoft.com/office/drawing/2014/main" id="{B6E27822-BC64-1F64-4C78-8E6C8DB30030}"/>
              </a:ext>
            </a:extLst>
          </p:cNvPr>
          <p:cNvGrpSpPr/>
          <p:nvPr/>
        </p:nvGrpSpPr>
        <p:grpSpPr>
          <a:xfrm>
            <a:off x="1959452" y="2394076"/>
            <a:ext cx="2528125" cy="1039032"/>
            <a:chOff x="1959452" y="2394076"/>
            <a:chExt cx="2528125" cy="1039032"/>
          </a:xfrm>
        </p:grpSpPr>
        <p:sp>
          <p:nvSpPr>
            <p:cNvPr id="10" name="ZoneTexte 9">
              <a:extLst>
                <a:ext uri="{FF2B5EF4-FFF2-40B4-BE49-F238E27FC236}">
                  <a16:creationId xmlns:a16="http://schemas.microsoft.com/office/drawing/2014/main" id="{44C625B6-4081-BD22-F833-9B1DD5F40ADB}"/>
                </a:ext>
              </a:extLst>
            </p:cNvPr>
            <p:cNvSpPr txBox="1"/>
            <p:nvPr/>
          </p:nvSpPr>
          <p:spPr>
            <a:xfrm>
              <a:off x="2853666" y="2394076"/>
              <a:ext cx="1633911" cy="400110"/>
            </a:xfrm>
            <a:prstGeom prst="rect">
              <a:avLst/>
            </a:prstGeom>
            <a:solidFill>
              <a:schemeClr val="accent2"/>
            </a:solidFill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Top up system (consumables) </a:t>
              </a:r>
            </a:p>
          </p:txBody>
        </p:sp>
        <p:sp>
          <p:nvSpPr>
            <p:cNvPr id="48" name="Virage 47">
              <a:extLst>
                <a:ext uri="{FF2B5EF4-FFF2-40B4-BE49-F238E27FC236}">
                  <a16:creationId xmlns:a16="http://schemas.microsoft.com/office/drawing/2014/main" id="{E81D53DC-3C01-7BF3-375A-2401374E36F9}"/>
                </a:ext>
              </a:extLst>
            </p:cNvPr>
            <p:cNvSpPr/>
            <p:nvPr/>
          </p:nvSpPr>
          <p:spPr>
            <a:xfrm>
              <a:off x="1959452" y="2398753"/>
              <a:ext cx="822017" cy="1034355"/>
            </a:xfrm>
            <a:prstGeom prst="bentArrow">
              <a:avLst>
                <a:gd name="adj1" fmla="val 22650"/>
                <a:gd name="adj2" fmla="val 25392"/>
                <a:gd name="adj3" fmla="val 28133"/>
                <a:gd name="adj4" fmla="val 43750"/>
              </a:avLst>
            </a:prstGeom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tx1"/>
                </a:solidFill>
              </a:endParaRPr>
            </a:p>
          </p:txBody>
        </p:sp>
      </p:grpSp>
      <p:grpSp>
        <p:nvGrpSpPr>
          <p:cNvPr id="77" name="Groupe 76">
            <a:extLst>
              <a:ext uri="{FF2B5EF4-FFF2-40B4-BE49-F238E27FC236}">
                <a16:creationId xmlns:a16="http://schemas.microsoft.com/office/drawing/2014/main" id="{CA74A95A-2D6E-FDBF-B2B2-2B417078AF4F}"/>
              </a:ext>
            </a:extLst>
          </p:cNvPr>
          <p:cNvGrpSpPr/>
          <p:nvPr/>
        </p:nvGrpSpPr>
        <p:grpSpPr>
          <a:xfrm>
            <a:off x="1959452" y="3429000"/>
            <a:ext cx="2528125" cy="1063523"/>
            <a:chOff x="1959452" y="3429000"/>
            <a:chExt cx="2528125" cy="1063523"/>
          </a:xfrm>
        </p:grpSpPr>
        <p:sp>
          <p:nvSpPr>
            <p:cNvPr id="12" name="ZoneTexte 11">
              <a:extLst>
                <a:ext uri="{FF2B5EF4-FFF2-40B4-BE49-F238E27FC236}">
                  <a16:creationId xmlns:a16="http://schemas.microsoft.com/office/drawing/2014/main" id="{3785CC6C-2AE7-ACCD-1B9C-1A9738A10B71}"/>
                </a:ext>
              </a:extLst>
            </p:cNvPr>
            <p:cNvSpPr txBox="1"/>
            <p:nvPr/>
          </p:nvSpPr>
          <p:spPr>
            <a:xfrm>
              <a:off x="2853666" y="4092413"/>
              <a:ext cx="1633911" cy="400110"/>
            </a:xfrm>
            <a:prstGeom prst="rect">
              <a:avLst/>
            </a:prstGeom>
            <a:solidFill>
              <a:schemeClr val="accent2"/>
            </a:solidFill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Inventory Management </a:t>
              </a:r>
            </a:p>
          </p:txBody>
        </p:sp>
        <p:sp>
          <p:nvSpPr>
            <p:cNvPr id="50" name="Virage 49">
              <a:extLst>
                <a:ext uri="{FF2B5EF4-FFF2-40B4-BE49-F238E27FC236}">
                  <a16:creationId xmlns:a16="http://schemas.microsoft.com/office/drawing/2014/main" id="{F7364644-F9EA-29B9-1D5A-B65716D0B8AC}"/>
                </a:ext>
              </a:extLst>
            </p:cNvPr>
            <p:cNvSpPr/>
            <p:nvPr/>
          </p:nvSpPr>
          <p:spPr>
            <a:xfrm flipV="1">
              <a:off x="1959452" y="3429000"/>
              <a:ext cx="822017" cy="1063522"/>
            </a:xfrm>
            <a:prstGeom prst="bentArrow">
              <a:avLst>
                <a:gd name="adj1" fmla="val 22650"/>
                <a:gd name="adj2" fmla="val 25392"/>
                <a:gd name="adj3" fmla="val 28133"/>
                <a:gd name="adj4" fmla="val 43750"/>
              </a:avLst>
            </a:prstGeom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tx1"/>
                </a:solidFill>
              </a:endParaRPr>
            </a:p>
          </p:txBody>
        </p:sp>
      </p:grpSp>
      <p:grpSp>
        <p:nvGrpSpPr>
          <p:cNvPr id="79" name="Groupe 78">
            <a:extLst>
              <a:ext uri="{FF2B5EF4-FFF2-40B4-BE49-F238E27FC236}">
                <a16:creationId xmlns:a16="http://schemas.microsoft.com/office/drawing/2014/main" id="{04726F0A-D633-7788-2F90-4DAC87009333}"/>
              </a:ext>
            </a:extLst>
          </p:cNvPr>
          <p:cNvGrpSpPr/>
          <p:nvPr/>
        </p:nvGrpSpPr>
        <p:grpSpPr>
          <a:xfrm>
            <a:off x="1294327" y="1227222"/>
            <a:ext cx="3193252" cy="4798040"/>
            <a:chOff x="1294327" y="1227222"/>
            <a:chExt cx="3193252" cy="4798040"/>
          </a:xfrm>
        </p:grpSpPr>
        <p:sp>
          <p:nvSpPr>
            <p:cNvPr id="106" name="Flèche vers la droite 105">
              <a:extLst>
                <a:ext uri="{FF2B5EF4-FFF2-40B4-BE49-F238E27FC236}">
                  <a16:creationId xmlns:a16="http://schemas.microsoft.com/office/drawing/2014/main" id="{D71D1748-A9F8-FB13-2BCA-A04276831686}"/>
                </a:ext>
              </a:extLst>
            </p:cNvPr>
            <p:cNvSpPr/>
            <p:nvPr/>
          </p:nvSpPr>
          <p:spPr>
            <a:xfrm>
              <a:off x="1294327" y="3198515"/>
              <a:ext cx="1487142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11" name="ZoneTexte 10">
              <a:extLst>
                <a:ext uri="{FF2B5EF4-FFF2-40B4-BE49-F238E27FC236}">
                  <a16:creationId xmlns:a16="http://schemas.microsoft.com/office/drawing/2014/main" id="{D96E8209-8BC3-DEA6-C96E-64C1A4969E89}"/>
                </a:ext>
              </a:extLst>
            </p:cNvPr>
            <p:cNvSpPr txBox="1"/>
            <p:nvPr/>
          </p:nvSpPr>
          <p:spPr>
            <a:xfrm>
              <a:off x="2853666" y="3228945"/>
              <a:ext cx="1633911" cy="400110"/>
            </a:xfrm>
            <a:prstGeom prst="rect">
              <a:avLst/>
            </a:prstGeom>
            <a:solidFill>
              <a:schemeClr val="accent2"/>
            </a:solidFill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Data extraction file </a:t>
              </a:r>
              <a:r>
                <a:rPr lang="en-US" sz="1000" dirty="0" err="1"/>
                <a:t>e.g.finance</a:t>
              </a:r>
              <a:r>
                <a:rPr lang="en-US" sz="1000" dirty="0"/>
                <a:t> </a:t>
              </a:r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5972C45E-BBF9-99D8-6C0E-6CD28D3AD6C2}"/>
                </a:ext>
              </a:extLst>
            </p:cNvPr>
            <p:cNvSpPr/>
            <p:nvPr/>
          </p:nvSpPr>
          <p:spPr>
            <a:xfrm>
              <a:off x="2837135" y="5503956"/>
              <a:ext cx="1650444" cy="521306"/>
            </a:xfrm>
            <a:prstGeom prst="rect">
              <a:avLst/>
            </a:prstGeom>
            <a:solidFill>
              <a:schemeClr val="accent4"/>
            </a:solidFill>
            <a:ln w="254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Verdana"/>
                  <a:ea typeface="+mn-ea"/>
                  <a:cs typeface="+mn-cs"/>
                </a:rPr>
                <a:t>Contract management </a:t>
              </a:r>
            </a:p>
          </p:txBody>
        </p:sp>
        <p:cxnSp>
          <p:nvCxnSpPr>
            <p:cNvPr id="69" name="Connecteur droit 68">
              <a:extLst>
                <a:ext uri="{FF2B5EF4-FFF2-40B4-BE49-F238E27FC236}">
                  <a16:creationId xmlns:a16="http://schemas.microsoft.com/office/drawing/2014/main" id="{46A6F090-06A2-518D-7174-EC2E8550B1FF}"/>
                </a:ext>
              </a:extLst>
            </p:cNvPr>
            <p:cNvCxnSpPr/>
            <p:nvPr/>
          </p:nvCxnSpPr>
          <p:spPr>
            <a:xfrm flipV="1">
              <a:off x="2461981" y="1227222"/>
              <a:ext cx="0" cy="4798040"/>
            </a:xfrm>
            <a:prstGeom prst="line">
              <a:avLst/>
            </a:prstGeom>
            <a:ln w="25400">
              <a:solidFill>
                <a:schemeClr val="bg2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0" name="Groupe 79">
            <a:extLst>
              <a:ext uri="{FF2B5EF4-FFF2-40B4-BE49-F238E27FC236}">
                <a16:creationId xmlns:a16="http://schemas.microsoft.com/office/drawing/2014/main" id="{7199D16D-1474-CB47-B2F2-9039586027D1}"/>
              </a:ext>
            </a:extLst>
          </p:cNvPr>
          <p:cNvGrpSpPr/>
          <p:nvPr/>
        </p:nvGrpSpPr>
        <p:grpSpPr>
          <a:xfrm>
            <a:off x="428336" y="2829914"/>
            <a:ext cx="1658491" cy="3195348"/>
            <a:chOff x="428336" y="2829914"/>
            <a:chExt cx="1658491" cy="3195348"/>
          </a:xfrm>
        </p:grpSpPr>
        <p:sp>
          <p:nvSpPr>
            <p:cNvPr id="66" name="ZoneTexte 65">
              <a:extLst>
                <a:ext uri="{FF2B5EF4-FFF2-40B4-BE49-F238E27FC236}">
                  <a16:creationId xmlns:a16="http://schemas.microsoft.com/office/drawing/2014/main" id="{ED82B990-0B51-0EAE-9423-64A2590C47EC}"/>
                </a:ext>
              </a:extLst>
            </p:cNvPr>
            <p:cNvSpPr txBox="1"/>
            <p:nvPr/>
          </p:nvSpPr>
          <p:spPr>
            <a:xfrm>
              <a:off x="428336" y="3823677"/>
              <a:ext cx="1426321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Central Repository (of catalogue data) </a:t>
              </a:r>
            </a:p>
          </p:txBody>
        </p:sp>
        <p:pic>
          <p:nvPicPr>
            <p:cNvPr id="76" name="Image 75" descr="Une image contenant capture d’écran, Rectangle, ligne, conception&#10;&#10;Description générée automatiquement">
              <a:extLst>
                <a:ext uri="{FF2B5EF4-FFF2-40B4-BE49-F238E27FC236}">
                  <a16:creationId xmlns:a16="http://schemas.microsoft.com/office/drawing/2014/main" id="{0CA63547-276E-59D1-17E0-76B5192F8B8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55348" y="2829914"/>
              <a:ext cx="614860" cy="848083"/>
            </a:xfrm>
            <a:prstGeom prst="rect">
              <a:avLst/>
            </a:prstGeom>
          </p:spPr>
        </p:pic>
        <p:pic>
          <p:nvPicPr>
            <p:cNvPr id="8" name="Image 7" descr="Une image contenant logo, symbole, Graphique, cercle&#10;&#10;Description générée automatiquement">
              <a:extLst>
                <a:ext uri="{FF2B5EF4-FFF2-40B4-BE49-F238E27FC236}">
                  <a16:creationId xmlns:a16="http://schemas.microsoft.com/office/drawing/2014/main" id="{2525C356-C5C4-33AB-8C46-C1B8E9F88D7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247827" y="3337552"/>
              <a:ext cx="398796" cy="398796"/>
            </a:xfrm>
            <a:prstGeom prst="rect">
              <a:avLst/>
            </a:prstGeom>
          </p:spPr>
        </p:pic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C357E34A-4C67-7E42-6AC2-AF6C115E355D}"/>
                </a:ext>
              </a:extLst>
            </p:cNvPr>
            <p:cNvSpPr/>
            <p:nvPr/>
          </p:nvSpPr>
          <p:spPr>
            <a:xfrm>
              <a:off x="436383" y="5503956"/>
              <a:ext cx="1650444" cy="521306"/>
            </a:xfrm>
            <a:prstGeom prst="rect">
              <a:avLst/>
            </a:prstGeom>
            <a:solidFill>
              <a:schemeClr val="accent4"/>
            </a:solidFill>
            <a:ln w="254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Verdana"/>
                  <a:ea typeface="+mn-ea"/>
                  <a:cs typeface="+mn-cs"/>
                </a:rPr>
                <a:t>Customer service            </a:t>
              </a:r>
            </a:p>
          </p:txBody>
        </p:sp>
        <p:sp>
          <p:nvSpPr>
            <p:cNvPr id="28" name="TextBox 48">
              <a:extLst>
                <a:ext uri="{FF2B5EF4-FFF2-40B4-BE49-F238E27FC236}">
                  <a16:creationId xmlns:a16="http://schemas.microsoft.com/office/drawing/2014/main" id="{481E53D2-5E06-21F0-EF49-55D87BDDAA98}"/>
                </a:ext>
              </a:extLst>
            </p:cNvPr>
            <p:cNvSpPr txBox="1"/>
            <p:nvPr/>
          </p:nvSpPr>
          <p:spPr>
            <a:xfrm>
              <a:off x="436384" y="5158276"/>
              <a:ext cx="165044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1200" cap="none" spc="0" normalizeH="0" baseline="0" noProof="0" dirty="0">
                  <a:ln>
                    <a:noFill/>
                  </a:ln>
                  <a:solidFill>
                    <a:srgbClr val="454545"/>
                  </a:solidFill>
                  <a:effectLst/>
                  <a:uLnTx/>
                  <a:uFillTx/>
                  <a:latin typeface="Verdana"/>
                  <a:ea typeface="+mn-ea"/>
                  <a:cs typeface="+mn-cs"/>
                </a:rPr>
                <a:t>Support Systems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78340306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>
            <a:extLst>
              <a:ext uri="{FF2B5EF4-FFF2-40B4-BE49-F238E27FC236}">
                <a16:creationId xmlns:a16="http://schemas.microsoft.com/office/drawing/2014/main" id="{ED7F4D36-6498-84F0-98E6-8EE926BC9B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Catalogue data flow</a:t>
            </a:r>
            <a:endParaRPr lang="fr-FR" dirty="0"/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D1F2B2DA-2A6E-459A-E169-C5967D09BBC9}"/>
              </a:ext>
            </a:extLst>
          </p:cNvPr>
          <p:cNvSpPr txBox="1"/>
          <p:nvPr/>
        </p:nvSpPr>
        <p:spPr>
          <a:xfrm>
            <a:off x="177585" y="6446118"/>
            <a:ext cx="3242499" cy="246221"/>
          </a:xfrm>
          <a:prstGeom prst="rect">
            <a:avLst/>
          </a:prstGeom>
          <a:noFill/>
          <a:effectLst/>
        </p:spPr>
        <p:txBody>
          <a:bodyPr wrap="square">
            <a:spAutoFit/>
          </a:bodyPr>
          <a:lstStyle/>
          <a:p>
            <a:r>
              <a:rPr lang="en-US" sz="1000" dirty="0"/>
              <a:t>EDI: Electronic Data Interchange</a:t>
            </a:r>
          </a:p>
        </p:txBody>
      </p:sp>
      <p:grpSp>
        <p:nvGrpSpPr>
          <p:cNvPr id="75" name="Groupe 74">
            <a:extLst>
              <a:ext uri="{FF2B5EF4-FFF2-40B4-BE49-F238E27FC236}">
                <a16:creationId xmlns:a16="http://schemas.microsoft.com/office/drawing/2014/main" id="{441C30BA-ED94-FF56-4DE3-0F16E76E0094}"/>
              </a:ext>
            </a:extLst>
          </p:cNvPr>
          <p:cNvGrpSpPr/>
          <p:nvPr/>
        </p:nvGrpSpPr>
        <p:grpSpPr>
          <a:xfrm>
            <a:off x="4247993" y="1227222"/>
            <a:ext cx="2640338" cy="4798040"/>
            <a:chOff x="4247993" y="1227222"/>
            <a:chExt cx="2640338" cy="4798040"/>
          </a:xfrm>
        </p:grpSpPr>
        <p:grpSp>
          <p:nvGrpSpPr>
            <p:cNvPr id="74" name="Groupe 73">
              <a:extLst>
                <a:ext uri="{FF2B5EF4-FFF2-40B4-BE49-F238E27FC236}">
                  <a16:creationId xmlns:a16="http://schemas.microsoft.com/office/drawing/2014/main" id="{59C70979-F9A8-98A3-F071-B96CD9349738}"/>
                </a:ext>
              </a:extLst>
            </p:cNvPr>
            <p:cNvGrpSpPr/>
            <p:nvPr/>
          </p:nvGrpSpPr>
          <p:grpSpPr>
            <a:xfrm>
              <a:off x="4247993" y="2479187"/>
              <a:ext cx="2640338" cy="3546075"/>
              <a:chOff x="4247993" y="2479187"/>
              <a:chExt cx="2640338" cy="3546075"/>
            </a:xfrm>
          </p:grpSpPr>
          <p:sp>
            <p:nvSpPr>
              <p:cNvPr id="43" name="Flèche vers la droite 42">
                <a:extLst>
                  <a:ext uri="{FF2B5EF4-FFF2-40B4-BE49-F238E27FC236}">
                    <a16:creationId xmlns:a16="http://schemas.microsoft.com/office/drawing/2014/main" id="{613F61CD-DE67-B335-A898-20FEF4894E4E}"/>
                  </a:ext>
                </a:extLst>
              </p:cNvPr>
              <p:cNvSpPr/>
              <p:nvPr/>
            </p:nvSpPr>
            <p:spPr>
              <a:xfrm>
                <a:off x="4247993" y="3198515"/>
                <a:ext cx="1426321" cy="460970"/>
              </a:xfrm>
              <a:prstGeom prst="rightArrow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0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  <p:sp>
            <p:nvSpPr>
              <p:cNvPr id="44" name="Demi-tour 43">
                <a:extLst>
                  <a:ext uri="{FF2B5EF4-FFF2-40B4-BE49-F238E27FC236}">
                    <a16:creationId xmlns:a16="http://schemas.microsoft.com/office/drawing/2014/main" id="{3AFA8DEC-0DD1-AC2E-FF5E-904FAD0F5AC4}"/>
                  </a:ext>
                </a:extLst>
              </p:cNvPr>
              <p:cNvSpPr/>
              <p:nvPr/>
            </p:nvSpPr>
            <p:spPr>
              <a:xfrm rot="5400000">
                <a:off x="3823619" y="3006032"/>
                <a:ext cx="1898488" cy="844798"/>
              </a:xfrm>
              <a:prstGeom prst="uturnArrow">
                <a:avLst>
                  <a:gd name="adj1" fmla="val 25978"/>
                  <a:gd name="adj2" fmla="val 12989"/>
                  <a:gd name="adj3" fmla="val 0"/>
                  <a:gd name="adj4" fmla="val 32342"/>
                  <a:gd name="adj5" fmla="val 100000"/>
                </a:avLst>
              </a:prstGeom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1C90B332-D68E-6BDA-D94A-ED20F46C0C1A}"/>
                  </a:ext>
                </a:extLst>
              </p:cNvPr>
              <p:cNvSpPr/>
              <p:nvPr/>
            </p:nvSpPr>
            <p:spPr>
              <a:xfrm>
                <a:off x="5237887" y="5503956"/>
                <a:ext cx="1650444" cy="521306"/>
              </a:xfrm>
              <a:prstGeom prst="rect">
                <a:avLst/>
              </a:prstGeom>
              <a:solidFill>
                <a:schemeClr val="accent4"/>
              </a:solidFill>
              <a:ln w="25400"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Verdana"/>
                    <a:ea typeface="+mn-ea"/>
                    <a:cs typeface="+mn-cs"/>
                  </a:rPr>
                  <a:t>Dashboard</a:t>
                </a:r>
              </a:p>
            </p:txBody>
          </p:sp>
          <p:sp>
            <p:nvSpPr>
              <p:cNvPr id="31" name="ZoneTexte 30">
                <a:extLst>
                  <a:ext uri="{FF2B5EF4-FFF2-40B4-BE49-F238E27FC236}">
                    <a16:creationId xmlns:a16="http://schemas.microsoft.com/office/drawing/2014/main" id="{A2697DD2-D6F3-2283-7354-C830B5D37304}"/>
                  </a:ext>
                </a:extLst>
              </p:cNvPr>
              <p:cNvSpPr txBox="1"/>
              <p:nvPr/>
            </p:nvSpPr>
            <p:spPr>
              <a:xfrm>
                <a:off x="5382839" y="3823677"/>
                <a:ext cx="1426321" cy="553998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1000" dirty="0"/>
                  <a:t>Finance Procurement System</a:t>
                </a:r>
              </a:p>
            </p:txBody>
          </p:sp>
          <p:pic>
            <p:nvPicPr>
              <p:cNvPr id="52" name="Image 51" descr="Une image contenant capture d’écran, Graphique, clipart, conception&#10;&#10;Description générée automatiquement">
                <a:extLst>
                  <a:ext uri="{FF2B5EF4-FFF2-40B4-BE49-F238E27FC236}">
                    <a16:creationId xmlns:a16="http://schemas.microsoft.com/office/drawing/2014/main" id="{197E5BEA-80AB-D361-17CF-FCF126EED50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5780138" y="2758641"/>
                <a:ext cx="790659" cy="1034355"/>
              </a:xfrm>
              <a:prstGeom prst="rect">
                <a:avLst/>
              </a:prstGeom>
            </p:spPr>
          </p:pic>
        </p:grpSp>
        <p:cxnSp>
          <p:nvCxnSpPr>
            <p:cNvPr id="70" name="Connecteur droit 69">
              <a:extLst>
                <a:ext uri="{FF2B5EF4-FFF2-40B4-BE49-F238E27FC236}">
                  <a16:creationId xmlns:a16="http://schemas.microsoft.com/office/drawing/2014/main" id="{87AC8135-0470-B8AC-7A12-14B8E21FB513}"/>
                </a:ext>
              </a:extLst>
            </p:cNvPr>
            <p:cNvCxnSpPr/>
            <p:nvPr/>
          </p:nvCxnSpPr>
          <p:spPr>
            <a:xfrm flipV="1">
              <a:off x="4862733" y="1227222"/>
              <a:ext cx="0" cy="4798040"/>
            </a:xfrm>
            <a:prstGeom prst="line">
              <a:avLst/>
            </a:prstGeom>
            <a:ln w="25400">
              <a:solidFill>
                <a:schemeClr val="bg2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8" name="Groupe 77">
            <a:extLst>
              <a:ext uri="{FF2B5EF4-FFF2-40B4-BE49-F238E27FC236}">
                <a16:creationId xmlns:a16="http://schemas.microsoft.com/office/drawing/2014/main" id="{B6E27822-BC64-1F64-4C78-8E6C8DB30030}"/>
              </a:ext>
            </a:extLst>
          </p:cNvPr>
          <p:cNvGrpSpPr/>
          <p:nvPr/>
        </p:nvGrpSpPr>
        <p:grpSpPr>
          <a:xfrm>
            <a:off x="1959452" y="2394076"/>
            <a:ext cx="2528125" cy="1039032"/>
            <a:chOff x="1959452" y="2394076"/>
            <a:chExt cx="2528125" cy="1039032"/>
          </a:xfrm>
        </p:grpSpPr>
        <p:sp>
          <p:nvSpPr>
            <p:cNvPr id="10" name="ZoneTexte 9">
              <a:extLst>
                <a:ext uri="{FF2B5EF4-FFF2-40B4-BE49-F238E27FC236}">
                  <a16:creationId xmlns:a16="http://schemas.microsoft.com/office/drawing/2014/main" id="{44C625B6-4081-BD22-F833-9B1DD5F40ADB}"/>
                </a:ext>
              </a:extLst>
            </p:cNvPr>
            <p:cNvSpPr txBox="1"/>
            <p:nvPr/>
          </p:nvSpPr>
          <p:spPr>
            <a:xfrm>
              <a:off x="2853666" y="2394076"/>
              <a:ext cx="1633911" cy="400110"/>
            </a:xfrm>
            <a:prstGeom prst="rect">
              <a:avLst/>
            </a:prstGeom>
            <a:solidFill>
              <a:schemeClr val="accent2"/>
            </a:solidFill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Top up system (consumables) </a:t>
              </a:r>
            </a:p>
          </p:txBody>
        </p:sp>
        <p:sp>
          <p:nvSpPr>
            <p:cNvPr id="48" name="Virage 47">
              <a:extLst>
                <a:ext uri="{FF2B5EF4-FFF2-40B4-BE49-F238E27FC236}">
                  <a16:creationId xmlns:a16="http://schemas.microsoft.com/office/drawing/2014/main" id="{E81D53DC-3C01-7BF3-375A-2401374E36F9}"/>
                </a:ext>
              </a:extLst>
            </p:cNvPr>
            <p:cNvSpPr/>
            <p:nvPr/>
          </p:nvSpPr>
          <p:spPr>
            <a:xfrm>
              <a:off x="1959452" y="2398753"/>
              <a:ext cx="822017" cy="1034355"/>
            </a:xfrm>
            <a:prstGeom prst="bentArrow">
              <a:avLst>
                <a:gd name="adj1" fmla="val 22650"/>
                <a:gd name="adj2" fmla="val 25392"/>
                <a:gd name="adj3" fmla="val 28133"/>
                <a:gd name="adj4" fmla="val 43750"/>
              </a:avLst>
            </a:prstGeom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tx1"/>
                </a:solidFill>
              </a:endParaRPr>
            </a:p>
          </p:txBody>
        </p:sp>
      </p:grpSp>
      <p:grpSp>
        <p:nvGrpSpPr>
          <p:cNvPr id="77" name="Groupe 76">
            <a:extLst>
              <a:ext uri="{FF2B5EF4-FFF2-40B4-BE49-F238E27FC236}">
                <a16:creationId xmlns:a16="http://schemas.microsoft.com/office/drawing/2014/main" id="{CA74A95A-2D6E-FDBF-B2B2-2B417078AF4F}"/>
              </a:ext>
            </a:extLst>
          </p:cNvPr>
          <p:cNvGrpSpPr/>
          <p:nvPr/>
        </p:nvGrpSpPr>
        <p:grpSpPr>
          <a:xfrm>
            <a:off x="1959452" y="3429000"/>
            <a:ext cx="2528125" cy="1063523"/>
            <a:chOff x="1959452" y="3429000"/>
            <a:chExt cx="2528125" cy="1063523"/>
          </a:xfrm>
        </p:grpSpPr>
        <p:sp>
          <p:nvSpPr>
            <p:cNvPr id="12" name="ZoneTexte 11">
              <a:extLst>
                <a:ext uri="{FF2B5EF4-FFF2-40B4-BE49-F238E27FC236}">
                  <a16:creationId xmlns:a16="http://schemas.microsoft.com/office/drawing/2014/main" id="{3785CC6C-2AE7-ACCD-1B9C-1A9738A10B71}"/>
                </a:ext>
              </a:extLst>
            </p:cNvPr>
            <p:cNvSpPr txBox="1"/>
            <p:nvPr/>
          </p:nvSpPr>
          <p:spPr>
            <a:xfrm>
              <a:off x="2853666" y="4092413"/>
              <a:ext cx="1633911" cy="400110"/>
            </a:xfrm>
            <a:prstGeom prst="rect">
              <a:avLst/>
            </a:prstGeom>
            <a:solidFill>
              <a:schemeClr val="accent2"/>
            </a:solidFill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Inventory Management </a:t>
              </a:r>
            </a:p>
          </p:txBody>
        </p:sp>
        <p:sp>
          <p:nvSpPr>
            <p:cNvPr id="50" name="Virage 49">
              <a:extLst>
                <a:ext uri="{FF2B5EF4-FFF2-40B4-BE49-F238E27FC236}">
                  <a16:creationId xmlns:a16="http://schemas.microsoft.com/office/drawing/2014/main" id="{F7364644-F9EA-29B9-1D5A-B65716D0B8AC}"/>
                </a:ext>
              </a:extLst>
            </p:cNvPr>
            <p:cNvSpPr/>
            <p:nvPr/>
          </p:nvSpPr>
          <p:spPr>
            <a:xfrm flipV="1">
              <a:off x="1959452" y="3429000"/>
              <a:ext cx="822017" cy="1063522"/>
            </a:xfrm>
            <a:prstGeom prst="bentArrow">
              <a:avLst>
                <a:gd name="adj1" fmla="val 22650"/>
                <a:gd name="adj2" fmla="val 25392"/>
                <a:gd name="adj3" fmla="val 28133"/>
                <a:gd name="adj4" fmla="val 43750"/>
              </a:avLst>
            </a:prstGeom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tx1"/>
                </a:solidFill>
              </a:endParaRPr>
            </a:p>
          </p:txBody>
        </p:sp>
      </p:grpSp>
      <p:grpSp>
        <p:nvGrpSpPr>
          <p:cNvPr id="79" name="Groupe 78">
            <a:extLst>
              <a:ext uri="{FF2B5EF4-FFF2-40B4-BE49-F238E27FC236}">
                <a16:creationId xmlns:a16="http://schemas.microsoft.com/office/drawing/2014/main" id="{04726F0A-D633-7788-2F90-4DAC87009333}"/>
              </a:ext>
            </a:extLst>
          </p:cNvPr>
          <p:cNvGrpSpPr/>
          <p:nvPr/>
        </p:nvGrpSpPr>
        <p:grpSpPr>
          <a:xfrm>
            <a:off x="1294327" y="1227222"/>
            <a:ext cx="3193252" cy="4798040"/>
            <a:chOff x="1294327" y="1227222"/>
            <a:chExt cx="3193252" cy="4798040"/>
          </a:xfrm>
        </p:grpSpPr>
        <p:sp>
          <p:nvSpPr>
            <p:cNvPr id="106" name="Flèche vers la droite 105">
              <a:extLst>
                <a:ext uri="{FF2B5EF4-FFF2-40B4-BE49-F238E27FC236}">
                  <a16:creationId xmlns:a16="http://schemas.microsoft.com/office/drawing/2014/main" id="{D71D1748-A9F8-FB13-2BCA-A04276831686}"/>
                </a:ext>
              </a:extLst>
            </p:cNvPr>
            <p:cNvSpPr/>
            <p:nvPr/>
          </p:nvSpPr>
          <p:spPr>
            <a:xfrm>
              <a:off x="1294327" y="3198515"/>
              <a:ext cx="1487142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11" name="ZoneTexte 10">
              <a:extLst>
                <a:ext uri="{FF2B5EF4-FFF2-40B4-BE49-F238E27FC236}">
                  <a16:creationId xmlns:a16="http://schemas.microsoft.com/office/drawing/2014/main" id="{D96E8209-8BC3-DEA6-C96E-64C1A4969E89}"/>
                </a:ext>
              </a:extLst>
            </p:cNvPr>
            <p:cNvSpPr txBox="1"/>
            <p:nvPr/>
          </p:nvSpPr>
          <p:spPr>
            <a:xfrm>
              <a:off x="2853666" y="3228945"/>
              <a:ext cx="1633911" cy="400110"/>
            </a:xfrm>
            <a:prstGeom prst="rect">
              <a:avLst/>
            </a:prstGeom>
            <a:solidFill>
              <a:schemeClr val="accent2"/>
            </a:solidFill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Data extraction file </a:t>
              </a:r>
              <a:r>
                <a:rPr lang="en-US" sz="1000" dirty="0" err="1"/>
                <a:t>e.g.finance</a:t>
              </a:r>
              <a:r>
                <a:rPr lang="en-US" sz="1000" dirty="0"/>
                <a:t> </a:t>
              </a:r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5972C45E-BBF9-99D8-6C0E-6CD28D3AD6C2}"/>
                </a:ext>
              </a:extLst>
            </p:cNvPr>
            <p:cNvSpPr/>
            <p:nvPr/>
          </p:nvSpPr>
          <p:spPr>
            <a:xfrm>
              <a:off x="2837135" y="5503956"/>
              <a:ext cx="1650444" cy="521306"/>
            </a:xfrm>
            <a:prstGeom prst="rect">
              <a:avLst/>
            </a:prstGeom>
            <a:solidFill>
              <a:schemeClr val="accent4"/>
            </a:solidFill>
            <a:ln w="254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Verdana"/>
                  <a:ea typeface="+mn-ea"/>
                  <a:cs typeface="+mn-cs"/>
                </a:rPr>
                <a:t>Contract management </a:t>
              </a:r>
            </a:p>
          </p:txBody>
        </p:sp>
        <p:cxnSp>
          <p:nvCxnSpPr>
            <p:cNvPr id="69" name="Connecteur droit 68">
              <a:extLst>
                <a:ext uri="{FF2B5EF4-FFF2-40B4-BE49-F238E27FC236}">
                  <a16:creationId xmlns:a16="http://schemas.microsoft.com/office/drawing/2014/main" id="{46A6F090-06A2-518D-7174-EC2E8550B1FF}"/>
                </a:ext>
              </a:extLst>
            </p:cNvPr>
            <p:cNvCxnSpPr/>
            <p:nvPr/>
          </p:nvCxnSpPr>
          <p:spPr>
            <a:xfrm flipV="1">
              <a:off x="2461981" y="1227222"/>
              <a:ext cx="0" cy="4798040"/>
            </a:xfrm>
            <a:prstGeom prst="line">
              <a:avLst/>
            </a:prstGeom>
            <a:ln w="25400">
              <a:solidFill>
                <a:schemeClr val="bg2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0" name="Groupe 79">
            <a:extLst>
              <a:ext uri="{FF2B5EF4-FFF2-40B4-BE49-F238E27FC236}">
                <a16:creationId xmlns:a16="http://schemas.microsoft.com/office/drawing/2014/main" id="{7199D16D-1474-CB47-B2F2-9039586027D1}"/>
              </a:ext>
            </a:extLst>
          </p:cNvPr>
          <p:cNvGrpSpPr/>
          <p:nvPr/>
        </p:nvGrpSpPr>
        <p:grpSpPr>
          <a:xfrm>
            <a:off x="428336" y="2829914"/>
            <a:ext cx="1658491" cy="3195348"/>
            <a:chOff x="428336" y="2829914"/>
            <a:chExt cx="1658491" cy="3195348"/>
          </a:xfrm>
        </p:grpSpPr>
        <p:sp>
          <p:nvSpPr>
            <p:cNvPr id="66" name="ZoneTexte 65">
              <a:extLst>
                <a:ext uri="{FF2B5EF4-FFF2-40B4-BE49-F238E27FC236}">
                  <a16:creationId xmlns:a16="http://schemas.microsoft.com/office/drawing/2014/main" id="{ED82B990-0B51-0EAE-9423-64A2590C47EC}"/>
                </a:ext>
              </a:extLst>
            </p:cNvPr>
            <p:cNvSpPr txBox="1"/>
            <p:nvPr/>
          </p:nvSpPr>
          <p:spPr>
            <a:xfrm>
              <a:off x="428336" y="3823677"/>
              <a:ext cx="1426321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Central Repository (of catalogue data) </a:t>
              </a:r>
            </a:p>
          </p:txBody>
        </p:sp>
        <p:pic>
          <p:nvPicPr>
            <p:cNvPr id="76" name="Image 75" descr="Une image contenant capture d’écran, Rectangle, ligne, conception&#10;&#10;Description générée automatiquement">
              <a:extLst>
                <a:ext uri="{FF2B5EF4-FFF2-40B4-BE49-F238E27FC236}">
                  <a16:creationId xmlns:a16="http://schemas.microsoft.com/office/drawing/2014/main" id="{0CA63547-276E-59D1-17E0-76B5192F8B8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855348" y="2829914"/>
              <a:ext cx="614860" cy="848083"/>
            </a:xfrm>
            <a:prstGeom prst="rect">
              <a:avLst/>
            </a:prstGeom>
          </p:spPr>
        </p:pic>
        <p:pic>
          <p:nvPicPr>
            <p:cNvPr id="8" name="Image 7" descr="Une image contenant logo, symbole, Graphique, cercle&#10;&#10;Description générée automatiquement">
              <a:extLst>
                <a:ext uri="{FF2B5EF4-FFF2-40B4-BE49-F238E27FC236}">
                  <a16:creationId xmlns:a16="http://schemas.microsoft.com/office/drawing/2014/main" id="{2525C356-C5C4-33AB-8C46-C1B8E9F88D7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247827" y="3337552"/>
              <a:ext cx="398796" cy="398796"/>
            </a:xfrm>
            <a:prstGeom prst="rect">
              <a:avLst/>
            </a:prstGeom>
          </p:spPr>
        </p:pic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C357E34A-4C67-7E42-6AC2-AF6C115E355D}"/>
                </a:ext>
              </a:extLst>
            </p:cNvPr>
            <p:cNvSpPr/>
            <p:nvPr/>
          </p:nvSpPr>
          <p:spPr>
            <a:xfrm>
              <a:off x="436383" y="5503956"/>
              <a:ext cx="1650444" cy="521306"/>
            </a:xfrm>
            <a:prstGeom prst="rect">
              <a:avLst/>
            </a:prstGeom>
            <a:solidFill>
              <a:schemeClr val="accent4"/>
            </a:solidFill>
            <a:ln w="254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Verdana"/>
                  <a:ea typeface="+mn-ea"/>
                  <a:cs typeface="+mn-cs"/>
                </a:rPr>
                <a:t>Customer service            </a:t>
              </a:r>
            </a:p>
          </p:txBody>
        </p:sp>
        <p:sp>
          <p:nvSpPr>
            <p:cNvPr id="28" name="TextBox 48">
              <a:extLst>
                <a:ext uri="{FF2B5EF4-FFF2-40B4-BE49-F238E27FC236}">
                  <a16:creationId xmlns:a16="http://schemas.microsoft.com/office/drawing/2014/main" id="{481E53D2-5E06-21F0-EF49-55D87BDDAA98}"/>
                </a:ext>
              </a:extLst>
            </p:cNvPr>
            <p:cNvSpPr txBox="1"/>
            <p:nvPr/>
          </p:nvSpPr>
          <p:spPr>
            <a:xfrm>
              <a:off x="436384" y="5158276"/>
              <a:ext cx="165044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1200" cap="none" spc="0" normalizeH="0" baseline="0" noProof="0" dirty="0">
                  <a:ln>
                    <a:noFill/>
                  </a:ln>
                  <a:solidFill>
                    <a:srgbClr val="454545"/>
                  </a:solidFill>
                  <a:effectLst/>
                  <a:uLnTx/>
                  <a:uFillTx/>
                  <a:latin typeface="Verdana"/>
                  <a:ea typeface="+mn-ea"/>
                  <a:cs typeface="+mn-cs"/>
                </a:rPr>
                <a:t>Support Systems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5708620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" name="Groupe 80">
            <a:extLst>
              <a:ext uri="{FF2B5EF4-FFF2-40B4-BE49-F238E27FC236}">
                <a16:creationId xmlns:a16="http://schemas.microsoft.com/office/drawing/2014/main" id="{70D36B80-3674-4325-206C-A075352C33A1}"/>
              </a:ext>
            </a:extLst>
          </p:cNvPr>
          <p:cNvGrpSpPr/>
          <p:nvPr/>
        </p:nvGrpSpPr>
        <p:grpSpPr>
          <a:xfrm>
            <a:off x="6101039" y="1227222"/>
            <a:ext cx="3938350" cy="4798040"/>
            <a:chOff x="6101039" y="1227222"/>
            <a:chExt cx="3938350" cy="4798040"/>
          </a:xfrm>
        </p:grpSpPr>
        <p:sp>
          <p:nvSpPr>
            <p:cNvPr id="53" name="Flèche vers la droite 52">
              <a:extLst>
                <a:ext uri="{FF2B5EF4-FFF2-40B4-BE49-F238E27FC236}">
                  <a16:creationId xmlns:a16="http://schemas.microsoft.com/office/drawing/2014/main" id="{F8B280BF-8D03-7DAD-0C26-43BE67D8F623}"/>
                </a:ext>
              </a:extLst>
            </p:cNvPr>
            <p:cNvSpPr/>
            <p:nvPr/>
          </p:nvSpPr>
          <p:spPr>
            <a:xfrm>
              <a:off x="6101039" y="3198515"/>
              <a:ext cx="3938350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EA8E2C30-A7C2-FB52-F6F2-56FF0E717045}"/>
                </a:ext>
              </a:extLst>
            </p:cNvPr>
            <p:cNvSpPr/>
            <p:nvPr/>
          </p:nvSpPr>
          <p:spPr>
            <a:xfrm>
              <a:off x="7638639" y="5503956"/>
              <a:ext cx="1650444" cy="521306"/>
            </a:xfrm>
            <a:prstGeom prst="rect">
              <a:avLst/>
            </a:prstGeom>
            <a:solidFill>
              <a:schemeClr val="accent4"/>
            </a:solidFill>
            <a:ln w="254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Verdana"/>
                  <a:ea typeface="+mn-ea"/>
                  <a:cs typeface="+mn-cs"/>
                </a:rPr>
                <a:t>Project management </a:t>
              </a:r>
            </a:p>
          </p:txBody>
        </p:sp>
        <p:sp>
          <p:nvSpPr>
            <p:cNvPr id="54" name="ZoneTexte 53">
              <a:extLst>
                <a:ext uri="{FF2B5EF4-FFF2-40B4-BE49-F238E27FC236}">
                  <a16:creationId xmlns:a16="http://schemas.microsoft.com/office/drawing/2014/main" id="{4D759CD9-CA90-A34D-F00E-74C0AD81E7F9}"/>
                </a:ext>
              </a:extLst>
            </p:cNvPr>
            <p:cNvSpPr txBox="1"/>
            <p:nvPr/>
          </p:nvSpPr>
          <p:spPr>
            <a:xfrm>
              <a:off x="7243308" y="3305320"/>
              <a:ext cx="2420929" cy="246221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Verdana"/>
                  <a:ea typeface="+mn-ea"/>
                  <a:cs typeface="+mn-cs"/>
                </a:rPr>
                <a:t>110010100111010100010111010</a:t>
              </a:r>
            </a:p>
          </p:txBody>
        </p:sp>
        <p:sp>
          <p:nvSpPr>
            <p:cNvPr id="59" name="ZoneTexte 58">
              <a:extLst>
                <a:ext uri="{FF2B5EF4-FFF2-40B4-BE49-F238E27FC236}">
                  <a16:creationId xmlns:a16="http://schemas.microsoft.com/office/drawing/2014/main" id="{ED585949-ADF8-05B9-7FCB-6BDCFAB7813D}"/>
                </a:ext>
              </a:extLst>
            </p:cNvPr>
            <p:cNvSpPr txBox="1"/>
            <p:nvPr/>
          </p:nvSpPr>
          <p:spPr>
            <a:xfrm>
              <a:off x="7750697" y="3823677"/>
              <a:ext cx="1426321" cy="246221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EDI</a:t>
              </a:r>
            </a:p>
          </p:txBody>
        </p:sp>
        <p:pic>
          <p:nvPicPr>
            <p:cNvPr id="61" name="Image 60" descr="Une image contenant Graphique, clipart, capture d’écran, graphisme&#10;&#10;Description générée automatiquement">
              <a:extLst>
                <a:ext uri="{FF2B5EF4-FFF2-40B4-BE49-F238E27FC236}">
                  <a16:creationId xmlns:a16="http://schemas.microsoft.com/office/drawing/2014/main" id="{13867924-EA7F-2AF9-E05C-7A2C2A8EBFD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164825" y="2955431"/>
              <a:ext cx="598063" cy="794038"/>
            </a:xfrm>
            <a:prstGeom prst="rect">
              <a:avLst/>
            </a:prstGeom>
          </p:spPr>
        </p:pic>
        <p:cxnSp>
          <p:nvCxnSpPr>
            <p:cNvPr id="71" name="Connecteur droit 70">
              <a:extLst>
                <a:ext uri="{FF2B5EF4-FFF2-40B4-BE49-F238E27FC236}">
                  <a16:creationId xmlns:a16="http://schemas.microsoft.com/office/drawing/2014/main" id="{AE5D9148-A664-5A8B-C602-94297F029C8B}"/>
                </a:ext>
              </a:extLst>
            </p:cNvPr>
            <p:cNvCxnSpPr/>
            <p:nvPr/>
          </p:nvCxnSpPr>
          <p:spPr>
            <a:xfrm flipV="1">
              <a:off x="7263485" y="1227222"/>
              <a:ext cx="0" cy="4798040"/>
            </a:xfrm>
            <a:prstGeom prst="line">
              <a:avLst/>
            </a:prstGeom>
            <a:ln w="25400">
              <a:solidFill>
                <a:schemeClr val="bg2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Titre 3">
            <a:extLst>
              <a:ext uri="{FF2B5EF4-FFF2-40B4-BE49-F238E27FC236}">
                <a16:creationId xmlns:a16="http://schemas.microsoft.com/office/drawing/2014/main" id="{ED7F4D36-6498-84F0-98E6-8EE926BC9B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Catalogue data flow</a:t>
            </a:r>
            <a:endParaRPr lang="fr-FR" dirty="0"/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D1F2B2DA-2A6E-459A-E169-C5967D09BBC9}"/>
              </a:ext>
            </a:extLst>
          </p:cNvPr>
          <p:cNvSpPr txBox="1"/>
          <p:nvPr/>
        </p:nvSpPr>
        <p:spPr>
          <a:xfrm>
            <a:off x="177585" y="6446118"/>
            <a:ext cx="3242499" cy="246221"/>
          </a:xfrm>
          <a:prstGeom prst="rect">
            <a:avLst/>
          </a:prstGeom>
          <a:noFill/>
          <a:effectLst/>
        </p:spPr>
        <p:txBody>
          <a:bodyPr wrap="square">
            <a:spAutoFit/>
          </a:bodyPr>
          <a:lstStyle/>
          <a:p>
            <a:r>
              <a:rPr lang="en-US" sz="1000" dirty="0"/>
              <a:t>EDI: Electronic Data Interchange</a:t>
            </a:r>
          </a:p>
        </p:txBody>
      </p:sp>
      <p:grpSp>
        <p:nvGrpSpPr>
          <p:cNvPr id="75" name="Groupe 74">
            <a:extLst>
              <a:ext uri="{FF2B5EF4-FFF2-40B4-BE49-F238E27FC236}">
                <a16:creationId xmlns:a16="http://schemas.microsoft.com/office/drawing/2014/main" id="{441C30BA-ED94-FF56-4DE3-0F16E76E0094}"/>
              </a:ext>
            </a:extLst>
          </p:cNvPr>
          <p:cNvGrpSpPr/>
          <p:nvPr/>
        </p:nvGrpSpPr>
        <p:grpSpPr>
          <a:xfrm>
            <a:off x="4247993" y="1227222"/>
            <a:ext cx="2640338" cy="4798040"/>
            <a:chOff x="4247993" y="1227222"/>
            <a:chExt cx="2640338" cy="4798040"/>
          </a:xfrm>
        </p:grpSpPr>
        <p:grpSp>
          <p:nvGrpSpPr>
            <p:cNvPr id="74" name="Groupe 73">
              <a:extLst>
                <a:ext uri="{FF2B5EF4-FFF2-40B4-BE49-F238E27FC236}">
                  <a16:creationId xmlns:a16="http://schemas.microsoft.com/office/drawing/2014/main" id="{59C70979-F9A8-98A3-F071-B96CD9349738}"/>
                </a:ext>
              </a:extLst>
            </p:cNvPr>
            <p:cNvGrpSpPr/>
            <p:nvPr/>
          </p:nvGrpSpPr>
          <p:grpSpPr>
            <a:xfrm>
              <a:off x="4247993" y="2479187"/>
              <a:ext cx="2640338" cy="3546075"/>
              <a:chOff x="4247993" y="2479187"/>
              <a:chExt cx="2640338" cy="3546075"/>
            </a:xfrm>
          </p:grpSpPr>
          <p:sp>
            <p:nvSpPr>
              <p:cNvPr id="43" name="Flèche vers la droite 42">
                <a:extLst>
                  <a:ext uri="{FF2B5EF4-FFF2-40B4-BE49-F238E27FC236}">
                    <a16:creationId xmlns:a16="http://schemas.microsoft.com/office/drawing/2014/main" id="{613F61CD-DE67-B335-A898-20FEF4894E4E}"/>
                  </a:ext>
                </a:extLst>
              </p:cNvPr>
              <p:cNvSpPr/>
              <p:nvPr/>
            </p:nvSpPr>
            <p:spPr>
              <a:xfrm>
                <a:off x="4247993" y="3198515"/>
                <a:ext cx="1426321" cy="460970"/>
              </a:xfrm>
              <a:prstGeom prst="rightArrow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0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  <p:sp>
            <p:nvSpPr>
              <p:cNvPr id="44" name="Demi-tour 43">
                <a:extLst>
                  <a:ext uri="{FF2B5EF4-FFF2-40B4-BE49-F238E27FC236}">
                    <a16:creationId xmlns:a16="http://schemas.microsoft.com/office/drawing/2014/main" id="{3AFA8DEC-0DD1-AC2E-FF5E-904FAD0F5AC4}"/>
                  </a:ext>
                </a:extLst>
              </p:cNvPr>
              <p:cNvSpPr/>
              <p:nvPr/>
            </p:nvSpPr>
            <p:spPr>
              <a:xfrm rot="5400000">
                <a:off x="3823619" y="3006032"/>
                <a:ext cx="1898488" cy="844798"/>
              </a:xfrm>
              <a:prstGeom prst="uturnArrow">
                <a:avLst>
                  <a:gd name="adj1" fmla="val 25978"/>
                  <a:gd name="adj2" fmla="val 12989"/>
                  <a:gd name="adj3" fmla="val 0"/>
                  <a:gd name="adj4" fmla="val 32342"/>
                  <a:gd name="adj5" fmla="val 100000"/>
                </a:avLst>
              </a:prstGeom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1C90B332-D68E-6BDA-D94A-ED20F46C0C1A}"/>
                  </a:ext>
                </a:extLst>
              </p:cNvPr>
              <p:cNvSpPr/>
              <p:nvPr/>
            </p:nvSpPr>
            <p:spPr>
              <a:xfrm>
                <a:off x="5237887" y="5503956"/>
                <a:ext cx="1650444" cy="521306"/>
              </a:xfrm>
              <a:prstGeom prst="rect">
                <a:avLst/>
              </a:prstGeom>
              <a:solidFill>
                <a:schemeClr val="accent4"/>
              </a:solidFill>
              <a:ln w="25400"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Verdana"/>
                    <a:ea typeface="+mn-ea"/>
                    <a:cs typeface="+mn-cs"/>
                  </a:rPr>
                  <a:t>Dashboard</a:t>
                </a:r>
              </a:p>
            </p:txBody>
          </p:sp>
          <p:sp>
            <p:nvSpPr>
              <p:cNvPr id="31" name="ZoneTexte 30">
                <a:extLst>
                  <a:ext uri="{FF2B5EF4-FFF2-40B4-BE49-F238E27FC236}">
                    <a16:creationId xmlns:a16="http://schemas.microsoft.com/office/drawing/2014/main" id="{A2697DD2-D6F3-2283-7354-C830B5D37304}"/>
                  </a:ext>
                </a:extLst>
              </p:cNvPr>
              <p:cNvSpPr txBox="1"/>
              <p:nvPr/>
            </p:nvSpPr>
            <p:spPr>
              <a:xfrm>
                <a:off x="5382839" y="3823677"/>
                <a:ext cx="1426321" cy="553998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1000" dirty="0"/>
                  <a:t>Finance Procurement System</a:t>
                </a:r>
              </a:p>
            </p:txBody>
          </p:sp>
          <p:pic>
            <p:nvPicPr>
              <p:cNvPr id="52" name="Image 51" descr="Une image contenant capture d’écran, Graphique, clipart, conception&#10;&#10;Description générée automatiquement">
                <a:extLst>
                  <a:ext uri="{FF2B5EF4-FFF2-40B4-BE49-F238E27FC236}">
                    <a16:creationId xmlns:a16="http://schemas.microsoft.com/office/drawing/2014/main" id="{197E5BEA-80AB-D361-17CF-FCF126EED50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780138" y="2758641"/>
                <a:ext cx="790659" cy="1034355"/>
              </a:xfrm>
              <a:prstGeom prst="rect">
                <a:avLst/>
              </a:prstGeom>
            </p:spPr>
          </p:pic>
        </p:grpSp>
        <p:cxnSp>
          <p:nvCxnSpPr>
            <p:cNvPr id="70" name="Connecteur droit 69">
              <a:extLst>
                <a:ext uri="{FF2B5EF4-FFF2-40B4-BE49-F238E27FC236}">
                  <a16:creationId xmlns:a16="http://schemas.microsoft.com/office/drawing/2014/main" id="{87AC8135-0470-B8AC-7A12-14B8E21FB513}"/>
                </a:ext>
              </a:extLst>
            </p:cNvPr>
            <p:cNvCxnSpPr/>
            <p:nvPr/>
          </p:nvCxnSpPr>
          <p:spPr>
            <a:xfrm flipV="1">
              <a:off x="4862733" y="1227222"/>
              <a:ext cx="0" cy="4798040"/>
            </a:xfrm>
            <a:prstGeom prst="line">
              <a:avLst/>
            </a:prstGeom>
            <a:ln w="25400">
              <a:solidFill>
                <a:schemeClr val="bg2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8" name="Groupe 77">
            <a:extLst>
              <a:ext uri="{FF2B5EF4-FFF2-40B4-BE49-F238E27FC236}">
                <a16:creationId xmlns:a16="http://schemas.microsoft.com/office/drawing/2014/main" id="{B6E27822-BC64-1F64-4C78-8E6C8DB30030}"/>
              </a:ext>
            </a:extLst>
          </p:cNvPr>
          <p:cNvGrpSpPr/>
          <p:nvPr/>
        </p:nvGrpSpPr>
        <p:grpSpPr>
          <a:xfrm>
            <a:off x="1959452" y="2394076"/>
            <a:ext cx="2528125" cy="1039032"/>
            <a:chOff x="1959452" y="2394076"/>
            <a:chExt cx="2528125" cy="1039032"/>
          </a:xfrm>
        </p:grpSpPr>
        <p:sp>
          <p:nvSpPr>
            <p:cNvPr id="10" name="ZoneTexte 9">
              <a:extLst>
                <a:ext uri="{FF2B5EF4-FFF2-40B4-BE49-F238E27FC236}">
                  <a16:creationId xmlns:a16="http://schemas.microsoft.com/office/drawing/2014/main" id="{44C625B6-4081-BD22-F833-9B1DD5F40ADB}"/>
                </a:ext>
              </a:extLst>
            </p:cNvPr>
            <p:cNvSpPr txBox="1"/>
            <p:nvPr/>
          </p:nvSpPr>
          <p:spPr>
            <a:xfrm>
              <a:off x="2853666" y="2394076"/>
              <a:ext cx="1633911" cy="400110"/>
            </a:xfrm>
            <a:prstGeom prst="rect">
              <a:avLst/>
            </a:prstGeom>
            <a:solidFill>
              <a:schemeClr val="accent2"/>
            </a:solidFill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Top up system (consumables) </a:t>
              </a:r>
            </a:p>
          </p:txBody>
        </p:sp>
        <p:sp>
          <p:nvSpPr>
            <p:cNvPr id="48" name="Virage 47">
              <a:extLst>
                <a:ext uri="{FF2B5EF4-FFF2-40B4-BE49-F238E27FC236}">
                  <a16:creationId xmlns:a16="http://schemas.microsoft.com/office/drawing/2014/main" id="{E81D53DC-3C01-7BF3-375A-2401374E36F9}"/>
                </a:ext>
              </a:extLst>
            </p:cNvPr>
            <p:cNvSpPr/>
            <p:nvPr/>
          </p:nvSpPr>
          <p:spPr>
            <a:xfrm>
              <a:off x="1959452" y="2398753"/>
              <a:ext cx="822017" cy="1034355"/>
            </a:xfrm>
            <a:prstGeom prst="bentArrow">
              <a:avLst>
                <a:gd name="adj1" fmla="val 22650"/>
                <a:gd name="adj2" fmla="val 25392"/>
                <a:gd name="adj3" fmla="val 28133"/>
                <a:gd name="adj4" fmla="val 43750"/>
              </a:avLst>
            </a:prstGeom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tx1"/>
                </a:solidFill>
              </a:endParaRPr>
            </a:p>
          </p:txBody>
        </p:sp>
      </p:grpSp>
      <p:grpSp>
        <p:nvGrpSpPr>
          <p:cNvPr id="77" name="Groupe 76">
            <a:extLst>
              <a:ext uri="{FF2B5EF4-FFF2-40B4-BE49-F238E27FC236}">
                <a16:creationId xmlns:a16="http://schemas.microsoft.com/office/drawing/2014/main" id="{CA74A95A-2D6E-FDBF-B2B2-2B417078AF4F}"/>
              </a:ext>
            </a:extLst>
          </p:cNvPr>
          <p:cNvGrpSpPr/>
          <p:nvPr/>
        </p:nvGrpSpPr>
        <p:grpSpPr>
          <a:xfrm>
            <a:off x="1959452" y="3429000"/>
            <a:ext cx="2528125" cy="1063523"/>
            <a:chOff x="1959452" y="3429000"/>
            <a:chExt cx="2528125" cy="1063523"/>
          </a:xfrm>
        </p:grpSpPr>
        <p:sp>
          <p:nvSpPr>
            <p:cNvPr id="12" name="ZoneTexte 11">
              <a:extLst>
                <a:ext uri="{FF2B5EF4-FFF2-40B4-BE49-F238E27FC236}">
                  <a16:creationId xmlns:a16="http://schemas.microsoft.com/office/drawing/2014/main" id="{3785CC6C-2AE7-ACCD-1B9C-1A9738A10B71}"/>
                </a:ext>
              </a:extLst>
            </p:cNvPr>
            <p:cNvSpPr txBox="1"/>
            <p:nvPr/>
          </p:nvSpPr>
          <p:spPr>
            <a:xfrm>
              <a:off x="2853666" y="4092413"/>
              <a:ext cx="1633911" cy="400110"/>
            </a:xfrm>
            <a:prstGeom prst="rect">
              <a:avLst/>
            </a:prstGeom>
            <a:solidFill>
              <a:schemeClr val="accent2"/>
            </a:solidFill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Inventory Management </a:t>
              </a:r>
            </a:p>
          </p:txBody>
        </p:sp>
        <p:sp>
          <p:nvSpPr>
            <p:cNvPr id="50" name="Virage 49">
              <a:extLst>
                <a:ext uri="{FF2B5EF4-FFF2-40B4-BE49-F238E27FC236}">
                  <a16:creationId xmlns:a16="http://schemas.microsoft.com/office/drawing/2014/main" id="{F7364644-F9EA-29B9-1D5A-B65716D0B8AC}"/>
                </a:ext>
              </a:extLst>
            </p:cNvPr>
            <p:cNvSpPr/>
            <p:nvPr/>
          </p:nvSpPr>
          <p:spPr>
            <a:xfrm flipV="1">
              <a:off x="1959452" y="3429000"/>
              <a:ext cx="822017" cy="1063522"/>
            </a:xfrm>
            <a:prstGeom prst="bentArrow">
              <a:avLst>
                <a:gd name="adj1" fmla="val 22650"/>
                <a:gd name="adj2" fmla="val 25392"/>
                <a:gd name="adj3" fmla="val 28133"/>
                <a:gd name="adj4" fmla="val 43750"/>
              </a:avLst>
            </a:prstGeom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tx1"/>
                </a:solidFill>
              </a:endParaRPr>
            </a:p>
          </p:txBody>
        </p:sp>
      </p:grpSp>
      <p:grpSp>
        <p:nvGrpSpPr>
          <p:cNvPr id="79" name="Groupe 78">
            <a:extLst>
              <a:ext uri="{FF2B5EF4-FFF2-40B4-BE49-F238E27FC236}">
                <a16:creationId xmlns:a16="http://schemas.microsoft.com/office/drawing/2014/main" id="{04726F0A-D633-7788-2F90-4DAC87009333}"/>
              </a:ext>
            </a:extLst>
          </p:cNvPr>
          <p:cNvGrpSpPr/>
          <p:nvPr/>
        </p:nvGrpSpPr>
        <p:grpSpPr>
          <a:xfrm>
            <a:off x="1294327" y="1227222"/>
            <a:ext cx="3193252" cy="4798040"/>
            <a:chOff x="1294327" y="1227222"/>
            <a:chExt cx="3193252" cy="4798040"/>
          </a:xfrm>
        </p:grpSpPr>
        <p:sp>
          <p:nvSpPr>
            <p:cNvPr id="106" name="Flèche vers la droite 105">
              <a:extLst>
                <a:ext uri="{FF2B5EF4-FFF2-40B4-BE49-F238E27FC236}">
                  <a16:creationId xmlns:a16="http://schemas.microsoft.com/office/drawing/2014/main" id="{D71D1748-A9F8-FB13-2BCA-A04276831686}"/>
                </a:ext>
              </a:extLst>
            </p:cNvPr>
            <p:cNvSpPr/>
            <p:nvPr/>
          </p:nvSpPr>
          <p:spPr>
            <a:xfrm>
              <a:off x="1294327" y="3198515"/>
              <a:ext cx="1487142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11" name="ZoneTexte 10">
              <a:extLst>
                <a:ext uri="{FF2B5EF4-FFF2-40B4-BE49-F238E27FC236}">
                  <a16:creationId xmlns:a16="http://schemas.microsoft.com/office/drawing/2014/main" id="{D96E8209-8BC3-DEA6-C96E-64C1A4969E89}"/>
                </a:ext>
              </a:extLst>
            </p:cNvPr>
            <p:cNvSpPr txBox="1"/>
            <p:nvPr/>
          </p:nvSpPr>
          <p:spPr>
            <a:xfrm>
              <a:off x="2853666" y="3228945"/>
              <a:ext cx="1633911" cy="400110"/>
            </a:xfrm>
            <a:prstGeom prst="rect">
              <a:avLst/>
            </a:prstGeom>
            <a:solidFill>
              <a:schemeClr val="accent2"/>
            </a:solidFill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Data extraction file </a:t>
              </a:r>
              <a:r>
                <a:rPr lang="en-US" sz="1000" dirty="0" err="1"/>
                <a:t>e.g.finance</a:t>
              </a:r>
              <a:r>
                <a:rPr lang="en-US" sz="1000" dirty="0"/>
                <a:t> </a:t>
              </a:r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5972C45E-BBF9-99D8-6C0E-6CD28D3AD6C2}"/>
                </a:ext>
              </a:extLst>
            </p:cNvPr>
            <p:cNvSpPr/>
            <p:nvPr/>
          </p:nvSpPr>
          <p:spPr>
            <a:xfrm>
              <a:off x="2837135" y="5503956"/>
              <a:ext cx="1650444" cy="521306"/>
            </a:xfrm>
            <a:prstGeom prst="rect">
              <a:avLst/>
            </a:prstGeom>
            <a:solidFill>
              <a:schemeClr val="accent4"/>
            </a:solidFill>
            <a:ln w="254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Verdana"/>
                  <a:ea typeface="+mn-ea"/>
                  <a:cs typeface="+mn-cs"/>
                </a:rPr>
                <a:t>Contract management </a:t>
              </a:r>
            </a:p>
          </p:txBody>
        </p:sp>
        <p:cxnSp>
          <p:nvCxnSpPr>
            <p:cNvPr id="69" name="Connecteur droit 68">
              <a:extLst>
                <a:ext uri="{FF2B5EF4-FFF2-40B4-BE49-F238E27FC236}">
                  <a16:creationId xmlns:a16="http://schemas.microsoft.com/office/drawing/2014/main" id="{46A6F090-06A2-518D-7174-EC2E8550B1FF}"/>
                </a:ext>
              </a:extLst>
            </p:cNvPr>
            <p:cNvCxnSpPr/>
            <p:nvPr/>
          </p:nvCxnSpPr>
          <p:spPr>
            <a:xfrm flipV="1">
              <a:off x="2461981" y="1227222"/>
              <a:ext cx="0" cy="4798040"/>
            </a:xfrm>
            <a:prstGeom prst="line">
              <a:avLst/>
            </a:prstGeom>
            <a:ln w="25400">
              <a:solidFill>
                <a:schemeClr val="bg2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0" name="Groupe 79">
            <a:extLst>
              <a:ext uri="{FF2B5EF4-FFF2-40B4-BE49-F238E27FC236}">
                <a16:creationId xmlns:a16="http://schemas.microsoft.com/office/drawing/2014/main" id="{7199D16D-1474-CB47-B2F2-9039586027D1}"/>
              </a:ext>
            </a:extLst>
          </p:cNvPr>
          <p:cNvGrpSpPr/>
          <p:nvPr/>
        </p:nvGrpSpPr>
        <p:grpSpPr>
          <a:xfrm>
            <a:off x="428336" y="2829914"/>
            <a:ext cx="1658491" cy="3195348"/>
            <a:chOff x="428336" y="2829914"/>
            <a:chExt cx="1658491" cy="3195348"/>
          </a:xfrm>
        </p:grpSpPr>
        <p:sp>
          <p:nvSpPr>
            <p:cNvPr id="66" name="ZoneTexte 65">
              <a:extLst>
                <a:ext uri="{FF2B5EF4-FFF2-40B4-BE49-F238E27FC236}">
                  <a16:creationId xmlns:a16="http://schemas.microsoft.com/office/drawing/2014/main" id="{ED82B990-0B51-0EAE-9423-64A2590C47EC}"/>
                </a:ext>
              </a:extLst>
            </p:cNvPr>
            <p:cNvSpPr txBox="1"/>
            <p:nvPr/>
          </p:nvSpPr>
          <p:spPr>
            <a:xfrm>
              <a:off x="428336" y="3823677"/>
              <a:ext cx="1426321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Central Repository (of catalogue data) </a:t>
              </a:r>
            </a:p>
          </p:txBody>
        </p:sp>
        <p:pic>
          <p:nvPicPr>
            <p:cNvPr id="76" name="Image 75" descr="Une image contenant capture d’écran, Rectangle, ligne, conception&#10;&#10;Description générée automatiquement">
              <a:extLst>
                <a:ext uri="{FF2B5EF4-FFF2-40B4-BE49-F238E27FC236}">
                  <a16:creationId xmlns:a16="http://schemas.microsoft.com/office/drawing/2014/main" id="{0CA63547-276E-59D1-17E0-76B5192F8B8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855348" y="2829914"/>
              <a:ext cx="614860" cy="848083"/>
            </a:xfrm>
            <a:prstGeom prst="rect">
              <a:avLst/>
            </a:prstGeom>
          </p:spPr>
        </p:pic>
        <p:pic>
          <p:nvPicPr>
            <p:cNvPr id="8" name="Image 7" descr="Une image contenant logo, symbole, Graphique, cercle&#10;&#10;Description générée automatiquement">
              <a:extLst>
                <a:ext uri="{FF2B5EF4-FFF2-40B4-BE49-F238E27FC236}">
                  <a16:creationId xmlns:a16="http://schemas.microsoft.com/office/drawing/2014/main" id="{2525C356-C5C4-33AB-8C46-C1B8E9F88D73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247827" y="3337552"/>
              <a:ext cx="398796" cy="398796"/>
            </a:xfrm>
            <a:prstGeom prst="rect">
              <a:avLst/>
            </a:prstGeom>
          </p:spPr>
        </p:pic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C357E34A-4C67-7E42-6AC2-AF6C115E355D}"/>
                </a:ext>
              </a:extLst>
            </p:cNvPr>
            <p:cNvSpPr/>
            <p:nvPr/>
          </p:nvSpPr>
          <p:spPr>
            <a:xfrm>
              <a:off x="436383" y="5503956"/>
              <a:ext cx="1650444" cy="521306"/>
            </a:xfrm>
            <a:prstGeom prst="rect">
              <a:avLst/>
            </a:prstGeom>
            <a:solidFill>
              <a:schemeClr val="accent4"/>
            </a:solidFill>
            <a:ln w="254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Verdana"/>
                  <a:ea typeface="+mn-ea"/>
                  <a:cs typeface="+mn-cs"/>
                </a:rPr>
                <a:t>Customer service            </a:t>
              </a:r>
            </a:p>
          </p:txBody>
        </p:sp>
        <p:sp>
          <p:nvSpPr>
            <p:cNvPr id="28" name="TextBox 48">
              <a:extLst>
                <a:ext uri="{FF2B5EF4-FFF2-40B4-BE49-F238E27FC236}">
                  <a16:creationId xmlns:a16="http://schemas.microsoft.com/office/drawing/2014/main" id="{481E53D2-5E06-21F0-EF49-55D87BDDAA98}"/>
                </a:ext>
              </a:extLst>
            </p:cNvPr>
            <p:cNvSpPr txBox="1"/>
            <p:nvPr/>
          </p:nvSpPr>
          <p:spPr>
            <a:xfrm>
              <a:off x="436384" y="5158276"/>
              <a:ext cx="165044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1200" cap="none" spc="0" normalizeH="0" baseline="0" noProof="0" dirty="0">
                  <a:ln>
                    <a:noFill/>
                  </a:ln>
                  <a:solidFill>
                    <a:srgbClr val="454545"/>
                  </a:solidFill>
                  <a:effectLst/>
                  <a:uLnTx/>
                  <a:uFillTx/>
                  <a:latin typeface="Verdana"/>
                  <a:ea typeface="+mn-ea"/>
                  <a:cs typeface="+mn-cs"/>
                </a:rPr>
                <a:t>Support Systems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926711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2" name="Groupe 81">
            <a:extLst>
              <a:ext uri="{FF2B5EF4-FFF2-40B4-BE49-F238E27FC236}">
                <a16:creationId xmlns:a16="http://schemas.microsoft.com/office/drawing/2014/main" id="{905DCE4A-D2EF-7361-8B1B-E282D3ED5570}"/>
              </a:ext>
            </a:extLst>
          </p:cNvPr>
          <p:cNvGrpSpPr/>
          <p:nvPr/>
        </p:nvGrpSpPr>
        <p:grpSpPr>
          <a:xfrm>
            <a:off x="6000147" y="1227222"/>
            <a:ext cx="5689685" cy="4798040"/>
            <a:chOff x="6000147" y="1227222"/>
            <a:chExt cx="5689685" cy="4798040"/>
          </a:xfrm>
        </p:grpSpPr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E5EAFF6E-DCA8-E475-08A1-2D7830BBA7DD}"/>
                </a:ext>
              </a:extLst>
            </p:cNvPr>
            <p:cNvSpPr/>
            <p:nvPr/>
          </p:nvSpPr>
          <p:spPr>
            <a:xfrm>
              <a:off x="10039388" y="5503956"/>
              <a:ext cx="1650444" cy="521306"/>
            </a:xfrm>
            <a:prstGeom prst="rect">
              <a:avLst/>
            </a:prstGeom>
            <a:solidFill>
              <a:schemeClr val="accent4"/>
            </a:solidFill>
            <a:ln w="254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Verdana"/>
                  <a:ea typeface="+mn-ea"/>
                  <a:cs typeface="+mn-cs"/>
                </a:rPr>
                <a:t>Spend comparison/ benchmarking </a:t>
              </a:r>
            </a:p>
          </p:txBody>
        </p:sp>
        <p:pic>
          <p:nvPicPr>
            <p:cNvPr id="57" name="Image 56" descr="Une image contenant capture d’écran, Graphique, texte, graphisme&#10;&#10;Description générée automatiquement">
              <a:extLst>
                <a:ext uri="{FF2B5EF4-FFF2-40B4-BE49-F238E27FC236}">
                  <a16:creationId xmlns:a16="http://schemas.microsoft.com/office/drawing/2014/main" id="{E4BF38E9-AF69-9E0C-19A6-4219FDBB11A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0242904" y="2898920"/>
              <a:ext cx="1231900" cy="812800"/>
            </a:xfrm>
            <a:prstGeom prst="rect">
              <a:avLst/>
            </a:prstGeom>
          </p:spPr>
        </p:pic>
        <p:sp>
          <p:nvSpPr>
            <p:cNvPr id="63" name="Demi-tour 62">
              <a:extLst>
                <a:ext uri="{FF2B5EF4-FFF2-40B4-BE49-F238E27FC236}">
                  <a16:creationId xmlns:a16="http://schemas.microsoft.com/office/drawing/2014/main" id="{75A26179-6D2F-110D-1F4C-3B4D8727527B}"/>
                </a:ext>
              </a:extLst>
            </p:cNvPr>
            <p:cNvSpPr/>
            <p:nvPr/>
          </p:nvSpPr>
          <p:spPr>
            <a:xfrm>
              <a:off x="6000147" y="2010407"/>
              <a:ext cx="5060328" cy="1098124"/>
            </a:xfrm>
            <a:prstGeom prst="uturnArrow">
              <a:avLst>
                <a:gd name="adj1" fmla="val 22460"/>
                <a:gd name="adj2" fmla="val 20602"/>
                <a:gd name="adj3" fmla="val 20874"/>
                <a:gd name="adj4" fmla="val 32342"/>
                <a:gd name="adj5" fmla="val 73672"/>
              </a:avLst>
            </a:prstGeom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solidFill>
                  <a:schemeClr val="tx1"/>
                </a:solidFill>
              </a:endParaRPr>
            </a:p>
          </p:txBody>
        </p:sp>
        <p:cxnSp>
          <p:nvCxnSpPr>
            <p:cNvPr id="72" name="Connecteur droit 71">
              <a:extLst>
                <a:ext uri="{FF2B5EF4-FFF2-40B4-BE49-F238E27FC236}">
                  <a16:creationId xmlns:a16="http://schemas.microsoft.com/office/drawing/2014/main" id="{535F4ED7-FF1D-D32A-A289-4AF1B4E5162B}"/>
                </a:ext>
              </a:extLst>
            </p:cNvPr>
            <p:cNvCxnSpPr/>
            <p:nvPr/>
          </p:nvCxnSpPr>
          <p:spPr>
            <a:xfrm flipV="1">
              <a:off x="9664237" y="1227222"/>
              <a:ext cx="0" cy="4798040"/>
            </a:xfrm>
            <a:prstGeom prst="line">
              <a:avLst/>
            </a:prstGeom>
            <a:ln w="25400">
              <a:solidFill>
                <a:schemeClr val="bg2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1" name="Groupe 80">
            <a:extLst>
              <a:ext uri="{FF2B5EF4-FFF2-40B4-BE49-F238E27FC236}">
                <a16:creationId xmlns:a16="http://schemas.microsoft.com/office/drawing/2014/main" id="{70D36B80-3674-4325-206C-A075352C33A1}"/>
              </a:ext>
            </a:extLst>
          </p:cNvPr>
          <p:cNvGrpSpPr/>
          <p:nvPr/>
        </p:nvGrpSpPr>
        <p:grpSpPr>
          <a:xfrm>
            <a:off x="6101039" y="1227222"/>
            <a:ext cx="3938350" cy="4798040"/>
            <a:chOff x="6101039" y="1227222"/>
            <a:chExt cx="3938350" cy="4798040"/>
          </a:xfrm>
        </p:grpSpPr>
        <p:sp>
          <p:nvSpPr>
            <p:cNvPr id="53" name="Flèche vers la droite 52">
              <a:extLst>
                <a:ext uri="{FF2B5EF4-FFF2-40B4-BE49-F238E27FC236}">
                  <a16:creationId xmlns:a16="http://schemas.microsoft.com/office/drawing/2014/main" id="{F8B280BF-8D03-7DAD-0C26-43BE67D8F623}"/>
                </a:ext>
              </a:extLst>
            </p:cNvPr>
            <p:cNvSpPr/>
            <p:nvPr/>
          </p:nvSpPr>
          <p:spPr>
            <a:xfrm>
              <a:off x="6101039" y="3198515"/>
              <a:ext cx="3938350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EA8E2C30-A7C2-FB52-F6F2-56FF0E717045}"/>
                </a:ext>
              </a:extLst>
            </p:cNvPr>
            <p:cNvSpPr/>
            <p:nvPr/>
          </p:nvSpPr>
          <p:spPr>
            <a:xfrm>
              <a:off x="7638639" y="5503956"/>
              <a:ext cx="1650444" cy="521306"/>
            </a:xfrm>
            <a:prstGeom prst="rect">
              <a:avLst/>
            </a:prstGeom>
            <a:solidFill>
              <a:schemeClr val="accent4"/>
            </a:solidFill>
            <a:ln w="254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Verdana"/>
                  <a:ea typeface="+mn-ea"/>
                  <a:cs typeface="+mn-cs"/>
                </a:rPr>
                <a:t>Project management </a:t>
              </a:r>
            </a:p>
          </p:txBody>
        </p:sp>
        <p:sp>
          <p:nvSpPr>
            <p:cNvPr id="54" name="ZoneTexte 53">
              <a:extLst>
                <a:ext uri="{FF2B5EF4-FFF2-40B4-BE49-F238E27FC236}">
                  <a16:creationId xmlns:a16="http://schemas.microsoft.com/office/drawing/2014/main" id="{4D759CD9-CA90-A34D-F00E-74C0AD81E7F9}"/>
                </a:ext>
              </a:extLst>
            </p:cNvPr>
            <p:cNvSpPr txBox="1"/>
            <p:nvPr/>
          </p:nvSpPr>
          <p:spPr>
            <a:xfrm>
              <a:off x="7243308" y="3305320"/>
              <a:ext cx="2420929" cy="246221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Verdana"/>
                  <a:ea typeface="+mn-ea"/>
                  <a:cs typeface="+mn-cs"/>
                </a:rPr>
                <a:t>110010100111010100010111010</a:t>
              </a:r>
            </a:p>
          </p:txBody>
        </p:sp>
        <p:sp>
          <p:nvSpPr>
            <p:cNvPr id="59" name="ZoneTexte 58">
              <a:extLst>
                <a:ext uri="{FF2B5EF4-FFF2-40B4-BE49-F238E27FC236}">
                  <a16:creationId xmlns:a16="http://schemas.microsoft.com/office/drawing/2014/main" id="{ED585949-ADF8-05B9-7FCB-6BDCFAB7813D}"/>
                </a:ext>
              </a:extLst>
            </p:cNvPr>
            <p:cNvSpPr txBox="1"/>
            <p:nvPr/>
          </p:nvSpPr>
          <p:spPr>
            <a:xfrm>
              <a:off x="7750697" y="3823677"/>
              <a:ext cx="1426321" cy="246221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EDI</a:t>
              </a:r>
            </a:p>
          </p:txBody>
        </p:sp>
        <p:pic>
          <p:nvPicPr>
            <p:cNvPr id="61" name="Image 60" descr="Une image contenant Graphique, clipart, capture d’écran, graphisme&#10;&#10;Description générée automatiquement">
              <a:extLst>
                <a:ext uri="{FF2B5EF4-FFF2-40B4-BE49-F238E27FC236}">
                  <a16:creationId xmlns:a16="http://schemas.microsoft.com/office/drawing/2014/main" id="{13867924-EA7F-2AF9-E05C-7A2C2A8EBFD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8164825" y="2955431"/>
              <a:ext cx="598063" cy="794038"/>
            </a:xfrm>
            <a:prstGeom prst="rect">
              <a:avLst/>
            </a:prstGeom>
          </p:spPr>
        </p:pic>
        <p:cxnSp>
          <p:nvCxnSpPr>
            <p:cNvPr id="71" name="Connecteur droit 70">
              <a:extLst>
                <a:ext uri="{FF2B5EF4-FFF2-40B4-BE49-F238E27FC236}">
                  <a16:creationId xmlns:a16="http://schemas.microsoft.com/office/drawing/2014/main" id="{AE5D9148-A664-5A8B-C602-94297F029C8B}"/>
                </a:ext>
              </a:extLst>
            </p:cNvPr>
            <p:cNvCxnSpPr/>
            <p:nvPr/>
          </p:nvCxnSpPr>
          <p:spPr>
            <a:xfrm flipV="1">
              <a:off x="7263485" y="1227222"/>
              <a:ext cx="0" cy="4798040"/>
            </a:xfrm>
            <a:prstGeom prst="line">
              <a:avLst/>
            </a:prstGeom>
            <a:ln w="25400">
              <a:solidFill>
                <a:schemeClr val="bg2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Titre 3">
            <a:extLst>
              <a:ext uri="{FF2B5EF4-FFF2-40B4-BE49-F238E27FC236}">
                <a16:creationId xmlns:a16="http://schemas.microsoft.com/office/drawing/2014/main" id="{ED7F4D36-6498-84F0-98E6-8EE926BC9B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Catalogue data flow</a:t>
            </a:r>
            <a:endParaRPr lang="fr-FR" dirty="0"/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D1F2B2DA-2A6E-459A-E169-C5967D09BBC9}"/>
              </a:ext>
            </a:extLst>
          </p:cNvPr>
          <p:cNvSpPr txBox="1"/>
          <p:nvPr/>
        </p:nvSpPr>
        <p:spPr>
          <a:xfrm>
            <a:off x="177585" y="6446118"/>
            <a:ext cx="3242499" cy="246221"/>
          </a:xfrm>
          <a:prstGeom prst="rect">
            <a:avLst/>
          </a:prstGeom>
          <a:noFill/>
          <a:effectLst/>
        </p:spPr>
        <p:txBody>
          <a:bodyPr wrap="square">
            <a:spAutoFit/>
          </a:bodyPr>
          <a:lstStyle/>
          <a:p>
            <a:r>
              <a:rPr lang="en-US" sz="1000" dirty="0"/>
              <a:t>EDI: Electronic Data Interchange</a:t>
            </a:r>
          </a:p>
        </p:txBody>
      </p:sp>
      <p:grpSp>
        <p:nvGrpSpPr>
          <p:cNvPr id="75" name="Groupe 74">
            <a:extLst>
              <a:ext uri="{FF2B5EF4-FFF2-40B4-BE49-F238E27FC236}">
                <a16:creationId xmlns:a16="http://schemas.microsoft.com/office/drawing/2014/main" id="{441C30BA-ED94-FF56-4DE3-0F16E76E0094}"/>
              </a:ext>
            </a:extLst>
          </p:cNvPr>
          <p:cNvGrpSpPr/>
          <p:nvPr/>
        </p:nvGrpSpPr>
        <p:grpSpPr>
          <a:xfrm>
            <a:off x="4247993" y="1227222"/>
            <a:ext cx="2640338" cy="4798040"/>
            <a:chOff x="4247993" y="1227222"/>
            <a:chExt cx="2640338" cy="4798040"/>
          </a:xfrm>
        </p:grpSpPr>
        <p:grpSp>
          <p:nvGrpSpPr>
            <p:cNvPr id="74" name="Groupe 73">
              <a:extLst>
                <a:ext uri="{FF2B5EF4-FFF2-40B4-BE49-F238E27FC236}">
                  <a16:creationId xmlns:a16="http://schemas.microsoft.com/office/drawing/2014/main" id="{59C70979-F9A8-98A3-F071-B96CD9349738}"/>
                </a:ext>
              </a:extLst>
            </p:cNvPr>
            <p:cNvGrpSpPr/>
            <p:nvPr/>
          </p:nvGrpSpPr>
          <p:grpSpPr>
            <a:xfrm>
              <a:off x="4247993" y="2479187"/>
              <a:ext cx="2640338" cy="3546075"/>
              <a:chOff x="4247993" y="2479187"/>
              <a:chExt cx="2640338" cy="3546075"/>
            </a:xfrm>
          </p:grpSpPr>
          <p:sp>
            <p:nvSpPr>
              <p:cNvPr id="43" name="Flèche vers la droite 42">
                <a:extLst>
                  <a:ext uri="{FF2B5EF4-FFF2-40B4-BE49-F238E27FC236}">
                    <a16:creationId xmlns:a16="http://schemas.microsoft.com/office/drawing/2014/main" id="{613F61CD-DE67-B335-A898-20FEF4894E4E}"/>
                  </a:ext>
                </a:extLst>
              </p:cNvPr>
              <p:cNvSpPr/>
              <p:nvPr/>
            </p:nvSpPr>
            <p:spPr>
              <a:xfrm>
                <a:off x="4247993" y="3198515"/>
                <a:ext cx="1426321" cy="460970"/>
              </a:xfrm>
              <a:prstGeom prst="rightArrow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0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  <p:sp>
            <p:nvSpPr>
              <p:cNvPr id="44" name="Demi-tour 43">
                <a:extLst>
                  <a:ext uri="{FF2B5EF4-FFF2-40B4-BE49-F238E27FC236}">
                    <a16:creationId xmlns:a16="http://schemas.microsoft.com/office/drawing/2014/main" id="{3AFA8DEC-0DD1-AC2E-FF5E-904FAD0F5AC4}"/>
                  </a:ext>
                </a:extLst>
              </p:cNvPr>
              <p:cNvSpPr/>
              <p:nvPr/>
            </p:nvSpPr>
            <p:spPr>
              <a:xfrm rot="5400000">
                <a:off x="3823619" y="3006032"/>
                <a:ext cx="1898488" cy="844798"/>
              </a:xfrm>
              <a:prstGeom prst="uturnArrow">
                <a:avLst>
                  <a:gd name="adj1" fmla="val 25978"/>
                  <a:gd name="adj2" fmla="val 12989"/>
                  <a:gd name="adj3" fmla="val 0"/>
                  <a:gd name="adj4" fmla="val 32342"/>
                  <a:gd name="adj5" fmla="val 100000"/>
                </a:avLst>
              </a:prstGeom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1C90B332-D68E-6BDA-D94A-ED20F46C0C1A}"/>
                  </a:ext>
                </a:extLst>
              </p:cNvPr>
              <p:cNvSpPr/>
              <p:nvPr/>
            </p:nvSpPr>
            <p:spPr>
              <a:xfrm>
                <a:off x="5237887" y="5503956"/>
                <a:ext cx="1650444" cy="521306"/>
              </a:xfrm>
              <a:prstGeom prst="rect">
                <a:avLst/>
              </a:prstGeom>
              <a:solidFill>
                <a:schemeClr val="accent4"/>
              </a:solidFill>
              <a:ln w="25400"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Verdana"/>
                    <a:ea typeface="+mn-ea"/>
                    <a:cs typeface="+mn-cs"/>
                  </a:rPr>
                  <a:t>Dashboard</a:t>
                </a:r>
              </a:p>
            </p:txBody>
          </p:sp>
          <p:sp>
            <p:nvSpPr>
              <p:cNvPr id="31" name="ZoneTexte 30">
                <a:extLst>
                  <a:ext uri="{FF2B5EF4-FFF2-40B4-BE49-F238E27FC236}">
                    <a16:creationId xmlns:a16="http://schemas.microsoft.com/office/drawing/2014/main" id="{A2697DD2-D6F3-2283-7354-C830B5D37304}"/>
                  </a:ext>
                </a:extLst>
              </p:cNvPr>
              <p:cNvSpPr txBox="1"/>
              <p:nvPr/>
            </p:nvSpPr>
            <p:spPr>
              <a:xfrm>
                <a:off x="5382839" y="3823677"/>
                <a:ext cx="1426321" cy="553998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1000" dirty="0"/>
                  <a:t>Finance Procurement System</a:t>
                </a:r>
              </a:p>
            </p:txBody>
          </p:sp>
          <p:pic>
            <p:nvPicPr>
              <p:cNvPr id="52" name="Image 51" descr="Une image contenant capture d’écran, Graphique, clipart, conception&#10;&#10;Description générée automatiquement">
                <a:extLst>
                  <a:ext uri="{FF2B5EF4-FFF2-40B4-BE49-F238E27FC236}">
                    <a16:creationId xmlns:a16="http://schemas.microsoft.com/office/drawing/2014/main" id="{197E5BEA-80AB-D361-17CF-FCF126EED50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780138" y="2758641"/>
                <a:ext cx="790659" cy="1034355"/>
              </a:xfrm>
              <a:prstGeom prst="rect">
                <a:avLst/>
              </a:prstGeom>
            </p:spPr>
          </p:pic>
        </p:grpSp>
        <p:cxnSp>
          <p:nvCxnSpPr>
            <p:cNvPr id="70" name="Connecteur droit 69">
              <a:extLst>
                <a:ext uri="{FF2B5EF4-FFF2-40B4-BE49-F238E27FC236}">
                  <a16:creationId xmlns:a16="http://schemas.microsoft.com/office/drawing/2014/main" id="{87AC8135-0470-B8AC-7A12-14B8E21FB513}"/>
                </a:ext>
              </a:extLst>
            </p:cNvPr>
            <p:cNvCxnSpPr/>
            <p:nvPr/>
          </p:nvCxnSpPr>
          <p:spPr>
            <a:xfrm flipV="1">
              <a:off x="4862733" y="1227222"/>
              <a:ext cx="0" cy="4798040"/>
            </a:xfrm>
            <a:prstGeom prst="line">
              <a:avLst/>
            </a:prstGeom>
            <a:ln w="25400">
              <a:solidFill>
                <a:schemeClr val="bg2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8" name="Groupe 77">
            <a:extLst>
              <a:ext uri="{FF2B5EF4-FFF2-40B4-BE49-F238E27FC236}">
                <a16:creationId xmlns:a16="http://schemas.microsoft.com/office/drawing/2014/main" id="{B6E27822-BC64-1F64-4C78-8E6C8DB30030}"/>
              </a:ext>
            </a:extLst>
          </p:cNvPr>
          <p:cNvGrpSpPr/>
          <p:nvPr/>
        </p:nvGrpSpPr>
        <p:grpSpPr>
          <a:xfrm>
            <a:off x="1959452" y="2394076"/>
            <a:ext cx="2528125" cy="1039032"/>
            <a:chOff x="1959452" y="2394076"/>
            <a:chExt cx="2528125" cy="1039032"/>
          </a:xfrm>
        </p:grpSpPr>
        <p:sp>
          <p:nvSpPr>
            <p:cNvPr id="10" name="ZoneTexte 9">
              <a:extLst>
                <a:ext uri="{FF2B5EF4-FFF2-40B4-BE49-F238E27FC236}">
                  <a16:creationId xmlns:a16="http://schemas.microsoft.com/office/drawing/2014/main" id="{44C625B6-4081-BD22-F833-9B1DD5F40ADB}"/>
                </a:ext>
              </a:extLst>
            </p:cNvPr>
            <p:cNvSpPr txBox="1"/>
            <p:nvPr/>
          </p:nvSpPr>
          <p:spPr>
            <a:xfrm>
              <a:off x="2853666" y="2394076"/>
              <a:ext cx="1633911" cy="400110"/>
            </a:xfrm>
            <a:prstGeom prst="rect">
              <a:avLst/>
            </a:prstGeom>
            <a:solidFill>
              <a:schemeClr val="accent2"/>
            </a:solidFill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Top up system (consumables) </a:t>
              </a:r>
            </a:p>
          </p:txBody>
        </p:sp>
        <p:sp>
          <p:nvSpPr>
            <p:cNvPr id="48" name="Virage 47">
              <a:extLst>
                <a:ext uri="{FF2B5EF4-FFF2-40B4-BE49-F238E27FC236}">
                  <a16:creationId xmlns:a16="http://schemas.microsoft.com/office/drawing/2014/main" id="{E81D53DC-3C01-7BF3-375A-2401374E36F9}"/>
                </a:ext>
              </a:extLst>
            </p:cNvPr>
            <p:cNvSpPr/>
            <p:nvPr/>
          </p:nvSpPr>
          <p:spPr>
            <a:xfrm>
              <a:off x="1959452" y="2398753"/>
              <a:ext cx="822017" cy="1034355"/>
            </a:xfrm>
            <a:prstGeom prst="bentArrow">
              <a:avLst>
                <a:gd name="adj1" fmla="val 22650"/>
                <a:gd name="adj2" fmla="val 25392"/>
                <a:gd name="adj3" fmla="val 28133"/>
                <a:gd name="adj4" fmla="val 43750"/>
              </a:avLst>
            </a:prstGeom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tx1"/>
                </a:solidFill>
              </a:endParaRPr>
            </a:p>
          </p:txBody>
        </p:sp>
      </p:grpSp>
      <p:grpSp>
        <p:nvGrpSpPr>
          <p:cNvPr id="77" name="Groupe 76">
            <a:extLst>
              <a:ext uri="{FF2B5EF4-FFF2-40B4-BE49-F238E27FC236}">
                <a16:creationId xmlns:a16="http://schemas.microsoft.com/office/drawing/2014/main" id="{CA74A95A-2D6E-FDBF-B2B2-2B417078AF4F}"/>
              </a:ext>
            </a:extLst>
          </p:cNvPr>
          <p:cNvGrpSpPr/>
          <p:nvPr/>
        </p:nvGrpSpPr>
        <p:grpSpPr>
          <a:xfrm>
            <a:off x="1959452" y="3429000"/>
            <a:ext cx="2528125" cy="1063523"/>
            <a:chOff x="1959452" y="3429000"/>
            <a:chExt cx="2528125" cy="1063523"/>
          </a:xfrm>
        </p:grpSpPr>
        <p:sp>
          <p:nvSpPr>
            <p:cNvPr id="12" name="ZoneTexte 11">
              <a:extLst>
                <a:ext uri="{FF2B5EF4-FFF2-40B4-BE49-F238E27FC236}">
                  <a16:creationId xmlns:a16="http://schemas.microsoft.com/office/drawing/2014/main" id="{3785CC6C-2AE7-ACCD-1B9C-1A9738A10B71}"/>
                </a:ext>
              </a:extLst>
            </p:cNvPr>
            <p:cNvSpPr txBox="1"/>
            <p:nvPr/>
          </p:nvSpPr>
          <p:spPr>
            <a:xfrm>
              <a:off x="2853666" y="4092413"/>
              <a:ext cx="1633911" cy="400110"/>
            </a:xfrm>
            <a:prstGeom prst="rect">
              <a:avLst/>
            </a:prstGeom>
            <a:solidFill>
              <a:schemeClr val="accent2"/>
            </a:solidFill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Inventory Management </a:t>
              </a:r>
            </a:p>
          </p:txBody>
        </p:sp>
        <p:sp>
          <p:nvSpPr>
            <p:cNvPr id="50" name="Virage 49">
              <a:extLst>
                <a:ext uri="{FF2B5EF4-FFF2-40B4-BE49-F238E27FC236}">
                  <a16:creationId xmlns:a16="http://schemas.microsoft.com/office/drawing/2014/main" id="{F7364644-F9EA-29B9-1D5A-B65716D0B8AC}"/>
                </a:ext>
              </a:extLst>
            </p:cNvPr>
            <p:cNvSpPr/>
            <p:nvPr/>
          </p:nvSpPr>
          <p:spPr>
            <a:xfrm flipV="1">
              <a:off x="1959452" y="3429000"/>
              <a:ext cx="822017" cy="1063522"/>
            </a:xfrm>
            <a:prstGeom prst="bentArrow">
              <a:avLst>
                <a:gd name="adj1" fmla="val 22650"/>
                <a:gd name="adj2" fmla="val 25392"/>
                <a:gd name="adj3" fmla="val 28133"/>
                <a:gd name="adj4" fmla="val 43750"/>
              </a:avLst>
            </a:prstGeom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tx1"/>
                </a:solidFill>
              </a:endParaRPr>
            </a:p>
          </p:txBody>
        </p:sp>
      </p:grpSp>
      <p:grpSp>
        <p:nvGrpSpPr>
          <p:cNvPr id="79" name="Groupe 78">
            <a:extLst>
              <a:ext uri="{FF2B5EF4-FFF2-40B4-BE49-F238E27FC236}">
                <a16:creationId xmlns:a16="http://schemas.microsoft.com/office/drawing/2014/main" id="{04726F0A-D633-7788-2F90-4DAC87009333}"/>
              </a:ext>
            </a:extLst>
          </p:cNvPr>
          <p:cNvGrpSpPr/>
          <p:nvPr/>
        </p:nvGrpSpPr>
        <p:grpSpPr>
          <a:xfrm>
            <a:off x="1294327" y="1227222"/>
            <a:ext cx="3193252" cy="4798040"/>
            <a:chOff x="1294327" y="1227222"/>
            <a:chExt cx="3193252" cy="4798040"/>
          </a:xfrm>
        </p:grpSpPr>
        <p:sp>
          <p:nvSpPr>
            <p:cNvPr id="106" name="Flèche vers la droite 105">
              <a:extLst>
                <a:ext uri="{FF2B5EF4-FFF2-40B4-BE49-F238E27FC236}">
                  <a16:creationId xmlns:a16="http://schemas.microsoft.com/office/drawing/2014/main" id="{D71D1748-A9F8-FB13-2BCA-A04276831686}"/>
                </a:ext>
              </a:extLst>
            </p:cNvPr>
            <p:cNvSpPr/>
            <p:nvPr/>
          </p:nvSpPr>
          <p:spPr>
            <a:xfrm>
              <a:off x="1294327" y="3198515"/>
              <a:ext cx="1487142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11" name="ZoneTexte 10">
              <a:extLst>
                <a:ext uri="{FF2B5EF4-FFF2-40B4-BE49-F238E27FC236}">
                  <a16:creationId xmlns:a16="http://schemas.microsoft.com/office/drawing/2014/main" id="{D96E8209-8BC3-DEA6-C96E-64C1A4969E89}"/>
                </a:ext>
              </a:extLst>
            </p:cNvPr>
            <p:cNvSpPr txBox="1"/>
            <p:nvPr/>
          </p:nvSpPr>
          <p:spPr>
            <a:xfrm>
              <a:off x="2853666" y="3228945"/>
              <a:ext cx="1633911" cy="400110"/>
            </a:xfrm>
            <a:prstGeom prst="rect">
              <a:avLst/>
            </a:prstGeom>
            <a:solidFill>
              <a:schemeClr val="accent2"/>
            </a:solidFill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Data extraction file </a:t>
              </a:r>
              <a:r>
                <a:rPr lang="en-US" sz="1000" dirty="0" err="1"/>
                <a:t>e.g.finance</a:t>
              </a:r>
              <a:r>
                <a:rPr lang="en-US" sz="1000" dirty="0"/>
                <a:t> </a:t>
              </a:r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5972C45E-BBF9-99D8-6C0E-6CD28D3AD6C2}"/>
                </a:ext>
              </a:extLst>
            </p:cNvPr>
            <p:cNvSpPr/>
            <p:nvPr/>
          </p:nvSpPr>
          <p:spPr>
            <a:xfrm>
              <a:off x="2837135" y="5503956"/>
              <a:ext cx="1650444" cy="521306"/>
            </a:xfrm>
            <a:prstGeom prst="rect">
              <a:avLst/>
            </a:prstGeom>
            <a:solidFill>
              <a:schemeClr val="accent4"/>
            </a:solidFill>
            <a:ln w="254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Verdana"/>
                  <a:ea typeface="+mn-ea"/>
                  <a:cs typeface="+mn-cs"/>
                </a:rPr>
                <a:t>Contract management </a:t>
              </a:r>
            </a:p>
          </p:txBody>
        </p:sp>
        <p:cxnSp>
          <p:nvCxnSpPr>
            <p:cNvPr id="69" name="Connecteur droit 68">
              <a:extLst>
                <a:ext uri="{FF2B5EF4-FFF2-40B4-BE49-F238E27FC236}">
                  <a16:creationId xmlns:a16="http://schemas.microsoft.com/office/drawing/2014/main" id="{46A6F090-06A2-518D-7174-EC2E8550B1FF}"/>
                </a:ext>
              </a:extLst>
            </p:cNvPr>
            <p:cNvCxnSpPr/>
            <p:nvPr/>
          </p:nvCxnSpPr>
          <p:spPr>
            <a:xfrm flipV="1">
              <a:off x="2461981" y="1227222"/>
              <a:ext cx="0" cy="4798040"/>
            </a:xfrm>
            <a:prstGeom prst="line">
              <a:avLst/>
            </a:prstGeom>
            <a:ln w="25400">
              <a:solidFill>
                <a:schemeClr val="bg2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0" name="Groupe 79">
            <a:extLst>
              <a:ext uri="{FF2B5EF4-FFF2-40B4-BE49-F238E27FC236}">
                <a16:creationId xmlns:a16="http://schemas.microsoft.com/office/drawing/2014/main" id="{7199D16D-1474-CB47-B2F2-9039586027D1}"/>
              </a:ext>
            </a:extLst>
          </p:cNvPr>
          <p:cNvGrpSpPr/>
          <p:nvPr/>
        </p:nvGrpSpPr>
        <p:grpSpPr>
          <a:xfrm>
            <a:off x="428336" y="2829914"/>
            <a:ext cx="1658491" cy="3195348"/>
            <a:chOff x="428336" y="2829914"/>
            <a:chExt cx="1658491" cy="3195348"/>
          </a:xfrm>
        </p:grpSpPr>
        <p:sp>
          <p:nvSpPr>
            <p:cNvPr id="66" name="ZoneTexte 65">
              <a:extLst>
                <a:ext uri="{FF2B5EF4-FFF2-40B4-BE49-F238E27FC236}">
                  <a16:creationId xmlns:a16="http://schemas.microsoft.com/office/drawing/2014/main" id="{ED82B990-0B51-0EAE-9423-64A2590C47EC}"/>
                </a:ext>
              </a:extLst>
            </p:cNvPr>
            <p:cNvSpPr txBox="1"/>
            <p:nvPr/>
          </p:nvSpPr>
          <p:spPr>
            <a:xfrm>
              <a:off x="428336" y="3823677"/>
              <a:ext cx="1426321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Central Repository (of catalogue data) </a:t>
              </a:r>
            </a:p>
          </p:txBody>
        </p:sp>
        <p:pic>
          <p:nvPicPr>
            <p:cNvPr id="76" name="Image 75" descr="Une image contenant capture d’écran, Rectangle, ligne, conception&#10;&#10;Description générée automatiquement">
              <a:extLst>
                <a:ext uri="{FF2B5EF4-FFF2-40B4-BE49-F238E27FC236}">
                  <a16:creationId xmlns:a16="http://schemas.microsoft.com/office/drawing/2014/main" id="{0CA63547-276E-59D1-17E0-76B5192F8B8E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855348" y="2829914"/>
              <a:ext cx="614860" cy="848083"/>
            </a:xfrm>
            <a:prstGeom prst="rect">
              <a:avLst/>
            </a:prstGeom>
          </p:spPr>
        </p:pic>
        <p:pic>
          <p:nvPicPr>
            <p:cNvPr id="8" name="Image 7" descr="Une image contenant logo, symbole, Graphique, cercle&#10;&#10;Description générée automatiquement">
              <a:extLst>
                <a:ext uri="{FF2B5EF4-FFF2-40B4-BE49-F238E27FC236}">
                  <a16:creationId xmlns:a16="http://schemas.microsoft.com/office/drawing/2014/main" id="{2525C356-C5C4-33AB-8C46-C1B8E9F88D73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247827" y="3337552"/>
              <a:ext cx="398796" cy="398796"/>
            </a:xfrm>
            <a:prstGeom prst="rect">
              <a:avLst/>
            </a:prstGeom>
          </p:spPr>
        </p:pic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C357E34A-4C67-7E42-6AC2-AF6C115E355D}"/>
                </a:ext>
              </a:extLst>
            </p:cNvPr>
            <p:cNvSpPr/>
            <p:nvPr/>
          </p:nvSpPr>
          <p:spPr>
            <a:xfrm>
              <a:off x="436383" y="5503956"/>
              <a:ext cx="1650444" cy="521306"/>
            </a:xfrm>
            <a:prstGeom prst="rect">
              <a:avLst/>
            </a:prstGeom>
            <a:solidFill>
              <a:schemeClr val="accent4"/>
            </a:solidFill>
            <a:ln w="254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Verdana"/>
                  <a:ea typeface="+mn-ea"/>
                  <a:cs typeface="+mn-cs"/>
                </a:rPr>
                <a:t>Customer service            </a:t>
              </a:r>
            </a:p>
          </p:txBody>
        </p:sp>
        <p:sp>
          <p:nvSpPr>
            <p:cNvPr id="28" name="TextBox 48">
              <a:extLst>
                <a:ext uri="{FF2B5EF4-FFF2-40B4-BE49-F238E27FC236}">
                  <a16:creationId xmlns:a16="http://schemas.microsoft.com/office/drawing/2014/main" id="{481E53D2-5E06-21F0-EF49-55D87BDDAA98}"/>
                </a:ext>
              </a:extLst>
            </p:cNvPr>
            <p:cNvSpPr txBox="1"/>
            <p:nvPr/>
          </p:nvSpPr>
          <p:spPr>
            <a:xfrm>
              <a:off x="436384" y="5158276"/>
              <a:ext cx="165044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1200" cap="none" spc="0" normalizeH="0" baseline="0" noProof="0" dirty="0">
                  <a:ln>
                    <a:noFill/>
                  </a:ln>
                  <a:solidFill>
                    <a:srgbClr val="454545"/>
                  </a:solidFill>
                  <a:effectLst/>
                  <a:uLnTx/>
                  <a:uFillTx/>
                  <a:latin typeface="Verdana"/>
                  <a:ea typeface="+mn-ea"/>
                  <a:cs typeface="+mn-cs"/>
                </a:rPr>
                <a:t>Support Systems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8704140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re 10">
            <a:extLst>
              <a:ext uri="{FF2B5EF4-FFF2-40B4-BE49-F238E27FC236}">
                <a16:creationId xmlns:a16="http://schemas.microsoft.com/office/drawing/2014/main" id="{066F2B70-4ADC-BBAA-4A7D-260B73399E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Benefits</a:t>
            </a:r>
            <a:endParaRPr lang="fr-FR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2" name="Espace réservé du contenu 11">
            <a:extLst>
              <a:ext uri="{FF2B5EF4-FFF2-40B4-BE49-F238E27FC236}">
                <a16:creationId xmlns:a16="http://schemas.microsoft.com/office/drawing/2014/main" id="{FD161E11-629A-6D21-3B91-EF906F68AB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wrap="square" numCol="1" spcCol="180000"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Simplifies purchasing by providing a single source of verified product information</a:t>
            </a:r>
            <a:endParaRPr lang="fr-FR" strike="sngStrike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dirty="0"/>
              <a:t>Assurance </a:t>
            </a:r>
            <a:r>
              <a:rPr lang="fr-FR" dirty="0" err="1"/>
              <a:t>that</a:t>
            </a:r>
            <a:r>
              <a:rPr lang="fr-FR" dirty="0"/>
              <a:t> </a:t>
            </a:r>
            <a:r>
              <a:rPr lang="fr-FR" dirty="0" err="1"/>
              <a:t>hospital</a:t>
            </a:r>
            <a:r>
              <a:rPr lang="fr-FR" dirty="0"/>
              <a:t> </a:t>
            </a:r>
            <a:r>
              <a:rPr lang="fr-FR" dirty="0" err="1"/>
              <a:t>is</a:t>
            </a:r>
            <a:r>
              <a:rPr lang="fr-FR" dirty="0"/>
              <a:t> </a:t>
            </a:r>
            <a:r>
              <a:rPr lang="fr-FR" dirty="0" err="1"/>
              <a:t>paying</a:t>
            </a:r>
            <a:r>
              <a:rPr lang="fr-FR" dirty="0"/>
              <a:t> for </a:t>
            </a:r>
            <a:r>
              <a:rPr lang="fr-FR" dirty="0" err="1"/>
              <a:t>what</a:t>
            </a:r>
            <a:r>
              <a:rPr lang="fr-FR" dirty="0"/>
              <a:t> </a:t>
            </a:r>
            <a:r>
              <a:rPr lang="fr-FR" dirty="0" err="1"/>
              <a:t>they</a:t>
            </a:r>
            <a:r>
              <a:rPr lang="fr-FR" dirty="0"/>
              <a:t> have </a:t>
            </a:r>
            <a:r>
              <a:rPr lang="fr-FR" dirty="0" err="1"/>
              <a:t>used</a:t>
            </a:r>
            <a:r>
              <a:rPr lang="fr-FR" dirty="0"/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Reduces administrative errors caused by inconsistent or duplicate data entries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Ensures all departments access to consistent, up-to-date product data.</a:t>
            </a:r>
          </a:p>
        </p:txBody>
      </p:sp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90A90517-1600-E2C2-A3BD-A2E3AEEA931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r-FR" dirty="0"/>
              <a:t>Non </a:t>
            </a:r>
            <a:r>
              <a:rPr lang="fr-FR" dirty="0" err="1"/>
              <a:t>clinical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925941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>
            <a:extLst>
              <a:ext uri="{FF2B5EF4-FFF2-40B4-BE49-F238E27FC236}">
                <a16:creationId xmlns:a16="http://schemas.microsoft.com/office/drawing/2014/main" id="{ED7F4D36-6498-84F0-98E6-8EE926BC9B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Master Data </a:t>
            </a:r>
            <a:r>
              <a:rPr lang="fr-FR" dirty="0" err="1"/>
              <a:t>Alignment</a:t>
            </a:r>
            <a:r>
              <a:rPr lang="fr-FR" dirty="0"/>
              <a:t> process</a:t>
            </a:r>
          </a:p>
        </p:txBody>
      </p:sp>
      <p:grpSp>
        <p:nvGrpSpPr>
          <p:cNvPr id="95" name="Groupe 94">
            <a:extLst>
              <a:ext uri="{FF2B5EF4-FFF2-40B4-BE49-F238E27FC236}">
                <a16:creationId xmlns:a16="http://schemas.microsoft.com/office/drawing/2014/main" id="{09611CDE-2A24-24E5-715D-0E489CDA7732}"/>
              </a:ext>
            </a:extLst>
          </p:cNvPr>
          <p:cNvGrpSpPr/>
          <p:nvPr/>
        </p:nvGrpSpPr>
        <p:grpSpPr>
          <a:xfrm>
            <a:off x="1857629" y="1340274"/>
            <a:ext cx="3418373" cy="1946683"/>
            <a:chOff x="1857629" y="1340274"/>
            <a:chExt cx="3418373" cy="1946683"/>
          </a:xfrm>
        </p:grpSpPr>
        <p:sp>
          <p:nvSpPr>
            <p:cNvPr id="14" name="Flèche vers la droite 13">
              <a:extLst>
                <a:ext uri="{FF2B5EF4-FFF2-40B4-BE49-F238E27FC236}">
                  <a16:creationId xmlns:a16="http://schemas.microsoft.com/office/drawing/2014/main" id="{0CC6F34E-9488-E654-0E4D-F8729424E635}"/>
                </a:ext>
              </a:extLst>
            </p:cNvPr>
            <p:cNvSpPr/>
            <p:nvPr/>
          </p:nvSpPr>
          <p:spPr>
            <a:xfrm>
              <a:off x="1857629" y="1711418"/>
              <a:ext cx="1653396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15" name="ZoneTexte 14">
              <a:extLst>
                <a:ext uri="{FF2B5EF4-FFF2-40B4-BE49-F238E27FC236}">
                  <a16:creationId xmlns:a16="http://schemas.microsoft.com/office/drawing/2014/main" id="{F4A05D15-F611-9E23-569F-90223C73511C}"/>
                </a:ext>
              </a:extLst>
            </p:cNvPr>
            <p:cNvSpPr txBox="1"/>
            <p:nvPr/>
          </p:nvSpPr>
          <p:spPr>
            <a:xfrm>
              <a:off x="3124114" y="2732959"/>
              <a:ext cx="2151888" cy="553998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The hospital validates the received data according to its internal standards.</a:t>
              </a:r>
            </a:p>
          </p:txBody>
        </p:sp>
        <p:sp>
          <p:nvSpPr>
            <p:cNvPr id="16" name="ZoneTexte 15">
              <a:extLst>
                <a:ext uri="{FF2B5EF4-FFF2-40B4-BE49-F238E27FC236}">
                  <a16:creationId xmlns:a16="http://schemas.microsoft.com/office/drawing/2014/main" id="{BF45A3F7-934F-7273-89B1-3D6E9F95ED62}"/>
                </a:ext>
              </a:extLst>
            </p:cNvPr>
            <p:cNvSpPr txBox="1"/>
            <p:nvPr/>
          </p:nvSpPr>
          <p:spPr>
            <a:xfrm>
              <a:off x="3943416" y="2430225"/>
              <a:ext cx="513281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454545"/>
                  </a:solidFill>
                  <a:effectLst/>
                  <a:uLnTx/>
                  <a:uFillTx/>
                  <a:latin typeface="Verdana"/>
                  <a:ea typeface="+mn-ea"/>
                  <a:cs typeface="+mn-cs"/>
                </a:rPr>
                <a:t>GTIN</a:t>
              </a:r>
              <a:endParaRPr kumimoji="0" lang="en-US" sz="1000" i="0" u="none" strike="noStrike" kern="1200" cap="none" spc="0" normalizeH="0" baseline="0" noProof="0" dirty="0"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pic>
          <p:nvPicPr>
            <p:cNvPr id="67" name="Image 66" descr="Une image contenant capture d’écran, Rectangle, ligne, conception&#10;&#10;Description générée automatiquement">
              <a:extLst>
                <a:ext uri="{FF2B5EF4-FFF2-40B4-BE49-F238E27FC236}">
                  <a16:creationId xmlns:a16="http://schemas.microsoft.com/office/drawing/2014/main" id="{E244980A-B574-3F7B-63F9-A1717041952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859644" y="1340274"/>
              <a:ext cx="658838" cy="976898"/>
            </a:xfrm>
            <a:prstGeom prst="rect">
              <a:avLst/>
            </a:prstGeom>
          </p:spPr>
        </p:pic>
        <p:pic>
          <p:nvPicPr>
            <p:cNvPr id="65" name="Image 64" descr="Une image contenant Graphique, Caractère coloré, symbole, graphisme&#10;&#10;Description générée automatiquement">
              <a:extLst>
                <a:ext uri="{FF2B5EF4-FFF2-40B4-BE49-F238E27FC236}">
                  <a16:creationId xmlns:a16="http://schemas.microsoft.com/office/drawing/2014/main" id="{8E669739-0D1E-4F6E-539C-C63F4F9BC81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222417" y="1841712"/>
              <a:ext cx="592130" cy="424447"/>
            </a:xfrm>
            <a:prstGeom prst="rect">
              <a:avLst/>
            </a:prstGeom>
          </p:spPr>
        </p:pic>
      </p:grpSp>
      <p:grpSp>
        <p:nvGrpSpPr>
          <p:cNvPr id="93" name="Groupe 92">
            <a:extLst>
              <a:ext uri="{FF2B5EF4-FFF2-40B4-BE49-F238E27FC236}">
                <a16:creationId xmlns:a16="http://schemas.microsoft.com/office/drawing/2014/main" id="{84F1A1C4-FF17-CCE4-F263-43C9098266B0}"/>
              </a:ext>
            </a:extLst>
          </p:cNvPr>
          <p:cNvGrpSpPr/>
          <p:nvPr/>
        </p:nvGrpSpPr>
        <p:grpSpPr>
          <a:xfrm>
            <a:off x="92653" y="1003437"/>
            <a:ext cx="3327432" cy="5601327"/>
            <a:chOff x="92653" y="1003437"/>
            <a:chExt cx="3327432" cy="5601327"/>
          </a:xfrm>
        </p:grpSpPr>
        <p:sp>
          <p:nvSpPr>
            <p:cNvPr id="69" name="Demi-tour 68">
              <a:extLst>
                <a:ext uri="{FF2B5EF4-FFF2-40B4-BE49-F238E27FC236}">
                  <a16:creationId xmlns:a16="http://schemas.microsoft.com/office/drawing/2014/main" id="{84B43728-5620-28DD-779E-AD2516A9BBEE}"/>
                </a:ext>
              </a:extLst>
            </p:cNvPr>
            <p:cNvSpPr/>
            <p:nvPr/>
          </p:nvSpPr>
          <p:spPr>
            <a:xfrm>
              <a:off x="649964" y="1171130"/>
              <a:ext cx="1207665" cy="538540"/>
            </a:xfrm>
            <a:prstGeom prst="uturnArrow">
              <a:avLst>
                <a:gd name="adj1" fmla="val 25547"/>
                <a:gd name="adj2" fmla="val 25000"/>
                <a:gd name="adj3" fmla="val 26148"/>
                <a:gd name="adj4" fmla="val 43750"/>
                <a:gd name="adj5" fmla="val 78229"/>
              </a:avLst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tx1"/>
                </a:solidFill>
              </a:endParaRPr>
            </a:p>
          </p:txBody>
        </p:sp>
        <p:sp>
          <p:nvSpPr>
            <p:cNvPr id="22" name="ZoneTexte 21">
              <a:extLst>
                <a:ext uri="{FF2B5EF4-FFF2-40B4-BE49-F238E27FC236}">
                  <a16:creationId xmlns:a16="http://schemas.microsoft.com/office/drawing/2014/main" id="{C11D3862-2AA7-5D58-C9AC-B415A4A22CE2}"/>
                </a:ext>
              </a:extLst>
            </p:cNvPr>
            <p:cNvSpPr txBox="1"/>
            <p:nvPr/>
          </p:nvSpPr>
          <p:spPr>
            <a:xfrm>
              <a:off x="92653" y="2732959"/>
              <a:ext cx="2151888" cy="553998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Supplier/GPO transfers the prepared master data to the hospital.</a:t>
              </a:r>
            </a:p>
          </p:txBody>
        </p:sp>
        <p:sp>
          <p:nvSpPr>
            <p:cNvPr id="23" name="ZoneTexte 22">
              <a:extLst>
                <a:ext uri="{FF2B5EF4-FFF2-40B4-BE49-F238E27FC236}">
                  <a16:creationId xmlns:a16="http://schemas.microsoft.com/office/drawing/2014/main" id="{59DC5F50-9BD8-0066-F1DF-C1531777FD28}"/>
                </a:ext>
              </a:extLst>
            </p:cNvPr>
            <p:cNvSpPr txBox="1"/>
            <p:nvPr/>
          </p:nvSpPr>
          <p:spPr>
            <a:xfrm>
              <a:off x="749250" y="2430225"/>
              <a:ext cx="838691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GLN/GTIN</a:t>
              </a:r>
            </a:p>
          </p:txBody>
        </p:sp>
        <p:sp>
          <p:nvSpPr>
            <p:cNvPr id="24" name="ZoneTexte 23">
              <a:extLst>
                <a:ext uri="{FF2B5EF4-FFF2-40B4-BE49-F238E27FC236}">
                  <a16:creationId xmlns:a16="http://schemas.microsoft.com/office/drawing/2014/main" id="{9005BBD0-8009-ED51-FB67-CF50D3A3970C}"/>
                </a:ext>
              </a:extLst>
            </p:cNvPr>
            <p:cNvSpPr txBox="1"/>
            <p:nvPr/>
          </p:nvSpPr>
          <p:spPr>
            <a:xfrm>
              <a:off x="177586" y="6358543"/>
              <a:ext cx="3242499" cy="246221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r>
                <a:rPr lang="en-US" sz="1000" dirty="0"/>
                <a:t>GPO: Group purchasing organizations</a:t>
              </a:r>
            </a:p>
          </p:txBody>
        </p:sp>
        <p:pic>
          <p:nvPicPr>
            <p:cNvPr id="56" name="Image 55" descr="Une image contenant capture d’écran, Graphique, texte, graphisme&#10;&#10;Description générée automatiquement">
              <a:extLst>
                <a:ext uri="{FF2B5EF4-FFF2-40B4-BE49-F238E27FC236}">
                  <a16:creationId xmlns:a16="http://schemas.microsoft.com/office/drawing/2014/main" id="{15DC68AE-D065-50A1-7D77-B9460407609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15432" y="1615548"/>
              <a:ext cx="834875" cy="550845"/>
            </a:xfrm>
            <a:prstGeom prst="rect">
              <a:avLst/>
            </a:prstGeom>
          </p:spPr>
        </p:pic>
        <p:pic>
          <p:nvPicPr>
            <p:cNvPr id="60" name="Image 59" descr="Une image contenant capture d’écran, Rectangle, bleu, Graphique&#10;&#10;Description générée automatiquement">
              <a:extLst>
                <a:ext uri="{FF2B5EF4-FFF2-40B4-BE49-F238E27FC236}">
                  <a16:creationId xmlns:a16="http://schemas.microsoft.com/office/drawing/2014/main" id="{E336336E-D0FB-8D7F-AA3C-655B14493B96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260350" y="1606570"/>
              <a:ext cx="889670" cy="564069"/>
            </a:xfrm>
            <a:prstGeom prst="rect">
              <a:avLst/>
            </a:prstGeom>
          </p:spPr>
        </p:pic>
        <p:pic>
          <p:nvPicPr>
            <p:cNvPr id="68" name="Image 67" descr="Une image contenant capture d’écran, Rectangle, ligne, conception&#10;&#10;Description générée automatiquement">
              <a:extLst>
                <a:ext uri="{FF2B5EF4-FFF2-40B4-BE49-F238E27FC236}">
                  <a16:creationId xmlns:a16="http://schemas.microsoft.com/office/drawing/2014/main" id="{FB961140-E803-174B-94AE-C167C52FDB8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013906" y="1003437"/>
              <a:ext cx="393902" cy="584062"/>
            </a:xfrm>
            <a:prstGeom prst="rect">
              <a:avLst/>
            </a:prstGeom>
          </p:spPr>
        </p:pic>
      </p:grpSp>
      <p:grpSp>
        <p:nvGrpSpPr>
          <p:cNvPr id="3" name="Groupe 2">
            <a:extLst>
              <a:ext uri="{FF2B5EF4-FFF2-40B4-BE49-F238E27FC236}">
                <a16:creationId xmlns:a16="http://schemas.microsoft.com/office/drawing/2014/main" id="{B2DDA470-CF8A-02A6-2706-C0219F4B0236}"/>
              </a:ext>
            </a:extLst>
          </p:cNvPr>
          <p:cNvGrpSpPr/>
          <p:nvPr/>
        </p:nvGrpSpPr>
        <p:grpSpPr>
          <a:xfrm>
            <a:off x="177586" y="1089061"/>
            <a:ext cx="11791807" cy="5752100"/>
            <a:chOff x="177586" y="1089061"/>
            <a:chExt cx="11791807" cy="5752100"/>
          </a:xfrm>
        </p:grpSpPr>
        <p:grpSp>
          <p:nvGrpSpPr>
            <p:cNvPr id="94" name="Groupe 93">
              <a:extLst>
                <a:ext uri="{FF2B5EF4-FFF2-40B4-BE49-F238E27FC236}">
                  <a16:creationId xmlns:a16="http://schemas.microsoft.com/office/drawing/2014/main" id="{6444C167-AC10-DCF2-206B-077206A15CFB}"/>
                </a:ext>
              </a:extLst>
            </p:cNvPr>
            <p:cNvGrpSpPr/>
            <p:nvPr/>
          </p:nvGrpSpPr>
          <p:grpSpPr>
            <a:xfrm>
              <a:off x="302655" y="1089061"/>
              <a:ext cx="11666738" cy="5161591"/>
              <a:chOff x="302655" y="1089061"/>
              <a:chExt cx="11666738" cy="5161591"/>
            </a:xfrm>
          </p:grpSpPr>
          <p:sp>
            <p:nvSpPr>
              <p:cNvPr id="53" name="ZoneTexte 52">
                <a:extLst>
                  <a:ext uri="{FF2B5EF4-FFF2-40B4-BE49-F238E27FC236}">
                    <a16:creationId xmlns:a16="http://schemas.microsoft.com/office/drawing/2014/main" id="{50E9324D-DF85-1E98-C56C-1874A2556254}"/>
                  </a:ext>
                </a:extLst>
              </p:cNvPr>
              <p:cNvSpPr txBox="1"/>
              <p:nvPr/>
            </p:nvSpPr>
            <p:spPr>
              <a:xfrm>
                <a:off x="302655" y="5234989"/>
                <a:ext cx="2462188" cy="1015663"/>
              </a:xfrm>
              <a:prstGeom prst="rect">
                <a:avLst/>
              </a:prstGeom>
              <a:solidFill>
                <a:schemeClr val="accent5">
                  <a:lumMod val="75000"/>
                </a:schemeClr>
              </a:solidFill>
              <a:effectLst/>
            </p:spPr>
            <p:txBody>
              <a:bodyPr wrap="square">
                <a:spAutoFit/>
              </a:bodyPr>
              <a:lstStyle/>
              <a:p>
                <a:r>
                  <a:rPr lang="en-US" sz="1000" dirty="0">
                    <a:solidFill>
                      <a:schemeClr val="bg1"/>
                    </a:solidFill>
                  </a:rPr>
                  <a:t>This process may include intermediate players (IMS SP or SP managing the catalogue) depending on the specific infrastructure and tools used by the vendor and hospital.</a:t>
                </a:r>
              </a:p>
            </p:txBody>
          </p:sp>
          <p:sp>
            <p:nvSpPr>
              <p:cNvPr id="54" name="Rectangle 53">
                <a:extLst>
                  <a:ext uri="{FF2B5EF4-FFF2-40B4-BE49-F238E27FC236}">
                    <a16:creationId xmlns:a16="http://schemas.microsoft.com/office/drawing/2014/main" id="{724E8753-D89B-C1E2-53CA-4FA670B6952A}"/>
                  </a:ext>
                </a:extLst>
              </p:cNvPr>
              <p:cNvSpPr/>
              <p:nvPr/>
            </p:nvSpPr>
            <p:spPr>
              <a:xfrm>
                <a:off x="2702103" y="1089061"/>
                <a:ext cx="9267290" cy="5095982"/>
              </a:xfrm>
              <a:prstGeom prst="rect">
                <a:avLst/>
              </a:prstGeom>
              <a:noFill/>
              <a:ln w="127000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sp>
          <p:nvSpPr>
            <p:cNvPr id="2" name="ZoneTexte 1">
              <a:extLst>
                <a:ext uri="{FF2B5EF4-FFF2-40B4-BE49-F238E27FC236}">
                  <a16:creationId xmlns:a16="http://schemas.microsoft.com/office/drawing/2014/main" id="{7BB4E616-FB85-ABBD-76DC-4A158194EA6B}"/>
                </a:ext>
              </a:extLst>
            </p:cNvPr>
            <p:cNvSpPr txBox="1"/>
            <p:nvPr/>
          </p:nvSpPr>
          <p:spPr>
            <a:xfrm>
              <a:off x="177586" y="6594940"/>
              <a:ext cx="5112231" cy="246221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r>
                <a:rPr lang="en-US" sz="1000" dirty="0"/>
                <a:t>IMS SP: Inventory Management System Solution Provider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512531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>
            <a:extLst>
              <a:ext uri="{FF2B5EF4-FFF2-40B4-BE49-F238E27FC236}">
                <a16:creationId xmlns:a16="http://schemas.microsoft.com/office/drawing/2014/main" id="{ED7F4D36-6498-84F0-98E6-8EE926BC9B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Master Data </a:t>
            </a:r>
            <a:r>
              <a:rPr lang="fr-FR" dirty="0" err="1"/>
              <a:t>Alignment</a:t>
            </a:r>
            <a:r>
              <a:rPr lang="fr-FR" dirty="0"/>
              <a:t> process</a:t>
            </a:r>
          </a:p>
        </p:txBody>
      </p:sp>
      <p:grpSp>
        <p:nvGrpSpPr>
          <p:cNvPr id="96" name="Groupe 95">
            <a:extLst>
              <a:ext uri="{FF2B5EF4-FFF2-40B4-BE49-F238E27FC236}">
                <a16:creationId xmlns:a16="http://schemas.microsoft.com/office/drawing/2014/main" id="{360DB840-8285-F7F0-98AA-E65D916A90AB}"/>
              </a:ext>
            </a:extLst>
          </p:cNvPr>
          <p:cNvGrpSpPr/>
          <p:nvPr/>
        </p:nvGrpSpPr>
        <p:grpSpPr>
          <a:xfrm>
            <a:off x="4314892" y="1340274"/>
            <a:ext cx="3843684" cy="2100571"/>
            <a:chOff x="4314892" y="1340274"/>
            <a:chExt cx="3843684" cy="2100571"/>
          </a:xfrm>
        </p:grpSpPr>
        <p:sp>
          <p:nvSpPr>
            <p:cNvPr id="25" name="ZoneTexte 24">
              <a:extLst>
                <a:ext uri="{FF2B5EF4-FFF2-40B4-BE49-F238E27FC236}">
                  <a16:creationId xmlns:a16="http://schemas.microsoft.com/office/drawing/2014/main" id="{386E78F7-B15D-D8AC-7111-8E58B980CC13}"/>
                </a:ext>
              </a:extLst>
            </p:cNvPr>
            <p:cNvSpPr txBox="1"/>
            <p:nvPr/>
          </p:nvSpPr>
          <p:spPr>
            <a:xfrm>
              <a:off x="6006688" y="2732959"/>
              <a:ext cx="2151888" cy="707886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The hospital executes the </a:t>
              </a:r>
              <a:r>
                <a:rPr lang="en-US" sz="1000" dirty="0" err="1"/>
                <a:t>synchronisation</a:t>
              </a:r>
              <a:r>
                <a:rPr lang="en-US" sz="1000" dirty="0"/>
                <a:t> process to compare and update data in its catalogue.</a:t>
              </a:r>
            </a:p>
          </p:txBody>
        </p:sp>
        <p:sp>
          <p:nvSpPr>
            <p:cNvPr id="26" name="ZoneTexte 25">
              <a:extLst>
                <a:ext uri="{FF2B5EF4-FFF2-40B4-BE49-F238E27FC236}">
                  <a16:creationId xmlns:a16="http://schemas.microsoft.com/office/drawing/2014/main" id="{5ECBF96A-9351-77FF-9F39-307947B80184}"/>
                </a:ext>
              </a:extLst>
            </p:cNvPr>
            <p:cNvSpPr txBox="1"/>
            <p:nvPr/>
          </p:nvSpPr>
          <p:spPr>
            <a:xfrm>
              <a:off x="6825990" y="2430225"/>
              <a:ext cx="513281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454545"/>
                  </a:solidFill>
                  <a:effectLst/>
                  <a:uLnTx/>
                  <a:uFillTx/>
                  <a:latin typeface="Verdana"/>
                  <a:ea typeface="+mn-ea"/>
                  <a:cs typeface="+mn-cs"/>
                </a:rPr>
                <a:t>GTIN</a:t>
              </a:r>
              <a:endParaRPr kumimoji="0" lang="en-US" sz="1000" i="0" u="none" strike="noStrike" kern="1200" cap="none" spc="0" normalizeH="0" baseline="0" noProof="0" dirty="0"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48" name="Flèche vers la droite 47">
              <a:extLst>
                <a:ext uri="{FF2B5EF4-FFF2-40B4-BE49-F238E27FC236}">
                  <a16:creationId xmlns:a16="http://schemas.microsoft.com/office/drawing/2014/main" id="{E07973AE-0340-FFC0-FFBA-ADDD1036DBB3}"/>
                </a:ext>
              </a:extLst>
            </p:cNvPr>
            <p:cNvSpPr/>
            <p:nvPr/>
          </p:nvSpPr>
          <p:spPr>
            <a:xfrm>
              <a:off x="4314892" y="1711418"/>
              <a:ext cx="1653396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pic>
          <p:nvPicPr>
            <p:cNvPr id="70" name="Image 69" descr="Une image contenant capture d’écran, Rectangle, ligne, conception&#10;&#10;Description générée automatiquement">
              <a:extLst>
                <a:ext uri="{FF2B5EF4-FFF2-40B4-BE49-F238E27FC236}">
                  <a16:creationId xmlns:a16="http://schemas.microsoft.com/office/drawing/2014/main" id="{81B8ACBE-0890-D0EE-BEB2-4C54A07DFC0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393599" y="1340274"/>
              <a:ext cx="658838" cy="976898"/>
            </a:xfrm>
            <a:prstGeom prst="rect">
              <a:avLst/>
            </a:prstGeom>
          </p:spPr>
        </p:pic>
        <p:pic>
          <p:nvPicPr>
            <p:cNvPr id="71" name="Image 70" descr="Une image contenant capture d’écran, Rectangle, ligne, conception&#10;&#10;Description générée automatiquement">
              <a:extLst>
                <a:ext uri="{FF2B5EF4-FFF2-40B4-BE49-F238E27FC236}">
                  <a16:creationId xmlns:a16="http://schemas.microsoft.com/office/drawing/2014/main" id="{BF537660-2A5A-5F2F-1C36-824FF401B89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113277" y="1340274"/>
              <a:ext cx="658838" cy="976898"/>
            </a:xfrm>
            <a:prstGeom prst="rect">
              <a:avLst/>
            </a:prstGeom>
          </p:spPr>
        </p:pic>
        <p:pic>
          <p:nvPicPr>
            <p:cNvPr id="72" name="Image 71" descr="Une image contenant Graphique, Caractère coloré, symbole, graphisme&#10;&#10;Description générée automatiquement">
              <a:extLst>
                <a:ext uri="{FF2B5EF4-FFF2-40B4-BE49-F238E27FC236}">
                  <a16:creationId xmlns:a16="http://schemas.microsoft.com/office/drawing/2014/main" id="{24E896FE-EE05-8362-D420-6755D2E5A32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488208" y="1902032"/>
              <a:ext cx="592130" cy="424447"/>
            </a:xfrm>
            <a:prstGeom prst="rect">
              <a:avLst/>
            </a:prstGeom>
          </p:spPr>
        </p:pic>
        <p:sp>
          <p:nvSpPr>
            <p:cNvPr id="74" name="Flèche vers la droite 73">
              <a:extLst>
                <a:ext uri="{FF2B5EF4-FFF2-40B4-BE49-F238E27FC236}">
                  <a16:creationId xmlns:a16="http://schemas.microsoft.com/office/drawing/2014/main" id="{043A9D70-19EA-9F54-305A-34FA0ABFFF60}"/>
                </a:ext>
              </a:extLst>
            </p:cNvPr>
            <p:cNvSpPr/>
            <p:nvPr/>
          </p:nvSpPr>
          <p:spPr>
            <a:xfrm>
              <a:off x="6890516" y="1698695"/>
              <a:ext cx="499038" cy="237301"/>
            </a:xfrm>
            <a:prstGeom prst="rightArrow">
              <a:avLst/>
            </a:prstGeom>
            <a:solidFill>
              <a:schemeClr val="accent4"/>
            </a:solidFill>
            <a:ln w="1905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75" name="Flèche vers la droite 74">
              <a:extLst>
                <a:ext uri="{FF2B5EF4-FFF2-40B4-BE49-F238E27FC236}">
                  <a16:creationId xmlns:a16="http://schemas.microsoft.com/office/drawing/2014/main" id="{5DC935FA-44DE-5188-A57B-9A0D9411FDEA}"/>
                </a:ext>
              </a:extLst>
            </p:cNvPr>
            <p:cNvSpPr/>
            <p:nvPr/>
          </p:nvSpPr>
          <p:spPr>
            <a:xfrm rot="10800000">
              <a:off x="6814973" y="1484148"/>
              <a:ext cx="499038" cy="237301"/>
            </a:xfrm>
            <a:prstGeom prst="rightArrow">
              <a:avLst/>
            </a:prstGeom>
            <a:solidFill>
              <a:schemeClr val="accent4"/>
            </a:solidFill>
            <a:ln w="1905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</p:grpSp>
      <p:grpSp>
        <p:nvGrpSpPr>
          <p:cNvPr id="95" name="Groupe 94">
            <a:extLst>
              <a:ext uri="{FF2B5EF4-FFF2-40B4-BE49-F238E27FC236}">
                <a16:creationId xmlns:a16="http://schemas.microsoft.com/office/drawing/2014/main" id="{09611CDE-2A24-24E5-715D-0E489CDA7732}"/>
              </a:ext>
            </a:extLst>
          </p:cNvPr>
          <p:cNvGrpSpPr/>
          <p:nvPr/>
        </p:nvGrpSpPr>
        <p:grpSpPr>
          <a:xfrm>
            <a:off x="1857629" y="1340274"/>
            <a:ext cx="3418373" cy="1946683"/>
            <a:chOff x="1857629" y="1340274"/>
            <a:chExt cx="3418373" cy="1946683"/>
          </a:xfrm>
        </p:grpSpPr>
        <p:sp>
          <p:nvSpPr>
            <p:cNvPr id="14" name="Flèche vers la droite 13">
              <a:extLst>
                <a:ext uri="{FF2B5EF4-FFF2-40B4-BE49-F238E27FC236}">
                  <a16:creationId xmlns:a16="http://schemas.microsoft.com/office/drawing/2014/main" id="{0CC6F34E-9488-E654-0E4D-F8729424E635}"/>
                </a:ext>
              </a:extLst>
            </p:cNvPr>
            <p:cNvSpPr/>
            <p:nvPr/>
          </p:nvSpPr>
          <p:spPr>
            <a:xfrm>
              <a:off x="1857629" y="1711418"/>
              <a:ext cx="1653396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15" name="ZoneTexte 14">
              <a:extLst>
                <a:ext uri="{FF2B5EF4-FFF2-40B4-BE49-F238E27FC236}">
                  <a16:creationId xmlns:a16="http://schemas.microsoft.com/office/drawing/2014/main" id="{F4A05D15-F611-9E23-569F-90223C73511C}"/>
                </a:ext>
              </a:extLst>
            </p:cNvPr>
            <p:cNvSpPr txBox="1"/>
            <p:nvPr/>
          </p:nvSpPr>
          <p:spPr>
            <a:xfrm>
              <a:off x="3124114" y="2732959"/>
              <a:ext cx="2151888" cy="553998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The hospital validates the received data according to its internal standards.</a:t>
              </a:r>
            </a:p>
          </p:txBody>
        </p:sp>
        <p:sp>
          <p:nvSpPr>
            <p:cNvPr id="16" name="ZoneTexte 15">
              <a:extLst>
                <a:ext uri="{FF2B5EF4-FFF2-40B4-BE49-F238E27FC236}">
                  <a16:creationId xmlns:a16="http://schemas.microsoft.com/office/drawing/2014/main" id="{BF45A3F7-934F-7273-89B1-3D6E9F95ED62}"/>
                </a:ext>
              </a:extLst>
            </p:cNvPr>
            <p:cNvSpPr txBox="1"/>
            <p:nvPr/>
          </p:nvSpPr>
          <p:spPr>
            <a:xfrm>
              <a:off x="3943416" y="2430225"/>
              <a:ext cx="513281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454545"/>
                  </a:solidFill>
                  <a:effectLst/>
                  <a:uLnTx/>
                  <a:uFillTx/>
                  <a:latin typeface="Verdana"/>
                  <a:ea typeface="+mn-ea"/>
                  <a:cs typeface="+mn-cs"/>
                </a:rPr>
                <a:t>GTIN</a:t>
              </a:r>
              <a:endParaRPr kumimoji="0" lang="en-US" sz="1000" i="0" u="none" strike="noStrike" kern="1200" cap="none" spc="0" normalizeH="0" baseline="0" noProof="0" dirty="0"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pic>
          <p:nvPicPr>
            <p:cNvPr id="67" name="Image 66" descr="Une image contenant capture d’écran, Rectangle, ligne, conception&#10;&#10;Description générée automatiquement">
              <a:extLst>
                <a:ext uri="{FF2B5EF4-FFF2-40B4-BE49-F238E27FC236}">
                  <a16:creationId xmlns:a16="http://schemas.microsoft.com/office/drawing/2014/main" id="{E244980A-B574-3F7B-63F9-A1717041952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859644" y="1340274"/>
              <a:ext cx="658838" cy="976898"/>
            </a:xfrm>
            <a:prstGeom prst="rect">
              <a:avLst/>
            </a:prstGeom>
          </p:spPr>
        </p:pic>
        <p:pic>
          <p:nvPicPr>
            <p:cNvPr id="65" name="Image 64" descr="Une image contenant Graphique, Caractère coloré, symbole, graphisme&#10;&#10;Description générée automatiquement">
              <a:extLst>
                <a:ext uri="{FF2B5EF4-FFF2-40B4-BE49-F238E27FC236}">
                  <a16:creationId xmlns:a16="http://schemas.microsoft.com/office/drawing/2014/main" id="{8E669739-0D1E-4F6E-539C-C63F4F9BC81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222417" y="1841712"/>
              <a:ext cx="592130" cy="424447"/>
            </a:xfrm>
            <a:prstGeom prst="rect">
              <a:avLst/>
            </a:prstGeom>
          </p:spPr>
        </p:pic>
      </p:grpSp>
      <p:grpSp>
        <p:nvGrpSpPr>
          <p:cNvPr id="93" name="Groupe 92">
            <a:extLst>
              <a:ext uri="{FF2B5EF4-FFF2-40B4-BE49-F238E27FC236}">
                <a16:creationId xmlns:a16="http://schemas.microsoft.com/office/drawing/2014/main" id="{84F1A1C4-FF17-CCE4-F263-43C9098266B0}"/>
              </a:ext>
            </a:extLst>
          </p:cNvPr>
          <p:cNvGrpSpPr/>
          <p:nvPr/>
        </p:nvGrpSpPr>
        <p:grpSpPr>
          <a:xfrm>
            <a:off x="92653" y="1003437"/>
            <a:ext cx="3327432" cy="5601327"/>
            <a:chOff x="92653" y="1003437"/>
            <a:chExt cx="3327432" cy="5601327"/>
          </a:xfrm>
        </p:grpSpPr>
        <p:sp>
          <p:nvSpPr>
            <p:cNvPr id="69" name="Demi-tour 68">
              <a:extLst>
                <a:ext uri="{FF2B5EF4-FFF2-40B4-BE49-F238E27FC236}">
                  <a16:creationId xmlns:a16="http://schemas.microsoft.com/office/drawing/2014/main" id="{84B43728-5620-28DD-779E-AD2516A9BBEE}"/>
                </a:ext>
              </a:extLst>
            </p:cNvPr>
            <p:cNvSpPr/>
            <p:nvPr/>
          </p:nvSpPr>
          <p:spPr>
            <a:xfrm>
              <a:off x="649964" y="1171130"/>
              <a:ext cx="1207665" cy="538540"/>
            </a:xfrm>
            <a:prstGeom prst="uturnArrow">
              <a:avLst>
                <a:gd name="adj1" fmla="val 25547"/>
                <a:gd name="adj2" fmla="val 25000"/>
                <a:gd name="adj3" fmla="val 26148"/>
                <a:gd name="adj4" fmla="val 43750"/>
                <a:gd name="adj5" fmla="val 78229"/>
              </a:avLst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tx1"/>
                </a:solidFill>
              </a:endParaRPr>
            </a:p>
          </p:txBody>
        </p:sp>
        <p:sp>
          <p:nvSpPr>
            <p:cNvPr id="22" name="ZoneTexte 21">
              <a:extLst>
                <a:ext uri="{FF2B5EF4-FFF2-40B4-BE49-F238E27FC236}">
                  <a16:creationId xmlns:a16="http://schemas.microsoft.com/office/drawing/2014/main" id="{C11D3862-2AA7-5D58-C9AC-B415A4A22CE2}"/>
                </a:ext>
              </a:extLst>
            </p:cNvPr>
            <p:cNvSpPr txBox="1"/>
            <p:nvPr/>
          </p:nvSpPr>
          <p:spPr>
            <a:xfrm>
              <a:off x="92653" y="2732959"/>
              <a:ext cx="2151888" cy="553998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Supplier/GPO transfers the prepared master data to the hospital.</a:t>
              </a:r>
            </a:p>
          </p:txBody>
        </p:sp>
        <p:sp>
          <p:nvSpPr>
            <p:cNvPr id="23" name="ZoneTexte 22">
              <a:extLst>
                <a:ext uri="{FF2B5EF4-FFF2-40B4-BE49-F238E27FC236}">
                  <a16:creationId xmlns:a16="http://schemas.microsoft.com/office/drawing/2014/main" id="{59DC5F50-9BD8-0066-F1DF-C1531777FD28}"/>
                </a:ext>
              </a:extLst>
            </p:cNvPr>
            <p:cNvSpPr txBox="1"/>
            <p:nvPr/>
          </p:nvSpPr>
          <p:spPr>
            <a:xfrm>
              <a:off x="749250" y="2430225"/>
              <a:ext cx="838691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GLN/GTIN</a:t>
              </a:r>
            </a:p>
          </p:txBody>
        </p:sp>
        <p:sp>
          <p:nvSpPr>
            <p:cNvPr id="24" name="ZoneTexte 23">
              <a:extLst>
                <a:ext uri="{FF2B5EF4-FFF2-40B4-BE49-F238E27FC236}">
                  <a16:creationId xmlns:a16="http://schemas.microsoft.com/office/drawing/2014/main" id="{9005BBD0-8009-ED51-FB67-CF50D3A3970C}"/>
                </a:ext>
              </a:extLst>
            </p:cNvPr>
            <p:cNvSpPr txBox="1"/>
            <p:nvPr/>
          </p:nvSpPr>
          <p:spPr>
            <a:xfrm>
              <a:off x="177586" y="6358543"/>
              <a:ext cx="3242499" cy="246221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r>
                <a:rPr lang="en-US" sz="1000" dirty="0"/>
                <a:t>GPO: Group purchasing organizations</a:t>
              </a:r>
            </a:p>
          </p:txBody>
        </p:sp>
        <p:pic>
          <p:nvPicPr>
            <p:cNvPr id="56" name="Image 55" descr="Une image contenant capture d’écran, Graphique, texte, graphisme&#10;&#10;Description générée automatiquement">
              <a:extLst>
                <a:ext uri="{FF2B5EF4-FFF2-40B4-BE49-F238E27FC236}">
                  <a16:creationId xmlns:a16="http://schemas.microsoft.com/office/drawing/2014/main" id="{15DC68AE-D065-50A1-7D77-B9460407609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15432" y="1615548"/>
              <a:ext cx="834875" cy="550845"/>
            </a:xfrm>
            <a:prstGeom prst="rect">
              <a:avLst/>
            </a:prstGeom>
          </p:spPr>
        </p:pic>
        <p:pic>
          <p:nvPicPr>
            <p:cNvPr id="60" name="Image 59" descr="Une image contenant capture d’écran, Rectangle, bleu, Graphique&#10;&#10;Description générée automatiquement">
              <a:extLst>
                <a:ext uri="{FF2B5EF4-FFF2-40B4-BE49-F238E27FC236}">
                  <a16:creationId xmlns:a16="http://schemas.microsoft.com/office/drawing/2014/main" id="{E336336E-D0FB-8D7F-AA3C-655B14493B96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260350" y="1606570"/>
              <a:ext cx="889670" cy="564069"/>
            </a:xfrm>
            <a:prstGeom prst="rect">
              <a:avLst/>
            </a:prstGeom>
          </p:spPr>
        </p:pic>
        <p:pic>
          <p:nvPicPr>
            <p:cNvPr id="68" name="Image 67" descr="Une image contenant capture d’écran, Rectangle, ligne, conception&#10;&#10;Description générée automatiquement">
              <a:extLst>
                <a:ext uri="{FF2B5EF4-FFF2-40B4-BE49-F238E27FC236}">
                  <a16:creationId xmlns:a16="http://schemas.microsoft.com/office/drawing/2014/main" id="{FB961140-E803-174B-94AE-C167C52FDB8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013906" y="1003437"/>
              <a:ext cx="393902" cy="584062"/>
            </a:xfrm>
            <a:prstGeom prst="rect">
              <a:avLst/>
            </a:prstGeom>
          </p:spPr>
        </p:pic>
      </p:grpSp>
      <p:grpSp>
        <p:nvGrpSpPr>
          <p:cNvPr id="3" name="Groupe 2">
            <a:extLst>
              <a:ext uri="{FF2B5EF4-FFF2-40B4-BE49-F238E27FC236}">
                <a16:creationId xmlns:a16="http://schemas.microsoft.com/office/drawing/2014/main" id="{B2DDA470-CF8A-02A6-2706-C0219F4B0236}"/>
              </a:ext>
            </a:extLst>
          </p:cNvPr>
          <p:cNvGrpSpPr/>
          <p:nvPr/>
        </p:nvGrpSpPr>
        <p:grpSpPr>
          <a:xfrm>
            <a:off x="177586" y="1089061"/>
            <a:ext cx="11791807" cy="5752100"/>
            <a:chOff x="177586" y="1089061"/>
            <a:chExt cx="11791807" cy="5752100"/>
          </a:xfrm>
        </p:grpSpPr>
        <p:grpSp>
          <p:nvGrpSpPr>
            <p:cNvPr id="94" name="Groupe 93">
              <a:extLst>
                <a:ext uri="{FF2B5EF4-FFF2-40B4-BE49-F238E27FC236}">
                  <a16:creationId xmlns:a16="http://schemas.microsoft.com/office/drawing/2014/main" id="{6444C167-AC10-DCF2-206B-077206A15CFB}"/>
                </a:ext>
              </a:extLst>
            </p:cNvPr>
            <p:cNvGrpSpPr/>
            <p:nvPr/>
          </p:nvGrpSpPr>
          <p:grpSpPr>
            <a:xfrm>
              <a:off x="302655" y="1089061"/>
              <a:ext cx="11666738" cy="5161591"/>
              <a:chOff x="302655" y="1089061"/>
              <a:chExt cx="11666738" cy="5161591"/>
            </a:xfrm>
          </p:grpSpPr>
          <p:sp>
            <p:nvSpPr>
              <p:cNvPr id="53" name="ZoneTexte 52">
                <a:extLst>
                  <a:ext uri="{FF2B5EF4-FFF2-40B4-BE49-F238E27FC236}">
                    <a16:creationId xmlns:a16="http://schemas.microsoft.com/office/drawing/2014/main" id="{50E9324D-DF85-1E98-C56C-1874A2556254}"/>
                  </a:ext>
                </a:extLst>
              </p:cNvPr>
              <p:cNvSpPr txBox="1"/>
              <p:nvPr/>
            </p:nvSpPr>
            <p:spPr>
              <a:xfrm>
                <a:off x="302655" y="5234989"/>
                <a:ext cx="2462188" cy="1015663"/>
              </a:xfrm>
              <a:prstGeom prst="rect">
                <a:avLst/>
              </a:prstGeom>
              <a:solidFill>
                <a:schemeClr val="accent5">
                  <a:lumMod val="75000"/>
                </a:schemeClr>
              </a:solidFill>
              <a:effectLst/>
            </p:spPr>
            <p:txBody>
              <a:bodyPr wrap="square">
                <a:spAutoFit/>
              </a:bodyPr>
              <a:lstStyle/>
              <a:p>
                <a:r>
                  <a:rPr lang="en-US" sz="1000" dirty="0">
                    <a:solidFill>
                      <a:schemeClr val="bg1"/>
                    </a:solidFill>
                  </a:rPr>
                  <a:t>This process may include intermediate players (IMS SP or SP managing the catalogue) depending on the specific infrastructure and tools used by the vendor and hospital.</a:t>
                </a:r>
              </a:p>
            </p:txBody>
          </p:sp>
          <p:sp>
            <p:nvSpPr>
              <p:cNvPr id="54" name="Rectangle 53">
                <a:extLst>
                  <a:ext uri="{FF2B5EF4-FFF2-40B4-BE49-F238E27FC236}">
                    <a16:creationId xmlns:a16="http://schemas.microsoft.com/office/drawing/2014/main" id="{724E8753-D89B-C1E2-53CA-4FA670B6952A}"/>
                  </a:ext>
                </a:extLst>
              </p:cNvPr>
              <p:cNvSpPr/>
              <p:nvPr/>
            </p:nvSpPr>
            <p:spPr>
              <a:xfrm>
                <a:off x="2702103" y="1089061"/>
                <a:ext cx="9267290" cy="5095982"/>
              </a:xfrm>
              <a:prstGeom prst="rect">
                <a:avLst/>
              </a:prstGeom>
              <a:noFill/>
              <a:ln w="127000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sp>
          <p:nvSpPr>
            <p:cNvPr id="2" name="ZoneTexte 1">
              <a:extLst>
                <a:ext uri="{FF2B5EF4-FFF2-40B4-BE49-F238E27FC236}">
                  <a16:creationId xmlns:a16="http://schemas.microsoft.com/office/drawing/2014/main" id="{7BB4E616-FB85-ABBD-76DC-4A158194EA6B}"/>
                </a:ext>
              </a:extLst>
            </p:cNvPr>
            <p:cNvSpPr txBox="1"/>
            <p:nvPr/>
          </p:nvSpPr>
          <p:spPr>
            <a:xfrm>
              <a:off x="177586" y="6594940"/>
              <a:ext cx="5112231" cy="246221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r>
                <a:rPr lang="en-US" sz="1000" dirty="0"/>
                <a:t>IMS SP: Inventory Management System Solution Provider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6457598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>
            <a:extLst>
              <a:ext uri="{FF2B5EF4-FFF2-40B4-BE49-F238E27FC236}">
                <a16:creationId xmlns:a16="http://schemas.microsoft.com/office/drawing/2014/main" id="{ED7F4D36-6498-84F0-98E6-8EE926BC9B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Master Data </a:t>
            </a:r>
            <a:r>
              <a:rPr lang="fr-FR" dirty="0" err="1"/>
              <a:t>Alignment</a:t>
            </a:r>
            <a:r>
              <a:rPr lang="fr-FR" dirty="0"/>
              <a:t> process</a:t>
            </a:r>
          </a:p>
        </p:txBody>
      </p:sp>
      <p:grpSp>
        <p:nvGrpSpPr>
          <p:cNvPr id="97" name="Groupe 96">
            <a:extLst>
              <a:ext uri="{FF2B5EF4-FFF2-40B4-BE49-F238E27FC236}">
                <a16:creationId xmlns:a16="http://schemas.microsoft.com/office/drawing/2014/main" id="{1B637CA5-48BD-B784-0BAB-99EF0674C429}"/>
              </a:ext>
            </a:extLst>
          </p:cNvPr>
          <p:cNvGrpSpPr/>
          <p:nvPr/>
        </p:nvGrpSpPr>
        <p:grpSpPr>
          <a:xfrm>
            <a:off x="7524500" y="1711418"/>
            <a:ext cx="3300020" cy="1729427"/>
            <a:chOff x="7524500" y="1711418"/>
            <a:chExt cx="3300020" cy="1729427"/>
          </a:xfrm>
        </p:grpSpPr>
        <p:sp>
          <p:nvSpPr>
            <p:cNvPr id="27" name="ZoneTexte 26">
              <a:extLst>
                <a:ext uri="{FF2B5EF4-FFF2-40B4-BE49-F238E27FC236}">
                  <a16:creationId xmlns:a16="http://schemas.microsoft.com/office/drawing/2014/main" id="{4E681E51-4AFF-D6F7-1480-490739DA6E54}"/>
                </a:ext>
              </a:extLst>
            </p:cNvPr>
            <p:cNvSpPr txBox="1"/>
            <p:nvPr/>
          </p:nvSpPr>
          <p:spPr>
            <a:xfrm>
              <a:off x="8672632" y="2732959"/>
              <a:ext cx="2151888" cy="707886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Quality checks are performed to verify the accuracy and validity of the synchronized data.</a:t>
              </a:r>
            </a:p>
          </p:txBody>
        </p:sp>
        <p:sp>
          <p:nvSpPr>
            <p:cNvPr id="28" name="ZoneTexte 27">
              <a:extLst>
                <a:ext uri="{FF2B5EF4-FFF2-40B4-BE49-F238E27FC236}">
                  <a16:creationId xmlns:a16="http://schemas.microsoft.com/office/drawing/2014/main" id="{5F46A78F-7A61-5C9D-59B9-3716264D9A71}"/>
                </a:ext>
              </a:extLst>
            </p:cNvPr>
            <p:cNvSpPr txBox="1"/>
            <p:nvPr/>
          </p:nvSpPr>
          <p:spPr>
            <a:xfrm>
              <a:off x="9491934" y="2430225"/>
              <a:ext cx="513281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454545"/>
                  </a:solidFill>
                  <a:effectLst/>
                  <a:uLnTx/>
                  <a:uFillTx/>
                  <a:latin typeface="Verdana"/>
                  <a:ea typeface="+mn-ea"/>
                  <a:cs typeface="+mn-cs"/>
                </a:rPr>
                <a:t>GTIN</a:t>
              </a:r>
              <a:endParaRPr kumimoji="0" lang="en-US" sz="1000" i="0" u="none" strike="noStrike" kern="1200" cap="none" spc="0" normalizeH="0" baseline="0" noProof="0" dirty="0"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49" name="Flèche vers la droite 48">
              <a:extLst>
                <a:ext uri="{FF2B5EF4-FFF2-40B4-BE49-F238E27FC236}">
                  <a16:creationId xmlns:a16="http://schemas.microsoft.com/office/drawing/2014/main" id="{78C84C04-9DB6-2E4A-6FC9-FD74E9673128}"/>
                </a:ext>
              </a:extLst>
            </p:cNvPr>
            <p:cNvSpPr/>
            <p:nvPr/>
          </p:nvSpPr>
          <p:spPr>
            <a:xfrm>
              <a:off x="7524500" y="1711418"/>
              <a:ext cx="1653396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pic>
          <p:nvPicPr>
            <p:cNvPr id="79" name="Image 78" descr="Une image contenant cercle, Graphique, créativité&#10;&#10;Description générée automatiquement">
              <a:extLst>
                <a:ext uri="{FF2B5EF4-FFF2-40B4-BE49-F238E27FC236}">
                  <a16:creationId xmlns:a16="http://schemas.microsoft.com/office/drawing/2014/main" id="{245F2F13-8C17-9F1D-A40A-E7497B65746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363325" y="1756558"/>
              <a:ext cx="817945" cy="390383"/>
            </a:xfrm>
            <a:prstGeom prst="rect">
              <a:avLst/>
            </a:prstGeom>
          </p:spPr>
        </p:pic>
        <p:pic>
          <p:nvPicPr>
            <p:cNvPr id="80" name="Image 79" descr="Une image contenant Graphique, Caractère coloré, symbole, graphisme&#10;&#10;Description générée automatiquement">
              <a:extLst>
                <a:ext uri="{FF2B5EF4-FFF2-40B4-BE49-F238E27FC236}">
                  <a16:creationId xmlns:a16="http://schemas.microsoft.com/office/drawing/2014/main" id="{F0B8E12F-EA4A-E0DD-0ED2-3E6E8665145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885205" y="1902032"/>
              <a:ext cx="592130" cy="424447"/>
            </a:xfrm>
            <a:prstGeom prst="rect">
              <a:avLst/>
            </a:prstGeom>
          </p:spPr>
        </p:pic>
      </p:grpSp>
      <p:grpSp>
        <p:nvGrpSpPr>
          <p:cNvPr id="96" name="Groupe 95">
            <a:extLst>
              <a:ext uri="{FF2B5EF4-FFF2-40B4-BE49-F238E27FC236}">
                <a16:creationId xmlns:a16="http://schemas.microsoft.com/office/drawing/2014/main" id="{360DB840-8285-F7F0-98AA-E65D916A90AB}"/>
              </a:ext>
            </a:extLst>
          </p:cNvPr>
          <p:cNvGrpSpPr/>
          <p:nvPr/>
        </p:nvGrpSpPr>
        <p:grpSpPr>
          <a:xfrm>
            <a:off x="4314892" y="1340274"/>
            <a:ext cx="3843684" cy="2100571"/>
            <a:chOff x="4314892" y="1340274"/>
            <a:chExt cx="3843684" cy="2100571"/>
          </a:xfrm>
        </p:grpSpPr>
        <p:sp>
          <p:nvSpPr>
            <p:cNvPr id="25" name="ZoneTexte 24">
              <a:extLst>
                <a:ext uri="{FF2B5EF4-FFF2-40B4-BE49-F238E27FC236}">
                  <a16:creationId xmlns:a16="http://schemas.microsoft.com/office/drawing/2014/main" id="{386E78F7-B15D-D8AC-7111-8E58B980CC13}"/>
                </a:ext>
              </a:extLst>
            </p:cNvPr>
            <p:cNvSpPr txBox="1"/>
            <p:nvPr/>
          </p:nvSpPr>
          <p:spPr>
            <a:xfrm>
              <a:off x="6006688" y="2732959"/>
              <a:ext cx="2151888" cy="707886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The hospital executes the </a:t>
              </a:r>
              <a:r>
                <a:rPr lang="en-US" sz="1000" dirty="0" err="1"/>
                <a:t>synchronisation</a:t>
              </a:r>
              <a:r>
                <a:rPr lang="en-US" sz="1000" dirty="0"/>
                <a:t> process to compare and update data in its catalogue.</a:t>
              </a:r>
            </a:p>
          </p:txBody>
        </p:sp>
        <p:sp>
          <p:nvSpPr>
            <p:cNvPr id="26" name="ZoneTexte 25">
              <a:extLst>
                <a:ext uri="{FF2B5EF4-FFF2-40B4-BE49-F238E27FC236}">
                  <a16:creationId xmlns:a16="http://schemas.microsoft.com/office/drawing/2014/main" id="{5ECBF96A-9351-77FF-9F39-307947B80184}"/>
                </a:ext>
              </a:extLst>
            </p:cNvPr>
            <p:cNvSpPr txBox="1"/>
            <p:nvPr/>
          </p:nvSpPr>
          <p:spPr>
            <a:xfrm>
              <a:off x="6825990" y="2430225"/>
              <a:ext cx="513281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454545"/>
                  </a:solidFill>
                  <a:effectLst/>
                  <a:uLnTx/>
                  <a:uFillTx/>
                  <a:latin typeface="Verdana"/>
                  <a:ea typeface="+mn-ea"/>
                  <a:cs typeface="+mn-cs"/>
                </a:rPr>
                <a:t>GTIN</a:t>
              </a:r>
              <a:endParaRPr kumimoji="0" lang="en-US" sz="1000" i="0" u="none" strike="noStrike" kern="1200" cap="none" spc="0" normalizeH="0" baseline="0" noProof="0" dirty="0"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48" name="Flèche vers la droite 47">
              <a:extLst>
                <a:ext uri="{FF2B5EF4-FFF2-40B4-BE49-F238E27FC236}">
                  <a16:creationId xmlns:a16="http://schemas.microsoft.com/office/drawing/2014/main" id="{E07973AE-0340-FFC0-FFBA-ADDD1036DBB3}"/>
                </a:ext>
              </a:extLst>
            </p:cNvPr>
            <p:cNvSpPr/>
            <p:nvPr/>
          </p:nvSpPr>
          <p:spPr>
            <a:xfrm>
              <a:off x="4314892" y="1711418"/>
              <a:ext cx="1653396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pic>
          <p:nvPicPr>
            <p:cNvPr id="70" name="Image 69" descr="Une image contenant capture d’écran, Rectangle, ligne, conception&#10;&#10;Description générée automatiquement">
              <a:extLst>
                <a:ext uri="{FF2B5EF4-FFF2-40B4-BE49-F238E27FC236}">
                  <a16:creationId xmlns:a16="http://schemas.microsoft.com/office/drawing/2014/main" id="{81B8ACBE-0890-D0EE-BEB2-4C54A07DFC0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393599" y="1340274"/>
              <a:ext cx="658838" cy="976898"/>
            </a:xfrm>
            <a:prstGeom prst="rect">
              <a:avLst/>
            </a:prstGeom>
          </p:spPr>
        </p:pic>
        <p:pic>
          <p:nvPicPr>
            <p:cNvPr id="71" name="Image 70" descr="Une image contenant capture d’écran, Rectangle, ligne, conception&#10;&#10;Description générée automatiquement">
              <a:extLst>
                <a:ext uri="{FF2B5EF4-FFF2-40B4-BE49-F238E27FC236}">
                  <a16:creationId xmlns:a16="http://schemas.microsoft.com/office/drawing/2014/main" id="{BF537660-2A5A-5F2F-1C36-824FF401B89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7113277" y="1340274"/>
              <a:ext cx="658838" cy="976898"/>
            </a:xfrm>
            <a:prstGeom prst="rect">
              <a:avLst/>
            </a:prstGeom>
          </p:spPr>
        </p:pic>
        <p:pic>
          <p:nvPicPr>
            <p:cNvPr id="72" name="Image 71" descr="Une image contenant Graphique, Caractère coloré, symbole, graphisme&#10;&#10;Description générée automatiquement">
              <a:extLst>
                <a:ext uri="{FF2B5EF4-FFF2-40B4-BE49-F238E27FC236}">
                  <a16:creationId xmlns:a16="http://schemas.microsoft.com/office/drawing/2014/main" id="{24E896FE-EE05-8362-D420-6755D2E5A32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488208" y="1902032"/>
              <a:ext cx="592130" cy="424447"/>
            </a:xfrm>
            <a:prstGeom prst="rect">
              <a:avLst/>
            </a:prstGeom>
          </p:spPr>
        </p:pic>
        <p:sp>
          <p:nvSpPr>
            <p:cNvPr id="74" name="Flèche vers la droite 73">
              <a:extLst>
                <a:ext uri="{FF2B5EF4-FFF2-40B4-BE49-F238E27FC236}">
                  <a16:creationId xmlns:a16="http://schemas.microsoft.com/office/drawing/2014/main" id="{043A9D70-19EA-9F54-305A-34FA0ABFFF60}"/>
                </a:ext>
              </a:extLst>
            </p:cNvPr>
            <p:cNvSpPr/>
            <p:nvPr/>
          </p:nvSpPr>
          <p:spPr>
            <a:xfrm>
              <a:off x="6890516" y="1698695"/>
              <a:ext cx="499038" cy="237301"/>
            </a:xfrm>
            <a:prstGeom prst="rightArrow">
              <a:avLst/>
            </a:prstGeom>
            <a:solidFill>
              <a:schemeClr val="accent4"/>
            </a:solidFill>
            <a:ln w="1905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75" name="Flèche vers la droite 74">
              <a:extLst>
                <a:ext uri="{FF2B5EF4-FFF2-40B4-BE49-F238E27FC236}">
                  <a16:creationId xmlns:a16="http://schemas.microsoft.com/office/drawing/2014/main" id="{5DC935FA-44DE-5188-A57B-9A0D9411FDEA}"/>
                </a:ext>
              </a:extLst>
            </p:cNvPr>
            <p:cNvSpPr/>
            <p:nvPr/>
          </p:nvSpPr>
          <p:spPr>
            <a:xfrm rot="10800000">
              <a:off x="6814973" y="1484148"/>
              <a:ext cx="499038" cy="237301"/>
            </a:xfrm>
            <a:prstGeom prst="rightArrow">
              <a:avLst/>
            </a:prstGeom>
            <a:solidFill>
              <a:schemeClr val="accent4"/>
            </a:solidFill>
            <a:ln w="1905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</p:grpSp>
      <p:grpSp>
        <p:nvGrpSpPr>
          <p:cNvPr id="95" name="Groupe 94">
            <a:extLst>
              <a:ext uri="{FF2B5EF4-FFF2-40B4-BE49-F238E27FC236}">
                <a16:creationId xmlns:a16="http://schemas.microsoft.com/office/drawing/2014/main" id="{09611CDE-2A24-24E5-715D-0E489CDA7732}"/>
              </a:ext>
            </a:extLst>
          </p:cNvPr>
          <p:cNvGrpSpPr/>
          <p:nvPr/>
        </p:nvGrpSpPr>
        <p:grpSpPr>
          <a:xfrm>
            <a:off x="1857629" y="1340274"/>
            <a:ext cx="3418373" cy="1946683"/>
            <a:chOff x="1857629" y="1340274"/>
            <a:chExt cx="3418373" cy="1946683"/>
          </a:xfrm>
        </p:grpSpPr>
        <p:sp>
          <p:nvSpPr>
            <p:cNvPr id="14" name="Flèche vers la droite 13">
              <a:extLst>
                <a:ext uri="{FF2B5EF4-FFF2-40B4-BE49-F238E27FC236}">
                  <a16:creationId xmlns:a16="http://schemas.microsoft.com/office/drawing/2014/main" id="{0CC6F34E-9488-E654-0E4D-F8729424E635}"/>
                </a:ext>
              </a:extLst>
            </p:cNvPr>
            <p:cNvSpPr/>
            <p:nvPr/>
          </p:nvSpPr>
          <p:spPr>
            <a:xfrm>
              <a:off x="1857629" y="1711418"/>
              <a:ext cx="1653396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15" name="ZoneTexte 14">
              <a:extLst>
                <a:ext uri="{FF2B5EF4-FFF2-40B4-BE49-F238E27FC236}">
                  <a16:creationId xmlns:a16="http://schemas.microsoft.com/office/drawing/2014/main" id="{F4A05D15-F611-9E23-569F-90223C73511C}"/>
                </a:ext>
              </a:extLst>
            </p:cNvPr>
            <p:cNvSpPr txBox="1"/>
            <p:nvPr/>
          </p:nvSpPr>
          <p:spPr>
            <a:xfrm>
              <a:off x="3124114" y="2732959"/>
              <a:ext cx="2151888" cy="553998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The hospital validates the received data according to its internal standards.</a:t>
              </a:r>
            </a:p>
          </p:txBody>
        </p:sp>
        <p:sp>
          <p:nvSpPr>
            <p:cNvPr id="16" name="ZoneTexte 15">
              <a:extLst>
                <a:ext uri="{FF2B5EF4-FFF2-40B4-BE49-F238E27FC236}">
                  <a16:creationId xmlns:a16="http://schemas.microsoft.com/office/drawing/2014/main" id="{BF45A3F7-934F-7273-89B1-3D6E9F95ED62}"/>
                </a:ext>
              </a:extLst>
            </p:cNvPr>
            <p:cNvSpPr txBox="1"/>
            <p:nvPr/>
          </p:nvSpPr>
          <p:spPr>
            <a:xfrm>
              <a:off x="3943416" y="2430225"/>
              <a:ext cx="513281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454545"/>
                  </a:solidFill>
                  <a:effectLst/>
                  <a:uLnTx/>
                  <a:uFillTx/>
                  <a:latin typeface="Verdana"/>
                  <a:ea typeface="+mn-ea"/>
                  <a:cs typeface="+mn-cs"/>
                </a:rPr>
                <a:t>GTIN</a:t>
              </a:r>
              <a:endParaRPr kumimoji="0" lang="en-US" sz="1000" i="0" u="none" strike="noStrike" kern="1200" cap="none" spc="0" normalizeH="0" baseline="0" noProof="0" dirty="0"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pic>
          <p:nvPicPr>
            <p:cNvPr id="67" name="Image 66" descr="Une image contenant capture d’écran, Rectangle, ligne, conception&#10;&#10;Description générée automatiquement">
              <a:extLst>
                <a:ext uri="{FF2B5EF4-FFF2-40B4-BE49-F238E27FC236}">
                  <a16:creationId xmlns:a16="http://schemas.microsoft.com/office/drawing/2014/main" id="{E244980A-B574-3F7B-63F9-A1717041952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859644" y="1340274"/>
              <a:ext cx="658838" cy="976898"/>
            </a:xfrm>
            <a:prstGeom prst="rect">
              <a:avLst/>
            </a:prstGeom>
          </p:spPr>
        </p:pic>
        <p:pic>
          <p:nvPicPr>
            <p:cNvPr id="65" name="Image 64" descr="Une image contenant Graphique, Caractère coloré, symbole, graphisme&#10;&#10;Description générée automatiquement">
              <a:extLst>
                <a:ext uri="{FF2B5EF4-FFF2-40B4-BE49-F238E27FC236}">
                  <a16:creationId xmlns:a16="http://schemas.microsoft.com/office/drawing/2014/main" id="{8E669739-0D1E-4F6E-539C-C63F4F9BC81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222417" y="1841712"/>
              <a:ext cx="592130" cy="424447"/>
            </a:xfrm>
            <a:prstGeom prst="rect">
              <a:avLst/>
            </a:prstGeom>
          </p:spPr>
        </p:pic>
      </p:grpSp>
      <p:grpSp>
        <p:nvGrpSpPr>
          <p:cNvPr id="93" name="Groupe 92">
            <a:extLst>
              <a:ext uri="{FF2B5EF4-FFF2-40B4-BE49-F238E27FC236}">
                <a16:creationId xmlns:a16="http://schemas.microsoft.com/office/drawing/2014/main" id="{84F1A1C4-FF17-CCE4-F263-43C9098266B0}"/>
              </a:ext>
            </a:extLst>
          </p:cNvPr>
          <p:cNvGrpSpPr/>
          <p:nvPr/>
        </p:nvGrpSpPr>
        <p:grpSpPr>
          <a:xfrm>
            <a:off x="92653" y="1003437"/>
            <a:ext cx="3327432" cy="5601327"/>
            <a:chOff x="92653" y="1003437"/>
            <a:chExt cx="3327432" cy="5601327"/>
          </a:xfrm>
        </p:grpSpPr>
        <p:sp>
          <p:nvSpPr>
            <p:cNvPr id="69" name="Demi-tour 68">
              <a:extLst>
                <a:ext uri="{FF2B5EF4-FFF2-40B4-BE49-F238E27FC236}">
                  <a16:creationId xmlns:a16="http://schemas.microsoft.com/office/drawing/2014/main" id="{84B43728-5620-28DD-779E-AD2516A9BBEE}"/>
                </a:ext>
              </a:extLst>
            </p:cNvPr>
            <p:cNvSpPr/>
            <p:nvPr/>
          </p:nvSpPr>
          <p:spPr>
            <a:xfrm>
              <a:off x="649964" y="1171130"/>
              <a:ext cx="1207665" cy="538540"/>
            </a:xfrm>
            <a:prstGeom prst="uturnArrow">
              <a:avLst>
                <a:gd name="adj1" fmla="val 25547"/>
                <a:gd name="adj2" fmla="val 25000"/>
                <a:gd name="adj3" fmla="val 26148"/>
                <a:gd name="adj4" fmla="val 43750"/>
                <a:gd name="adj5" fmla="val 78229"/>
              </a:avLst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tx1"/>
                </a:solidFill>
              </a:endParaRPr>
            </a:p>
          </p:txBody>
        </p:sp>
        <p:sp>
          <p:nvSpPr>
            <p:cNvPr id="22" name="ZoneTexte 21">
              <a:extLst>
                <a:ext uri="{FF2B5EF4-FFF2-40B4-BE49-F238E27FC236}">
                  <a16:creationId xmlns:a16="http://schemas.microsoft.com/office/drawing/2014/main" id="{C11D3862-2AA7-5D58-C9AC-B415A4A22CE2}"/>
                </a:ext>
              </a:extLst>
            </p:cNvPr>
            <p:cNvSpPr txBox="1"/>
            <p:nvPr/>
          </p:nvSpPr>
          <p:spPr>
            <a:xfrm>
              <a:off x="92653" y="2732959"/>
              <a:ext cx="2151888" cy="553998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Supplier/GPO transfers the prepared master data to the hospital.</a:t>
              </a:r>
            </a:p>
          </p:txBody>
        </p:sp>
        <p:sp>
          <p:nvSpPr>
            <p:cNvPr id="23" name="ZoneTexte 22">
              <a:extLst>
                <a:ext uri="{FF2B5EF4-FFF2-40B4-BE49-F238E27FC236}">
                  <a16:creationId xmlns:a16="http://schemas.microsoft.com/office/drawing/2014/main" id="{59DC5F50-9BD8-0066-F1DF-C1531777FD28}"/>
                </a:ext>
              </a:extLst>
            </p:cNvPr>
            <p:cNvSpPr txBox="1"/>
            <p:nvPr/>
          </p:nvSpPr>
          <p:spPr>
            <a:xfrm>
              <a:off x="749250" y="2430225"/>
              <a:ext cx="838691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GLN/GTIN</a:t>
              </a:r>
            </a:p>
          </p:txBody>
        </p:sp>
        <p:sp>
          <p:nvSpPr>
            <p:cNvPr id="24" name="ZoneTexte 23">
              <a:extLst>
                <a:ext uri="{FF2B5EF4-FFF2-40B4-BE49-F238E27FC236}">
                  <a16:creationId xmlns:a16="http://schemas.microsoft.com/office/drawing/2014/main" id="{9005BBD0-8009-ED51-FB67-CF50D3A3970C}"/>
                </a:ext>
              </a:extLst>
            </p:cNvPr>
            <p:cNvSpPr txBox="1"/>
            <p:nvPr/>
          </p:nvSpPr>
          <p:spPr>
            <a:xfrm>
              <a:off x="177586" y="6358543"/>
              <a:ext cx="3242499" cy="246221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r>
                <a:rPr lang="en-US" sz="1000" dirty="0"/>
                <a:t>GPO: Group purchasing organizations</a:t>
              </a:r>
            </a:p>
          </p:txBody>
        </p:sp>
        <p:pic>
          <p:nvPicPr>
            <p:cNvPr id="56" name="Image 55" descr="Une image contenant capture d’écran, Graphique, texte, graphisme&#10;&#10;Description générée automatiquement">
              <a:extLst>
                <a:ext uri="{FF2B5EF4-FFF2-40B4-BE49-F238E27FC236}">
                  <a16:creationId xmlns:a16="http://schemas.microsoft.com/office/drawing/2014/main" id="{15DC68AE-D065-50A1-7D77-B94604076099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315432" y="1615548"/>
              <a:ext cx="834875" cy="550845"/>
            </a:xfrm>
            <a:prstGeom prst="rect">
              <a:avLst/>
            </a:prstGeom>
          </p:spPr>
        </p:pic>
        <p:pic>
          <p:nvPicPr>
            <p:cNvPr id="60" name="Image 59" descr="Une image contenant capture d’écran, Rectangle, bleu, Graphique&#10;&#10;Description générée automatiquement">
              <a:extLst>
                <a:ext uri="{FF2B5EF4-FFF2-40B4-BE49-F238E27FC236}">
                  <a16:creationId xmlns:a16="http://schemas.microsoft.com/office/drawing/2014/main" id="{E336336E-D0FB-8D7F-AA3C-655B14493B96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260350" y="1606570"/>
              <a:ext cx="889670" cy="564069"/>
            </a:xfrm>
            <a:prstGeom prst="rect">
              <a:avLst/>
            </a:prstGeom>
          </p:spPr>
        </p:pic>
        <p:pic>
          <p:nvPicPr>
            <p:cNvPr id="68" name="Image 67" descr="Une image contenant capture d’écran, Rectangle, ligne, conception&#10;&#10;Description générée automatiquement">
              <a:extLst>
                <a:ext uri="{FF2B5EF4-FFF2-40B4-BE49-F238E27FC236}">
                  <a16:creationId xmlns:a16="http://schemas.microsoft.com/office/drawing/2014/main" id="{FB961140-E803-174B-94AE-C167C52FDB8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013906" y="1003437"/>
              <a:ext cx="393902" cy="584062"/>
            </a:xfrm>
            <a:prstGeom prst="rect">
              <a:avLst/>
            </a:prstGeom>
          </p:spPr>
        </p:pic>
      </p:grpSp>
      <p:grpSp>
        <p:nvGrpSpPr>
          <p:cNvPr id="3" name="Groupe 2">
            <a:extLst>
              <a:ext uri="{FF2B5EF4-FFF2-40B4-BE49-F238E27FC236}">
                <a16:creationId xmlns:a16="http://schemas.microsoft.com/office/drawing/2014/main" id="{B2DDA470-CF8A-02A6-2706-C0219F4B0236}"/>
              </a:ext>
            </a:extLst>
          </p:cNvPr>
          <p:cNvGrpSpPr/>
          <p:nvPr/>
        </p:nvGrpSpPr>
        <p:grpSpPr>
          <a:xfrm>
            <a:off x="177586" y="1089061"/>
            <a:ext cx="11791807" cy="5752100"/>
            <a:chOff x="177586" y="1089061"/>
            <a:chExt cx="11791807" cy="5752100"/>
          </a:xfrm>
        </p:grpSpPr>
        <p:grpSp>
          <p:nvGrpSpPr>
            <p:cNvPr id="94" name="Groupe 93">
              <a:extLst>
                <a:ext uri="{FF2B5EF4-FFF2-40B4-BE49-F238E27FC236}">
                  <a16:creationId xmlns:a16="http://schemas.microsoft.com/office/drawing/2014/main" id="{6444C167-AC10-DCF2-206B-077206A15CFB}"/>
                </a:ext>
              </a:extLst>
            </p:cNvPr>
            <p:cNvGrpSpPr/>
            <p:nvPr/>
          </p:nvGrpSpPr>
          <p:grpSpPr>
            <a:xfrm>
              <a:off x="302655" y="1089061"/>
              <a:ext cx="11666738" cy="5161591"/>
              <a:chOff x="302655" y="1089061"/>
              <a:chExt cx="11666738" cy="5161591"/>
            </a:xfrm>
          </p:grpSpPr>
          <p:sp>
            <p:nvSpPr>
              <p:cNvPr id="53" name="ZoneTexte 52">
                <a:extLst>
                  <a:ext uri="{FF2B5EF4-FFF2-40B4-BE49-F238E27FC236}">
                    <a16:creationId xmlns:a16="http://schemas.microsoft.com/office/drawing/2014/main" id="{50E9324D-DF85-1E98-C56C-1874A2556254}"/>
                  </a:ext>
                </a:extLst>
              </p:cNvPr>
              <p:cNvSpPr txBox="1"/>
              <p:nvPr/>
            </p:nvSpPr>
            <p:spPr>
              <a:xfrm>
                <a:off x="302655" y="5234989"/>
                <a:ext cx="2462188" cy="1015663"/>
              </a:xfrm>
              <a:prstGeom prst="rect">
                <a:avLst/>
              </a:prstGeom>
              <a:solidFill>
                <a:schemeClr val="accent5">
                  <a:lumMod val="75000"/>
                </a:schemeClr>
              </a:solidFill>
              <a:effectLst/>
            </p:spPr>
            <p:txBody>
              <a:bodyPr wrap="square">
                <a:spAutoFit/>
              </a:bodyPr>
              <a:lstStyle/>
              <a:p>
                <a:r>
                  <a:rPr lang="en-US" sz="1000" dirty="0">
                    <a:solidFill>
                      <a:schemeClr val="bg1"/>
                    </a:solidFill>
                  </a:rPr>
                  <a:t>This process may include intermediate players (IMS SP or SP managing the catalogue) depending on the specific infrastructure and tools used by the vendor and hospital.</a:t>
                </a:r>
              </a:p>
            </p:txBody>
          </p:sp>
          <p:sp>
            <p:nvSpPr>
              <p:cNvPr id="54" name="Rectangle 53">
                <a:extLst>
                  <a:ext uri="{FF2B5EF4-FFF2-40B4-BE49-F238E27FC236}">
                    <a16:creationId xmlns:a16="http://schemas.microsoft.com/office/drawing/2014/main" id="{724E8753-D89B-C1E2-53CA-4FA670B6952A}"/>
                  </a:ext>
                </a:extLst>
              </p:cNvPr>
              <p:cNvSpPr/>
              <p:nvPr/>
            </p:nvSpPr>
            <p:spPr>
              <a:xfrm>
                <a:off x="2702103" y="1089061"/>
                <a:ext cx="9267290" cy="5095982"/>
              </a:xfrm>
              <a:prstGeom prst="rect">
                <a:avLst/>
              </a:prstGeom>
              <a:noFill/>
              <a:ln w="127000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sp>
          <p:nvSpPr>
            <p:cNvPr id="2" name="ZoneTexte 1">
              <a:extLst>
                <a:ext uri="{FF2B5EF4-FFF2-40B4-BE49-F238E27FC236}">
                  <a16:creationId xmlns:a16="http://schemas.microsoft.com/office/drawing/2014/main" id="{7BB4E616-FB85-ABBD-76DC-4A158194EA6B}"/>
                </a:ext>
              </a:extLst>
            </p:cNvPr>
            <p:cNvSpPr txBox="1"/>
            <p:nvPr/>
          </p:nvSpPr>
          <p:spPr>
            <a:xfrm>
              <a:off x="177586" y="6594940"/>
              <a:ext cx="5112231" cy="246221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r>
                <a:rPr lang="en-US" sz="1000" dirty="0"/>
                <a:t>IMS SP: Inventory Management System Solution Provider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238545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>
            <a:extLst>
              <a:ext uri="{FF2B5EF4-FFF2-40B4-BE49-F238E27FC236}">
                <a16:creationId xmlns:a16="http://schemas.microsoft.com/office/drawing/2014/main" id="{ED7F4D36-6498-84F0-98E6-8EE926BC9B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Master Data </a:t>
            </a:r>
            <a:r>
              <a:rPr lang="fr-FR" dirty="0" err="1"/>
              <a:t>Alignment</a:t>
            </a:r>
            <a:r>
              <a:rPr lang="fr-FR" dirty="0"/>
              <a:t> process</a:t>
            </a:r>
          </a:p>
        </p:txBody>
      </p:sp>
      <p:grpSp>
        <p:nvGrpSpPr>
          <p:cNvPr id="99" name="Groupe 98">
            <a:extLst>
              <a:ext uri="{FF2B5EF4-FFF2-40B4-BE49-F238E27FC236}">
                <a16:creationId xmlns:a16="http://schemas.microsoft.com/office/drawing/2014/main" id="{EE07AD6B-45AD-4F00-0895-9C746A58985C}"/>
              </a:ext>
            </a:extLst>
          </p:cNvPr>
          <p:cNvGrpSpPr/>
          <p:nvPr/>
        </p:nvGrpSpPr>
        <p:grpSpPr>
          <a:xfrm>
            <a:off x="8672632" y="1841712"/>
            <a:ext cx="3039804" cy="3879804"/>
            <a:chOff x="8672632" y="1841712"/>
            <a:chExt cx="3039804" cy="3879804"/>
          </a:xfrm>
        </p:grpSpPr>
        <p:sp>
          <p:nvSpPr>
            <p:cNvPr id="34" name="ZoneTexte 33">
              <a:extLst>
                <a:ext uri="{FF2B5EF4-FFF2-40B4-BE49-F238E27FC236}">
                  <a16:creationId xmlns:a16="http://schemas.microsoft.com/office/drawing/2014/main" id="{4474DF6D-D27C-85E4-BA49-00BBE657BA6F}"/>
                </a:ext>
              </a:extLst>
            </p:cNvPr>
            <p:cNvSpPr txBox="1"/>
            <p:nvPr/>
          </p:nvSpPr>
          <p:spPr>
            <a:xfrm>
              <a:off x="8672632" y="5013630"/>
              <a:ext cx="2151888" cy="707886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Any discrepancies or inconsistencies in </a:t>
              </a:r>
              <a:r>
                <a:rPr lang="en-US" sz="1000" dirty="0" err="1"/>
                <a:t>synchronised</a:t>
              </a:r>
              <a:r>
                <a:rPr lang="en-US" sz="1000" dirty="0"/>
                <a:t> data are identified and resolved.</a:t>
              </a:r>
            </a:p>
          </p:txBody>
        </p:sp>
        <p:sp>
          <p:nvSpPr>
            <p:cNvPr id="52" name="Demi-tour 51">
              <a:extLst>
                <a:ext uri="{FF2B5EF4-FFF2-40B4-BE49-F238E27FC236}">
                  <a16:creationId xmlns:a16="http://schemas.microsoft.com/office/drawing/2014/main" id="{E5F37F88-880F-320F-E60C-72FE39C83F89}"/>
                </a:ext>
              </a:extLst>
            </p:cNvPr>
            <p:cNvSpPr/>
            <p:nvPr/>
          </p:nvSpPr>
          <p:spPr>
            <a:xfrm rot="5400000">
              <a:off x="9401353" y="2442000"/>
              <a:ext cx="2911371" cy="1710795"/>
            </a:xfrm>
            <a:prstGeom prst="uturnArrow">
              <a:avLst>
                <a:gd name="adj1" fmla="val 13590"/>
                <a:gd name="adj2" fmla="val 12989"/>
                <a:gd name="adj3" fmla="val 14190"/>
                <a:gd name="adj4" fmla="val 43750"/>
                <a:gd name="adj5" fmla="val 75000"/>
              </a:avLst>
            </a:prstGeom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solidFill>
                  <a:schemeClr val="tx1"/>
                </a:solidFill>
              </a:endParaRPr>
            </a:p>
          </p:txBody>
        </p:sp>
        <p:pic>
          <p:nvPicPr>
            <p:cNvPr id="82" name="Image 81" descr="Une image contenant triangle, ligne&#10;&#10;Description générée automatiquement">
              <a:extLst>
                <a:ext uri="{FF2B5EF4-FFF2-40B4-BE49-F238E27FC236}">
                  <a16:creationId xmlns:a16="http://schemas.microsoft.com/office/drawing/2014/main" id="{4F78B359-541F-CA7E-0EA6-E7A047600E8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392778" y="4034665"/>
              <a:ext cx="760165" cy="678133"/>
            </a:xfrm>
            <a:prstGeom prst="rect">
              <a:avLst/>
            </a:prstGeom>
          </p:spPr>
        </p:pic>
        <p:pic>
          <p:nvPicPr>
            <p:cNvPr id="98" name="Image 97" descr="Une image contenant Graphique, Caractère coloré, symbole, graphisme&#10;&#10;Description générée automatiquement">
              <a:extLst>
                <a:ext uri="{FF2B5EF4-FFF2-40B4-BE49-F238E27FC236}">
                  <a16:creationId xmlns:a16="http://schemas.microsoft.com/office/drawing/2014/main" id="{86289298-0FF3-C562-C373-2475A09E39A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850984" y="4380509"/>
              <a:ext cx="592130" cy="424447"/>
            </a:xfrm>
            <a:prstGeom prst="rect">
              <a:avLst/>
            </a:prstGeom>
          </p:spPr>
        </p:pic>
      </p:grpSp>
      <p:grpSp>
        <p:nvGrpSpPr>
          <p:cNvPr id="97" name="Groupe 96">
            <a:extLst>
              <a:ext uri="{FF2B5EF4-FFF2-40B4-BE49-F238E27FC236}">
                <a16:creationId xmlns:a16="http://schemas.microsoft.com/office/drawing/2014/main" id="{1B637CA5-48BD-B784-0BAB-99EF0674C429}"/>
              </a:ext>
            </a:extLst>
          </p:cNvPr>
          <p:cNvGrpSpPr/>
          <p:nvPr/>
        </p:nvGrpSpPr>
        <p:grpSpPr>
          <a:xfrm>
            <a:off x="7524500" y="1711418"/>
            <a:ext cx="3300020" cy="1729427"/>
            <a:chOff x="7524500" y="1711418"/>
            <a:chExt cx="3300020" cy="1729427"/>
          </a:xfrm>
        </p:grpSpPr>
        <p:sp>
          <p:nvSpPr>
            <p:cNvPr id="27" name="ZoneTexte 26">
              <a:extLst>
                <a:ext uri="{FF2B5EF4-FFF2-40B4-BE49-F238E27FC236}">
                  <a16:creationId xmlns:a16="http://schemas.microsoft.com/office/drawing/2014/main" id="{4E681E51-4AFF-D6F7-1480-490739DA6E54}"/>
                </a:ext>
              </a:extLst>
            </p:cNvPr>
            <p:cNvSpPr txBox="1"/>
            <p:nvPr/>
          </p:nvSpPr>
          <p:spPr>
            <a:xfrm>
              <a:off x="8672632" y="2732959"/>
              <a:ext cx="2151888" cy="707886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Quality checks are performed to verify the accuracy and validity of the synchronized data.</a:t>
              </a:r>
            </a:p>
          </p:txBody>
        </p:sp>
        <p:sp>
          <p:nvSpPr>
            <p:cNvPr id="28" name="ZoneTexte 27">
              <a:extLst>
                <a:ext uri="{FF2B5EF4-FFF2-40B4-BE49-F238E27FC236}">
                  <a16:creationId xmlns:a16="http://schemas.microsoft.com/office/drawing/2014/main" id="{5F46A78F-7A61-5C9D-59B9-3716264D9A71}"/>
                </a:ext>
              </a:extLst>
            </p:cNvPr>
            <p:cNvSpPr txBox="1"/>
            <p:nvPr/>
          </p:nvSpPr>
          <p:spPr>
            <a:xfrm>
              <a:off x="9491934" y="2430225"/>
              <a:ext cx="513281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454545"/>
                  </a:solidFill>
                  <a:effectLst/>
                  <a:uLnTx/>
                  <a:uFillTx/>
                  <a:latin typeface="Verdana"/>
                  <a:ea typeface="+mn-ea"/>
                  <a:cs typeface="+mn-cs"/>
                </a:rPr>
                <a:t>GTIN</a:t>
              </a:r>
              <a:endParaRPr kumimoji="0" lang="en-US" sz="1000" i="0" u="none" strike="noStrike" kern="1200" cap="none" spc="0" normalizeH="0" baseline="0" noProof="0" dirty="0"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49" name="Flèche vers la droite 48">
              <a:extLst>
                <a:ext uri="{FF2B5EF4-FFF2-40B4-BE49-F238E27FC236}">
                  <a16:creationId xmlns:a16="http://schemas.microsoft.com/office/drawing/2014/main" id="{78C84C04-9DB6-2E4A-6FC9-FD74E9673128}"/>
                </a:ext>
              </a:extLst>
            </p:cNvPr>
            <p:cNvSpPr/>
            <p:nvPr/>
          </p:nvSpPr>
          <p:spPr>
            <a:xfrm>
              <a:off x="7524500" y="1711418"/>
              <a:ext cx="1653396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pic>
          <p:nvPicPr>
            <p:cNvPr id="79" name="Image 78" descr="Une image contenant cercle, Graphique, créativité&#10;&#10;Description générée automatiquement">
              <a:extLst>
                <a:ext uri="{FF2B5EF4-FFF2-40B4-BE49-F238E27FC236}">
                  <a16:creationId xmlns:a16="http://schemas.microsoft.com/office/drawing/2014/main" id="{245F2F13-8C17-9F1D-A40A-E7497B65746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9363325" y="1756558"/>
              <a:ext cx="817945" cy="390383"/>
            </a:xfrm>
            <a:prstGeom prst="rect">
              <a:avLst/>
            </a:prstGeom>
          </p:spPr>
        </p:pic>
        <p:pic>
          <p:nvPicPr>
            <p:cNvPr id="80" name="Image 79" descr="Une image contenant Graphique, Caractère coloré, symbole, graphisme&#10;&#10;Description générée automatiquement">
              <a:extLst>
                <a:ext uri="{FF2B5EF4-FFF2-40B4-BE49-F238E27FC236}">
                  <a16:creationId xmlns:a16="http://schemas.microsoft.com/office/drawing/2014/main" id="{F0B8E12F-EA4A-E0DD-0ED2-3E6E8665145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885205" y="1902032"/>
              <a:ext cx="592130" cy="424447"/>
            </a:xfrm>
            <a:prstGeom prst="rect">
              <a:avLst/>
            </a:prstGeom>
          </p:spPr>
        </p:pic>
      </p:grpSp>
      <p:grpSp>
        <p:nvGrpSpPr>
          <p:cNvPr id="96" name="Groupe 95">
            <a:extLst>
              <a:ext uri="{FF2B5EF4-FFF2-40B4-BE49-F238E27FC236}">
                <a16:creationId xmlns:a16="http://schemas.microsoft.com/office/drawing/2014/main" id="{360DB840-8285-F7F0-98AA-E65D916A90AB}"/>
              </a:ext>
            </a:extLst>
          </p:cNvPr>
          <p:cNvGrpSpPr/>
          <p:nvPr/>
        </p:nvGrpSpPr>
        <p:grpSpPr>
          <a:xfrm>
            <a:off x="4314892" y="1340274"/>
            <a:ext cx="3843684" cy="2100571"/>
            <a:chOff x="4314892" y="1340274"/>
            <a:chExt cx="3843684" cy="2100571"/>
          </a:xfrm>
        </p:grpSpPr>
        <p:sp>
          <p:nvSpPr>
            <p:cNvPr id="25" name="ZoneTexte 24">
              <a:extLst>
                <a:ext uri="{FF2B5EF4-FFF2-40B4-BE49-F238E27FC236}">
                  <a16:creationId xmlns:a16="http://schemas.microsoft.com/office/drawing/2014/main" id="{386E78F7-B15D-D8AC-7111-8E58B980CC13}"/>
                </a:ext>
              </a:extLst>
            </p:cNvPr>
            <p:cNvSpPr txBox="1"/>
            <p:nvPr/>
          </p:nvSpPr>
          <p:spPr>
            <a:xfrm>
              <a:off x="6006688" y="2732959"/>
              <a:ext cx="2151888" cy="707886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The hospital executes the </a:t>
              </a:r>
              <a:r>
                <a:rPr lang="en-US" sz="1000" dirty="0" err="1"/>
                <a:t>synchronisation</a:t>
              </a:r>
              <a:r>
                <a:rPr lang="en-US" sz="1000" dirty="0"/>
                <a:t> process to compare and update data in its catalogue.</a:t>
              </a:r>
            </a:p>
          </p:txBody>
        </p:sp>
        <p:sp>
          <p:nvSpPr>
            <p:cNvPr id="26" name="ZoneTexte 25">
              <a:extLst>
                <a:ext uri="{FF2B5EF4-FFF2-40B4-BE49-F238E27FC236}">
                  <a16:creationId xmlns:a16="http://schemas.microsoft.com/office/drawing/2014/main" id="{5ECBF96A-9351-77FF-9F39-307947B80184}"/>
                </a:ext>
              </a:extLst>
            </p:cNvPr>
            <p:cNvSpPr txBox="1"/>
            <p:nvPr/>
          </p:nvSpPr>
          <p:spPr>
            <a:xfrm>
              <a:off x="6825990" y="2430225"/>
              <a:ext cx="513281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454545"/>
                  </a:solidFill>
                  <a:effectLst/>
                  <a:uLnTx/>
                  <a:uFillTx/>
                  <a:latin typeface="Verdana"/>
                  <a:ea typeface="+mn-ea"/>
                  <a:cs typeface="+mn-cs"/>
                </a:rPr>
                <a:t>GTIN</a:t>
              </a:r>
              <a:endParaRPr kumimoji="0" lang="en-US" sz="1000" i="0" u="none" strike="noStrike" kern="1200" cap="none" spc="0" normalizeH="0" baseline="0" noProof="0" dirty="0"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48" name="Flèche vers la droite 47">
              <a:extLst>
                <a:ext uri="{FF2B5EF4-FFF2-40B4-BE49-F238E27FC236}">
                  <a16:creationId xmlns:a16="http://schemas.microsoft.com/office/drawing/2014/main" id="{E07973AE-0340-FFC0-FFBA-ADDD1036DBB3}"/>
                </a:ext>
              </a:extLst>
            </p:cNvPr>
            <p:cNvSpPr/>
            <p:nvPr/>
          </p:nvSpPr>
          <p:spPr>
            <a:xfrm>
              <a:off x="4314892" y="1711418"/>
              <a:ext cx="1653396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pic>
          <p:nvPicPr>
            <p:cNvPr id="70" name="Image 69" descr="Une image contenant capture d’écran, Rectangle, ligne, conception&#10;&#10;Description générée automatiquement">
              <a:extLst>
                <a:ext uri="{FF2B5EF4-FFF2-40B4-BE49-F238E27FC236}">
                  <a16:creationId xmlns:a16="http://schemas.microsoft.com/office/drawing/2014/main" id="{81B8ACBE-0890-D0EE-BEB2-4C54A07DFC0A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6393599" y="1340274"/>
              <a:ext cx="658838" cy="976898"/>
            </a:xfrm>
            <a:prstGeom prst="rect">
              <a:avLst/>
            </a:prstGeom>
          </p:spPr>
        </p:pic>
        <p:pic>
          <p:nvPicPr>
            <p:cNvPr id="71" name="Image 70" descr="Une image contenant capture d’écran, Rectangle, ligne, conception&#10;&#10;Description générée automatiquement">
              <a:extLst>
                <a:ext uri="{FF2B5EF4-FFF2-40B4-BE49-F238E27FC236}">
                  <a16:creationId xmlns:a16="http://schemas.microsoft.com/office/drawing/2014/main" id="{BF537660-2A5A-5F2F-1C36-824FF401B893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7113277" y="1340274"/>
              <a:ext cx="658838" cy="976898"/>
            </a:xfrm>
            <a:prstGeom prst="rect">
              <a:avLst/>
            </a:prstGeom>
          </p:spPr>
        </p:pic>
        <p:pic>
          <p:nvPicPr>
            <p:cNvPr id="72" name="Image 71" descr="Une image contenant Graphique, Caractère coloré, symbole, graphisme&#10;&#10;Description générée automatiquement">
              <a:extLst>
                <a:ext uri="{FF2B5EF4-FFF2-40B4-BE49-F238E27FC236}">
                  <a16:creationId xmlns:a16="http://schemas.microsoft.com/office/drawing/2014/main" id="{24E896FE-EE05-8362-D420-6755D2E5A32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488208" y="1902032"/>
              <a:ext cx="592130" cy="424447"/>
            </a:xfrm>
            <a:prstGeom prst="rect">
              <a:avLst/>
            </a:prstGeom>
          </p:spPr>
        </p:pic>
        <p:sp>
          <p:nvSpPr>
            <p:cNvPr id="74" name="Flèche vers la droite 73">
              <a:extLst>
                <a:ext uri="{FF2B5EF4-FFF2-40B4-BE49-F238E27FC236}">
                  <a16:creationId xmlns:a16="http://schemas.microsoft.com/office/drawing/2014/main" id="{043A9D70-19EA-9F54-305A-34FA0ABFFF60}"/>
                </a:ext>
              </a:extLst>
            </p:cNvPr>
            <p:cNvSpPr/>
            <p:nvPr/>
          </p:nvSpPr>
          <p:spPr>
            <a:xfrm>
              <a:off x="6890516" y="1698695"/>
              <a:ext cx="499038" cy="237301"/>
            </a:xfrm>
            <a:prstGeom prst="rightArrow">
              <a:avLst/>
            </a:prstGeom>
            <a:solidFill>
              <a:schemeClr val="accent4"/>
            </a:solidFill>
            <a:ln w="1905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75" name="Flèche vers la droite 74">
              <a:extLst>
                <a:ext uri="{FF2B5EF4-FFF2-40B4-BE49-F238E27FC236}">
                  <a16:creationId xmlns:a16="http://schemas.microsoft.com/office/drawing/2014/main" id="{5DC935FA-44DE-5188-A57B-9A0D9411FDEA}"/>
                </a:ext>
              </a:extLst>
            </p:cNvPr>
            <p:cNvSpPr/>
            <p:nvPr/>
          </p:nvSpPr>
          <p:spPr>
            <a:xfrm rot="10800000">
              <a:off x="6814973" y="1484148"/>
              <a:ext cx="499038" cy="237301"/>
            </a:xfrm>
            <a:prstGeom prst="rightArrow">
              <a:avLst/>
            </a:prstGeom>
            <a:solidFill>
              <a:schemeClr val="accent4"/>
            </a:solidFill>
            <a:ln w="1905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</p:grpSp>
      <p:grpSp>
        <p:nvGrpSpPr>
          <p:cNvPr id="95" name="Groupe 94">
            <a:extLst>
              <a:ext uri="{FF2B5EF4-FFF2-40B4-BE49-F238E27FC236}">
                <a16:creationId xmlns:a16="http://schemas.microsoft.com/office/drawing/2014/main" id="{09611CDE-2A24-24E5-715D-0E489CDA7732}"/>
              </a:ext>
            </a:extLst>
          </p:cNvPr>
          <p:cNvGrpSpPr/>
          <p:nvPr/>
        </p:nvGrpSpPr>
        <p:grpSpPr>
          <a:xfrm>
            <a:off x="1857629" y="1340274"/>
            <a:ext cx="3418373" cy="1946683"/>
            <a:chOff x="1857629" y="1340274"/>
            <a:chExt cx="3418373" cy="1946683"/>
          </a:xfrm>
        </p:grpSpPr>
        <p:sp>
          <p:nvSpPr>
            <p:cNvPr id="14" name="Flèche vers la droite 13">
              <a:extLst>
                <a:ext uri="{FF2B5EF4-FFF2-40B4-BE49-F238E27FC236}">
                  <a16:creationId xmlns:a16="http://schemas.microsoft.com/office/drawing/2014/main" id="{0CC6F34E-9488-E654-0E4D-F8729424E635}"/>
                </a:ext>
              </a:extLst>
            </p:cNvPr>
            <p:cNvSpPr/>
            <p:nvPr/>
          </p:nvSpPr>
          <p:spPr>
            <a:xfrm>
              <a:off x="1857629" y="1711418"/>
              <a:ext cx="1653396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15" name="ZoneTexte 14">
              <a:extLst>
                <a:ext uri="{FF2B5EF4-FFF2-40B4-BE49-F238E27FC236}">
                  <a16:creationId xmlns:a16="http://schemas.microsoft.com/office/drawing/2014/main" id="{F4A05D15-F611-9E23-569F-90223C73511C}"/>
                </a:ext>
              </a:extLst>
            </p:cNvPr>
            <p:cNvSpPr txBox="1"/>
            <p:nvPr/>
          </p:nvSpPr>
          <p:spPr>
            <a:xfrm>
              <a:off x="3124114" y="2732959"/>
              <a:ext cx="2151888" cy="553998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The hospital validates the received data according to its internal standards.</a:t>
              </a:r>
            </a:p>
          </p:txBody>
        </p:sp>
        <p:sp>
          <p:nvSpPr>
            <p:cNvPr id="16" name="ZoneTexte 15">
              <a:extLst>
                <a:ext uri="{FF2B5EF4-FFF2-40B4-BE49-F238E27FC236}">
                  <a16:creationId xmlns:a16="http://schemas.microsoft.com/office/drawing/2014/main" id="{BF45A3F7-934F-7273-89B1-3D6E9F95ED62}"/>
                </a:ext>
              </a:extLst>
            </p:cNvPr>
            <p:cNvSpPr txBox="1"/>
            <p:nvPr/>
          </p:nvSpPr>
          <p:spPr>
            <a:xfrm>
              <a:off x="3943416" y="2430225"/>
              <a:ext cx="513281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454545"/>
                  </a:solidFill>
                  <a:effectLst/>
                  <a:uLnTx/>
                  <a:uFillTx/>
                  <a:latin typeface="Verdana"/>
                  <a:ea typeface="+mn-ea"/>
                  <a:cs typeface="+mn-cs"/>
                </a:rPr>
                <a:t>GTIN</a:t>
              </a:r>
              <a:endParaRPr kumimoji="0" lang="en-US" sz="1000" i="0" u="none" strike="noStrike" kern="1200" cap="none" spc="0" normalizeH="0" baseline="0" noProof="0" dirty="0"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pic>
          <p:nvPicPr>
            <p:cNvPr id="67" name="Image 66" descr="Une image contenant capture d’écran, Rectangle, ligne, conception&#10;&#10;Description générée automatiquement">
              <a:extLst>
                <a:ext uri="{FF2B5EF4-FFF2-40B4-BE49-F238E27FC236}">
                  <a16:creationId xmlns:a16="http://schemas.microsoft.com/office/drawing/2014/main" id="{E244980A-B574-3F7B-63F9-A1717041952F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3859644" y="1340274"/>
              <a:ext cx="658838" cy="976898"/>
            </a:xfrm>
            <a:prstGeom prst="rect">
              <a:avLst/>
            </a:prstGeom>
          </p:spPr>
        </p:pic>
        <p:pic>
          <p:nvPicPr>
            <p:cNvPr id="65" name="Image 64" descr="Une image contenant Graphique, Caractère coloré, symbole, graphisme&#10;&#10;Description générée automatiquement">
              <a:extLst>
                <a:ext uri="{FF2B5EF4-FFF2-40B4-BE49-F238E27FC236}">
                  <a16:creationId xmlns:a16="http://schemas.microsoft.com/office/drawing/2014/main" id="{8E669739-0D1E-4F6E-539C-C63F4F9BC81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222417" y="1841712"/>
              <a:ext cx="592130" cy="424447"/>
            </a:xfrm>
            <a:prstGeom prst="rect">
              <a:avLst/>
            </a:prstGeom>
          </p:spPr>
        </p:pic>
      </p:grpSp>
      <p:grpSp>
        <p:nvGrpSpPr>
          <p:cNvPr id="93" name="Groupe 92">
            <a:extLst>
              <a:ext uri="{FF2B5EF4-FFF2-40B4-BE49-F238E27FC236}">
                <a16:creationId xmlns:a16="http://schemas.microsoft.com/office/drawing/2014/main" id="{84F1A1C4-FF17-CCE4-F263-43C9098266B0}"/>
              </a:ext>
            </a:extLst>
          </p:cNvPr>
          <p:cNvGrpSpPr/>
          <p:nvPr/>
        </p:nvGrpSpPr>
        <p:grpSpPr>
          <a:xfrm>
            <a:off x="92653" y="1003437"/>
            <a:ext cx="3327432" cy="5601327"/>
            <a:chOff x="92653" y="1003437"/>
            <a:chExt cx="3327432" cy="5601327"/>
          </a:xfrm>
        </p:grpSpPr>
        <p:sp>
          <p:nvSpPr>
            <p:cNvPr id="69" name="Demi-tour 68">
              <a:extLst>
                <a:ext uri="{FF2B5EF4-FFF2-40B4-BE49-F238E27FC236}">
                  <a16:creationId xmlns:a16="http://schemas.microsoft.com/office/drawing/2014/main" id="{84B43728-5620-28DD-779E-AD2516A9BBEE}"/>
                </a:ext>
              </a:extLst>
            </p:cNvPr>
            <p:cNvSpPr/>
            <p:nvPr/>
          </p:nvSpPr>
          <p:spPr>
            <a:xfrm>
              <a:off x="649964" y="1171130"/>
              <a:ext cx="1207665" cy="538540"/>
            </a:xfrm>
            <a:prstGeom prst="uturnArrow">
              <a:avLst>
                <a:gd name="adj1" fmla="val 25547"/>
                <a:gd name="adj2" fmla="val 25000"/>
                <a:gd name="adj3" fmla="val 26148"/>
                <a:gd name="adj4" fmla="val 43750"/>
                <a:gd name="adj5" fmla="val 78229"/>
              </a:avLst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tx1"/>
                </a:solidFill>
              </a:endParaRPr>
            </a:p>
          </p:txBody>
        </p:sp>
        <p:sp>
          <p:nvSpPr>
            <p:cNvPr id="22" name="ZoneTexte 21">
              <a:extLst>
                <a:ext uri="{FF2B5EF4-FFF2-40B4-BE49-F238E27FC236}">
                  <a16:creationId xmlns:a16="http://schemas.microsoft.com/office/drawing/2014/main" id="{C11D3862-2AA7-5D58-C9AC-B415A4A22CE2}"/>
                </a:ext>
              </a:extLst>
            </p:cNvPr>
            <p:cNvSpPr txBox="1"/>
            <p:nvPr/>
          </p:nvSpPr>
          <p:spPr>
            <a:xfrm>
              <a:off x="92653" y="2732959"/>
              <a:ext cx="2151888" cy="553998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Supplier/GPO transfers the prepared master data to the hospital.</a:t>
              </a:r>
            </a:p>
          </p:txBody>
        </p:sp>
        <p:sp>
          <p:nvSpPr>
            <p:cNvPr id="23" name="ZoneTexte 22">
              <a:extLst>
                <a:ext uri="{FF2B5EF4-FFF2-40B4-BE49-F238E27FC236}">
                  <a16:creationId xmlns:a16="http://schemas.microsoft.com/office/drawing/2014/main" id="{59DC5F50-9BD8-0066-F1DF-C1531777FD28}"/>
                </a:ext>
              </a:extLst>
            </p:cNvPr>
            <p:cNvSpPr txBox="1"/>
            <p:nvPr/>
          </p:nvSpPr>
          <p:spPr>
            <a:xfrm>
              <a:off x="749250" y="2430225"/>
              <a:ext cx="838691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GLN/GTIN</a:t>
              </a:r>
            </a:p>
          </p:txBody>
        </p:sp>
        <p:sp>
          <p:nvSpPr>
            <p:cNvPr id="24" name="ZoneTexte 23">
              <a:extLst>
                <a:ext uri="{FF2B5EF4-FFF2-40B4-BE49-F238E27FC236}">
                  <a16:creationId xmlns:a16="http://schemas.microsoft.com/office/drawing/2014/main" id="{9005BBD0-8009-ED51-FB67-CF50D3A3970C}"/>
                </a:ext>
              </a:extLst>
            </p:cNvPr>
            <p:cNvSpPr txBox="1"/>
            <p:nvPr/>
          </p:nvSpPr>
          <p:spPr>
            <a:xfrm>
              <a:off x="177586" y="6358543"/>
              <a:ext cx="3242499" cy="246221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r>
                <a:rPr lang="en-US" sz="1000" dirty="0"/>
                <a:t>GPO: Group purchasing organizations</a:t>
              </a:r>
            </a:p>
          </p:txBody>
        </p:sp>
        <p:pic>
          <p:nvPicPr>
            <p:cNvPr id="56" name="Image 55" descr="Une image contenant capture d’écran, Graphique, texte, graphisme&#10;&#10;Description générée automatiquement">
              <a:extLst>
                <a:ext uri="{FF2B5EF4-FFF2-40B4-BE49-F238E27FC236}">
                  <a16:creationId xmlns:a16="http://schemas.microsoft.com/office/drawing/2014/main" id="{15DC68AE-D065-50A1-7D77-B94604076099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315432" y="1615548"/>
              <a:ext cx="834875" cy="550845"/>
            </a:xfrm>
            <a:prstGeom prst="rect">
              <a:avLst/>
            </a:prstGeom>
          </p:spPr>
        </p:pic>
        <p:pic>
          <p:nvPicPr>
            <p:cNvPr id="60" name="Image 59" descr="Une image contenant capture d’écran, Rectangle, bleu, Graphique&#10;&#10;Description générée automatiquement">
              <a:extLst>
                <a:ext uri="{FF2B5EF4-FFF2-40B4-BE49-F238E27FC236}">
                  <a16:creationId xmlns:a16="http://schemas.microsoft.com/office/drawing/2014/main" id="{E336336E-D0FB-8D7F-AA3C-655B14493B96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1260350" y="1606570"/>
              <a:ext cx="889670" cy="564069"/>
            </a:xfrm>
            <a:prstGeom prst="rect">
              <a:avLst/>
            </a:prstGeom>
          </p:spPr>
        </p:pic>
        <p:pic>
          <p:nvPicPr>
            <p:cNvPr id="68" name="Image 67" descr="Une image contenant capture d’écran, Rectangle, ligne, conception&#10;&#10;Description générée automatiquement">
              <a:extLst>
                <a:ext uri="{FF2B5EF4-FFF2-40B4-BE49-F238E27FC236}">
                  <a16:creationId xmlns:a16="http://schemas.microsoft.com/office/drawing/2014/main" id="{FB961140-E803-174B-94AE-C167C52FDB8D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013906" y="1003437"/>
              <a:ext cx="393902" cy="584062"/>
            </a:xfrm>
            <a:prstGeom prst="rect">
              <a:avLst/>
            </a:prstGeom>
          </p:spPr>
        </p:pic>
      </p:grpSp>
      <p:grpSp>
        <p:nvGrpSpPr>
          <p:cNvPr id="3" name="Groupe 2">
            <a:extLst>
              <a:ext uri="{FF2B5EF4-FFF2-40B4-BE49-F238E27FC236}">
                <a16:creationId xmlns:a16="http://schemas.microsoft.com/office/drawing/2014/main" id="{B2DDA470-CF8A-02A6-2706-C0219F4B0236}"/>
              </a:ext>
            </a:extLst>
          </p:cNvPr>
          <p:cNvGrpSpPr/>
          <p:nvPr/>
        </p:nvGrpSpPr>
        <p:grpSpPr>
          <a:xfrm>
            <a:off x="177586" y="1089061"/>
            <a:ext cx="11791807" cy="5752100"/>
            <a:chOff x="177586" y="1089061"/>
            <a:chExt cx="11791807" cy="5752100"/>
          </a:xfrm>
        </p:grpSpPr>
        <p:grpSp>
          <p:nvGrpSpPr>
            <p:cNvPr id="94" name="Groupe 93">
              <a:extLst>
                <a:ext uri="{FF2B5EF4-FFF2-40B4-BE49-F238E27FC236}">
                  <a16:creationId xmlns:a16="http://schemas.microsoft.com/office/drawing/2014/main" id="{6444C167-AC10-DCF2-206B-077206A15CFB}"/>
                </a:ext>
              </a:extLst>
            </p:cNvPr>
            <p:cNvGrpSpPr/>
            <p:nvPr/>
          </p:nvGrpSpPr>
          <p:grpSpPr>
            <a:xfrm>
              <a:off x="302655" y="1089061"/>
              <a:ext cx="11666738" cy="5161591"/>
              <a:chOff x="302655" y="1089061"/>
              <a:chExt cx="11666738" cy="5161591"/>
            </a:xfrm>
          </p:grpSpPr>
          <p:sp>
            <p:nvSpPr>
              <p:cNvPr id="53" name="ZoneTexte 52">
                <a:extLst>
                  <a:ext uri="{FF2B5EF4-FFF2-40B4-BE49-F238E27FC236}">
                    <a16:creationId xmlns:a16="http://schemas.microsoft.com/office/drawing/2014/main" id="{50E9324D-DF85-1E98-C56C-1874A2556254}"/>
                  </a:ext>
                </a:extLst>
              </p:cNvPr>
              <p:cNvSpPr txBox="1"/>
              <p:nvPr/>
            </p:nvSpPr>
            <p:spPr>
              <a:xfrm>
                <a:off x="302655" y="5234989"/>
                <a:ext cx="2462188" cy="1015663"/>
              </a:xfrm>
              <a:prstGeom prst="rect">
                <a:avLst/>
              </a:prstGeom>
              <a:solidFill>
                <a:schemeClr val="accent5">
                  <a:lumMod val="75000"/>
                </a:schemeClr>
              </a:solidFill>
              <a:effectLst/>
            </p:spPr>
            <p:txBody>
              <a:bodyPr wrap="square">
                <a:spAutoFit/>
              </a:bodyPr>
              <a:lstStyle/>
              <a:p>
                <a:r>
                  <a:rPr lang="en-US" sz="1000" dirty="0">
                    <a:solidFill>
                      <a:schemeClr val="bg1"/>
                    </a:solidFill>
                  </a:rPr>
                  <a:t>This process may include intermediate players (IMS SP or SP managing the catalogue) depending on the specific infrastructure and tools used by the vendor and hospital.</a:t>
                </a:r>
              </a:p>
            </p:txBody>
          </p:sp>
          <p:sp>
            <p:nvSpPr>
              <p:cNvPr id="54" name="Rectangle 53">
                <a:extLst>
                  <a:ext uri="{FF2B5EF4-FFF2-40B4-BE49-F238E27FC236}">
                    <a16:creationId xmlns:a16="http://schemas.microsoft.com/office/drawing/2014/main" id="{724E8753-D89B-C1E2-53CA-4FA670B6952A}"/>
                  </a:ext>
                </a:extLst>
              </p:cNvPr>
              <p:cNvSpPr/>
              <p:nvPr/>
            </p:nvSpPr>
            <p:spPr>
              <a:xfrm>
                <a:off x="2702103" y="1089061"/>
                <a:ext cx="9267290" cy="5095982"/>
              </a:xfrm>
              <a:prstGeom prst="rect">
                <a:avLst/>
              </a:prstGeom>
              <a:noFill/>
              <a:ln w="127000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sp>
          <p:nvSpPr>
            <p:cNvPr id="2" name="ZoneTexte 1">
              <a:extLst>
                <a:ext uri="{FF2B5EF4-FFF2-40B4-BE49-F238E27FC236}">
                  <a16:creationId xmlns:a16="http://schemas.microsoft.com/office/drawing/2014/main" id="{7BB4E616-FB85-ABBD-76DC-4A158194EA6B}"/>
                </a:ext>
              </a:extLst>
            </p:cNvPr>
            <p:cNvSpPr txBox="1"/>
            <p:nvPr/>
          </p:nvSpPr>
          <p:spPr>
            <a:xfrm>
              <a:off x="177586" y="6594940"/>
              <a:ext cx="5112231" cy="246221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r>
                <a:rPr lang="en-US" sz="1000" dirty="0"/>
                <a:t>IMS SP: Inventory Management System Solution Provider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671765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>
            <a:extLst>
              <a:ext uri="{FF2B5EF4-FFF2-40B4-BE49-F238E27FC236}">
                <a16:creationId xmlns:a16="http://schemas.microsoft.com/office/drawing/2014/main" id="{ED7F4D36-6498-84F0-98E6-8EE926BC9B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Master Data </a:t>
            </a:r>
            <a:r>
              <a:rPr lang="fr-FR" dirty="0" err="1"/>
              <a:t>Alignment</a:t>
            </a:r>
            <a:r>
              <a:rPr lang="fr-FR" dirty="0"/>
              <a:t> process</a:t>
            </a:r>
          </a:p>
        </p:txBody>
      </p:sp>
      <p:grpSp>
        <p:nvGrpSpPr>
          <p:cNvPr id="100" name="Groupe 99">
            <a:extLst>
              <a:ext uri="{FF2B5EF4-FFF2-40B4-BE49-F238E27FC236}">
                <a16:creationId xmlns:a16="http://schemas.microsoft.com/office/drawing/2014/main" id="{86BC664B-C636-D99D-4D2D-FC7B4CB48A5A}"/>
              </a:ext>
            </a:extLst>
          </p:cNvPr>
          <p:cNvGrpSpPr/>
          <p:nvPr/>
        </p:nvGrpSpPr>
        <p:grpSpPr>
          <a:xfrm>
            <a:off x="6006688" y="3735900"/>
            <a:ext cx="3737996" cy="2146476"/>
            <a:chOff x="6006688" y="3735900"/>
            <a:chExt cx="3737996" cy="2146476"/>
          </a:xfrm>
        </p:grpSpPr>
        <p:sp>
          <p:nvSpPr>
            <p:cNvPr id="36" name="ZoneTexte 35">
              <a:extLst>
                <a:ext uri="{FF2B5EF4-FFF2-40B4-BE49-F238E27FC236}">
                  <a16:creationId xmlns:a16="http://schemas.microsoft.com/office/drawing/2014/main" id="{1D0A3B2B-A209-9074-17D1-F5059BACA689}"/>
                </a:ext>
              </a:extLst>
            </p:cNvPr>
            <p:cNvSpPr txBox="1"/>
            <p:nvPr/>
          </p:nvSpPr>
          <p:spPr>
            <a:xfrm>
              <a:off x="6006688" y="5328378"/>
              <a:ext cx="2151888" cy="553998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Hospital master files are updated with the </a:t>
              </a:r>
              <a:r>
                <a:rPr lang="en-US" sz="1000" dirty="0" err="1"/>
                <a:t>synchronised</a:t>
              </a:r>
              <a:r>
                <a:rPr lang="en-US" sz="1000" dirty="0"/>
                <a:t> data.</a:t>
              </a:r>
            </a:p>
          </p:txBody>
        </p:sp>
        <p:sp>
          <p:nvSpPr>
            <p:cNvPr id="43" name="ZoneTexte 42">
              <a:extLst>
                <a:ext uri="{FF2B5EF4-FFF2-40B4-BE49-F238E27FC236}">
                  <a16:creationId xmlns:a16="http://schemas.microsoft.com/office/drawing/2014/main" id="{3C482B32-7CE8-8076-88EB-35E76C3F104A}"/>
                </a:ext>
              </a:extLst>
            </p:cNvPr>
            <p:cNvSpPr txBox="1"/>
            <p:nvPr/>
          </p:nvSpPr>
          <p:spPr>
            <a:xfrm>
              <a:off x="6825990" y="5025644"/>
              <a:ext cx="513281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454545"/>
                  </a:solidFill>
                  <a:effectLst/>
                  <a:uLnTx/>
                  <a:uFillTx/>
                  <a:latin typeface="Verdana"/>
                  <a:ea typeface="+mn-ea"/>
                  <a:cs typeface="+mn-cs"/>
                </a:rPr>
                <a:t>GTIN</a:t>
              </a:r>
              <a:endParaRPr kumimoji="0" lang="en-US" sz="1000" i="0" u="none" strike="noStrike" kern="1200" cap="none" spc="0" normalizeH="0" baseline="0" noProof="0" dirty="0"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51" name="Flèche vers la droite 50">
              <a:extLst>
                <a:ext uri="{FF2B5EF4-FFF2-40B4-BE49-F238E27FC236}">
                  <a16:creationId xmlns:a16="http://schemas.microsoft.com/office/drawing/2014/main" id="{A1BEBD0B-DB22-6BFB-E6B3-FD54EC67A732}"/>
                </a:ext>
              </a:extLst>
            </p:cNvPr>
            <p:cNvSpPr/>
            <p:nvPr/>
          </p:nvSpPr>
          <p:spPr>
            <a:xfrm rot="10800000">
              <a:off x="7694870" y="4292112"/>
              <a:ext cx="2049814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pic>
          <p:nvPicPr>
            <p:cNvPr id="84" name="Image 83" descr="Une image contenant capture d’écran, Rectangle, ligne, conception&#10;&#10;Description générée automatiquement">
              <a:extLst>
                <a:ext uri="{FF2B5EF4-FFF2-40B4-BE49-F238E27FC236}">
                  <a16:creationId xmlns:a16="http://schemas.microsoft.com/office/drawing/2014/main" id="{4DCBF0CA-A371-D049-040F-573D3829020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805003" y="3735900"/>
              <a:ext cx="658838" cy="976898"/>
            </a:xfrm>
            <a:prstGeom prst="rect">
              <a:avLst/>
            </a:prstGeom>
          </p:spPr>
        </p:pic>
        <p:pic>
          <p:nvPicPr>
            <p:cNvPr id="85" name="Image 84" descr="Une image contenant capture d’écran, Rectangle, ligne, conception&#10;&#10;Description générée automatiquement">
              <a:extLst>
                <a:ext uri="{FF2B5EF4-FFF2-40B4-BE49-F238E27FC236}">
                  <a16:creationId xmlns:a16="http://schemas.microsoft.com/office/drawing/2014/main" id="{F88530B5-631A-B56D-6BFE-E9D61D25B25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664530" y="3803663"/>
              <a:ext cx="658838" cy="976898"/>
            </a:xfrm>
            <a:prstGeom prst="rect">
              <a:avLst/>
            </a:prstGeom>
          </p:spPr>
        </p:pic>
        <p:pic>
          <p:nvPicPr>
            <p:cNvPr id="86" name="Image 85" descr="Une image contenant capture d’écran, Rectangle, ligne, conception&#10;&#10;Description générée automatiquement">
              <a:extLst>
                <a:ext uri="{FF2B5EF4-FFF2-40B4-BE49-F238E27FC236}">
                  <a16:creationId xmlns:a16="http://schemas.microsoft.com/office/drawing/2014/main" id="{D93E43EA-617D-360E-D253-BFDA16F33B3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529307" y="3869919"/>
              <a:ext cx="658838" cy="976898"/>
            </a:xfrm>
            <a:prstGeom prst="rect">
              <a:avLst/>
            </a:prstGeom>
          </p:spPr>
        </p:pic>
        <p:pic>
          <p:nvPicPr>
            <p:cNvPr id="88" name="Image 87" descr="Une image contenant Graphique, symbole, graphisme, Police&#10;&#10;Description générée automatiquement">
              <a:extLst>
                <a:ext uri="{FF2B5EF4-FFF2-40B4-BE49-F238E27FC236}">
                  <a16:creationId xmlns:a16="http://schemas.microsoft.com/office/drawing/2014/main" id="{6092F8F6-061E-B1AA-0890-52B5DD9321A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000831" y="4376734"/>
              <a:ext cx="577603" cy="515717"/>
            </a:xfrm>
            <a:prstGeom prst="rect">
              <a:avLst/>
            </a:prstGeom>
          </p:spPr>
        </p:pic>
      </p:grpSp>
      <p:grpSp>
        <p:nvGrpSpPr>
          <p:cNvPr id="99" name="Groupe 98">
            <a:extLst>
              <a:ext uri="{FF2B5EF4-FFF2-40B4-BE49-F238E27FC236}">
                <a16:creationId xmlns:a16="http://schemas.microsoft.com/office/drawing/2014/main" id="{EE07AD6B-45AD-4F00-0895-9C746A58985C}"/>
              </a:ext>
            </a:extLst>
          </p:cNvPr>
          <p:cNvGrpSpPr/>
          <p:nvPr/>
        </p:nvGrpSpPr>
        <p:grpSpPr>
          <a:xfrm>
            <a:off x="8672632" y="1841712"/>
            <a:ext cx="3039804" cy="3879804"/>
            <a:chOff x="8672632" y="1841712"/>
            <a:chExt cx="3039804" cy="3879804"/>
          </a:xfrm>
        </p:grpSpPr>
        <p:sp>
          <p:nvSpPr>
            <p:cNvPr id="34" name="ZoneTexte 33">
              <a:extLst>
                <a:ext uri="{FF2B5EF4-FFF2-40B4-BE49-F238E27FC236}">
                  <a16:creationId xmlns:a16="http://schemas.microsoft.com/office/drawing/2014/main" id="{4474DF6D-D27C-85E4-BA49-00BBE657BA6F}"/>
                </a:ext>
              </a:extLst>
            </p:cNvPr>
            <p:cNvSpPr txBox="1"/>
            <p:nvPr/>
          </p:nvSpPr>
          <p:spPr>
            <a:xfrm>
              <a:off x="8672632" y="5013630"/>
              <a:ext cx="2151888" cy="707886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Any discrepancies or inconsistencies in </a:t>
              </a:r>
              <a:r>
                <a:rPr lang="en-US" sz="1000" dirty="0" err="1"/>
                <a:t>synchronised</a:t>
              </a:r>
              <a:r>
                <a:rPr lang="en-US" sz="1000" dirty="0"/>
                <a:t> data are identified and resolved.</a:t>
              </a:r>
            </a:p>
          </p:txBody>
        </p:sp>
        <p:sp>
          <p:nvSpPr>
            <p:cNvPr id="52" name="Demi-tour 51">
              <a:extLst>
                <a:ext uri="{FF2B5EF4-FFF2-40B4-BE49-F238E27FC236}">
                  <a16:creationId xmlns:a16="http://schemas.microsoft.com/office/drawing/2014/main" id="{E5F37F88-880F-320F-E60C-72FE39C83F89}"/>
                </a:ext>
              </a:extLst>
            </p:cNvPr>
            <p:cNvSpPr/>
            <p:nvPr/>
          </p:nvSpPr>
          <p:spPr>
            <a:xfrm rot="5400000">
              <a:off x="9401353" y="2442000"/>
              <a:ext cx="2911371" cy="1710795"/>
            </a:xfrm>
            <a:prstGeom prst="uturnArrow">
              <a:avLst>
                <a:gd name="adj1" fmla="val 13590"/>
                <a:gd name="adj2" fmla="val 12989"/>
                <a:gd name="adj3" fmla="val 14190"/>
                <a:gd name="adj4" fmla="val 43750"/>
                <a:gd name="adj5" fmla="val 75000"/>
              </a:avLst>
            </a:prstGeom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solidFill>
                  <a:schemeClr val="tx1"/>
                </a:solidFill>
              </a:endParaRPr>
            </a:p>
          </p:txBody>
        </p:sp>
        <p:pic>
          <p:nvPicPr>
            <p:cNvPr id="82" name="Image 81" descr="Une image contenant triangle, ligne&#10;&#10;Description générée automatiquement">
              <a:extLst>
                <a:ext uri="{FF2B5EF4-FFF2-40B4-BE49-F238E27FC236}">
                  <a16:creationId xmlns:a16="http://schemas.microsoft.com/office/drawing/2014/main" id="{4F78B359-541F-CA7E-0EA6-E7A047600E8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9392778" y="4034665"/>
              <a:ext cx="760165" cy="678133"/>
            </a:xfrm>
            <a:prstGeom prst="rect">
              <a:avLst/>
            </a:prstGeom>
          </p:spPr>
        </p:pic>
        <p:pic>
          <p:nvPicPr>
            <p:cNvPr id="98" name="Image 97" descr="Une image contenant Graphique, Caractère coloré, symbole, graphisme&#10;&#10;Description générée automatiquement">
              <a:extLst>
                <a:ext uri="{FF2B5EF4-FFF2-40B4-BE49-F238E27FC236}">
                  <a16:creationId xmlns:a16="http://schemas.microsoft.com/office/drawing/2014/main" id="{86289298-0FF3-C562-C373-2475A09E39A1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9850984" y="4380509"/>
              <a:ext cx="592130" cy="424447"/>
            </a:xfrm>
            <a:prstGeom prst="rect">
              <a:avLst/>
            </a:prstGeom>
          </p:spPr>
        </p:pic>
      </p:grpSp>
      <p:grpSp>
        <p:nvGrpSpPr>
          <p:cNvPr id="97" name="Groupe 96">
            <a:extLst>
              <a:ext uri="{FF2B5EF4-FFF2-40B4-BE49-F238E27FC236}">
                <a16:creationId xmlns:a16="http://schemas.microsoft.com/office/drawing/2014/main" id="{1B637CA5-48BD-B784-0BAB-99EF0674C429}"/>
              </a:ext>
            </a:extLst>
          </p:cNvPr>
          <p:cNvGrpSpPr/>
          <p:nvPr/>
        </p:nvGrpSpPr>
        <p:grpSpPr>
          <a:xfrm>
            <a:off x="7524500" y="1711418"/>
            <a:ext cx="3300020" cy="1729427"/>
            <a:chOff x="7524500" y="1711418"/>
            <a:chExt cx="3300020" cy="1729427"/>
          </a:xfrm>
        </p:grpSpPr>
        <p:sp>
          <p:nvSpPr>
            <p:cNvPr id="27" name="ZoneTexte 26">
              <a:extLst>
                <a:ext uri="{FF2B5EF4-FFF2-40B4-BE49-F238E27FC236}">
                  <a16:creationId xmlns:a16="http://schemas.microsoft.com/office/drawing/2014/main" id="{4E681E51-4AFF-D6F7-1480-490739DA6E54}"/>
                </a:ext>
              </a:extLst>
            </p:cNvPr>
            <p:cNvSpPr txBox="1"/>
            <p:nvPr/>
          </p:nvSpPr>
          <p:spPr>
            <a:xfrm>
              <a:off x="8672632" y="2732959"/>
              <a:ext cx="2151888" cy="707886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Quality checks are performed to verify the accuracy and validity of the synchronized data.</a:t>
              </a:r>
            </a:p>
          </p:txBody>
        </p:sp>
        <p:sp>
          <p:nvSpPr>
            <p:cNvPr id="28" name="ZoneTexte 27">
              <a:extLst>
                <a:ext uri="{FF2B5EF4-FFF2-40B4-BE49-F238E27FC236}">
                  <a16:creationId xmlns:a16="http://schemas.microsoft.com/office/drawing/2014/main" id="{5F46A78F-7A61-5C9D-59B9-3716264D9A71}"/>
                </a:ext>
              </a:extLst>
            </p:cNvPr>
            <p:cNvSpPr txBox="1"/>
            <p:nvPr/>
          </p:nvSpPr>
          <p:spPr>
            <a:xfrm>
              <a:off x="9491934" y="2430225"/>
              <a:ext cx="513281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454545"/>
                  </a:solidFill>
                  <a:effectLst/>
                  <a:uLnTx/>
                  <a:uFillTx/>
                  <a:latin typeface="Verdana"/>
                  <a:ea typeface="+mn-ea"/>
                  <a:cs typeface="+mn-cs"/>
                </a:rPr>
                <a:t>GTIN</a:t>
              </a:r>
              <a:endParaRPr kumimoji="0" lang="en-US" sz="1000" i="0" u="none" strike="noStrike" kern="1200" cap="none" spc="0" normalizeH="0" baseline="0" noProof="0" dirty="0"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49" name="Flèche vers la droite 48">
              <a:extLst>
                <a:ext uri="{FF2B5EF4-FFF2-40B4-BE49-F238E27FC236}">
                  <a16:creationId xmlns:a16="http://schemas.microsoft.com/office/drawing/2014/main" id="{78C84C04-9DB6-2E4A-6FC9-FD74E9673128}"/>
                </a:ext>
              </a:extLst>
            </p:cNvPr>
            <p:cNvSpPr/>
            <p:nvPr/>
          </p:nvSpPr>
          <p:spPr>
            <a:xfrm>
              <a:off x="7524500" y="1711418"/>
              <a:ext cx="1653396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pic>
          <p:nvPicPr>
            <p:cNvPr id="79" name="Image 78" descr="Une image contenant cercle, Graphique, créativité&#10;&#10;Description générée automatiquement">
              <a:extLst>
                <a:ext uri="{FF2B5EF4-FFF2-40B4-BE49-F238E27FC236}">
                  <a16:creationId xmlns:a16="http://schemas.microsoft.com/office/drawing/2014/main" id="{245F2F13-8C17-9F1D-A40A-E7497B657467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9363325" y="1756558"/>
              <a:ext cx="817945" cy="390383"/>
            </a:xfrm>
            <a:prstGeom prst="rect">
              <a:avLst/>
            </a:prstGeom>
          </p:spPr>
        </p:pic>
        <p:pic>
          <p:nvPicPr>
            <p:cNvPr id="80" name="Image 79" descr="Une image contenant Graphique, Caractère coloré, symbole, graphisme&#10;&#10;Description générée automatiquement">
              <a:extLst>
                <a:ext uri="{FF2B5EF4-FFF2-40B4-BE49-F238E27FC236}">
                  <a16:creationId xmlns:a16="http://schemas.microsoft.com/office/drawing/2014/main" id="{F0B8E12F-EA4A-E0DD-0ED2-3E6E86651458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9885205" y="1902032"/>
              <a:ext cx="592130" cy="424447"/>
            </a:xfrm>
            <a:prstGeom prst="rect">
              <a:avLst/>
            </a:prstGeom>
          </p:spPr>
        </p:pic>
      </p:grpSp>
      <p:grpSp>
        <p:nvGrpSpPr>
          <p:cNvPr id="96" name="Groupe 95">
            <a:extLst>
              <a:ext uri="{FF2B5EF4-FFF2-40B4-BE49-F238E27FC236}">
                <a16:creationId xmlns:a16="http://schemas.microsoft.com/office/drawing/2014/main" id="{360DB840-8285-F7F0-98AA-E65D916A90AB}"/>
              </a:ext>
            </a:extLst>
          </p:cNvPr>
          <p:cNvGrpSpPr/>
          <p:nvPr/>
        </p:nvGrpSpPr>
        <p:grpSpPr>
          <a:xfrm>
            <a:off x="4314892" y="1340274"/>
            <a:ext cx="3843684" cy="2100571"/>
            <a:chOff x="4314892" y="1340274"/>
            <a:chExt cx="3843684" cy="2100571"/>
          </a:xfrm>
        </p:grpSpPr>
        <p:sp>
          <p:nvSpPr>
            <p:cNvPr id="25" name="ZoneTexte 24">
              <a:extLst>
                <a:ext uri="{FF2B5EF4-FFF2-40B4-BE49-F238E27FC236}">
                  <a16:creationId xmlns:a16="http://schemas.microsoft.com/office/drawing/2014/main" id="{386E78F7-B15D-D8AC-7111-8E58B980CC13}"/>
                </a:ext>
              </a:extLst>
            </p:cNvPr>
            <p:cNvSpPr txBox="1"/>
            <p:nvPr/>
          </p:nvSpPr>
          <p:spPr>
            <a:xfrm>
              <a:off x="6006688" y="2732959"/>
              <a:ext cx="2151888" cy="707886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The hospital executes the </a:t>
              </a:r>
              <a:r>
                <a:rPr lang="en-US" sz="1000" dirty="0" err="1"/>
                <a:t>synchronisation</a:t>
              </a:r>
              <a:r>
                <a:rPr lang="en-US" sz="1000" dirty="0"/>
                <a:t> process to compare and update data in its catalogue.</a:t>
              </a:r>
            </a:p>
          </p:txBody>
        </p:sp>
        <p:sp>
          <p:nvSpPr>
            <p:cNvPr id="26" name="ZoneTexte 25">
              <a:extLst>
                <a:ext uri="{FF2B5EF4-FFF2-40B4-BE49-F238E27FC236}">
                  <a16:creationId xmlns:a16="http://schemas.microsoft.com/office/drawing/2014/main" id="{5ECBF96A-9351-77FF-9F39-307947B80184}"/>
                </a:ext>
              </a:extLst>
            </p:cNvPr>
            <p:cNvSpPr txBox="1"/>
            <p:nvPr/>
          </p:nvSpPr>
          <p:spPr>
            <a:xfrm>
              <a:off x="6825990" y="2430225"/>
              <a:ext cx="513281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454545"/>
                  </a:solidFill>
                  <a:effectLst/>
                  <a:uLnTx/>
                  <a:uFillTx/>
                  <a:latin typeface="Verdana"/>
                  <a:ea typeface="+mn-ea"/>
                  <a:cs typeface="+mn-cs"/>
                </a:rPr>
                <a:t>GTIN</a:t>
              </a:r>
              <a:endParaRPr kumimoji="0" lang="en-US" sz="1000" i="0" u="none" strike="noStrike" kern="1200" cap="none" spc="0" normalizeH="0" baseline="0" noProof="0" dirty="0"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48" name="Flèche vers la droite 47">
              <a:extLst>
                <a:ext uri="{FF2B5EF4-FFF2-40B4-BE49-F238E27FC236}">
                  <a16:creationId xmlns:a16="http://schemas.microsoft.com/office/drawing/2014/main" id="{E07973AE-0340-FFC0-FFBA-ADDD1036DBB3}"/>
                </a:ext>
              </a:extLst>
            </p:cNvPr>
            <p:cNvSpPr/>
            <p:nvPr/>
          </p:nvSpPr>
          <p:spPr>
            <a:xfrm>
              <a:off x="4314892" y="1711418"/>
              <a:ext cx="1653396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pic>
          <p:nvPicPr>
            <p:cNvPr id="70" name="Image 69" descr="Une image contenant capture d’écran, Rectangle, ligne, conception&#10;&#10;Description générée automatiquement">
              <a:extLst>
                <a:ext uri="{FF2B5EF4-FFF2-40B4-BE49-F238E27FC236}">
                  <a16:creationId xmlns:a16="http://schemas.microsoft.com/office/drawing/2014/main" id="{81B8ACBE-0890-D0EE-BEB2-4C54A07DFC0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393599" y="1340274"/>
              <a:ext cx="658838" cy="976898"/>
            </a:xfrm>
            <a:prstGeom prst="rect">
              <a:avLst/>
            </a:prstGeom>
          </p:spPr>
        </p:pic>
        <p:pic>
          <p:nvPicPr>
            <p:cNvPr id="71" name="Image 70" descr="Une image contenant capture d’écran, Rectangle, ligne, conception&#10;&#10;Description générée automatiquement">
              <a:extLst>
                <a:ext uri="{FF2B5EF4-FFF2-40B4-BE49-F238E27FC236}">
                  <a16:creationId xmlns:a16="http://schemas.microsoft.com/office/drawing/2014/main" id="{BF537660-2A5A-5F2F-1C36-824FF401B89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113277" y="1340274"/>
              <a:ext cx="658838" cy="976898"/>
            </a:xfrm>
            <a:prstGeom prst="rect">
              <a:avLst/>
            </a:prstGeom>
          </p:spPr>
        </p:pic>
        <p:pic>
          <p:nvPicPr>
            <p:cNvPr id="72" name="Image 71" descr="Une image contenant Graphique, Caractère coloré, symbole, graphisme&#10;&#10;Description générée automatiquement">
              <a:extLst>
                <a:ext uri="{FF2B5EF4-FFF2-40B4-BE49-F238E27FC236}">
                  <a16:creationId xmlns:a16="http://schemas.microsoft.com/office/drawing/2014/main" id="{24E896FE-EE05-8362-D420-6755D2E5A329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7488208" y="1902032"/>
              <a:ext cx="592130" cy="424447"/>
            </a:xfrm>
            <a:prstGeom prst="rect">
              <a:avLst/>
            </a:prstGeom>
          </p:spPr>
        </p:pic>
        <p:sp>
          <p:nvSpPr>
            <p:cNvPr id="74" name="Flèche vers la droite 73">
              <a:extLst>
                <a:ext uri="{FF2B5EF4-FFF2-40B4-BE49-F238E27FC236}">
                  <a16:creationId xmlns:a16="http://schemas.microsoft.com/office/drawing/2014/main" id="{043A9D70-19EA-9F54-305A-34FA0ABFFF60}"/>
                </a:ext>
              </a:extLst>
            </p:cNvPr>
            <p:cNvSpPr/>
            <p:nvPr/>
          </p:nvSpPr>
          <p:spPr>
            <a:xfrm>
              <a:off x="6890516" y="1698695"/>
              <a:ext cx="499038" cy="237301"/>
            </a:xfrm>
            <a:prstGeom prst="rightArrow">
              <a:avLst/>
            </a:prstGeom>
            <a:solidFill>
              <a:schemeClr val="accent4"/>
            </a:solidFill>
            <a:ln w="1905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75" name="Flèche vers la droite 74">
              <a:extLst>
                <a:ext uri="{FF2B5EF4-FFF2-40B4-BE49-F238E27FC236}">
                  <a16:creationId xmlns:a16="http://schemas.microsoft.com/office/drawing/2014/main" id="{5DC935FA-44DE-5188-A57B-9A0D9411FDEA}"/>
                </a:ext>
              </a:extLst>
            </p:cNvPr>
            <p:cNvSpPr/>
            <p:nvPr/>
          </p:nvSpPr>
          <p:spPr>
            <a:xfrm rot="10800000">
              <a:off x="6814973" y="1484148"/>
              <a:ext cx="499038" cy="237301"/>
            </a:xfrm>
            <a:prstGeom prst="rightArrow">
              <a:avLst/>
            </a:prstGeom>
            <a:solidFill>
              <a:schemeClr val="accent4"/>
            </a:solidFill>
            <a:ln w="1905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</p:grpSp>
      <p:grpSp>
        <p:nvGrpSpPr>
          <p:cNvPr id="95" name="Groupe 94">
            <a:extLst>
              <a:ext uri="{FF2B5EF4-FFF2-40B4-BE49-F238E27FC236}">
                <a16:creationId xmlns:a16="http://schemas.microsoft.com/office/drawing/2014/main" id="{09611CDE-2A24-24E5-715D-0E489CDA7732}"/>
              </a:ext>
            </a:extLst>
          </p:cNvPr>
          <p:cNvGrpSpPr/>
          <p:nvPr/>
        </p:nvGrpSpPr>
        <p:grpSpPr>
          <a:xfrm>
            <a:off x="1857629" y="1340274"/>
            <a:ext cx="3418373" cy="1946683"/>
            <a:chOff x="1857629" y="1340274"/>
            <a:chExt cx="3418373" cy="1946683"/>
          </a:xfrm>
        </p:grpSpPr>
        <p:sp>
          <p:nvSpPr>
            <p:cNvPr id="14" name="Flèche vers la droite 13">
              <a:extLst>
                <a:ext uri="{FF2B5EF4-FFF2-40B4-BE49-F238E27FC236}">
                  <a16:creationId xmlns:a16="http://schemas.microsoft.com/office/drawing/2014/main" id="{0CC6F34E-9488-E654-0E4D-F8729424E635}"/>
                </a:ext>
              </a:extLst>
            </p:cNvPr>
            <p:cNvSpPr/>
            <p:nvPr/>
          </p:nvSpPr>
          <p:spPr>
            <a:xfrm>
              <a:off x="1857629" y="1711418"/>
              <a:ext cx="1653396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15" name="ZoneTexte 14">
              <a:extLst>
                <a:ext uri="{FF2B5EF4-FFF2-40B4-BE49-F238E27FC236}">
                  <a16:creationId xmlns:a16="http://schemas.microsoft.com/office/drawing/2014/main" id="{F4A05D15-F611-9E23-569F-90223C73511C}"/>
                </a:ext>
              </a:extLst>
            </p:cNvPr>
            <p:cNvSpPr txBox="1"/>
            <p:nvPr/>
          </p:nvSpPr>
          <p:spPr>
            <a:xfrm>
              <a:off x="3124114" y="2732959"/>
              <a:ext cx="2151888" cy="553998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The hospital validates the received data according to its internal standards.</a:t>
              </a:r>
            </a:p>
          </p:txBody>
        </p:sp>
        <p:sp>
          <p:nvSpPr>
            <p:cNvPr id="16" name="ZoneTexte 15">
              <a:extLst>
                <a:ext uri="{FF2B5EF4-FFF2-40B4-BE49-F238E27FC236}">
                  <a16:creationId xmlns:a16="http://schemas.microsoft.com/office/drawing/2014/main" id="{BF45A3F7-934F-7273-89B1-3D6E9F95ED62}"/>
                </a:ext>
              </a:extLst>
            </p:cNvPr>
            <p:cNvSpPr txBox="1"/>
            <p:nvPr/>
          </p:nvSpPr>
          <p:spPr>
            <a:xfrm>
              <a:off x="3943416" y="2430225"/>
              <a:ext cx="513281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454545"/>
                  </a:solidFill>
                  <a:effectLst/>
                  <a:uLnTx/>
                  <a:uFillTx/>
                  <a:latin typeface="Verdana"/>
                  <a:ea typeface="+mn-ea"/>
                  <a:cs typeface="+mn-cs"/>
                </a:rPr>
                <a:t>GTIN</a:t>
              </a:r>
              <a:endParaRPr kumimoji="0" lang="en-US" sz="1000" i="0" u="none" strike="noStrike" kern="1200" cap="none" spc="0" normalizeH="0" baseline="0" noProof="0" dirty="0"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pic>
          <p:nvPicPr>
            <p:cNvPr id="67" name="Image 66" descr="Une image contenant capture d’écran, Rectangle, ligne, conception&#10;&#10;Description générée automatiquement">
              <a:extLst>
                <a:ext uri="{FF2B5EF4-FFF2-40B4-BE49-F238E27FC236}">
                  <a16:creationId xmlns:a16="http://schemas.microsoft.com/office/drawing/2014/main" id="{E244980A-B574-3F7B-63F9-A1717041952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859644" y="1340274"/>
              <a:ext cx="658838" cy="976898"/>
            </a:xfrm>
            <a:prstGeom prst="rect">
              <a:avLst/>
            </a:prstGeom>
          </p:spPr>
        </p:pic>
        <p:pic>
          <p:nvPicPr>
            <p:cNvPr id="65" name="Image 64" descr="Une image contenant Graphique, Caractère coloré, symbole, graphisme&#10;&#10;Description générée automatiquement">
              <a:extLst>
                <a:ext uri="{FF2B5EF4-FFF2-40B4-BE49-F238E27FC236}">
                  <a16:creationId xmlns:a16="http://schemas.microsoft.com/office/drawing/2014/main" id="{8E669739-0D1E-4F6E-539C-C63F4F9BC810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4222417" y="1841712"/>
              <a:ext cx="592130" cy="424447"/>
            </a:xfrm>
            <a:prstGeom prst="rect">
              <a:avLst/>
            </a:prstGeom>
          </p:spPr>
        </p:pic>
      </p:grpSp>
      <p:grpSp>
        <p:nvGrpSpPr>
          <p:cNvPr id="93" name="Groupe 92">
            <a:extLst>
              <a:ext uri="{FF2B5EF4-FFF2-40B4-BE49-F238E27FC236}">
                <a16:creationId xmlns:a16="http://schemas.microsoft.com/office/drawing/2014/main" id="{84F1A1C4-FF17-CCE4-F263-43C9098266B0}"/>
              </a:ext>
            </a:extLst>
          </p:cNvPr>
          <p:cNvGrpSpPr/>
          <p:nvPr/>
        </p:nvGrpSpPr>
        <p:grpSpPr>
          <a:xfrm>
            <a:off x="92653" y="1003437"/>
            <a:ext cx="3327432" cy="5601327"/>
            <a:chOff x="92653" y="1003437"/>
            <a:chExt cx="3327432" cy="5601327"/>
          </a:xfrm>
        </p:grpSpPr>
        <p:sp>
          <p:nvSpPr>
            <p:cNvPr id="69" name="Demi-tour 68">
              <a:extLst>
                <a:ext uri="{FF2B5EF4-FFF2-40B4-BE49-F238E27FC236}">
                  <a16:creationId xmlns:a16="http://schemas.microsoft.com/office/drawing/2014/main" id="{84B43728-5620-28DD-779E-AD2516A9BBEE}"/>
                </a:ext>
              </a:extLst>
            </p:cNvPr>
            <p:cNvSpPr/>
            <p:nvPr/>
          </p:nvSpPr>
          <p:spPr>
            <a:xfrm>
              <a:off x="649964" y="1171130"/>
              <a:ext cx="1207665" cy="538540"/>
            </a:xfrm>
            <a:prstGeom prst="uturnArrow">
              <a:avLst>
                <a:gd name="adj1" fmla="val 25547"/>
                <a:gd name="adj2" fmla="val 25000"/>
                <a:gd name="adj3" fmla="val 26148"/>
                <a:gd name="adj4" fmla="val 43750"/>
                <a:gd name="adj5" fmla="val 78229"/>
              </a:avLst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tx1"/>
                </a:solidFill>
              </a:endParaRPr>
            </a:p>
          </p:txBody>
        </p:sp>
        <p:sp>
          <p:nvSpPr>
            <p:cNvPr id="22" name="ZoneTexte 21">
              <a:extLst>
                <a:ext uri="{FF2B5EF4-FFF2-40B4-BE49-F238E27FC236}">
                  <a16:creationId xmlns:a16="http://schemas.microsoft.com/office/drawing/2014/main" id="{C11D3862-2AA7-5D58-C9AC-B415A4A22CE2}"/>
                </a:ext>
              </a:extLst>
            </p:cNvPr>
            <p:cNvSpPr txBox="1"/>
            <p:nvPr/>
          </p:nvSpPr>
          <p:spPr>
            <a:xfrm>
              <a:off x="92653" y="2732959"/>
              <a:ext cx="2151888" cy="553998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Supplier/GPO transfers the prepared master data to the hospital.</a:t>
              </a:r>
            </a:p>
          </p:txBody>
        </p:sp>
        <p:sp>
          <p:nvSpPr>
            <p:cNvPr id="23" name="ZoneTexte 22">
              <a:extLst>
                <a:ext uri="{FF2B5EF4-FFF2-40B4-BE49-F238E27FC236}">
                  <a16:creationId xmlns:a16="http://schemas.microsoft.com/office/drawing/2014/main" id="{59DC5F50-9BD8-0066-F1DF-C1531777FD28}"/>
                </a:ext>
              </a:extLst>
            </p:cNvPr>
            <p:cNvSpPr txBox="1"/>
            <p:nvPr/>
          </p:nvSpPr>
          <p:spPr>
            <a:xfrm>
              <a:off x="749250" y="2430225"/>
              <a:ext cx="838691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GLN/GTIN</a:t>
              </a:r>
            </a:p>
          </p:txBody>
        </p:sp>
        <p:sp>
          <p:nvSpPr>
            <p:cNvPr id="24" name="ZoneTexte 23">
              <a:extLst>
                <a:ext uri="{FF2B5EF4-FFF2-40B4-BE49-F238E27FC236}">
                  <a16:creationId xmlns:a16="http://schemas.microsoft.com/office/drawing/2014/main" id="{9005BBD0-8009-ED51-FB67-CF50D3A3970C}"/>
                </a:ext>
              </a:extLst>
            </p:cNvPr>
            <p:cNvSpPr txBox="1"/>
            <p:nvPr/>
          </p:nvSpPr>
          <p:spPr>
            <a:xfrm>
              <a:off x="177586" y="6358543"/>
              <a:ext cx="3242499" cy="246221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r>
                <a:rPr lang="en-US" sz="1000" dirty="0"/>
                <a:t>GPO: Group purchasing organizations</a:t>
              </a:r>
            </a:p>
          </p:txBody>
        </p:sp>
        <p:pic>
          <p:nvPicPr>
            <p:cNvPr id="56" name="Image 55" descr="Une image contenant capture d’écran, Graphique, texte, graphisme&#10;&#10;Description générée automatiquement">
              <a:extLst>
                <a:ext uri="{FF2B5EF4-FFF2-40B4-BE49-F238E27FC236}">
                  <a16:creationId xmlns:a16="http://schemas.microsoft.com/office/drawing/2014/main" id="{15DC68AE-D065-50A1-7D77-B94604076099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315432" y="1615548"/>
              <a:ext cx="834875" cy="550845"/>
            </a:xfrm>
            <a:prstGeom prst="rect">
              <a:avLst/>
            </a:prstGeom>
          </p:spPr>
        </p:pic>
        <p:pic>
          <p:nvPicPr>
            <p:cNvPr id="60" name="Image 59" descr="Une image contenant capture d’écran, Rectangle, bleu, Graphique&#10;&#10;Description générée automatiquement">
              <a:extLst>
                <a:ext uri="{FF2B5EF4-FFF2-40B4-BE49-F238E27FC236}">
                  <a16:creationId xmlns:a16="http://schemas.microsoft.com/office/drawing/2014/main" id="{E336336E-D0FB-8D7F-AA3C-655B14493B96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1260350" y="1606570"/>
              <a:ext cx="889670" cy="564069"/>
            </a:xfrm>
            <a:prstGeom prst="rect">
              <a:avLst/>
            </a:prstGeom>
          </p:spPr>
        </p:pic>
        <p:pic>
          <p:nvPicPr>
            <p:cNvPr id="68" name="Image 67" descr="Une image contenant capture d’écran, Rectangle, ligne, conception&#10;&#10;Description générée automatiquement">
              <a:extLst>
                <a:ext uri="{FF2B5EF4-FFF2-40B4-BE49-F238E27FC236}">
                  <a16:creationId xmlns:a16="http://schemas.microsoft.com/office/drawing/2014/main" id="{FB961140-E803-174B-94AE-C167C52FDB8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013906" y="1003437"/>
              <a:ext cx="393902" cy="584062"/>
            </a:xfrm>
            <a:prstGeom prst="rect">
              <a:avLst/>
            </a:prstGeom>
          </p:spPr>
        </p:pic>
      </p:grpSp>
      <p:grpSp>
        <p:nvGrpSpPr>
          <p:cNvPr id="3" name="Groupe 2">
            <a:extLst>
              <a:ext uri="{FF2B5EF4-FFF2-40B4-BE49-F238E27FC236}">
                <a16:creationId xmlns:a16="http://schemas.microsoft.com/office/drawing/2014/main" id="{B2DDA470-CF8A-02A6-2706-C0219F4B0236}"/>
              </a:ext>
            </a:extLst>
          </p:cNvPr>
          <p:cNvGrpSpPr/>
          <p:nvPr/>
        </p:nvGrpSpPr>
        <p:grpSpPr>
          <a:xfrm>
            <a:off x="177586" y="1089061"/>
            <a:ext cx="11791807" cy="5752100"/>
            <a:chOff x="177586" y="1089061"/>
            <a:chExt cx="11791807" cy="5752100"/>
          </a:xfrm>
        </p:grpSpPr>
        <p:grpSp>
          <p:nvGrpSpPr>
            <p:cNvPr id="94" name="Groupe 93">
              <a:extLst>
                <a:ext uri="{FF2B5EF4-FFF2-40B4-BE49-F238E27FC236}">
                  <a16:creationId xmlns:a16="http://schemas.microsoft.com/office/drawing/2014/main" id="{6444C167-AC10-DCF2-206B-077206A15CFB}"/>
                </a:ext>
              </a:extLst>
            </p:cNvPr>
            <p:cNvGrpSpPr/>
            <p:nvPr/>
          </p:nvGrpSpPr>
          <p:grpSpPr>
            <a:xfrm>
              <a:off x="302655" y="1089061"/>
              <a:ext cx="11666738" cy="5161591"/>
              <a:chOff x="302655" y="1089061"/>
              <a:chExt cx="11666738" cy="5161591"/>
            </a:xfrm>
          </p:grpSpPr>
          <p:sp>
            <p:nvSpPr>
              <p:cNvPr id="53" name="ZoneTexte 52">
                <a:extLst>
                  <a:ext uri="{FF2B5EF4-FFF2-40B4-BE49-F238E27FC236}">
                    <a16:creationId xmlns:a16="http://schemas.microsoft.com/office/drawing/2014/main" id="{50E9324D-DF85-1E98-C56C-1874A2556254}"/>
                  </a:ext>
                </a:extLst>
              </p:cNvPr>
              <p:cNvSpPr txBox="1"/>
              <p:nvPr/>
            </p:nvSpPr>
            <p:spPr>
              <a:xfrm>
                <a:off x="302655" y="5234989"/>
                <a:ext cx="2462188" cy="1015663"/>
              </a:xfrm>
              <a:prstGeom prst="rect">
                <a:avLst/>
              </a:prstGeom>
              <a:solidFill>
                <a:schemeClr val="accent5">
                  <a:lumMod val="75000"/>
                </a:schemeClr>
              </a:solidFill>
              <a:effectLst/>
            </p:spPr>
            <p:txBody>
              <a:bodyPr wrap="square">
                <a:spAutoFit/>
              </a:bodyPr>
              <a:lstStyle/>
              <a:p>
                <a:r>
                  <a:rPr lang="en-US" sz="1000" dirty="0">
                    <a:solidFill>
                      <a:schemeClr val="bg1"/>
                    </a:solidFill>
                  </a:rPr>
                  <a:t>This process may include intermediate players (IMS SP or SP managing the catalogue) depending on the specific infrastructure and tools used by the vendor and hospital.</a:t>
                </a:r>
              </a:p>
            </p:txBody>
          </p:sp>
          <p:sp>
            <p:nvSpPr>
              <p:cNvPr id="54" name="Rectangle 53">
                <a:extLst>
                  <a:ext uri="{FF2B5EF4-FFF2-40B4-BE49-F238E27FC236}">
                    <a16:creationId xmlns:a16="http://schemas.microsoft.com/office/drawing/2014/main" id="{724E8753-D89B-C1E2-53CA-4FA670B6952A}"/>
                  </a:ext>
                </a:extLst>
              </p:cNvPr>
              <p:cNvSpPr/>
              <p:nvPr/>
            </p:nvSpPr>
            <p:spPr>
              <a:xfrm>
                <a:off x="2702103" y="1089061"/>
                <a:ext cx="9267290" cy="5095982"/>
              </a:xfrm>
              <a:prstGeom prst="rect">
                <a:avLst/>
              </a:prstGeom>
              <a:noFill/>
              <a:ln w="127000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sp>
          <p:nvSpPr>
            <p:cNvPr id="2" name="ZoneTexte 1">
              <a:extLst>
                <a:ext uri="{FF2B5EF4-FFF2-40B4-BE49-F238E27FC236}">
                  <a16:creationId xmlns:a16="http://schemas.microsoft.com/office/drawing/2014/main" id="{7BB4E616-FB85-ABBD-76DC-4A158194EA6B}"/>
                </a:ext>
              </a:extLst>
            </p:cNvPr>
            <p:cNvSpPr txBox="1"/>
            <p:nvPr/>
          </p:nvSpPr>
          <p:spPr>
            <a:xfrm>
              <a:off x="177586" y="6594940"/>
              <a:ext cx="5112231" cy="246221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r>
                <a:rPr lang="en-US" sz="1000" dirty="0"/>
                <a:t>IMS SP: Inventory Management System Solution Provider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5854713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>
            <a:extLst>
              <a:ext uri="{FF2B5EF4-FFF2-40B4-BE49-F238E27FC236}">
                <a16:creationId xmlns:a16="http://schemas.microsoft.com/office/drawing/2014/main" id="{ED7F4D36-6498-84F0-98E6-8EE926BC9B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Master Data </a:t>
            </a:r>
            <a:r>
              <a:rPr lang="fr-FR" dirty="0" err="1"/>
              <a:t>Alignment</a:t>
            </a:r>
            <a:r>
              <a:rPr lang="fr-FR" dirty="0"/>
              <a:t> process</a:t>
            </a:r>
          </a:p>
        </p:txBody>
      </p:sp>
      <p:grpSp>
        <p:nvGrpSpPr>
          <p:cNvPr id="101" name="Groupe 100">
            <a:extLst>
              <a:ext uri="{FF2B5EF4-FFF2-40B4-BE49-F238E27FC236}">
                <a16:creationId xmlns:a16="http://schemas.microsoft.com/office/drawing/2014/main" id="{D6DAB40C-E332-3109-A9B6-27C905999B18}"/>
              </a:ext>
            </a:extLst>
          </p:cNvPr>
          <p:cNvGrpSpPr/>
          <p:nvPr/>
        </p:nvGrpSpPr>
        <p:grpSpPr>
          <a:xfrm>
            <a:off x="3137929" y="3802243"/>
            <a:ext cx="3558470" cy="2037846"/>
            <a:chOff x="3137929" y="3802243"/>
            <a:chExt cx="3558470" cy="2037846"/>
          </a:xfrm>
        </p:grpSpPr>
        <p:sp>
          <p:nvSpPr>
            <p:cNvPr id="44" name="ZoneTexte 43">
              <a:extLst>
                <a:ext uri="{FF2B5EF4-FFF2-40B4-BE49-F238E27FC236}">
                  <a16:creationId xmlns:a16="http://schemas.microsoft.com/office/drawing/2014/main" id="{1489A57E-69A7-6895-06AC-8BB6434475DD}"/>
                </a:ext>
              </a:extLst>
            </p:cNvPr>
            <p:cNvSpPr txBox="1"/>
            <p:nvPr/>
          </p:nvSpPr>
          <p:spPr>
            <a:xfrm>
              <a:off x="3137929" y="5286091"/>
              <a:ext cx="2151888" cy="553998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The supplier is notified and the completion of the </a:t>
              </a:r>
              <a:r>
                <a:rPr lang="en-US" sz="1000" dirty="0" err="1"/>
                <a:t>synchronisation</a:t>
              </a:r>
              <a:r>
                <a:rPr lang="en-US" sz="1000" dirty="0"/>
                <a:t> is confirmed.</a:t>
              </a:r>
            </a:p>
          </p:txBody>
        </p:sp>
        <p:sp>
          <p:nvSpPr>
            <p:cNvPr id="46" name="ZoneTexte 45">
              <a:extLst>
                <a:ext uri="{FF2B5EF4-FFF2-40B4-BE49-F238E27FC236}">
                  <a16:creationId xmlns:a16="http://schemas.microsoft.com/office/drawing/2014/main" id="{FA308796-3BC7-36D2-2952-E2CCD5EDBE1D}"/>
                </a:ext>
              </a:extLst>
            </p:cNvPr>
            <p:cNvSpPr txBox="1"/>
            <p:nvPr/>
          </p:nvSpPr>
          <p:spPr>
            <a:xfrm>
              <a:off x="3987687" y="4983357"/>
              <a:ext cx="452368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454545"/>
                  </a:solidFill>
                  <a:effectLst/>
                  <a:uLnTx/>
                  <a:uFillTx/>
                  <a:latin typeface="Verdana"/>
                  <a:ea typeface="+mn-ea"/>
                  <a:cs typeface="+mn-cs"/>
                </a:rPr>
                <a:t>GLN</a:t>
              </a:r>
              <a:endParaRPr kumimoji="0" lang="en-US" sz="1000" i="0" u="none" strike="noStrike" kern="1200" cap="none" spc="0" normalizeH="0" baseline="0" noProof="0" dirty="0"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50" name="Flèche vers la droite 49">
              <a:extLst>
                <a:ext uri="{FF2B5EF4-FFF2-40B4-BE49-F238E27FC236}">
                  <a16:creationId xmlns:a16="http://schemas.microsoft.com/office/drawing/2014/main" id="{B5A50DE3-5C64-EABE-03F0-C8A8E2C7C2AC}"/>
                </a:ext>
              </a:extLst>
            </p:cNvPr>
            <p:cNvSpPr/>
            <p:nvPr/>
          </p:nvSpPr>
          <p:spPr>
            <a:xfrm rot="10800000">
              <a:off x="5256070" y="4292112"/>
              <a:ext cx="1440329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pic>
          <p:nvPicPr>
            <p:cNvPr id="91" name="Image 90" descr="Une image contenant capture d’écran, Graphique, texte, graphisme&#10;&#10;Description générée automatiquement">
              <a:extLst>
                <a:ext uri="{FF2B5EF4-FFF2-40B4-BE49-F238E27FC236}">
                  <a16:creationId xmlns:a16="http://schemas.microsoft.com/office/drawing/2014/main" id="{3AC176EC-E89E-464E-C22F-097EDA48D92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267664" y="4256026"/>
              <a:ext cx="888308" cy="586100"/>
            </a:xfrm>
            <a:prstGeom prst="rect">
              <a:avLst/>
            </a:prstGeom>
          </p:spPr>
        </p:pic>
        <p:pic>
          <p:nvPicPr>
            <p:cNvPr id="92" name="Image 91" descr="Une image contenant capture d’écran, Rectangle, bleu, Graphique&#10;&#10;Description générée automatiquement">
              <a:extLst>
                <a:ext uri="{FF2B5EF4-FFF2-40B4-BE49-F238E27FC236}">
                  <a16:creationId xmlns:a16="http://schemas.microsoft.com/office/drawing/2014/main" id="{0B61F320-2592-7EAD-D2F1-F38B97006BF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290758" y="4278057"/>
              <a:ext cx="889670" cy="564069"/>
            </a:xfrm>
            <a:prstGeom prst="rect">
              <a:avLst/>
            </a:prstGeom>
          </p:spPr>
        </p:pic>
        <p:pic>
          <p:nvPicPr>
            <p:cNvPr id="90" name="Image 89" descr="Une image contenant cercle, Graphique, créativité&#10;&#10;Description générée automatiquement">
              <a:extLst>
                <a:ext uri="{FF2B5EF4-FFF2-40B4-BE49-F238E27FC236}">
                  <a16:creationId xmlns:a16="http://schemas.microsoft.com/office/drawing/2014/main" id="{03D5FD48-2B2A-86D1-828D-79574BA9318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 rot="16200000">
              <a:off x="3817073" y="3802243"/>
              <a:ext cx="830135" cy="830135"/>
            </a:xfrm>
            <a:prstGeom prst="rect">
              <a:avLst/>
            </a:prstGeom>
          </p:spPr>
        </p:pic>
        <p:pic>
          <p:nvPicPr>
            <p:cNvPr id="83" name="Image 82" descr="Une image contenant Graphique, Caractère coloré, symbole, graphisme&#10;&#10;Description générée automatiquement">
              <a:extLst>
                <a:ext uri="{FF2B5EF4-FFF2-40B4-BE49-F238E27FC236}">
                  <a16:creationId xmlns:a16="http://schemas.microsoft.com/office/drawing/2014/main" id="{41EAF3BB-9D97-52E1-A6B2-BD23FD4041CD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3941130" y="4027059"/>
              <a:ext cx="592130" cy="424447"/>
            </a:xfrm>
            <a:prstGeom prst="rect">
              <a:avLst/>
            </a:prstGeom>
          </p:spPr>
        </p:pic>
      </p:grpSp>
      <p:grpSp>
        <p:nvGrpSpPr>
          <p:cNvPr id="100" name="Groupe 99">
            <a:extLst>
              <a:ext uri="{FF2B5EF4-FFF2-40B4-BE49-F238E27FC236}">
                <a16:creationId xmlns:a16="http://schemas.microsoft.com/office/drawing/2014/main" id="{86BC664B-C636-D99D-4D2D-FC7B4CB48A5A}"/>
              </a:ext>
            </a:extLst>
          </p:cNvPr>
          <p:cNvGrpSpPr/>
          <p:nvPr/>
        </p:nvGrpSpPr>
        <p:grpSpPr>
          <a:xfrm>
            <a:off x="6006688" y="3735900"/>
            <a:ext cx="3737996" cy="2146476"/>
            <a:chOff x="6006688" y="3735900"/>
            <a:chExt cx="3737996" cy="2146476"/>
          </a:xfrm>
        </p:grpSpPr>
        <p:sp>
          <p:nvSpPr>
            <p:cNvPr id="36" name="ZoneTexte 35">
              <a:extLst>
                <a:ext uri="{FF2B5EF4-FFF2-40B4-BE49-F238E27FC236}">
                  <a16:creationId xmlns:a16="http://schemas.microsoft.com/office/drawing/2014/main" id="{1D0A3B2B-A209-9074-17D1-F5059BACA689}"/>
                </a:ext>
              </a:extLst>
            </p:cNvPr>
            <p:cNvSpPr txBox="1"/>
            <p:nvPr/>
          </p:nvSpPr>
          <p:spPr>
            <a:xfrm>
              <a:off x="6006688" y="5328378"/>
              <a:ext cx="2151888" cy="553998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Hospital master files are updated with the </a:t>
              </a:r>
              <a:r>
                <a:rPr lang="en-US" sz="1000" dirty="0" err="1"/>
                <a:t>synchronised</a:t>
              </a:r>
              <a:r>
                <a:rPr lang="en-US" sz="1000" dirty="0"/>
                <a:t> data.</a:t>
              </a:r>
            </a:p>
          </p:txBody>
        </p:sp>
        <p:sp>
          <p:nvSpPr>
            <p:cNvPr id="43" name="ZoneTexte 42">
              <a:extLst>
                <a:ext uri="{FF2B5EF4-FFF2-40B4-BE49-F238E27FC236}">
                  <a16:creationId xmlns:a16="http://schemas.microsoft.com/office/drawing/2014/main" id="{3C482B32-7CE8-8076-88EB-35E76C3F104A}"/>
                </a:ext>
              </a:extLst>
            </p:cNvPr>
            <p:cNvSpPr txBox="1"/>
            <p:nvPr/>
          </p:nvSpPr>
          <p:spPr>
            <a:xfrm>
              <a:off x="6825990" y="5025644"/>
              <a:ext cx="513281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454545"/>
                  </a:solidFill>
                  <a:effectLst/>
                  <a:uLnTx/>
                  <a:uFillTx/>
                  <a:latin typeface="Verdana"/>
                  <a:ea typeface="+mn-ea"/>
                  <a:cs typeface="+mn-cs"/>
                </a:rPr>
                <a:t>GTIN</a:t>
              </a:r>
              <a:endParaRPr kumimoji="0" lang="en-US" sz="1000" i="0" u="none" strike="noStrike" kern="1200" cap="none" spc="0" normalizeH="0" baseline="0" noProof="0" dirty="0"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51" name="Flèche vers la droite 50">
              <a:extLst>
                <a:ext uri="{FF2B5EF4-FFF2-40B4-BE49-F238E27FC236}">
                  <a16:creationId xmlns:a16="http://schemas.microsoft.com/office/drawing/2014/main" id="{A1BEBD0B-DB22-6BFB-E6B3-FD54EC67A732}"/>
                </a:ext>
              </a:extLst>
            </p:cNvPr>
            <p:cNvSpPr/>
            <p:nvPr/>
          </p:nvSpPr>
          <p:spPr>
            <a:xfrm rot="10800000">
              <a:off x="7694870" y="4292112"/>
              <a:ext cx="2049814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pic>
          <p:nvPicPr>
            <p:cNvPr id="84" name="Image 83" descr="Une image contenant capture d’écran, Rectangle, ligne, conception&#10;&#10;Description générée automatiquement">
              <a:extLst>
                <a:ext uri="{FF2B5EF4-FFF2-40B4-BE49-F238E27FC236}">
                  <a16:creationId xmlns:a16="http://schemas.microsoft.com/office/drawing/2014/main" id="{4DCBF0CA-A371-D049-040F-573D3829020A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6805003" y="3735900"/>
              <a:ext cx="658838" cy="976898"/>
            </a:xfrm>
            <a:prstGeom prst="rect">
              <a:avLst/>
            </a:prstGeom>
          </p:spPr>
        </p:pic>
        <p:pic>
          <p:nvPicPr>
            <p:cNvPr id="85" name="Image 84" descr="Une image contenant capture d’écran, Rectangle, ligne, conception&#10;&#10;Description générée automatiquement">
              <a:extLst>
                <a:ext uri="{FF2B5EF4-FFF2-40B4-BE49-F238E27FC236}">
                  <a16:creationId xmlns:a16="http://schemas.microsoft.com/office/drawing/2014/main" id="{F88530B5-631A-B56D-6BFE-E9D61D25B25A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6664530" y="3803663"/>
              <a:ext cx="658838" cy="976898"/>
            </a:xfrm>
            <a:prstGeom prst="rect">
              <a:avLst/>
            </a:prstGeom>
          </p:spPr>
        </p:pic>
        <p:pic>
          <p:nvPicPr>
            <p:cNvPr id="86" name="Image 85" descr="Une image contenant capture d’écran, Rectangle, ligne, conception&#10;&#10;Description générée automatiquement">
              <a:extLst>
                <a:ext uri="{FF2B5EF4-FFF2-40B4-BE49-F238E27FC236}">
                  <a16:creationId xmlns:a16="http://schemas.microsoft.com/office/drawing/2014/main" id="{D93E43EA-617D-360E-D253-BFDA16F33B34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6529307" y="3869919"/>
              <a:ext cx="658838" cy="976898"/>
            </a:xfrm>
            <a:prstGeom prst="rect">
              <a:avLst/>
            </a:prstGeom>
          </p:spPr>
        </p:pic>
        <p:pic>
          <p:nvPicPr>
            <p:cNvPr id="88" name="Image 87" descr="Une image contenant Graphique, symbole, graphisme, Police&#10;&#10;Description générée automatiquement">
              <a:extLst>
                <a:ext uri="{FF2B5EF4-FFF2-40B4-BE49-F238E27FC236}">
                  <a16:creationId xmlns:a16="http://schemas.microsoft.com/office/drawing/2014/main" id="{6092F8F6-061E-B1AA-0890-52B5DD9321A5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7000831" y="4376734"/>
              <a:ext cx="577603" cy="515717"/>
            </a:xfrm>
            <a:prstGeom prst="rect">
              <a:avLst/>
            </a:prstGeom>
          </p:spPr>
        </p:pic>
      </p:grpSp>
      <p:grpSp>
        <p:nvGrpSpPr>
          <p:cNvPr id="99" name="Groupe 98">
            <a:extLst>
              <a:ext uri="{FF2B5EF4-FFF2-40B4-BE49-F238E27FC236}">
                <a16:creationId xmlns:a16="http://schemas.microsoft.com/office/drawing/2014/main" id="{EE07AD6B-45AD-4F00-0895-9C746A58985C}"/>
              </a:ext>
            </a:extLst>
          </p:cNvPr>
          <p:cNvGrpSpPr/>
          <p:nvPr/>
        </p:nvGrpSpPr>
        <p:grpSpPr>
          <a:xfrm>
            <a:off x="8672632" y="1841712"/>
            <a:ext cx="3039804" cy="3879804"/>
            <a:chOff x="8672632" y="1841712"/>
            <a:chExt cx="3039804" cy="3879804"/>
          </a:xfrm>
        </p:grpSpPr>
        <p:sp>
          <p:nvSpPr>
            <p:cNvPr id="34" name="ZoneTexte 33">
              <a:extLst>
                <a:ext uri="{FF2B5EF4-FFF2-40B4-BE49-F238E27FC236}">
                  <a16:creationId xmlns:a16="http://schemas.microsoft.com/office/drawing/2014/main" id="{4474DF6D-D27C-85E4-BA49-00BBE657BA6F}"/>
                </a:ext>
              </a:extLst>
            </p:cNvPr>
            <p:cNvSpPr txBox="1"/>
            <p:nvPr/>
          </p:nvSpPr>
          <p:spPr>
            <a:xfrm>
              <a:off x="8672632" y="5013630"/>
              <a:ext cx="2151888" cy="707886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Any discrepancies or inconsistencies in </a:t>
              </a:r>
              <a:r>
                <a:rPr lang="en-US" sz="1000" dirty="0" err="1"/>
                <a:t>synchronised</a:t>
              </a:r>
              <a:r>
                <a:rPr lang="en-US" sz="1000" dirty="0"/>
                <a:t> data are identified and resolved.</a:t>
              </a:r>
            </a:p>
          </p:txBody>
        </p:sp>
        <p:sp>
          <p:nvSpPr>
            <p:cNvPr id="52" name="Demi-tour 51">
              <a:extLst>
                <a:ext uri="{FF2B5EF4-FFF2-40B4-BE49-F238E27FC236}">
                  <a16:creationId xmlns:a16="http://schemas.microsoft.com/office/drawing/2014/main" id="{E5F37F88-880F-320F-E60C-72FE39C83F89}"/>
                </a:ext>
              </a:extLst>
            </p:cNvPr>
            <p:cNvSpPr/>
            <p:nvPr/>
          </p:nvSpPr>
          <p:spPr>
            <a:xfrm rot="5400000">
              <a:off x="9401353" y="2442000"/>
              <a:ext cx="2911371" cy="1710795"/>
            </a:xfrm>
            <a:prstGeom prst="uturnArrow">
              <a:avLst>
                <a:gd name="adj1" fmla="val 13590"/>
                <a:gd name="adj2" fmla="val 12989"/>
                <a:gd name="adj3" fmla="val 14190"/>
                <a:gd name="adj4" fmla="val 43750"/>
                <a:gd name="adj5" fmla="val 75000"/>
              </a:avLst>
            </a:prstGeom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solidFill>
                  <a:schemeClr val="tx1"/>
                </a:solidFill>
              </a:endParaRPr>
            </a:p>
          </p:txBody>
        </p:sp>
        <p:pic>
          <p:nvPicPr>
            <p:cNvPr id="82" name="Image 81" descr="Une image contenant triangle, ligne&#10;&#10;Description générée automatiquement">
              <a:extLst>
                <a:ext uri="{FF2B5EF4-FFF2-40B4-BE49-F238E27FC236}">
                  <a16:creationId xmlns:a16="http://schemas.microsoft.com/office/drawing/2014/main" id="{4F78B359-541F-CA7E-0EA6-E7A047600E88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9392778" y="4034665"/>
              <a:ext cx="760165" cy="678133"/>
            </a:xfrm>
            <a:prstGeom prst="rect">
              <a:avLst/>
            </a:prstGeom>
          </p:spPr>
        </p:pic>
        <p:pic>
          <p:nvPicPr>
            <p:cNvPr id="98" name="Image 97" descr="Une image contenant Graphique, Caractère coloré, symbole, graphisme&#10;&#10;Description générée automatiquement">
              <a:extLst>
                <a:ext uri="{FF2B5EF4-FFF2-40B4-BE49-F238E27FC236}">
                  <a16:creationId xmlns:a16="http://schemas.microsoft.com/office/drawing/2014/main" id="{86289298-0FF3-C562-C373-2475A09E39A1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9850984" y="4380509"/>
              <a:ext cx="592130" cy="424447"/>
            </a:xfrm>
            <a:prstGeom prst="rect">
              <a:avLst/>
            </a:prstGeom>
          </p:spPr>
        </p:pic>
      </p:grpSp>
      <p:grpSp>
        <p:nvGrpSpPr>
          <p:cNvPr id="97" name="Groupe 96">
            <a:extLst>
              <a:ext uri="{FF2B5EF4-FFF2-40B4-BE49-F238E27FC236}">
                <a16:creationId xmlns:a16="http://schemas.microsoft.com/office/drawing/2014/main" id="{1B637CA5-48BD-B784-0BAB-99EF0674C429}"/>
              </a:ext>
            </a:extLst>
          </p:cNvPr>
          <p:cNvGrpSpPr/>
          <p:nvPr/>
        </p:nvGrpSpPr>
        <p:grpSpPr>
          <a:xfrm>
            <a:off x="7524500" y="1711418"/>
            <a:ext cx="3300020" cy="1729427"/>
            <a:chOff x="7524500" y="1711418"/>
            <a:chExt cx="3300020" cy="1729427"/>
          </a:xfrm>
        </p:grpSpPr>
        <p:sp>
          <p:nvSpPr>
            <p:cNvPr id="27" name="ZoneTexte 26">
              <a:extLst>
                <a:ext uri="{FF2B5EF4-FFF2-40B4-BE49-F238E27FC236}">
                  <a16:creationId xmlns:a16="http://schemas.microsoft.com/office/drawing/2014/main" id="{4E681E51-4AFF-D6F7-1480-490739DA6E54}"/>
                </a:ext>
              </a:extLst>
            </p:cNvPr>
            <p:cNvSpPr txBox="1"/>
            <p:nvPr/>
          </p:nvSpPr>
          <p:spPr>
            <a:xfrm>
              <a:off x="8672632" y="2732959"/>
              <a:ext cx="2151888" cy="707886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Quality checks are performed to verify the accuracy and validity of the synchronized data.</a:t>
              </a:r>
            </a:p>
          </p:txBody>
        </p:sp>
        <p:sp>
          <p:nvSpPr>
            <p:cNvPr id="28" name="ZoneTexte 27">
              <a:extLst>
                <a:ext uri="{FF2B5EF4-FFF2-40B4-BE49-F238E27FC236}">
                  <a16:creationId xmlns:a16="http://schemas.microsoft.com/office/drawing/2014/main" id="{5F46A78F-7A61-5C9D-59B9-3716264D9A71}"/>
                </a:ext>
              </a:extLst>
            </p:cNvPr>
            <p:cNvSpPr txBox="1"/>
            <p:nvPr/>
          </p:nvSpPr>
          <p:spPr>
            <a:xfrm>
              <a:off x="9491934" y="2430225"/>
              <a:ext cx="513281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454545"/>
                  </a:solidFill>
                  <a:effectLst/>
                  <a:uLnTx/>
                  <a:uFillTx/>
                  <a:latin typeface="Verdana"/>
                  <a:ea typeface="+mn-ea"/>
                  <a:cs typeface="+mn-cs"/>
                </a:rPr>
                <a:t>GTIN</a:t>
              </a:r>
              <a:endParaRPr kumimoji="0" lang="en-US" sz="1000" i="0" u="none" strike="noStrike" kern="1200" cap="none" spc="0" normalizeH="0" baseline="0" noProof="0" dirty="0"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49" name="Flèche vers la droite 48">
              <a:extLst>
                <a:ext uri="{FF2B5EF4-FFF2-40B4-BE49-F238E27FC236}">
                  <a16:creationId xmlns:a16="http://schemas.microsoft.com/office/drawing/2014/main" id="{78C84C04-9DB6-2E4A-6FC9-FD74E9673128}"/>
                </a:ext>
              </a:extLst>
            </p:cNvPr>
            <p:cNvSpPr/>
            <p:nvPr/>
          </p:nvSpPr>
          <p:spPr>
            <a:xfrm>
              <a:off x="7524500" y="1711418"/>
              <a:ext cx="1653396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pic>
          <p:nvPicPr>
            <p:cNvPr id="79" name="Image 78" descr="Une image contenant cercle, Graphique, créativité&#10;&#10;Description générée automatiquement">
              <a:extLst>
                <a:ext uri="{FF2B5EF4-FFF2-40B4-BE49-F238E27FC236}">
                  <a16:creationId xmlns:a16="http://schemas.microsoft.com/office/drawing/2014/main" id="{245F2F13-8C17-9F1D-A40A-E7497B657467}"/>
                </a:ext>
              </a:extLst>
            </p:cNvPr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9363325" y="1756558"/>
              <a:ext cx="817945" cy="390383"/>
            </a:xfrm>
            <a:prstGeom prst="rect">
              <a:avLst/>
            </a:prstGeom>
          </p:spPr>
        </p:pic>
        <p:pic>
          <p:nvPicPr>
            <p:cNvPr id="80" name="Image 79" descr="Une image contenant Graphique, Caractère coloré, symbole, graphisme&#10;&#10;Description générée automatiquement">
              <a:extLst>
                <a:ext uri="{FF2B5EF4-FFF2-40B4-BE49-F238E27FC236}">
                  <a16:creationId xmlns:a16="http://schemas.microsoft.com/office/drawing/2014/main" id="{F0B8E12F-EA4A-E0DD-0ED2-3E6E86651458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9885205" y="1902032"/>
              <a:ext cx="592130" cy="424447"/>
            </a:xfrm>
            <a:prstGeom prst="rect">
              <a:avLst/>
            </a:prstGeom>
          </p:spPr>
        </p:pic>
      </p:grpSp>
      <p:grpSp>
        <p:nvGrpSpPr>
          <p:cNvPr id="96" name="Groupe 95">
            <a:extLst>
              <a:ext uri="{FF2B5EF4-FFF2-40B4-BE49-F238E27FC236}">
                <a16:creationId xmlns:a16="http://schemas.microsoft.com/office/drawing/2014/main" id="{360DB840-8285-F7F0-98AA-E65D916A90AB}"/>
              </a:ext>
            </a:extLst>
          </p:cNvPr>
          <p:cNvGrpSpPr/>
          <p:nvPr/>
        </p:nvGrpSpPr>
        <p:grpSpPr>
          <a:xfrm>
            <a:off x="4314892" y="1340274"/>
            <a:ext cx="3843684" cy="2100571"/>
            <a:chOff x="4314892" y="1340274"/>
            <a:chExt cx="3843684" cy="2100571"/>
          </a:xfrm>
        </p:grpSpPr>
        <p:sp>
          <p:nvSpPr>
            <p:cNvPr id="25" name="ZoneTexte 24">
              <a:extLst>
                <a:ext uri="{FF2B5EF4-FFF2-40B4-BE49-F238E27FC236}">
                  <a16:creationId xmlns:a16="http://schemas.microsoft.com/office/drawing/2014/main" id="{386E78F7-B15D-D8AC-7111-8E58B980CC13}"/>
                </a:ext>
              </a:extLst>
            </p:cNvPr>
            <p:cNvSpPr txBox="1"/>
            <p:nvPr/>
          </p:nvSpPr>
          <p:spPr>
            <a:xfrm>
              <a:off x="6006688" y="2732959"/>
              <a:ext cx="2151888" cy="707886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The hospital executes the </a:t>
              </a:r>
              <a:r>
                <a:rPr lang="en-US" sz="1000" dirty="0" err="1"/>
                <a:t>synchronisation</a:t>
              </a:r>
              <a:r>
                <a:rPr lang="en-US" sz="1000" dirty="0"/>
                <a:t> process to compare and update data in its catalogue.</a:t>
              </a:r>
            </a:p>
          </p:txBody>
        </p:sp>
        <p:sp>
          <p:nvSpPr>
            <p:cNvPr id="26" name="ZoneTexte 25">
              <a:extLst>
                <a:ext uri="{FF2B5EF4-FFF2-40B4-BE49-F238E27FC236}">
                  <a16:creationId xmlns:a16="http://schemas.microsoft.com/office/drawing/2014/main" id="{5ECBF96A-9351-77FF-9F39-307947B80184}"/>
                </a:ext>
              </a:extLst>
            </p:cNvPr>
            <p:cNvSpPr txBox="1"/>
            <p:nvPr/>
          </p:nvSpPr>
          <p:spPr>
            <a:xfrm>
              <a:off x="6825990" y="2430225"/>
              <a:ext cx="513281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454545"/>
                  </a:solidFill>
                  <a:effectLst/>
                  <a:uLnTx/>
                  <a:uFillTx/>
                  <a:latin typeface="Verdana"/>
                  <a:ea typeface="+mn-ea"/>
                  <a:cs typeface="+mn-cs"/>
                </a:rPr>
                <a:t>GTIN</a:t>
              </a:r>
              <a:endParaRPr kumimoji="0" lang="en-US" sz="1000" i="0" u="none" strike="noStrike" kern="1200" cap="none" spc="0" normalizeH="0" baseline="0" noProof="0" dirty="0"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48" name="Flèche vers la droite 47">
              <a:extLst>
                <a:ext uri="{FF2B5EF4-FFF2-40B4-BE49-F238E27FC236}">
                  <a16:creationId xmlns:a16="http://schemas.microsoft.com/office/drawing/2014/main" id="{E07973AE-0340-FFC0-FFBA-ADDD1036DBB3}"/>
                </a:ext>
              </a:extLst>
            </p:cNvPr>
            <p:cNvSpPr/>
            <p:nvPr/>
          </p:nvSpPr>
          <p:spPr>
            <a:xfrm>
              <a:off x="4314892" y="1711418"/>
              <a:ext cx="1653396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pic>
          <p:nvPicPr>
            <p:cNvPr id="70" name="Image 69" descr="Une image contenant capture d’écran, Rectangle, ligne, conception&#10;&#10;Description générée automatiquement">
              <a:extLst>
                <a:ext uri="{FF2B5EF4-FFF2-40B4-BE49-F238E27FC236}">
                  <a16:creationId xmlns:a16="http://schemas.microsoft.com/office/drawing/2014/main" id="{81B8ACBE-0890-D0EE-BEB2-4C54A07DFC0A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6393599" y="1340274"/>
              <a:ext cx="658838" cy="976898"/>
            </a:xfrm>
            <a:prstGeom prst="rect">
              <a:avLst/>
            </a:prstGeom>
          </p:spPr>
        </p:pic>
        <p:pic>
          <p:nvPicPr>
            <p:cNvPr id="71" name="Image 70" descr="Une image contenant capture d’écran, Rectangle, ligne, conception&#10;&#10;Description générée automatiquement">
              <a:extLst>
                <a:ext uri="{FF2B5EF4-FFF2-40B4-BE49-F238E27FC236}">
                  <a16:creationId xmlns:a16="http://schemas.microsoft.com/office/drawing/2014/main" id="{BF537660-2A5A-5F2F-1C36-824FF401B893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7113277" y="1340274"/>
              <a:ext cx="658838" cy="976898"/>
            </a:xfrm>
            <a:prstGeom prst="rect">
              <a:avLst/>
            </a:prstGeom>
          </p:spPr>
        </p:pic>
        <p:pic>
          <p:nvPicPr>
            <p:cNvPr id="72" name="Image 71" descr="Une image contenant Graphique, Caractère coloré, symbole, graphisme&#10;&#10;Description générée automatiquement">
              <a:extLst>
                <a:ext uri="{FF2B5EF4-FFF2-40B4-BE49-F238E27FC236}">
                  <a16:creationId xmlns:a16="http://schemas.microsoft.com/office/drawing/2014/main" id="{24E896FE-EE05-8362-D420-6755D2E5A329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7488208" y="1902032"/>
              <a:ext cx="592130" cy="424447"/>
            </a:xfrm>
            <a:prstGeom prst="rect">
              <a:avLst/>
            </a:prstGeom>
          </p:spPr>
        </p:pic>
        <p:sp>
          <p:nvSpPr>
            <p:cNvPr id="74" name="Flèche vers la droite 73">
              <a:extLst>
                <a:ext uri="{FF2B5EF4-FFF2-40B4-BE49-F238E27FC236}">
                  <a16:creationId xmlns:a16="http://schemas.microsoft.com/office/drawing/2014/main" id="{043A9D70-19EA-9F54-305A-34FA0ABFFF60}"/>
                </a:ext>
              </a:extLst>
            </p:cNvPr>
            <p:cNvSpPr/>
            <p:nvPr/>
          </p:nvSpPr>
          <p:spPr>
            <a:xfrm>
              <a:off x="6890516" y="1698695"/>
              <a:ext cx="499038" cy="237301"/>
            </a:xfrm>
            <a:prstGeom prst="rightArrow">
              <a:avLst/>
            </a:prstGeom>
            <a:solidFill>
              <a:schemeClr val="accent4"/>
            </a:solidFill>
            <a:ln w="1905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75" name="Flèche vers la droite 74">
              <a:extLst>
                <a:ext uri="{FF2B5EF4-FFF2-40B4-BE49-F238E27FC236}">
                  <a16:creationId xmlns:a16="http://schemas.microsoft.com/office/drawing/2014/main" id="{5DC935FA-44DE-5188-A57B-9A0D9411FDEA}"/>
                </a:ext>
              </a:extLst>
            </p:cNvPr>
            <p:cNvSpPr/>
            <p:nvPr/>
          </p:nvSpPr>
          <p:spPr>
            <a:xfrm rot="10800000">
              <a:off x="6814973" y="1484148"/>
              <a:ext cx="499038" cy="237301"/>
            </a:xfrm>
            <a:prstGeom prst="rightArrow">
              <a:avLst/>
            </a:prstGeom>
            <a:solidFill>
              <a:schemeClr val="accent4"/>
            </a:solidFill>
            <a:ln w="1905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</p:grpSp>
      <p:grpSp>
        <p:nvGrpSpPr>
          <p:cNvPr id="95" name="Groupe 94">
            <a:extLst>
              <a:ext uri="{FF2B5EF4-FFF2-40B4-BE49-F238E27FC236}">
                <a16:creationId xmlns:a16="http://schemas.microsoft.com/office/drawing/2014/main" id="{09611CDE-2A24-24E5-715D-0E489CDA7732}"/>
              </a:ext>
            </a:extLst>
          </p:cNvPr>
          <p:cNvGrpSpPr/>
          <p:nvPr/>
        </p:nvGrpSpPr>
        <p:grpSpPr>
          <a:xfrm>
            <a:off x="1857629" y="1340274"/>
            <a:ext cx="3418373" cy="1946683"/>
            <a:chOff x="1857629" y="1340274"/>
            <a:chExt cx="3418373" cy="1946683"/>
          </a:xfrm>
        </p:grpSpPr>
        <p:sp>
          <p:nvSpPr>
            <p:cNvPr id="14" name="Flèche vers la droite 13">
              <a:extLst>
                <a:ext uri="{FF2B5EF4-FFF2-40B4-BE49-F238E27FC236}">
                  <a16:creationId xmlns:a16="http://schemas.microsoft.com/office/drawing/2014/main" id="{0CC6F34E-9488-E654-0E4D-F8729424E635}"/>
                </a:ext>
              </a:extLst>
            </p:cNvPr>
            <p:cNvSpPr/>
            <p:nvPr/>
          </p:nvSpPr>
          <p:spPr>
            <a:xfrm>
              <a:off x="1857629" y="1711418"/>
              <a:ext cx="1653396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15" name="ZoneTexte 14">
              <a:extLst>
                <a:ext uri="{FF2B5EF4-FFF2-40B4-BE49-F238E27FC236}">
                  <a16:creationId xmlns:a16="http://schemas.microsoft.com/office/drawing/2014/main" id="{F4A05D15-F611-9E23-569F-90223C73511C}"/>
                </a:ext>
              </a:extLst>
            </p:cNvPr>
            <p:cNvSpPr txBox="1"/>
            <p:nvPr/>
          </p:nvSpPr>
          <p:spPr>
            <a:xfrm>
              <a:off x="3124114" y="2732959"/>
              <a:ext cx="2151888" cy="553998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The hospital validates the received data according to its internal standards.</a:t>
              </a:r>
            </a:p>
          </p:txBody>
        </p:sp>
        <p:sp>
          <p:nvSpPr>
            <p:cNvPr id="16" name="ZoneTexte 15">
              <a:extLst>
                <a:ext uri="{FF2B5EF4-FFF2-40B4-BE49-F238E27FC236}">
                  <a16:creationId xmlns:a16="http://schemas.microsoft.com/office/drawing/2014/main" id="{BF45A3F7-934F-7273-89B1-3D6E9F95ED62}"/>
                </a:ext>
              </a:extLst>
            </p:cNvPr>
            <p:cNvSpPr txBox="1"/>
            <p:nvPr/>
          </p:nvSpPr>
          <p:spPr>
            <a:xfrm>
              <a:off x="3943416" y="2430225"/>
              <a:ext cx="513281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454545"/>
                  </a:solidFill>
                  <a:effectLst/>
                  <a:uLnTx/>
                  <a:uFillTx/>
                  <a:latin typeface="Verdana"/>
                  <a:ea typeface="+mn-ea"/>
                  <a:cs typeface="+mn-cs"/>
                </a:rPr>
                <a:t>GTIN</a:t>
              </a:r>
              <a:endParaRPr kumimoji="0" lang="en-US" sz="1000" i="0" u="none" strike="noStrike" kern="1200" cap="none" spc="0" normalizeH="0" baseline="0" noProof="0" dirty="0"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pic>
          <p:nvPicPr>
            <p:cNvPr id="67" name="Image 66" descr="Une image contenant capture d’écran, Rectangle, ligne, conception&#10;&#10;Description générée automatiquement">
              <a:extLst>
                <a:ext uri="{FF2B5EF4-FFF2-40B4-BE49-F238E27FC236}">
                  <a16:creationId xmlns:a16="http://schemas.microsoft.com/office/drawing/2014/main" id="{E244980A-B574-3F7B-63F9-A1717041952F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3859644" y="1340274"/>
              <a:ext cx="658838" cy="976898"/>
            </a:xfrm>
            <a:prstGeom prst="rect">
              <a:avLst/>
            </a:prstGeom>
          </p:spPr>
        </p:pic>
        <p:pic>
          <p:nvPicPr>
            <p:cNvPr id="65" name="Image 64" descr="Une image contenant Graphique, Caractère coloré, symbole, graphisme&#10;&#10;Description générée automatiquement">
              <a:extLst>
                <a:ext uri="{FF2B5EF4-FFF2-40B4-BE49-F238E27FC236}">
                  <a16:creationId xmlns:a16="http://schemas.microsoft.com/office/drawing/2014/main" id="{8E669739-0D1E-4F6E-539C-C63F4F9BC810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4222417" y="1841712"/>
              <a:ext cx="592130" cy="424447"/>
            </a:xfrm>
            <a:prstGeom prst="rect">
              <a:avLst/>
            </a:prstGeom>
          </p:spPr>
        </p:pic>
      </p:grpSp>
      <p:grpSp>
        <p:nvGrpSpPr>
          <p:cNvPr id="93" name="Groupe 92">
            <a:extLst>
              <a:ext uri="{FF2B5EF4-FFF2-40B4-BE49-F238E27FC236}">
                <a16:creationId xmlns:a16="http://schemas.microsoft.com/office/drawing/2014/main" id="{84F1A1C4-FF17-CCE4-F263-43C9098266B0}"/>
              </a:ext>
            </a:extLst>
          </p:cNvPr>
          <p:cNvGrpSpPr/>
          <p:nvPr/>
        </p:nvGrpSpPr>
        <p:grpSpPr>
          <a:xfrm>
            <a:off x="92653" y="1003437"/>
            <a:ext cx="3327432" cy="5601327"/>
            <a:chOff x="92653" y="1003437"/>
            <a:chExt cx="3327432" cy="5601327"/>
          </a:xfrm>
        </p:grpSpPr>
        <p:sp>
          <p:nvSpPr>
            <p:cNvPr id="69" name="Demi-tour 68">
              <a:extLst>
                <a:ext uri="{FF2B5EF4-FFF2-40B4-BE49-F238E27FC236}">
                  <a16:creationId xmlns:a16="http://schemas.microsoft.com/office/drawing/2014/main" id="{84B43728-5620-28DD-779E-AD2516A9BBEE}"/>
                </a:ext>
              </a:extLst>
            </p:cNvPr>
            <p:cNvSpPr/>
            <p:nvPr/>
          </p:nvSpPr>
          <p:spPr>
            <a:xfrm>
              <a:off x="649964" y="1171130"/>
              <a:ext cx="1207665" cy="538540"/>
            </a:xfrm>
            <a:prstGeom prst="uturnArrow">
              <a:avLst>
                <a:gd name="adj1" fmla="val 25547"/>
                <a:gd name="adj2" fmla="val 25000"/>
                <a:gd name="adj3" fmla="val 26148"/>
                <a:gd name="adj4" fmla="val 43750"/>
                <a:gd name="adj5" fmla="val 78229"/>
              </a:avLst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tx1"/>
                </a:solidFill>
              </a:endParaRPr>
            </a:p>
          </p:txBody>
        </p:sp>
        <p:sp>
          <p:nvSpPr>
            <p:cNvPr id="22" name="ZoneTexte 21">
              <a:extLst>
                <a:ext uri="{FF2B5EF4-FFF2-40B4-BE49-F238E27FC236}">
                  <a16:creationId xmlns:a16="http://schemas.microsoft.com/office/drawing/2014/main" id="{C11D3862-2AA7-5D58-C9AC-B415A4A22CE2}"/>
                </a:ext>
              </a:extLst>
            </p:cNvPr>
            <p:cNvSpPr txBox="1"/>
            <p:nvPr/>
          </p:nvSpPr>
          <p:spPr>
            <a:xfrm>
              <a:off x="92653" y="2732959"/>
              <a:ext cx="2151888" cy="553998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Supplier/GPO transfers the prepared master data to the hospital.</a:t>
              </a:r>
            </a:p>
          </p:txBody>
        </p:sp>
        <p:sp>
          <p:nvSpPr>
            <p:cNvPr id="23" name="ZoneTexte 22">
              <a:extLst>
                <a:ext uri="{FF2B5EF4-FFF2-40B4-BE49-F238E27FC236}">
                  <a16:creationId xmlns:a16="http://schemas.microsoft.com/office/drawing/2014/main" id="{59DC5F50-9BD8-0066-F1DF-C1531777FD28}"/>
                </a:ext>
              </a:extLst>
            </p:cNvPr>
            <p:cNvSpPr txBox="1"/>
            <p:nvPr/>
          </p:nvSpPr>
          <p:spPr>
            <a:xfrm>
              <a:off x="749250" y="2430225"/>
              <a:ext cx="838691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GLN/GTIN</a:t>
              </a:r>
            </a:p>
          </p:txBody>
        </p:sp>
        <p:sp>
          <p:nvSpPr>
            <p:cNvPr id="24" name="ZoneTexte 23">
              <a:extLst>
                <a:ext uri="{FF2B5EF4-FFF2-40B4-BE49-F238E27FC236}">
                  <a16:creationId xmlns:a16="http://schemas.microsoft.com/office/drawing/2014/main" id="{9005BBD0-8009-ED51-FB67-CF50D3A3970C}"/>
                </a:ext>
              </a:extLst>
            </p:cNvPr>
            <p:cNvSpPr txBox="1"/>
            <p:nvPr/>
          </p:nvSpPr>
          <p:spPr>
            <a:xfrm>
              <a:off x="177586" y="6358543"/>
              <a:ext cx="3242499" cy="246221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r>
                <a:rPr lang="en-US" sz="1000" dirty="0"/>
                <a:t>GPO: Group purchasing organizations</a:t>
              </a:r>
            </a:p>
          </p:txBody>
        </p:sp>
        <p:pic>
          <p:nvPicPr>
            <p:cNvPr id="56" name="Image 55" descr="Une image contenant capture d’écran, Graphique, texte, graphisme&#10;&#10;Description générée automatiquement">
              <a:extLst>
                <a:ext uri="{FF2B5EF4-FFF2-40B4-BE49-F238E27FC236}">
                  <a16:creationId xmlns:a16="http://schemas.microsoft.com/office/drawing/2014/main" id="{15DC68AE-D065-50A1-7D77-B9460407609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15432" y="1615548"/>
              <a:ext cx="834875" cy="550845"/>
            </a:xfrm>
            <a:prstGeom prst="rect">
              <a:avLst/>
            </a:prstGeom>
          </p:spPr>
        </p:pic>
        <p:pic>
          <p:nvPicPr>
            <p:cNvPr id="60" name="Image 59" descr="Une image contenant capture d’écran, Rectangle, bleu, Graphique&#10;&#10;Description générée automatiquement">
              <a:extLst>
                <a:ext uri="{FF2B5EF4-FFF2-40B4-BE49-F238E27FC236}">
                  <a16:creationId xmlns:a16="http://schemas.microsoft.com/office/drawing/2014/main" id="{E336336E-D0FB-8D7F-AA3C-655B14493B9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260350" y="1606570"/>
              <a:ext cx="889670" cy="564069"/>
            </a:xfrm>
            <a:prstGeom prst="rect">
              <a:avLst/>
            </a:prstGeom>
          </p:spPr>
        </p:pic>
        <p:pic>
          <p:nvPicPr>
            <p:cNvPr id="68" name="Image 67" descr="Une image contenant capture d’écran, Rectangle, ligne, conception&#10;&#10;Description générée automatiquement">
              <a:extLst>
                <a:ext uri="{FF2B5EF4-FFF2-40B4-BE49-F238E27FC236}">
                  <a16:creationId xmlns:a16="http://schemas.microsoft.com/office/drawing/2014/main" id="{FB961140-E803-174B-94AE-C167C52FDB8D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013906" y="1003437"/>
              <a:ext cx="393902" cy="584062"/>
            </a:xfrm>
            <a:prstGeom prst="rect">
              <a:avLst/>
            </a:prstGeom>
          </p:spPr>
        </p:pic>
      </p:grpSp>
      <p:grpSp>
        <p:nvGrpSpPr>
          <p:cNvPr id="3" name="Groupe 2">
            <a:extLst>
              <a:ext uri="{FF2B5EF4-FFF2-40B4-BE49-F238E27FC236}">
                <a16:creationId xmlns:a16="http://schemas.microsoft.com/office/drawing/2014/main" id="{B2DDA470-CF8A-02A6-2706-C0219F4B0236}"/>
              </a:ext>
            </a:extLst>
          </p:cNvPr>
          <p:cNvGrpSpPr/>
          <p:nvPr/>
        </p:nvGrpSpPr>
        <p:grpSpPr>
          <a:xfrm>
            <a:off x="177586" y="1089061"/>
            <a:ext cx="11791807" cy="5752100"/>
            <a:chOff x="177586" y="1089061"/>
            <a:chExt cx="11791807" cy="5752100"/>
          </a:xfrm>
        </p:grpSpPr>
        <p:grpSp>
          <p:nvGrpSpPr>
            <p:cNvPr id="94" name="Groupe 93">
              <a:extLst>
                <a:ext uri="{FF2B5EF4-FFF2-40B4-BE49-F238E27FC236}">
                  <a16:creationId xmlns:a16="http://schemas.microsoft.com/office/drawing/2014/main" id="{6444C167-AC10-DCF2-206B-077206A15CFB}"/>
                </a:ext>
              </a:extLst>
            </p:cNvPr>
            <p:cNvGrpSpPr/>
            <p:nvPr/>
          </p:nvGrpSpPr>
          <p:grpSpPr>
            <a:xfrm>
              <a:off x="302655" y="1089061"/>
              <a:ext cx="11666738" cy="5161591"/>
              <a:chOff x="302655" y="1089061"/>
              <a:chExt cx="11666738" cy="5161591"/>
            </a:xfrm>
          </p:grpSpPr>
          <p:sp>
            <p:nvSpPr>
              <p:cNvPr id="53" name="ZoneTexte 52">
                <a:extLst>
                  <a:ext uri="{FF2B5EF4-FFF2-40B4-BE49-F238E27FC236}">
                    <a16:creationId xmlns:a16="http://schemas.microsoft.com/office/drawing/2014/main" id="{50E9324D-DF85-1E98-C56C-1874A2556254}"/>
                  </a:ext>
                </a:extLst>
              </p:cNvPr>
              <p:cNvSpPr txBox="1"/>
              <p:nvPr/>
            </p:nvSpPr>
            <p:spPr>
              <a:xfrm>
                <a:off x="302655" y="5234989"/>
                <a:ext cx="2462188" cy="1015663"/>
              </a:xfrm>
              <a:prstGeom prst="rect">
                <a:avLst/>
              </a:prstGeom>
              <a:solidFill>
                <a:schemeClr val="accent5">
                  <a:lumMod val="75000"/>
                </a:schemeClr>
              </a:solidFill>
              <a:effectLst/>
            </p:spPr>
            <p:txBody>
              <a:bodyPr wrap="square">
                <a:spAutoFit/>
              </a:bodyPr>
              <a:lstStyle/>
              <a:p>
                <a:r>
                  <a:rPr lang="en-US" sz="1000" dirty="0">
                    <a:solidFill>
                      <a:schemeClr val="bg1"/>
                    </a:solidFill>
                  </a:rPr>
                  <a:t>This process may include intermediate players (IMS SP or SP managing the catalogue) depending on the specific infrastructure and tools used by the vendor and hospital.</a:t>
                </a:r>
              </a:p>
            </p:txBody>
          </p:sp>
          <p:sp>
            <p:nvSpPr>
              <p:cNvPr id="54" name="Rectangle 53">
                <a:extLst>
                  <a:ext uri="{FF2B5EF4-FFF2-40B4-BE49-F238E27FC236}">
                    <a16:creationId xmlns:a16="http://schemas.microsoft.com/office/drawing/2014/main" id="{724E8753-D89B-C1E2-53CA-4FA670B6952A}"/>
                  </a:ext>
                </a:extLst>
              </p:cNvPr>
              <p:cNvSpPr/>
              <p:nvPr/>
            </p:nvSpPr>
            <p:spPr>
              <a:xfrm>
                <a:off x="2702103" y="1089061"/>
                <a:ext cx="9267290" cy="5095982"/>
              </a:xfrm>
              <a:prstGeom prst="rect">
                <a:avLst/>
              </a:prstGeom>
              <a:noFill/>
              <a:ln w="127000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sp>
          <p:nvSpPr>
            <p:cNvPr id="2" name="ZoneTexte 1">
              <a:extLst>
                <a:ext uri="{FF2B5EF4-FFF2-40B4-BE49-F238E27FC236}">
                  <a16:creationId xmlns:a16="http://schemas.microsoft.com/office/drawing/2014/main" id="{7BB4E616-FB85-ABBD-76DC-4A158194EA6B}"/>
                </a:ext>
              </a:extLst>
            </p:cNvPr>
            <p:cNvSpPr txBox="1"/>
            <p:nvPr/>
          </p:nvSpPr>
          <p:spPr>
            <a:xfrm>
              <a:off x="177586" y="6594940"/>
              <a:ext cx="5112231" cy="246221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r>
                <a:rPr lang="en-US" sz="1000" dirty="0"/>
                <a:t>IMS SP: Inventory Management System Solution Provider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1660836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 2013 – 2022">
  <a:themeElements>
    <a:clrScheme name="Personnalisé 1">
      <a:dk1>
        <a:srgbClr val="000000"/>
      </a:dk1>
      <a:lt1>
        <a:srgbClr val="FFFFFF"/>
      </a:lt1>
      <a:dk2>
        <a:srgbClr val="213368"/>
      </a:dk2>
      <a:lt2>
        <a:srgbClr val="DDDDDD"/>
      </a:lt2>
      <a:accent1>
        <a:srgbClr val="98E1F2"/>
      </a:accent1>
      <a:accent2>
        <a:srgbClr val="C6E4D2"/>
      </a:accent2>
      <a:accent3>
        <a:srgbClr val="CBE2A9"/>
      </a:accent3>
      <a:accent4>
        <a:srgbClr val="FBDFA6"/>
      </a:accent4>
      <a:accent5>
        <a:srgbClr val="F6B6CC"/>
      </a:accent5>
      <a:accent6>
        <a:srgbClr val="E8CFE2"/>
      </a:accent6>
      <a:hlink>
        <a:srgbClr val="00B6DE"/>
      </a:hlink>
      <a:folHlink>
        <a:srgbClr val="213368"/>
      </a:folHlink>
    </a:clrScheme>
    <a:fontScheme name="GS1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526</TotalTime>
  <Words>1827</Words>
  <Application>Microsoft Macintosh PowerPoint</Application>
  <PresentationFormat>Grand écran</PresentationFormat>
  <Paragraphs>335</Paragraphs>
  <Slides>34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34</vt:i4>
      </vt:variant>
    </vt:vector>
  </HeadingPairs>
  <TitlesOfParts>
    <vt:vector size="37" baseType="lpstr">
      <vt:lpstr>Arial</vt:lpstr>
      <vt:lpstr>Verdana</vt:lpstr>
      <vt:lpstr>Thème Office 2013 – 2022</vt:lpstr>
      <vt:lpstr>Definition of business process</vt:lpstr>
      <vt:lpstr>Master Data Alignment process</vt:lpstr>
      <vt:lpstr>Master Data Alignment process</vt:lpstr>
      <vt:lpstr>Master Data Alignment process</vt:lpstr>
      <vt:lpstr>Master Data Alignment process</vt:lpstr>
      <vt:lpstr>Master Data Alignment process</vt:lpstr>
      <vt:lpstr>Master Data Alignment process</vt:lpstr>
      <vt:lpstr>Master Data Alignment process</vt:lpstr>
      <vt:lpstr>Master Data Alignment process</vt:lpstr>
      <vt:lpstr>Basic catalogue management (HCP)</vt:lpstr>
      <vt:lpstr>Basic catalogue management (HCP)</vt:lpstr>
      <vt:lpstr>Basic catalogue management (HCP)</vt:lpstr>
      <vt:lpstr>Basic catalogue management (HCP)</vt:lpstr>
      <vt:lpstr>Basic catalogue management (HCP)</vt:lpstr>
      <vt:lpstr>Basic catalogue management (HCP)</vt:lpstr>
      <vt:lpstr>Basic catalogue management (HCP)</vt:lpstr>
      <vt:lpstr>Basic catalogue management (HCP)</vt:lpstr>
      <vt:lpstr>Basic catalogue management (HCP)</vt:lpstr>
      <vt:lpstr>Basic catalogue management (HCP)</vt:lpstr>
      <vt:lpstr>Basic catalogue management (HCP)</vt:lpstr>
      <vt:lpstr>Basic catalogue management (HCP)</vt:lpstr>
      <vt:lpstr>Basic catalogue management (HCP)</vt:lpstr>
      <vt:lpstr>Basic catalogue management (HCP)</vt:lpstr>
      <vt:lpstr>Basic catalogue management (HCP)</vt:lpstr>
      <vt:lpstr>Basic catalogue management (HCP)</vt:lpstr>
      <vt:lpstr>Catalogue data flow</vt:lpstr>
      <vt:lpstr>Catalogue data flow</vt:lpstr>
      <vt:lpstr>Catalogue data flow</vt:lpstr>
      <vt:lpstr>Catalogue data flow</vt:lpstr>
      <vt:lpstr>Catalogue data flow</vt:lpstr>
      <vt:lpstr>Catalogue data flow</vt:lpstr>
      <vt:lpstr>Catalogue data flow</vt:lpstr>
      <vt:lpstr>Catalogue data flow</vt:lpstr>
      <vt:lpstr>Benefits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André Thijsen (visible)</dc:creator>
  <cp:lastModifiedBy>André Thijsen (visible)</cp:lastModifiedBy>
  <cp:revision>51</cp:revision>
  <dcterms:created xsi:type="dcterms:W3CDTF">2023-01-10T11:12:26Z</dcterms:created>
  <dcterms:modified xsi:type="dcterms:W3CDTF">2024-12-05T09:47:13Z</dcterms:modified>
</cp:coreProperties>
</file>