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3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53"/>
    <p:restoredTop sz="96327"/>
  </p:normalViewPr>
  <p:slideViewPr>
    <p:cSldViewPr snapToGrid="0">
      <p:cViewPr varScale="1">
        <p:scale>
          <a:sx n="199" d="100"/>
          <a:sy n="199" d="100"/>
        </p:scale>
        <p:origin x="184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3.png"/><Relationship Id="rId5" Type="http://schemas.openxmlformats.org/officeDocument/2006/relationships/image" Target="../media/image4.png"/><Relationship Id="rId10" Type="http://schemas.openxmlformats.org/officeDocument/2006/relationships/image" Target="../media/image2.png"/><Relationship Id="rId4" Type="http://schemas.openxmlformats.org/officeDocument/2006/relationships/image" Target="../media/image11.png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10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Interventional radiology (IR) is a medical specialty that employs minimally invasive image-guided procedures to diagnose and treat </a:t>
            </a:r>
            <a:r>
              <a:rPr lang="en-US" sz="20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diseases.This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process details a patient going through the interventional radiology process. Scanning implants at the point of care enables accurate data to be captured in both the Electronic Health Record (EHR) &amp; Inventory Management System (IMS) enabling efficient data entry, recall and re-ordering.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</a:t>
            </a:r>
            <a:r>
              <a:rPr lang="en-US" dirty="0">
                <a:latin typeface="+mn-lt"/>
              </a:rPr>
              <a:t>– 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Scanning implants at the point of care</a:t>
            </a:r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CF29FCD8-A464-3EA6-5D8A-64E252760CDA}"/>
              </a:ext>
            </a:extLst>
          </p:cNvPr>
          <p:cNvGrpSpPr/>
          <p:nvPr/>
        </p:nvGrpSpPr>
        <p:grpSpPr>
          <a:xfrm>
            <a:off x="8519894" y="1093499"/>
            <a:ext cx="2642909" cy="2157294"/>
            <a:chOff x="8538434" y="1093499"/>
            <a:chExt cx="2642909" cy="2157294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3EE58386-AE04-EF47-55FB-042E62A58114}"/>
                </a:ext>
              </a:extLst>
            </p:cNvPr>
            <p:cNvSpPr/>
            <p:nvPr/>
          </p:nvSpPr>
          <p:spPr>
            <a:xfrm rot="16200000">
              <a:off x="9416287" y="2576707"/>
              <a:ext cx="88720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E5A020AE-37A5-5770-D908-023A4B59DABE}"/>
                </a:ext>
              </a:extLst>
            </p:cNvPr>
            <p:cNvSpPr txBox="1"/>
            <p:nvPr/>
          </p:nvSpPr>
          <p:spPr>
            <a:xfrm>
              <a:off x="8538434" y="1945018"/>
              <a:ext cx="264290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captured in EHR</a:t>
              </a:r>
            </a:p>
          </p:txBody>
        </p:sp>
        <p:pic>
          <p:nvPicPr>
            <p:cNvPr id="89" name="Image 88">
              <a:extLst>
                <a:ext uri="{FF2B5EF4-FFF2-40B4-BE49-F238E27FC236}">
                  <a16:creationId xmlns:a16="http://schemas.microsoft.com/office/drawing/2014/main" id="{FEE7F5D5-DEC6-875D-F6C8-1D4B702B1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10321" y="1093499"/>
              <a:ext cx="997461" cy="727430"/>
            </a:xfrm>
            <a:prstGeom prst="rect">
              <a:avLst/>
            </a:prstGeom>
          </p:spPr>
        </p:pic>
        <p:pic>
          <p:nvPicPr>
            <p:cNvPr id="12" name="Image 11" descr="Une image contenant croquis, dessin, conception, noir et blanc&#10;&#10;Description générée automatiquement">
              <a:extLst>
                <a:ext uri="{FF2B5EF4-FFF2-40B4-BE49-F238E27FC236}">
                  <a16:creationId xmlns:a16="http://schemas.microsoft.com/office/drawing/2014/main" id="{7C2F5B48-22BB-408C-290F-E1382D9D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15306" y="1217278"/>
              <a:ext cx="449319" cy="556424"/>
            </a:xfrm>
            <a:prstGeom prst="rect">
              <a:avLst/>
            </a:prstGeom>
          </p:spPr>
        </p:pic>
      </p:grpSp>
      <p:grpSp>
        <p:nvGrpSpPr>
          <p:cNvPr id="91" name="Groupe 90">
            <a:extLst>
              <a:ext uri="{FF2B5EF4-FFF2-40B4-BE49-F238E27FC236}">
                <a16:creationId xmlns:a16="http://schemas.microsoft.com/office/drawing/2014/main" id="{C3F7F7CC-8E89-8F59-3ABA-7F2650A44975}"/>
              </a:ext>
            </a:extLst>
          </p:cNvPr>
          <p:cNvGrpSpPr/>
          <p:nvPr/>
        </p:nvGrpSpPr>
        <p:grpSpPr>
          <a:xfrm>
            <a:off x="9825190" y="2894771"/>
            <a:ext cx="2240139" cy="1591449"/>
            <a:chOff x="9825190" y="2894771"/>
            <a:chExt cx="2240139" cy="1591449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BB70597E-8735-639B-251D-34B8AAE6F194}"/>
                </a:ext>
              </a:extLst>
            </p:cNvPr>
            <p:cNvSpPr txBox="1"/>
            <p:nvPr/>
          </p:nvSpPr>
          <p:spPr>
            <a:xfrm>
              <a:off x="11051868" y="3932222"/>
              <a:ext cx="1013461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Patient home or goes to ward </a:t>
              </a:r>
            </a:p>
          </p:txBody>
        </p:sp>
        <p:sp>
          <p:nvSpPr>
            <p:cNvPr id="15" name="Flèche vers la droite 14">
              <a:extLst>
                <a:ext uri="{FF2B5EF4-FFF2-40B4-BE49-F238E27FC236}">
                  <a16:creationId xmlns:a16="http://schemas.microsoft.com/office/drawing/2014/main" id="{6738D30E-4761-6BA0-5CE7-74919FCFD666}"/>
                </a:ext>
              </a:extLst>
            </p:cNvPr>
            <p:cNvSpPr/>
            <p:nvPr/>
          </p:nvSpPr>
          <p:spPr>
            <a:xfrm>
              <a:off x="9825190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1" name="Image 60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54B97FC-DC76-30A0-E01A-FF5A08AC4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50398" y="2894771"/>
              <a:ext cx="718052" cy="787766"/>
            </a:xfrm>
            <a:prstGeom prst="rect">
              <a:avLst/>
            </a:prstGeom>
          </p:spPr>
        </p:pic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7258568D-A6CE-A8AF-9BC8-E922054104D0}"/>
              </a:ext>
            </a:extLst>
          </p:cNvPr>
          <p:cNvGrpSpPr/>
          <p:nvPr/>
        </p:nvGrpSpPr>
        <p:grpSpPr>
          <a:xfrm>
            <a:off x="7853886" y="2985196"/>
            <a:ext cx="3049269" cy="1863704"/>
            <a:chOff x="7853886" y="2985196"/>
            <a:chExt cx="3049269" cy="1863704"/>
          </a:xfrm>
        </p:grpSpPr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C3541D4-ED29-4316-99CF-AC85C9E8F494}"/>
                </a:ext>
              </a:extLst>
            </p:cNvPr>
            <p:cNvSpPr txBox="1"/>
            <p:nvPr/>
          </p:nvSpPr>
          <p:spPr>
            <a:xfrm>
              <a:off x="9247076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F4EC7194-3A8C-B551-852A-207CE5712E9A}"/>
                </a:ext>
              </a:extLst>
            </p:cNvPr>
            <p:cNvSpPr txBox="1"/>
            <p:nvPr/>
          </p:nvSpPr>
          <p:spPr>
            <a:xfrm>
              <a:off x="9853633" y="4599427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8816621" y="3932222"/>
              <a:ext cx="2086534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when implanted into patient </a:t>
              </a:r>
            </a:p>
          </p:txBody>
        </p:sp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F7E115C4-7661-5117-C016-7AAAED00AF6F}"/>
                </a:ext>
              </a:extLst>
            </p:cNvPr>
            <p:cNvSpPr/>
            <p:nvPr/>
          </p:nvSpPr>
          <p:spPr>
            <a:xfrm>
              <a:off x="7853886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1" name="Image 3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62B3702B-68AE-4C16-92E6-756BE757A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520233" y="2985196"/>
              <a:ext cx="561181" cy="853971"/>
            </a:xfrm>
            <a:prstGeom prst="rect">
              <a:avLst/>
            </a:prstGeom>
          </p:spPr>
        </p:pic>
        <p:pic>
          <p:nvPicPr>
            <p:cNvPr id="36" name="Image 35" descr="Une image contenant carré, Rectangle, symbole&#10;&#10;Description générée automatiquement">
              <a:extLst>
                <a:ext uri="{FF2B5EF4-FFF2-40B4-BE49-F238E27FC236}">
                  <a16:creationId xmlns:a16="http://schemas.microsoft.com/office/drawing/2014/main" id="{DD7EE534-9977-6782-56FD-6BCD632A7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825190" y="3250794"/>
              <a:ext cx="460970" cy="460970"/>
            </a:xfrm>
            <a:prstGeom prst="rect">
              <a:avLst/>
            </a:prstGeom>
          </p:spPr>
        </p:pic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8504B8AB-461F-3920-1793-03CD7AC67D55}"/>
              </a:ext>
            </a:extLst>
          </p:cNvPr>
          <p:cNvGrpSpPr/>
          <p:nvPr/>
        </p:nvGrpSpPr>
        <p:grpSpPr>
          <a:xfrm>
            <a:off x="5787580" y="2870851"/>
            <a:ext cx="2721741" cy="1978049"/>
            <a:chOff x="5787580" y="2870851"/>
            <a:chExt cx="2721741" cy="197804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6936001" y="3932222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Staff involved</a:t>
              </a:r>
            </a:p>
            <a:p>
              <a:pPr algn="ctr"/>
              <a:r>
                <a:rPr lang="en-US" sz="1000" dirty="0"/>
                <a:t>in procedure scanned 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CAA930BA-2AFB-8837-6C28-A76E32B64DDC}"/>
                </a:ext>
              </a:extLst>
            </p:cNvPr>
            <p:cNvSpPr txBox="1"/>
            <p:nvPr/>
          </p:nvSpPr>
          <p:spPr>
            <a:xfrm>
              <a:off x="7141721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5787580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3" name="Image 2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326850E-2FF7-902C-1C8C-4D42FDF54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355678" y="2870851"/>
              <a:ext cx="724193" cy="835607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EE673A54-BD14-A79D-5D5D-5C5CEE485055}"/>
              </a:ext>
            </a:extLst>
          </p:cNvPr>
          <p:cNvGrpSpPr/>
          <p:nvPr/>
        </p:nvGrpSpPr>
        <p:grpSpPr>
          <a:xfrm>
            <a:off x="3269284" y="2930951"/>
            <a:ext cx="2964507" cy="1917949"/>
            <a:chOff x="3269284" y="2930951"/>
            <a:chExt cx="2964507" cy="1917949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269284" y="3207559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4660471" y="3932222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Products, medical devices and medical equipment available 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B24C7E4-02FD-5CE7-9F09-08C58FDC677F}"/>
                </a:ext>
              </a:extLst>
            </p:cNvPr>
            <p:cNvSpPr txBox="1"/>
            <p:nvPr/>
          </p:nvSpPr>
          <p:spPr>
            <a:xfrm>
              <a:off x="484485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9271992-DAE8-91B0-696F-36152B943E42}"/>
                </a:ext>
              </a:extLst>
            </p:cNvPr>
            <p:cNvSpPr txBox="1"/>
            <p:nvPr/>
          </p:nvSpPr>
          <p:spPr>
            <a:xfrm>
              <a:off x="5506769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6" name="Image 25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EDDA53B6-8637-85F2-2EDB-7169666FB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49711" y="2930951"/>
              <a:ext cx="561181" cy="853971"/>
            </a:xfrm>
            <a:prstGeom prst="rect">
              <a:avLst/>
            </a:prstGeom>
          </p:spPr>
        </p:pic>
        <p:pic>
          <p:nvPicPr>
            <p:cNvPr id="38" name="Image 37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8E264411-B22D-A75D-A57B-DF651DF4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486679" y="3209669"/>
              <a:ext cx="543220" cy="543220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EB3FEAE3-A85F-81CE-E1F6-59D5D0236AC6}"/>
              </a:ext>
            </a:extLst>
          </p:cNvPr>
          <p:cNvGrpSpPr/>
          <p:nvPr/>
        </p:nvGrpSpPr>
        <p:grpSpPr>
          <a:xfrm>
            <a:off x="2047239" y="3214476"/>
            <a:ext cx="2323365" cy="1634424"/>
            <a:chOff x="1919410" y="3214476"/>
            <a:chExt cx="2323365" cy="1634424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2079647" y="3932222"/>
              <a:ext cx="203161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Identification of the patient and procedure required with consent signed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F01A893-9E5E-7128-AA79-6A6784877137}"/>
                </a:ext>
              </a:extLst>
            </p:cNvPr>
            <p:cNvSpPr txBox="1"/>
            <p:nvPr/>
          </p:nvSpPr>
          <p:spPr>
            <a:xfrm>
              <a:off x="2503462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DD4BA4B-1BBC-A2F1-FFC8-4776FE7A2D17}"/>
                </a:ext>
              </a:extLst>
            </p:cNvPr>
            <p:cNvSpPr txBox="1"/>
            <p:nvPr/>
          </p:nvSpPr>
          <p:spPr>
            <a:xfrm>
              <a:off x="1919410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C742F34-A865-0E6A-252F-04B2393E3684}"/>
                </a:ext>
              </a:extLst>
            </p:cNvPr>
            <p:cNvSpPr txBox="1"/>
            <p:nvPr/>
          </p:nvSpPr>
          <p:spPr>
            <a:xfrm>
              <a:off x="368159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" name="Image 18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DDF2C102-6DF1-15EF-7D38-2C56FF508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 rot="19800000">
              <a:off x="2642475" y="3214476"/>
              <a:ext cx="1046216" cy="464258"/>
            </a:xfrm>
            <a:prstGeom prst="rect">
              <a:avLst/>
            </a:prstGeom>
          </p:spPr>
        </p:pic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7B58B02-59C6-26C2-82CA-19F15600CCAD}"/>
              </a:ext>
            </a:extLst>
          </p:cNvPr>
          <p:cNvGrpSpPr/>
          <p:nvPr/>
        </p:nvGrpSpPr>
        <p:grpSpPr>
          <a:xfrm>
            <a:off x="7832789" y="4918648"/>
            <a:ext cx="4017122" cy="1850287"/>
            <a:chOff x="7851329" y="4918648"/>
            <a:chExt cx="4017122" cy="1850287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0A91235-181D-55B3-1395-DB1E9070D10C}"/>
                </a:ext>
              </a:extLst>
            </p:cNvPr>
            <p:cNvSpPr/>
            <p:nvPr/>
          </p:nvSpPr>
          <p:spPr>
            <a:xfrm>
              <a:off x="7851329" y="5035138"/>
              <a:ext cx="4017122" cy="1733797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Flèche vers la droite 68">
              <a:extLst>
                <a:ext uri="{FF2B5EF4-FFF2-40B4-BE49-F238E27FC236}">
                  <a16:creationId xmlns:a16="http://schemas.microsoft.com/office/drawing/2014/main" id="{BC0BC1DE-9304-1565-9208-98C9B65E2199}"/>
                </a:ext>
              </a:extLst>
            </p:cNvPr>
            <p:cNvSpPr/>
            <p:nvPr/>
          </p:nvSpPr>
          <p:spPr>
            <a:xfrm rot="5400000">
              <a:off x="9606260" y="4941793"/>
              <a:ext cx="507260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D398F3D-CA67-99E9-1CE8-A8D0437B0C2A}"/>
                </a:ext>
              </a:extLst>
            </p:cNvPr>
            <p:cNvSpPr txBox="1"/>
            <p:nvPr/>
          </p:nvSpPr>
          <p:spPr>
            <a:xfrm>
              <a:off x="8268202" y="6150679"/>
              <a:ext cx="3113975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subtracted from inventory and reordered if required / invoiced 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95F6E88A-16FC-69B3-E861-BBBC25985FD5}"/>
                </a:ext>
              </a:extLst>
            </p:cNvPr>
            <p:cNvSpPr txBox="1"/>
            <p:nvPr/>
          </p:nvSpPr>
          <p:spPr>
            <a:xfrm>
              <a:off x="7851329" y="5016336"/>
              <a:ext cx="1346267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 </a:t>
              </a:r>
            </a:p>
          </p:txBody>
        </p:sp>
        <p:pic>
          <p:nvPicPr>
            <p:cNvPr id="28" name="Image 27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55FD05C2-A89F-9BCA-2B12-9D7DF1E2C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520233" y="5232450"/>
              <a:ext cx="561181" cy="853971"/>
            </a:xfrm>
            <a:prstGeom prst="rect">
              <a:avLst/>
            </a:prstGeom>
          </p:spPr>
        </p:pic>
        <p:pic>
          <p:nvPicPr>
            <p:cNvPr id="73" name="Image 72" descr="Une image contenant Rectangle, carré, capture d’écran, motif&#10;&#10;Description générée automatiquement">
              <a:extLst>
                <a:ext uri="{FF2B5EF4-FFF2-40B4-BE49-F238E27FC236}">
                  <a16:creationId xmlns:a16="http://schemas.microsoft.com/office/drawing/2014/main" id="{38028A85-FDE2-90D8-877A-75C22B592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9908252" y="5497952"/>
              <a:ext cx="346324" cy="484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Releases time for nurses to care for patients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Simplicity when capturing accurate data in the EHR 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Accurate capture of products used so accurate reordering is complete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Products available for planned procedures 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Efficient recall timelines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03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5181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EB3FEAE3-A85F-81CE-E1F6-59D5D0236AC6}"/>
              </a:ext>
            </a:extLst>
          </p:cNvPr>
          <p:cNvGrpSpPr/>
          <p:nvPr/>
        </p:nvGrpSpPr>
        <p:grpSpPr>
          <a:xfrm>
            <a:off x="2047239" y="3214476"/>
            <a:ext cx="2323365" cy="1634424"/>
            <a:chOff x="1919410" y="3214476"/>
            <a:chExt cx="2323365" cy="1634424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2079647" y="3932222"/>
              <a:ext cx="203161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Identification of the patient and procedure required with consent signed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F01A893-9E5E-7128-AA79-6A6784877137}"/>
                </a:ext>
              </a:extLst>
            </p:cNvPr>
            <p:cNvSpPr txBox="1"/>
            <p:nvPr/>
          </p:nvSpPr>
          <p:spPr>
            <a:xfrm>
              <a:off x="2503462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DD4BA4B-1BBC-A2F1-FFC8-4776FE7A2D17}"/>
                </a:ext>
              </a:extLst>
            </p:cNvPr>
            <p:cNvSpPr txBox="1"/>
            <p:nvPr/>
          </p:nvSpPr>
          <p:spPr>
            <a:xfrm>
              <a:off x="1919410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C742F34-A865-0E6A-252F-04B2393E3684}"/>
                </a:ext>
              </a:extLst>
            </p:cNvPr>
            <p:cNvSpPr txBox="1"/>
            <p:nvPr/>
          </p:nvSpPr>
          <p:spPr>
            <a:xfrm>
              <a:off x="368159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" name="Image 18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DDF2C102-6DF1-15EF-7D38-2C56FF508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800000">
              <a:off x="2642475" y="3214476"/>
              <a:ext cx="1046216" cy="464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658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 36">
            <a:extLst>
              <a:ext uri="{FF2B5EF4-FFF2-40B4-BE49-F238E27FC236}">
                <a16:creationId xmlns:a16="http://schemas.microsoft.com/office/drawing/2014/main" id="{EE673A54-BD14-A79D-5D5D-5C5CEE485055}"/>
              </a:ext>
            </a:extLst>
          </p:cNvPr>
          <p:cNvGrpSpPr/>
          <p:nvPr/>
        </p:nvGrpSpPr>
        <p:grpSpPr>
          <a:xfrm>
            <a:off x="3269284" y="2930951"/>
            <a:ext cx="2964507" cy="1917949"/>
            <a:chOff x="3269284" y="2930951"/>
            <a:chExt cx="2964507" cy="1917949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269284" y="3207559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4660471" y="3932222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Products, medical devices and medical equipment available 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B24C7E4-02FD-5CE7-9F09-08C58FDC677F}"/>
                </a:ext>
              </a:extLst>
            </p:cNvPr>
            <p:cNvSpPr txBox="1"/>
            <p:nvPr/>
          </p:nvSpPr>
          <p:spPr>
            <a:xfrm>
              <a:off x="484485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9271992-DAE8-91B0-696F-36152B943E42}"/>
                </a:ext>
              </a:extLst>
            </p:cNvPr>
            <p:cNvSpPr txBox="1"/>
            <p:nvPr/>
          </p:nvSpPr>
          <p:spPr>
            <a:xfrm>
              <a:off x="5506769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6" name="Image 25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EDDA53B6-8637-85F2-2EDB-7169666FB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9711" y="2930951"/>
              <a:ext cx="561181" cy="853971"/>
            </a:xfrm>
            <a:prstGeom prst="rect">
              <a:avLst/>
            </a:prstGeom>
          </p:spPr>
        </p:pic>
        <p:pic>
          <p:nvPicPr>
            <p:cNvPr id="38" name="Image 37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8E264411-B22D-A75D-A57B-DF651DF4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86679" y="3209669"/>
              <a:ext cx="543220" cy="543220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EB3FEAE3-A85F-81CE-E1F6-59D5D0236AC6}"/>
              </a:ext>
            </a:extLst>
          </p:cNvPr>
          <p:cNvGrpSpPr/>
          <p:nvPr/>
        </p:nvGrpSpPr>
        <p:grpSpPr>
          <a:xfrm>
            <a:off x="2047239" y="3214476"/>
            <a:ext cx="2323365" cy="1634424"/>
            <a:chOff x="1919410" y="3214476"/>
            <a:chExt cx="2323365" cy="1634424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2079647" y="3932222"/>
              <a:ext cx="203161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Identification of the patient and procedure required with consent signed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F01A893-9E5E-7128-AA79-6A6784877137}"/>
                </a:ext>
              </a:extLst>
            </p:cNvPr>
            <p:cNvSpPr txBox="1"/>
            <p:nvPr/>
          </p:nvSpPr>
          <p:spPr>
            <a:xfrm>
              <a:off x="2503462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DD4BA4B-1BBC-A2F1-FFC8-4776FE7A2D17}"/>
                </a:ext>
              </a:extLst>
            </p:cNvPr>
            <p:cNvSpPr txBox="1"/>
            <p:nvPr/>
          </p:nvSpPr>
          <p:spPr>
            <a:xfrm>
              <a:off x="1919410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C742F34-A865-0E6A-252F-04B2393E3684}"/>
                </a:ext>
              </a:extLst>
            </p:cNvPr>
            <p:cNvSpPr txBox="1"/>
            <p:nvPr/>
          </p:nvSpPr>
          <p:spPr>
            <a:xfrm>
              <a:off x="368159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" name="Image 18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DDF2C102-6DF1-15EF-7D38-2C56FF508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9800000">
              <a:off x="2642475" y="3214476"/>
              <a:ext cx="1046216" cy="464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397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e 94">
            <a:extLst>
              <a:ext uri="{FF2B5EF4-FFF2-40B4-BE49-F238E27FC236}">
                <a16:creationId xmlns:a16="http://schemas.microsoft.com/office/drawing/2014/main" id="{8504B8AB-461F-3920-1793-03CD7AC67D55}"/>
              </a:ext>
            </a:extLst>
          </p:cNvPr>
          <p:cNvGrpSpPr/>
          <p:nvPr/>
        </p:nvGrpSpPr>
        <p:grpSpPr>
          <a:xfrm>
            <a:off x="5787580" y="2870851"/>
            <a:ext cx="2721741" cy="1978049"/>
            <a:chOff x="5787580" y="2870851"/>
            <a:chExt cx="2721741" cy="197804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6936001" y="3932222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Staff involved</a:t>
              </a:r>
            </a:p>
            <a:p>
              <a:pPr algn="ctr"/>
              <a:r>
                <a:rPr lang="en-US" sz="1000" dirty="0"/>
                <a:t>in procedure scanned 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CAA930BA-2AFB-8837-6C28-A76E32B64DDC}"/>
                </a:ext>
              </a:extLst>
            </p:cNvPr>
            <p:cNvSpPr txBox="1"/>
            <p:nvPr/>
          </p:nvSpPr>
          <p:spPr>
            <a:xfrm>
              <a:off x="7141721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5787580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3" name="Image 2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326850E-2FF7-902C-1C8C-4D42FDF54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55678" y="2870851"/>
              <a:ext cx="724193" cy="835607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EE673A54-BD14-A79D-5D5D-5C5CEE485055}"/>
              </a:ext>
            </a:extLst>
          </p:cNvPr>
          <p:cNvGrpSpPr/>
          <p:nvPr/>
        </p:nvGrpSpPr>
        <p:grpSpPr>
          <a:xfrm>
            <a:off x="3269284" y="2930951"/>
            <a:ext cx="2964507" cy="1917949"/>
            <a:chOff x="3269284" y="2930951"/>
            <a:chExt cx="2964507" cy="1917949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269284" y="3207559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4660471" y="3932222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Products, medical devices and medical equipment available 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B24C7E4-02FD-5CE7-9F09-08C58FDC677F}"/>
                </a:ext>
              </a:extLst>
            </p:cNvPr>
            <p:cNvSpPr txBox="1"/>
            <p:nvPr/>
          </p:nvSpPr>
          <p:spPr>
            <a:xfrm>
              <a:off x="484485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9271992-DAE8-91B0-696F-36152B943E42}"/>
                </a:ext>
              </a:extLst>
            </p:cNvPr>
            <p:cNvSpPr txBox="1"/>
            <p:nvPr/>
          </p:nvSpPr>
          <p:spPr>
            <a:xfrm>
              <a:off x="5506769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6" name="Image 25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EDDA53B6-8637-85F2-2EDB-7169666FB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49711" y="2930951"/>
              <a:ext cx="561181" cy="853971"/>
            </a:xfrm>
            <a:prstGeom prst="rect">
              <a:avLst/>
            </a:prstGeom>
          </p:spPr>
        </p:pic>
        <p:pic>
          <p:nvPicPr>
            <p:cNvPr id="38" name="Image 37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8E264411-B22D-A75D-A57B-DF651DF4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86679" y="3209669"/>
              <a:ext cx="543220" cy="543220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EB3FEAE3-A85F-81CE-E1F6-59D5D0236AC6}"/>
              </a:ext>
            </a:extLst>
          </p:cNvPr>
          <p:cNvGrpSpPr/>
          <p:nvPr/>
        </p:nvGrpSpPr>
        <p:grpSpPr>
          <a:xfrm>
            <a:off x="2047239" y="3214476"/>
            <a:ext cx="2323365" cy="1634424"/>
            <a:chOff x="1919410" y="3214476"/>
            <a:chExt cx="2323365" cy="1634424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2079647" y="3932222"/>
              <a:ext cx="203161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Identification of the patient and procedure required with consent signed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F01A893-9E5E-7128-AA79-6A6784877137}"/>
                </a:ext>
              </a:extLst>
            </p:cNvPr>
            <p:cNvSpPr txBox="1"/>
            <p:nvPr/>
          </p:nvSpPr>
          <p:spPr>
            <a:xfrm>
              <a:off x="2503462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DD4BA4B-1BBC-A2F1-FFC8-4776FE7A2D17}"/>
                </a:ext>
              </a:extLst>
            </p:cNvPr>
            <p:cNvSpPr txBox="1"/>
            <p:nvPr/>
          </p:nvSpPr>
          <p:spPr>
            <a:xfrm>
              <a:off x="1919410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C742F34-A865-0E6A-252F-04B2393E3684}"/>
                </a:ext>
              </a:extLst>
            </p:cNvPr>
            <p:cNvSpPr txBox="1"/>
            <p:nvPr/>
          </p:nvSpPr>
          <p:spPr>
            <a:xfrm>
              <a:off x="368159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" name="Image 18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DDF2C102-6DF1-15EF-7D38-2C56FF508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9800000">
              <a:off x="2642475" y="3214476"/>
              <a:ext cx="1046216" cy="464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7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e 33">
            <a:extLst>
              <a:ext uri="{FF2B5EF4-FFF2-40B4-BE49-F238E27FC236}">
                <a16:creationId xmlns:a16="http://schemas.microsoft.com/office/drawing/2014/main" id="{7258568D-A6CE-A8AF-9BC8-E922054104D0}"/>
              </a:ext>
            </a:extLst>
          </p:cNvPr>
          <p:cNvGrpSpPr/>
          <p:nvPr/>
        </p:nvGrpSpPr>
        <p:grpSpPr>
          <a:xfrm>
            <a:off x="7853886" y="2985196"/>
            <a:ext cx="3049269" cy="1863704"/>
            <a:chOff x="7853886" y="2985196"/>
            <a:chExt cx="3049269" cy="1863704"/>
          </a:xfrm>
        </p:grpSpPr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C3541D4-ED29-4316-99CF-AC85C9E8F494}"/>
                </a:ext>
              </a:extLst>
            </p:cNvPr>
            <p:cNvSpPr txBox="1"/>
            <p:nvPr/>
          </p:nvSpPr>
          <p:spPr>
            <a:xfrm>
              <a:off x="9247076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F4EC7194-3A8C-B551-852A-207CE5712E9A}"/>
                </a:ext>
              </a:extLst>
            </p:cNvPr>
            <p:cNvSpPr txBox="1"/>
            <p:nvPr/>
          </p:nvSpPr>
          <p:spPr>
            <a:xfrm>
              <a:off x="9853633" y="4599427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8816621" y="3932222"/>
              <a:ext cx="2086534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when implanted into patient </a:t>
              </a:r>
            </a:p>
          </p:txBody>
        </p:sp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F7E115C4-7661-5117-C016-7AAAED00AF6F}"/>
                </a:ext>
              </a:extLst>
            </p:cNvPr>
            <p:cNvSpPr/>
            <p:nvPr/>
          </p:nvSpPr>
          <p:spPr>
            <a:xfrm>
              <a:off x="7853886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1" name="Image 3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62B3702B-68AE-4C16-92E6-756BE757A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0233" y="2985196"/>
              <a:ext cx="561181" cy="853971"/>
            </a:xfrm>
            <a:prstGeom prst="rect">
              <a:avLst/>
            </a:prstGeom>
          </p:spPr>
        </p:pic>
        <p:pic>
          <p:nvPicPr>
            <p:cNvPr id="36" name="Image 35" descr="Une image contenant carré, Rectangle, symbole&#10;&#10;Description générée automatiquement">
              <a:extLst>
                <a:ext uri="{FF2B5EF4-FFF2-40B4-BE49-F238E27FC236}">
                  <a16:creationId xmlns:a16="http://schemas.microsoft.com/office/drawing/2014/main" id="{DD7EE534-9977-6782-56FD-6BCD632A7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25190" y="3250794"/>
              <a:ext cx="460970" cy="460970"/>
            </a:xfrm>
            <a:prstGeom prst="rect">
              <a:avLst/>
            </a:prstGeom>
          </p:spPr>
        </p:pic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8504B8AB-461F-3920-1793-03CD7AC67D55}"/>
              </a:ext>
            </a:extLst>
          </p:cNvPr>
          <p:cNvGrpSpPr/>
          <p:nvPr/>
        </p:nvGrpSpPr>
        <p:grpSpPr>
          <a:xfrm>
            <a:off x="5787580" y="2870851"/>
            <a:ext cx="2721741" cy="1978049"/>
            <a:chOff x="5787580" y="2870851"/>
            <a:chExt cx="2721741" cy="197804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6936001" y="3932222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Staff involved</a:t>
              </a:r>
            </a:p>
            <a:p>
              <a:pPr algn="ctr"/>
              <a:r>
                <a:rPr lang="en-US" sz="1000" dirty="0"/>
                <a:t>in procedure scanned 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CAA930BA-2AFB-8837-6C28-A76E32B64DDC}"/>
                </a:ext>
              </a:extLst>
            </p:cNvPr>
            <p:cNvSpPr txBox="1"/>
            <p:nvPr/>
          </p:nvSpPr>
          <p:spPr>
            <a:xfrm>
              <a:off x="7141721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5787580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3" name="Image 2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326850E-2FF7-902C-1C8C-4D42FDF54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5678" y="2870851"/>
              <a:ext cx="724193" cy="835607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EE673A54-BD14-A79D-5D5D-5C5CEE485055}"/>
              </a:ext>
            </a:extLst>
          </p:cNvPr>
          <p:cNvGrpSpPr/>
          <p:nvPr/>
        </p:nvGrpSpPr>
        <p:grpSpPr>
          <a:xfrm>
            <a:off x="3269284" y="2930951"/>
            <a:ext cx="2964507" cy="1917949"/>
            <a:chOff x="3269284" y="2930951"/>
            <a:chExt cx="2964507" cy="1917949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269284" y="3207559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4660471" y="3932222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Products, medical devices and medical equipment available 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B24C7E4-02FD-5CE7-9F09-08C58FDC677F}"/>
                </a:ext>
              </a:extLst>
            </p:cNvPr>
            <p:cNvSpPr txBox="1"/>
            <p:nvPr/>
          </p:nvSpPr>
          <p:spPr>
            <a:xfrm>
              <a:off x="484485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9271992-DAE8-91B0-696F-36152B943E42}"/>
                </a:ext>
              </a:extLst>
            </p:cNvPr>
            <p:cNvSpPr txBox="1"/>
            <p:nvPr/>
          </p:nvSpPr>
          <p:spPr>
            <a:xfrm>
              <a:off x="5506769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6" name="Image 25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EDDA53B6-8637-85F2-2EDB-7169666FB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9711" y="2930951"/>
              <a:ext cx="561181" cy="853971"/>
            </a:xfrm>
            <a:prstGeom prst="rect">
              <a:avLst/>
            </a:prstGeom>
          </p:spPr>
        </p:pic>
        <p:pic>
          <p:nvPicPr>
            <p:cNvPr id="38" name="Image 37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8E264411-B22D-A75D-A57B-DF651DF4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86679" y="3209669"/>
              <a:ext cx="543220" cy="543220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EB3FEAE3-A85F-81CE-E1F6-59D5D0236AC6}"/>
              </a:ext>
            </a:extLst>
          </p:cNvPr>
          <p:cNvGrpSpPr/>
          <p:nvPr/>
        </p:nvGrpSpPr>
        <p:grpSpPr>
          <a:xfrm>
            <a:off x="2047239" y="3214476"/>
            <a:ext cx="2323365" cy="1634424"/>
            <a:chOff x="1919410" y="3214476"/>
            <a:chExt cx="2323365" cy="1634424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2079647" y="3932222"/>
              <a:ext cx="203161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Identification of the patient and procedure required with consent signed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F01A893-9E5E-7128-AA79-6A6784877137}"/>
                </a:ext>
              </a:extLst>
            </p:cNvPr>
            <p:cNvSpPr txBox="1"/>
            <p:nvPr/>
          </p:nvSpPr>
          <p:spPr>
            <a:xfrm>
              <a:off x="2503462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DD4BA4B-1BBC-A2F1-FFC8-4776FE7A2D17}"/>
                </a:ext>
              </a:extLst>
            </p:cNvPr>
            <p:cNvSpPr txBox="1"/>
            <p:nvPr/>
          </p:nvSpPr>
          <p:spPr>
            <a:xfrm>
              <a:off x="1919410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C742F34-A865-0E6A-252F-04B2393E3684}"/>
                </a:ext>
              </a:extLst>
            </p:cNvPr>
            <p:cNvSpPr txBox="1"/>
            <p:nvPr/>
          </p:nvSpPr>
          <p:spPr>
            <a:xfrm>
              <a:off x="368159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" name="Image 18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DDF2C102-6DF1-15EF-7D38-2C56FF508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9800000">
              <a:off x="2642475" y="3214476"/>
              <a:ext cx="1046216" cy="464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0082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CF29FCD8-A464-3EA6-5D8A-64E252760CDA}"/>
              </a:ext>
            </a:extLst>
          </p:cNvPr>
          <p:cNvGrpSpPr/>
          <p:nvPr/>
        </p:nvGrpSpPr>
        <p:grpSpPr>
          <a:xfrm>
            <a:off x="8519894" y="1093499"/>
            <a:ext cx="2642909" cy="2157294"/>
            <a:chOff x="8538434" y="1093499"/>
            <a:chExt cx="2642909" cy="2157294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3EE58386-AE04-EF47-55FB-042E62A58114}"/>
                </a:ext>
              </a:extLst>
            </p:cNvPr>
            <p:cNvSpPr/>
            <p:nvPr/>
          </p:nvSpPr>
          <p:spPr>
            <a:xfrm rot="16200000">
              <a:off x="9416287" y="2576707"/>
              <a:ext cx="88720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E5A020AE-37A5-5770-D908-023A4B59DABE}"/>
                </a:ext>
              </a:extLst>
            </p:cNvPr>
            <p:cNvSpPr txBox="1"/>
            <p:nvPr/>
          </p:nvSpPr>
          <p:spPr>
            <a:xfrm>
              <a:off x="8538434" y="1945018"/>
              <a:ext cx="264290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captured in EHR</a:t>
              </a:r>
            </a:p>
          </p:txBody>
        </p:sp>
        <p:pic>
          <p:nvPicPr>
            <p:cNvPr id="89" name="Image 88">
              <a:extLst>
                <a:ext uri="{FF2B5EF4-FFF2-40B4-BE49-F238E27FC236}">
                  <a16:creationId xmlns:a16="http://schemas.microsoft.com/office/drawing/2014/main" id="{FEE7F5D5-DEC6-875D-F6C8-1D4B702B1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10321" y="1093499"/>
              <a:ext cx="997461" cy="727430"/>
            </a:xfrm>
            <a:prstGeom prst="rect">
              <a:avLst/>
            </a:prstGeom>
          </p:spPr>
        </p:pic>
        <p:pic>
          <p:nvPicPr>
            <p:cNvPr id="12" name="Image 11" descr="Une image contenant croquis, dessin, conception, noir et blanc&#10;&#10;Description générée automatiquement">
              <a:extLst>
                <a:ext uri="{FF2B5EF4-FFF2-40B4-BE49-F238E27FC236}">
                  <a16:creationId xmlns:a16="http://schemas.microsoft.com/office/drawing/2014/main" id="{7C2F5B48-22BB-408C-290F-E1382D9D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15306" y="1217278"/>
              <a:ext cx="449319" cy="556424"/>
            </a:xfrm>
            <a:prstGeom prst="rect">
              <a:avLst/>
            </a:prstGeom>
          </p:spPr>
        </p:pic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7258568D-A6CE-A8AF-9BC8-E922054104D0}"/>
              </a:ext>
            </a:extLst>
          </p:cNvPr>
          <p:cNvGrpSpPr/>
          <p:nvPr/>
        </p:nvGrpSpPr>
        <p:grpSpPr>
          <a:xfrm>
            <a:off x="7853886" y="2985196"/>
            <a:ext cx="3049269" cy="1863704"/>
            <a:chOff x="7853886" y="2985196"/>
            <a:chExt cx="3049269" cy="1863704"/>
          </a:xfrm>
        </p:grpSpPr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C3541D4-ED29-4316-99CF-AC85C9E8F494}"/>
                </a:ext>
              </a:extLst>
            </p:cNvPr>
            <p:cNvSpPr txBox="1"/>
            <p:nvPr/>
          </p:nvSpPr>
          <p:spPr>
            <a:xfrm>
              <a:off x="9247076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F4EC7194-3A8C-B551-852A-207CE5712E9A}"/>
                </a:ext>
              </a:extLst>
            </p:cNvPr>
            <p:cNvSpPr txBox="1"/>
            <p:nvPr/>
          </p:nvSpPr>
          <p:spPr>
            <a:xfrm>
              <a:off x="9853633" y="4599427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8816621" y="3932222"/>
              <a:ext cx="2086534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when implanted into patient </a:t>
              </a:r>
            </a:p>
          </p:txBody>
        </p:sp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F7E115C4-7661-5117-C016-7AAAED00AF6F}"/>
                </a:ext>
              </a:extLst>
            </p:cNvPr>
            <p:cNvSpPr/>
            <p:nvPr/>
          </p:nvSpPr>
          <p:spPr>
            <a:xfrm>
              <a:off x="7853886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1" name="Image 3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62B3702B-68AE-4C16-92E6-756BE757A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20233" y="2985196"/>
              <a:ext cx="561181" cy="853971"/>
            </a:xfrm>
            <a:prstGeom prst="rect">
              <a:avLst/>
            </a:prstGeom>
          </p:spPr>
        </p:pic>
        <p:pic>
          <p:nvPicPr>
            <p:cNvPr id="36" name="Image 35" descr="Une image contenant carré, Rectangle, symbole&#10;&#10;Description générée automatiquement">
              <a:extLst>
                <a:ext uri="{FF2B5EF4-FFF2-40B4-BE49-F238E27FC236}">
                  <a16:creationId xmlns:a16="http://schemas.microsoft.com/office/drawing/2014/main" id="{DD7EE534-9977-6782-56FD-6BCD632A7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25190" y="3250794"/>
              <a:ext cx="460970" cy="460970"/>
            </a:xfrm>
            <a:prstGeom prst="rect">
              <a:avLst/>
            </a:prstGeom>
          </p:spPr>
        </p:pic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8504B8AB-461F-3920-1793-03CD7AC67D55}"/>
              </a:ext>
            </a:extLst>
          </p:cNvPr>
          <p:cNvGrpSpPr/>
          <p:nvPr/>
        </p:nvGrpSpPr>
        <p:grpSpPr>
          <a:xfrm>
            <a:off x="5787580" y="2870851"/>
            <a:ext cx="2721741" cy="1978049"/>
            <a:chOff x="5787580" y="2870851"/>
            <a:chExt cx="2721741" cy="197804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6936001" y="3932222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Staff involved</a:t>
              </a:r>
            </a:p>
            <a:p>
              <a:pPr algn="ctr"/>
              <a:r>
                <a:rPr lang="en-US" sz="1000" dirty="0"/>
                <a:t>in procedure scanned 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CAA930BA-2AFB-8837-6C28-A76E32B64DDC}"/>
                </a:ext>
              </a:extLst>
            </p:cNvPr>
            <p:cNvSpPr txBox="1"/>
            <p:nvPr/>
          </p:nvSpPr>
          <p:spPr>
            <a:xfrm>
              <a:off x="7141721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5787580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3" name="Image 2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326850E-2FF7-902C-1C8C-4D42FDF54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55678" y="2870851"/>
              <a:ext cx="724193" cy="835607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EE673A54-BD14-A79D-5D5D-5C5CEE485055}"/>
              </a:ext>
            </a:extLst>
          </p:cNvPr>
          <p:cNvGrpSpPr/>
          <p:nvPr/>
        </p:nvGrpSpPr>
        <p:grpSpPr>
          <a:xfrm>
            <a:off x="3269284" y="2930951"/>
            <a:ext cx="2964507" cy="1917949"/>
            <a:chOff x="3269284" y="2930951"/>
            <a:chExt cx="2964507" cy="1917949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269284" y="3207559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4660471" y="3932222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Products, medical devices and medical equipment available 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B24C7E4-02FD-5CE7-9F09-08C58FDC677F}"/>
                </a:ext>
              </a:extLst>
            </p:cNvPr>
            <p:cNvSpPr txBox="1"/>
            <p:nvPr/>
          </p:nvSpPr>
          <p:spPr>
            <a:xfrm>
              <a:off x="484485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9271992-DAE8-91B0-696F-36152B943E42}"/>
                </a:ext>
              </a:extLst>
            </p:cNvPr>
            <p:cNvSpPr txBox="1"/>
            <p:nvPr/>
          </p:nvSpPr>
          <p:spPr>
            <a:xfrm>
              <a:off x="5506769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6" name="Image 25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EDDA53B6-8637-85F2-2EDB-7169666FB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49711" y="2930951"/>
              <a:ext cx="561181" cy="853971"/>
            </a:xfrm>
            <a:prstGeom prst="rect">
              <a:avLst/>
            </a:prstGeom>
          </p:spPr>
        </p:pic>
        <p:pic>
          <p:nvPicPr>
            <p:cNvPr id="38" name="Image 37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8E264411-B22D-A75D-A57B-DF651DF4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486679" y="3209669"/>
              <a:ext cx="543220" cy="543220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EB3FEAE3-A85F-81CE-E1F6-59D5D0236AC6}"/>
              </a:ext>
            </a:extLst>
          </p:cNvPr>
          <p:cNvGrpSpPr/>
          <p:nvPr/>
        </p:nvGrpSpPr>
        <p:grpSpPr>
          <a:xfrm>
            <a:off x="2047239" y="3214476"/>
            <a:ext cx="2323365" cy="1634424"/>
            <a:chOff x="1919410" y="3214476"/>
            <a:chExt cx="2323365" cy="1634424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2079647" y="3932222"/>
              <a:ext cx="203161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Identification of the patient and procedure required with consent signed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F01A893-9E5E-7128-AA79-6A6784877137}"/>
                </a:ext>
              </a:extLst>
            </p:cNvPr>
            <p:cNvSpPr txBox="1"/>
            <p:nvPr/>
          </p:nvSpPr>
          <p:spPr>
            <a:xfrm>
              <a:off x="2503462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DD4BA4B-1BBC-A2F1-FFC8-4776FE7A2D17}"/>
                </a:ext>
              </a:extLst>
            </p:cNvPr>
            <p:cNvSpPr txBox="1"/>
            <p:nvPr/>
          </p:nvSpPr>
          <p:spPr>
            <a:xfrm>
              <a:off x="1919410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C742F34-A865-0E6A-252F-04B2393E3684}"/>
                </a:ext>
              </a:extLst>
            </p:cNvPr>
            <p:cNvSpPr txBox="1"/>
            <p:nvPr/>
          </p:nvSpPr>
          <p:spPr>
            <a:xfrm>
              <a:off x="368159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" name="Image 18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DDF2C102-6DF1-15EF-7D38-2C56FF508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19800000">
              <a:off x="2642475" y="3214476"/>
              <a:ext cx="1046216" cy="4642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296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>
            <a:extLst>
              <a:ext uri="{FF2B5EF4-FFF2-40B4-BE49-F238E27FC236}">
                <a16:creationId xmlns:a16="http://schemas.microsoft.com/office/drawing/2014/main" id="{CF29FCD8-A464-3EA6-5D8A-64E252760CDA}"/>
              </a:ext>
            </a:extLst>
          </p:cNvPr>
          <p:cNvGrpSpPr/>
          <p:nvPr/>
        </p:nvGrpSpPr>
        <p:grpSpPr>
          <a:xfrm>
            <a:off x="8519894" y="1093499"/>
            <a:ext cx="2642909" cy="2157294"/>
            <a:chOff x="8538434" y="1093499"/>
            <a:chExt cx="2642909" cy="2157294"/>
          </a:xfrm>
        </p:grpSpPr>
        <p:sp>
          <p:nvSpPr>
            <p:cNvPr id="6" name="Flèche vers la droite 5">
              <a:extLst>
                <a:ext uri="{FF2B5EF4-FFF2-40B4-BE49-F238E27FC236}">
                  <a16:creationId xmlns:a16="http://schemas.microsoft.com/office/drawing/2014/main" id="{3EE58386-AE04-EF47-55FB-042E62A58114}"/>
                </a:ext>
              </a:extLst>
            </p:cNvPr>
            <p:cNvSpPr/>
            <p:nvPr/>
          </p:nvSpPr>
          <p:spPr>
            <a:xfrm rot="16200000">
              <a:off x="9416287" y="2576707"/>
              <a:ext cx="88720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E5A020AE-37A5-5770-D908-023A4B59DABE}"/>
                </a:ext>
              </a:extLst>
            </p:cNvPr>
            <p:cNvSpPr txBox="1"/>
            <p:nvPr/>
          </p:nvSpPr>
          <p:spPr>
            <a:xfrm>
              <a:off x="8538434" y="1945018"/>
              <a:ext cx="264290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captured in EHR</a:t>
              </a:r>
            </a:p>
          </p:txBody>
        </p:sp>
        <p:pic>
          <p:nvPicPr>
            <p:cNvPr id="89" name="Image 88">
              <a:extLst>
                <a:ext uri="{FF2B5EF4-FFF2-40B4-BE49-F238E27FC236}">
                  <a16:creationId xmlns:a16="http://schemas.microsoft.com/office/drawing/2014/main" id="{FEE7F5D5-DEC6-875D-F6C8-1D4B702B1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10321" y="1093499"/>
              <a:ext cx="997461" cy="727430"/>
            </a:xfrm>
            <a:prstGeom prst="rect">
              <a:avLst/>
            </a:prstGeom>
          </p:spPr>
        </p:pic>
        <p:pic>
          <p:nvPicPr>
            <p:cNvPr id="12" name="Image 11" descr="Une image contenant croquis, dessin, conception, noir et blanc&#10;&#10;Description générée automatiquement">
              <a:extLst>
                <a:ext uri="{FF2B5EF4-FFF2-40B4-BE49-F238E27FC236}">
                  <a16:creationId xmlns:a16="http://schemas.microsoft.com/office/drawing/2014/main" id="{7C2F5B48-22BB-408C-290F-E1382D9D22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15306" y="1217278"/>
              <a:ext cx="449319" cy="556424"/>
            </a:xfrm>
            <a:prstGeom prst="rect">
              <a:avLst/>
            </a:prstGeom>
          </p:spPr>
        </p:pic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7258568D-A6CE-A8AF-9BC8-E922054104D0}"/>
              </a:ext>
            </a:extLst>
          </p:cNvPr>
          <p:cNvGrpSpPr/>
          <p:nvPr/>
        </p:nvGrpSpPr>
        <p:grpSpPr>
          <a:xfrm>
            <a:off x="7853886" y="2985196"/>
            <a:ext cx="3049269" cy="1863704"/>
            <a:chOff x="7853886" y="2985196"/>
            <a:chExt cx="3049269" cy="1863704"/>
          </a:xfrm>
        </p:grpSpPr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C3541D4-ED29-4316-99CF-AC85C9E8F494}"/>
                </a:ext>
              </a:extLst>
            </p:cNvPr>
            <p:cNvSpPr txBox="1"/>
            <p:nvPr/>
          </p:nvSpPr>
          <p:spPr>
            <a:xfrm>
              <a:off x="9247076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F4EC7194-3A8C-B551-852A-207CE5712E9A}"/>
                </a:ext>
              </a:extLst>
            </p:cNvPr>
            <p:cNvSpPr txBox="1"/>
            <p:nvPr/>
          </p:nvSpPr>
          <p:spPr>
            <a:xfrm>
              <a:off x="9853633" y="4599427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8173BDEF-B340-5DA9-C046-9B7314E4107C}"/>
                </a:ext>
              </a:extLst>
            </p:cNvPr>
            <p:cNvSpPr txBox="1"/>
            <p:nvPr/>
          </p:nvSpPr>
          <p:spPr>
            <a:xfrm>
              <a:off x="8816621" y="3932222"/>
              <a:ext cx="2086534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when implanted into patient </a:t>
              </a:r>
            </a:p>
          </p:txBody>
        </p:sp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F7E115C4-7661-5117-C016-7AAAED00AF6F}"/>
                </a:ext>
              </a:extLst>
            </p:cNvPr>
            <p:cNvSpPr/>
            <p:nvPr/>
          </p:nvSpPr>
          <p:spPr>
            <a:xfrm>
              <a:off x="7853886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31" name="Image 30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62B3702B-68AE-4C16-92E6-756BE757A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20233" y="2985196"/>
              <a:ext cx="561181" cy="853971"/>
            </a:xfrm>
            <a:prstGeom prst="rect">
              <a:avLst/>
            </a:prstGeom>
          </p:spPr>
        </p:pic>
        <p:pic>
          <p:nvPicPr>
            <p:cNvPr id="36" name="Image 35" descr="Une image contenant carré, Rectangle, symbole&#10;&#10;Description générée automatiquement">
              <a:extLst>
                <a:ext uri="{FF2B5EF4-FFF2-40B4-BE49-F238E27FC236}">
                  <a16:creationId xmlns:a16="http://schemas.microsoft.com/office/drawing/2014/main" id="{DD7EE534-9977-6782-56FD-6BCD632A7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25190" y="3250794"/>
              <a:ext cx="460970" cy="460970"/>
            </a:xfrm>
            <a:prstGeom prst="rect">
              <a:avLst/>
            </a:prstGeom>
          </p:spPr>
        </p:pic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8504B8AB-461F-3920-1793-03CD7AC67D55}"/>
              </a:ext>
            </a:extLst>
          </p:cNvPr>
          <p:cNvGrpSpPr/>
          <p:nvPr/>
        </p:nvGrpSpPr>
        <p:grpSpPr>
          <a:xfrm>
            <a:off x="5787580" y="2870851"/>
            <a:ext cx="2721741" cy="1978049"/>
            <a:chOff x="5787580" y="2870851"/>
            <a:chExt cx="2721741" cy="1978049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DAA6AA74-EF35-A8C5-74E8-CBFFD1E22AA2}"/>
                </a:ext>
              </a:extLst>
            </p:cNvPr>
            <p:cNvSpPr txBox="1"/>
            <p:nvPr/>
          </p:nvSpPr>
          <p:spPr>
            <a:xfrm>
              <a:off x="6936001" y="3932222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Staff involved</a:t>
              </a:r>
            </a:p>
            <a:p>
              <a:pPr algn="ctr"/>
              <a:r>
                <a:rPr lang="en-US" sz="1000" dirty="0"/>
                <a:t>in procedure scanned 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CAA930BA-2AFB-8837-6C28-A76E32B64DDC}"/>
                </a:ext>
              </a:extLst>
            </p:cNvPr>
            <p:cNvSpPr txBox="1"/>
            <p:nvPr/>
          </p:nvSpPr>
          <p:spPr>
            <a:xfrm>
              <a:off x="7141721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47" name="Flèche vers la droite 46">
              <a:extLst>
                <a:ext uri="{FF2B5EF4-FFF2-40B4-BE49-F238E27FC236}">
                  <a16:creationId xmlns:a16="http://schemas.microsoft.com/office/drawing/2014/main" id="{C433628A-1D97-8F3C-3830-9D51C7488A2C}"/>
                </a:ext>
              </a:extLst>
            </p:cNvPr>
            <p:cNvSpPr/>
            <p:nvPr/>
          </p:nvSpPr>
          <p:spPr>
            <a:xfrm>
              <a:off x="5787580" y="3207559"/>
              <a:ext cx="1337613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3" name="Image 22" descr="Une image contenant cerc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9326850E-2FF7-902C-1C8C-4D42FDF54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55678" y="2870851"/>
              <a:ext cx="724193" cy="835607"/>
            </a:xfrm>
            <a:prstGeom prst="rect">
              <a:avLst/>
            </a:prstGeom>
          </p:spPr>
        </p:pic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EE673A54-BD14-A79D-5D5D-5C5CEE485055}"/>
              </a:ext>
            </a:extLst>
          </p:cNvPr>
          <p:cNvGrpSpPr/>
          <p:nvPr/>
        </p:nvGrpSpPr>
        <p:grpSpPr>
          <a:xfrm>
            <a:off x="3269284" y="2930951"/>
            <a:ext cx="2964507" cy="1917949"/>
            <a:chOff x="3269284" y="2930951"/>
            <a:chExt cx="2964507" cy="1917949"/>
          </a:xfrm>
        </p:grpSpPr>
        <p:sp>
          <p:nvSpPr>
            <p:cNvPr id="17" name="Flèche vers la droite 16">
              <a:extLst>
                <a:ext uri="{FF2B5EF4-FFF2-40B4-BE49-F238E27FC236}">
                  <a16:creationId xmlns:a16="http://schemas.microsoft.com/office/drawing/2014/main" id="{09AE8B52-E869-DC62-52DA-8975515BB223}"/>
                </a:ext>
              </a:extLst>
            </p:cNvPr>
            <p:cNvSpPr/>
            <p:nvPr/>
          </p:nvSpPr>
          <p:spPr>
            <a:xfrm>
              <a:off x="3269284" y="3207559"/>
              <a:ext cx="1569792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3DD2660-8F79-2509-7EB8-7F82A3A2FEFA}"/>
                </a:ext>
              </a:extLst>
            </p:cNvPr>
            <p:cNvSpPr txBox="1"/>
            <p:nvPr/>
          </p:nvSpPr>
          <p:spPr>
            <a:xfrm>
              <a:off x="4660471" y="3932222"/>
              <a:ext cx="1573320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Products, medical devices and medical equipment available 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B24C7E4-02FD-5CE7-9F09-08C58FDC677F}"/>
                </a:ext>
              </a:extLst>
            </p:cNvPr>
            <p:cNvSpPr txBox="1"/>
            <p:nvPr/>
          </p:nvSpPr>
          <p:spPr>
            <a:xfrm>
              <a:off x="484485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000" dirty="0"/>
                <a:t>GTIN</a:t>
              </a: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9271992-DAE8-91B0-696F-36152B943E42}"/>
                </a:ext>
              </a:extLst>
            </p:cNvPr>
            <p:cNvSpPr txBox="1"/>
            <p:nvPr/>
          </p:nvSpPr>
          <p:spPr>
            <a:xfrm>
              <a:off x="5506769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GIAI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26" name="Image 25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EDDA53B6-8637-85F2-2EDB-7169666FB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49711" y="2930951"/>
              <a:ext cx="561181" cy="853971"/>
            </a:xfrm>
            <a:prstGeom prst="rect">
              <a:avLst/>
            </a:prstGeom>
          </p:spPr>
        </p:pic>
        <p:pic>
          <p:nvPicPr>
            <p:cNvPr id="38" name="Image 37" descr="Une image contenant symbole, logo, Graphique, cercle&#10;&#10;Description générée automatiquement">
              <a:extLst>
                <a:ext uri="{FF2B5EF4-FFF2-40B4-BE49-F238E27FC236}">
                  <a16:creationId xmlns:a16="http://schemas.microsoft.com/office/drawing/2014/main" id="{8E264411-B22D-A75D-A57B-DF651DF47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486679" y="3209669"/>
              <a:ext cx="543220" cy="543220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2" y="424492"/>
            <a:ext cx="10515600" cy="862096"/>
          </a:xfrm>
        </p:spPr>
        <p:txBody>
          <a:bodyPr/>
          <a:lstStyle/>
          <a:p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C6EB4F0C-09A6-2B86-7200-0AC2308F94FB}"/>
              </a:ext>
            </a:extLst>
          </p:cNvPr>
          <p:cNvGrpSpPr/>
          <p:nvPr/>
        </p:nvGrpSpPr>
        <p:grpSpPr>
          <a:xfrm>
            <a:off x="323548" y="1674996"/>
            <a:ext cx="1629997" cy="1913355"/>
            <a:chOff x="323548" y="1674996"/>
            <a:chExt cx="1629997" cy="1913355"/>
          </a:xfrm>
        </p:grpSpPr>
        <p:sp>
          <p:nvSpPr>
            <p:cNvPr id="33" name="Flèche vers la droite 32">
              <a:extLst>
                <a:ext uri="{FF2B5EF4-FFF2-40B4-BE49-F238E27FC236}">
                  <a16:creationId xmlns:a16="http://schemas.microsoft.com/office/drawing/2014/main" id="{955B340C-D872-9812-5492-63C0321EEB83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F105F079-A618-CF50-ED21-9E022C5CC196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53" name="Image 52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B0BF8136-C8D7-9B8B-7FFD-D8FC924F8A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98" name="Groupe 97">
            <a:extLst>
              <a:ext uri="{FF2B5EF4-FFF2-40B4-BE49-F238E27FC236}">
                <a16:creationId xmlns:a16="http://schemas.microsoft.com/office/drawing/2014/main" id="{5E69DC08-FC69-1946-9865-39E717605F56}"/>
              </a:ext>
            </a:extLst>
          </p:cNvPr>
          <p:cNvGrpSpPr/>
          <p:nvPr/>
        </p:nvGrpSpPr>
        <p:grpSpPr>
          <a:xfrm>
            <a:off x="322426" y="3894409"/>
            <a:ext cx="2166256" cy="1438096"/>
            <a:chOff x="322426" y="3894409"/>
            <a:chExt cx="2166256" cy="143809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FD4D8C6E-BAC9-3EC3-51F3-F12A119CF444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sp>
          <p:nvSpPr>
            <p:cNvPr id="5" name="Flèche vers la droite 4">
              <a:extLst>
                <a:ext uri="{FF2B5EF4-FFF2-40B4-BE49-F238E27FC236}">
                  <a16:creationId xmlns:a16="http://schemas.microsoft.com/office/drawing/2014/main" id="{3ADA46CE-535E-3000-9487-0BDADBF9D129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7" name="Image 56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464373D8-52E3-24D6-41FC-F176131B9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EB3FEAE3-A85F-81CE-E1F6-59D5D0236AC6}"/>
              </a:ext>
            </a:extLst>
          </p:cNvPr>
          <p:cNvGrpSpPr/>
          <p:nvPr/>
        </p:nvGrpSpPr>
        <p:grpSpPr>
          <a:xfrm>
            <a:off x="2047239" y="3214476"/>
            <a:ext cx="2323365" cy="1634424"/>
            <a:chOff x="1919410" y="3214476"/>
            <a:chExt cx="2323365" cy="1634424"/>
          </a:xfrm>
        </p:grpSpPr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7803726-06FB-4787-B1BD-5C0BFB64A508}"/>
                </a:ext>
              </a:extLst>
            </p:cNvPr>
            <p:cNvSpPr txBox="1"/>
            <p:nvPr/>
          </p:nvSpPr>
          <p:spPr>
            <a:xfrm>
              <a:off x="2079647" y="3932222"/>
              <a:ext cx="203161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Identification of the patient and procedure required with consent signed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CF01A893-9E5E-7128-AA79-6A6784877137}"/>
                </a:ext>
              </a:extLst>
            </p:cNvPr>
            <p:cNvSpPr txBox="1"/>
            <p:nvPr/>
          </p:nvSpPr>
          <p:spPr>
            <a:xfrm>
              <a:off x="2503462" y="4602679"/>
              <a:ext cx="115210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 (+SRIN) 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9DD4BA4B-1BBC-A2F1-FFC8-4776FE7A2D17}"/>
                </a:ext>
              </a:extLst>
            </p:cNvPr>
            <p:cNvSpPr txBox="1"/>
            <p:nvPr/>
          </p:nvSpPr>
          <p:spPr>
            <a:xfrm>
              <a:off x="1919410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EC742F34-A865-0E6A-252F-04B2393E3684}"/>
                </a:ext>
              </a:extLst>
            </p:cNvPr>
            <p:cNvSpPr txBox="1"/>
            <p:nvPr/>
          </p:nvSpPr>
          <p:spPr>
            <a:xfrm>
              <a:off x="3681594" y="4602679"/>
              <a:ext cx="5611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/>
                <a:t>GDTI</a:t>
              </a:r>
              <a:endParaRPr kumimoji="0" lang="en-US" sz="1000" i="0" u="none" strike="noStrike" kern="1200" cap="none" spc="0" normalizeH="0" baseline="0" noProof="0" dirty="0">
                <a:ln w="0">
                  <a:noFill/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9" name="Image 18" descr="Une image contenant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DDF2C102-6DF1-15EF-7D38-2C56FF508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19800000">
              <a:off x="2642475" y="3214476"/>
              <a:ext cx="1046216" cy="464258"/>
            </a:xfrm>
            <a:prstGeom prst="rect">
              <a:avLst/>
            </a:prstGeom>
          </p:spPr>
        </p:pic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D7B58B02-59C6-26C2-82CA-19F15600CCAD}"/>
              </a:ext>
            </a:extLst>
          </p:cNvPr>
          <p:cNvGrpSpPr/>
          <p:nvPr/>
        </p:nvGrpSpPr>
        <p:grpSpPr>
          <a:xfrm>
            <a:off x="7832789" y="4918648"/>
            <a:ext cx="4017122" cy="1850287"/>
            <a:chOff x="7851329" y="4918648"/>
            <a:chExt cx="4017122" cy="1850287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0A91235-181D-55B3-1395-DB1E9070D10C}"/>
                </a:ext>
              </a:extLst>
            </p:cNvPr>
            <p:cNvSpPr/>
            <p:nvPr/>
          </p:nvSpPr>
          <p:spPr>
            <a:xfrm>
              <a:off x="7851329" y="5035138"/>
              <a:ext cx="4017122" cy="1733797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Flèche vers la droite 68">
              <a:extLst>
                <a:ext uri="{FF2B5EF4-FFF2-40B4-BE49-F238E27FC236}">
                  <a16:creationId xmlns:a16="http://schemas.microsoft.com/office/drawing/2014/main" id="{BC0BC1DE-9304-1565-9208-98C9B65E2199}"/>
                </a:ext>
              </a:extLst>
            </p:cNvPr>
            <p:cNvSpPr/>
            <p:nvPr/>
          </p:nvSpPr>
          <p:spPr>
            <a:xfrm rot="5400000">
              <a:off x="9606260" y="4941793"/>
              <a:ext cx="507260" cy="460970"/>
            </a:xfrm>
            <a:prstGeom prst="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D398F3D-CA67-99E9-1CE8-A8D0437B0C2A}"/>
                </a:ext>
              </a:extLst>
            </p:cNvPr>
            <p:cNvSpPr txBox="1"/>
            <p:nvPr/>
          </p:nvSpPr>
          <p:spPr>
            <a:xfrm>
              <a:off x="8268202" y="6150679"/>
              <a:ext cx="3113975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Product and medical devices scanned at point of care subtracted from inventory and reordered if required / invoiced 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95F6E88A-16FC-69B3-E861-BBBC25985FD5}"/>
                </a:ext>
              </a:extLst>
            </p:cNvPr>
            <p:cNvSpPr txBox="1"/>
            <p:nvPr/>
          </p:nvSpPr>
          <p:spPr>
            <a:xfrm>
              <a:off x="7851329" y="5016336"/>
              <a:ext cx="1346267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 </a:t>
              </a:r>
            </a:p>
          </p:txBody>
        </p:sp>
        <p:pic>
          <p:nvPicPr>
            <p:cNvPr id="28" name="Image 27" descr="Une image contenant logo, capture d’écran, symbole, Bleu électrique&#10;&#10;Description générée automatiquement">
              <a:extLst>
                <a:ext uri="{FF2B5EF4-FFF2-40B4-BE49-F238E27FC236}">
                  <a16:creationId xmlns:a16="http://schemas.microsoft.com/office/drawing/2014/main" id="{55FD05C2-A89F-9BCA-2B12-9D7DF1E2C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20233" y="5232450"/>
              <a:ext cx="561181" cy="853971"/>
            </a:xfrm>
            <a:prstGeom prst="rect">
              <a:avLst/>
            </a:prstGeom>
          </p:spPr>
        </p:pic>
        <p:pic>
          <p:nvPicPr>
            <p:cNvPr id="73" name="Image 72" descr="Une image contenant Rectangle, carré, capture d’écran, motif&#10;&#10;Description générée automatiquement">
              <a:extLst>
                <a:ext uri="{FF2B5EF4-FFF2-40B4-BE49-F238E27FC236}">
                  <a16:creationId xmlns:a16="http://schemas.microsoft.com/office/drawing/2014/main" id="{38028A85-FDE2-90D8-877A-75C22B592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908252" y="5497952"/>
              <a:ext cx="346324" cy="484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16610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603</Words>
  <Application>Microsoft Macintosh PowerPoint</Application>
  <PresentationFormat>Grand écran</PresentationFormat>
  <Paragraphs>118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Where the standards fit in the process map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69</cp:revision>
  <dcterms:created xsi:type="dcterms:W3CDTF">2023-01-10T11:12:26Z</dcterms:created>
  <dcterms:modified xsi:type="dcterms:W3CDTF">2024-04-23T09:15:40Z</dcterms:modified>
</cp:coreProperties>
</file>