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86" r:id="rId3"/>
    <p:sldId id="285" r:id="rId4"/>
    <p:sldId id="284" r:id="rId5"/>
    <p:sldId id="283" r:id="rId6"/>
    <p:sldId id="282" r:id="rId7"/>
    <p:sldId id="281" r:id="rId8"/>
    <p:sldId id="280" r:id="rId9"/>
    <p:sldId id="279" r:id="rId10"/>
    <p:sldId id="278" r:id="rId11"/>
    <p:sldId id="277" r:id="rId12"/>
    <p:sldId id="276" r:id="rId13"/>
    <p:sldId id="275" r:id="rId14"/>
    <p:sldId id="274" r:id="rId15"/>
    <p:sldId id="273" r:id="rId16"/>
    <p:sldId id="264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45736F-2991-90E5-F095-2F64FDBD429E}" name="Julien Degobert" initials="JD" userId="S::julien.degobert@gs1.org::f6bc3d54-ecf3-434d-92e6-b060041aa948" providerId="AD"/>
  <p188:author id="{CF1EF4BE-8CD1-7599-84FD-425D09199636}" name="Claire Clarke" initials="CC" userId="S::claire.clarke@gs1.org::9b495d2d-fc2d-43a1-983f-6e67e5c326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5B6FB0-E580-431A-BE20-04AB3F150548}" v="2" dt="2023-01-27T11:25:43.299"/>
    <p1510:client id="{84B494A2-BBEE-FA84-FF94-BBF6F818B2EF}" v="4" dt="2023-01-27T12:04:36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7"/>
    <p:restoredTop sz="96327"/>
  </p:normalViewPr>
  <p:slideViewPr>
    <p:cSldViewPr snapToGrid="0">
      <p:cViewPr varScale="1">
        <p:scale>
          <a:sx n="109" d="100"/>
          <a:sy n="109" d="100"/>
        </p:scale>
        <p:origin x="2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11" Type="http://schemas.openxmlformats.org/officeDocument/2006/relationships/image" Target="../media/image3.png"/><Relationship Id="rId5" Type="http://schemas.openxmlformats.org/officeDocument/2006/relationships/image" Target="../media/image10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12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11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12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12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2.png"/><Relationship Id="rId7" Type="http://schemas.openxmlformats.org/officeDocument/2006/relationships/image" Target="../media/image1.png"/><Relationship Id="rId12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9.png"/><Relationship Id="rId1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7.png"/><Relationship Id="rId3" Type="http://schemas.openxmlformats.org/officeDocument/2006/relationships/image" Target="../media/image12.png"/><Relationship Id="rId7" Type="http://schemas.openxmlformats.org/officeDocument/2006/relationships/image" Target="../media/image2.png"/><Relationship Id="rId12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13.png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cs typeface="+mn-lt"/>
              </a:rPr>
              <a:t>The administration of a prescribed medication at the bedside —whether by injection, inhalation, ingestion, or other means— to the body of the individual by an individual legally </a:t>
            </a:r>
            <a:r>
              <a:rPr lang="en-US" sz="2000" dirty="0" err="1">
                <a:cs typeface="+mn-lt"/>
              </a:rPr>
              <a:t>authorised</a:t>
            </a:r>
            <a:r>
              <a:rPr lang="en-US" sz="2000" dirty="0">
                <a:cs typeface="+mn-lt"/>
              </a:rPr>
              <a:t> to do so.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Bedside medicine administration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18E121D0-2136-3FCB-BD0A-A80D79D9A56A}"/>
              </a:ext>
            </a:extLst>
          </p:cNvPr>
          <p:cNvGrpSpPr/>
          <p:nvPr/>
        </p:nvGrpSpPr>
        <p:grpSpPr>
          <a:xfrm>
            <a:off x="5616699" y="3787772"/>
            <a:ext cx="3304785" cy="1462336"/>
            <a:chOff x="5268439" y="4012388"/>
            <a:chExt cx="3304785" cy="1462336"/>
          </a:xfrm>
        </p:grpSpPr>
        <p:sp>
          <p:nvSpPr>
            <p:cNvPr id="125" name="Flèche vers la droite 124">
              <a:extLst>
                <a:ext uri="{FF2B5EF4-FFF2-40B4-BE49-F238E27FC236}">
                  <a16:creationId xmlns:a16="http://schemas.microsoft.com/office/drawing/2014/main" id="{31DD4C4E-06B2-4505-60B8-1CA32E01729F}"/>
                </a:ext>
              </a:extLst>
            </p:cNvPr>
            <p:cNvSpPr/>
            <p:nvPr/>
          </p:nvSpPr>
          <p:spPr>
            <a:xfrm rot="10800000">
              <a:off x="7050235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5" name="Groupe 94">
              <a:extLst>
                <a:ext uri="{FF2B5EF4-FFF2-40B4-BE49-F238E27FC236}">
                  <a16:creationId xmlns:a16="http://schemas.microsoft.com/office/drawing/2014/main" id="{63BC51C9-E1F3-07BB-AAB0-9FE86F7F4EEF}"/>
                </a:ext>
              </a:extLst>
            </p:cNvPr>
            <p:cNvGrpSpPr/>
            <p:nvPr/>
          </p:nvGrpSpPr>
          <p:grpSpPr>
            <a:xfrm>
              <a:off x="5762245" y="4012388"/>
              <a:ext cx="763583" cy="941953"/>
              <a:chOff x="5417396" y="3844006"/>
              <a:chExt cx="1047230" cy="1291859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16A27687-B16C-4394-904D-6C68C81916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5657215" y="3844006"/>
                <a:ext cx="807411" cy="1291859"/>
              </a:xfrm>
              <a:prstGeom prst="rect">
                <a:avLst/>
              </a:prstGeom>
            </p:spPr>
          </p:pic>
          <p:pic>
            <p:nvPicPr>
              <p:cNvPr id="85" name="Image 84">
                <a:extLst>
                  <a:ext uri="{FF2B5EF4-FFF2-40B4-BE49-F238E27FC236}">
                    <a16:creationId xmlns:a16="http://schemas.microsoft.com/office/drawing/2014/main" id="{5AB52167-D4FD-B8EE-ABA4-F72972D1C3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17396" y="4467254"/>
                <a:ext cx="668611" cy="668611"/>
              </a:xfrm>
              <a:prstGeom prst="rect">
                <a:avLst/>
              </a:prstGeom>
            </p:spPr>
          </p:pic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2B446A8C-C83B-0F5A-401E-9688EBA081EC}"/>
                </a:ext>
              </a:extLst>
            </p:cNvPr>
            <p:cNvSpPr txBox="1"/>
            <p:nvPr/>
          </p:nvSpPr>
          <p:spPr>
            <a:xfrm>
              <a:off x="5268439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needed ?</a:t>
              </a:r>
            </a:p>
          </p:txBody>
        </p:sp>
      </p:grp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8D72F94A-A065-2A90-BEFB-5A25A389F794}"/>
              </a:ext>
            </a:extLst>
          </p:cNvPr>
          <p:cNvGrpSpPr/>
          <p:nvPr/>
        </p:nvGrpSpPr>
        <p:grpSpPr>
          <a:xfrm>
            <a:off x="7886535" y="3734732"/>
            <a:ext cx="3408695" cy="1951606"/>
            <a:chOff x="7538275" y="3959348"/>
            <a:chExt cx="3408695" cy="1951606"/>
          </a:xfrm>
        </p:grpSpPr>
        <p:sp>
          <p:nvSpPr>
            <p:cNvPr id="126" name="Flèche vers la droite 125">
              <a:extLst>
                <a:ext uri="{FF2B5EF4-FFF2-40B4-BE49-F238E27FC236}">
                  <a16:creationId xmlns:a16="http://schemas.microsoft.com/office/drawing/2014/main" id="{DE9C9C94-AD20-D301-5B0D-48F5ACD4A59D}"/>
                </a:ext>
              </a:extLst>
            </p:cNvPr>
            <p:cNvSpPr/>
            <p:nvPr/>
          </p:nvSpPr>
          <p:spPr>
            <a:xfrm rot="10800000">
              <a:off x="9423981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58" name="Groupe 157">
              <a:extLst>
                <a:ext uri="{FF2B5EF4-FFF2-40B4-BE49-F238E27FC236}">
                  <a16:creationId xmlns:a16="http://schemas.microsoft.com/office/drawing/2014/main" id="{BD1200BC-E51E-F227-C108-29C35193E8D6}"/>
                </a:ext>
              </a:extLst>
            </p:cNvPr>
            <p:cNvGrpSpPr/>
            <p:nvPr/>
          </p:nvGrpSpPr>
          <p:grpSpPr>
            <a:xfrm>
              <a:off x="7538275" y="3959348"/>
              <a:ext cx="2031049" cy="1951606"/>
              <a:chOff x="7538275" y="3959348"/>
              <a:chExt cx="2031049" cy="195160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A5D8D094-44C9-A289-0485-6F9454BB1F88}"/>
                  </a:ext>
                </a:extLst>
              </p:cNvPr>
              <p:cNvGrpSpPr/>
              <p:nvPr/>
            </p:nvGrpSpPr>
            <p:grpSpPr>
              <a:xfrm>
                <a:off x="8055331" y="3959348"/>
                <a:ext cx="996936" cy="1048032"/>
                <a:chOff x="4231160" y="4284581"/>
                <a:chExt cx="1367267" cy="1437343"/>
              </a:xfrm>
            </p:grpSpPr>
            <p:pic>
              <p:nvPicPr>
                <p:cNvPr id="75" name="Image 74">
                  <a:extLst>
                    <a:ext uri="{FF2B5EF4-FFF2-40B4-BE49-F238E27FC236}">
                      <a16:creationId xmlns:a16="http://schemas.microsoft.com/office/drawing/2014/main" id="{F7C9FD75-16CB-E855-7D97-91EDA3C4E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231160" y="4284581"/>
                  <a:ext cx="1012955" cy="1111300"/>
                </a:xfrm>
                <a:prstGeom prst="rect">
                  <a:avLst/>
                </a:prstGeom>
              </p:spPr>
            </p:pic>
            <p:pic>
              <p:nvPicPr>
                <p:cNvPr id="76" name="Image 75">
                  <a:extLst>
                    <a:ext uri="{FF2B5EF4-FFF2-40B4-BE49-F238E27FC236}">
                      <a16:creationId xmlns:a16="http://schemas.microsoft.com/office/drawing/2014/main" id="{A165F1DE-5161-ADDA-1F8E-24EF768F0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731746" y="4938447"/>
                  <a:ext cx="752188" cy="752188"/>
                </a:xfrm>
                <a:prstGeom prst="rect">
                  <a:avLst/>
                </a:prstGeom>
              </p:spPr>
            </p:pic>
            <p:pic>
              <p:nvPicPr>
                <p:cNvPr id="77" name="Image 76">
                  <a:extLst>
                    <a:ext uri="{FF2B5EF4-FFF2-40B4-BE49-F238E27FC236}">
                      <a16:creationId xmlns:a16="http://schemas.microsoft.com/office/drawing/2014/main" id="{96E72FD7-6CBA-1714-93BF-C200F312A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979364" y="5279150"/>
                  <a:ext cx="619063" cy="442774"/>
                </a:xfrm>
                <a:prstGeom prst="rect">
                  <a:avLst/>
                </a:prstGeom>
              </p:spPr>
            </p:pic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6F8EFC4A-4F82-ADCA-73F4-422EC093EB1E}"/>
                  </a:ext>
                </a:extLst>
              </p:cNvPr>
              <p:cNvSpPr txBox="1"/>
              <p:nvPr/>
            </p:nvSpPr>
            <p:spPr>
              <a:xfrm>
                <a:off x="7538275" y="5074614"/>
                <a:ext cx="203104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Nurse selects the correct medication / dose and scans the unit dose</a:t>
                </a:r>
              </a:p>
            </p:txBody>
          </p:sp>
          <p:sp>
            <p:nvSpPr>
              <p:cNvPr id="151" name="ZoneTexte 150">
                <a:extLst>
                  <a:ext uri="{FF2B5EF4-FFF2-40B4-BE49-F238E27FC236}">
                    <a16:creationId xmlns:a16="http://schemas.microsoft.com/office/drawing/2014/main" id="{E3CAD069-5E54-08C2-7111-88721381607D}"/>
                  </a:ext>
                </a:extLst>
              </p:cNvPr>
              <p:cNvSpPr txBox="1"/>
              <p:nvPr/>
            </p:nvSpPr>
            <p:spPr>
              <a:xfrm>
                <a:off x="7678809" y="5664733"/>
                <a:ext cx="1693480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 / GSRN (+SRIN)</a:t>
                </a:r>
              </a:p>
            </p:txBody>
          </p:sp>
        </p:grp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9EEFF757-0BF5-6E95-E112-54A46288115E}"/>
              </a:ext>
            </a:extLst>
          </p:cNvPr>
          <p:cNvGrpSpPr/>
          <p:nvPr/>
        </p:nvGrpSpPr>
        <p:grpSpPr>
          <a:xfrm>
            <a:off x="10156372" y="2655654"/>
            <a:ext cx="2031049" cy="2819070"/>
            <a:chOff x="9808112" y="2655654"/>
            <a:chExt cx="2031049" cy="2819070"/>
          </a:xfrm>
        </p:grpSpPr>
        <p:sp>
          <p:nvSpPr>
            <p:cNvPr id="127" name="Flèche vers la droite 126">
              <a:extLst>
                <a:ext uri="{FF2B5EF4-FFF2-40B4-BE49-F238E27FC236}">
                  <a16:creationId xmlns:a16="http://schemas.microsoft.com/office/drawing/2014/main" id="{6335CE65-2CFD-B2A9-C758-9E13DBFE3379}"/>
                </a:ext>
              </a:extLst>
            </p:cNvPr>
            <p:cNvSpPr/>
            <p:nvPr/>
          </p:nvSpPr>
          <p:spPr>
            <a:xfrm rot="5400000">
              <a:off x="10131609" y="3077016"/>
              <a:ext cx="13036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C39E46E8-D83A-1003-224F-8D0A387147C2}"/>
                </a:ext>
              </a:extLst>
            </p:cNvPr>
            <p:cNvGrpSpPr/>
            <p:nvPr/>
          </p:nvGrpSpPr>
          <p:grpSpPr>
            <a:xfrm>
              <a:off x="10398398" y="4076019"/>
              <a:ext cx="631941" cy="571269"/>
              <a:chOff x="10014471" y="3527664"/>
              <a:chExt cx="866688" cy="783477"/>
            </a:xfrm>
          </p:grpSpPr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AC6A23A2-BAE0-563E-BB3E-237EB0788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14471" y="3527664"/>
                <a:ext cx="752188" cy="752188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73711E90-4316-FE4E-6739-96A3C3A5D6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62097" y="3868367"/>
                <a:ext cx="619062" cy="442774"/>
              </a:xfrm>
              <a:prstGeom prst="rect">
                <a:avLst/>
              </a:prstGeom>
            </p:spPr>
          </p:pic>
        </p:grp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89EA58D2-3431-F0EE-0FA0-C1986F477B46}"/>
                </a:ext>
              </a:extLst>
            </p:cNvPr>
            <p:cNvSpPr txBox="1"/>
            <p:nvPr/>
          </p:nvSpPr>
          <p:spPr>
            <a:xfrm>
              <a:off x="9808112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each medicine and its indication 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802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18E121D0-2136-3FCB-BD0A-A80D79D9A56A}"/>
              </a:ext>
            </a:extLst>
          </p:cNvPr>
          <p:cNvGrpSpPr/>
          <p:nvPr/>
        </p:nvGrpSpPr>
        <p:grpSpPr>
          <a:xfrm>
            <a:off x="5616699" y="3787772"/>
            <a:ext cx="3304785" cy="1462336"/>
            <a:chOff x="5268439" y="4012388"/>
            <a:chExt cx="3304785" cy="1462336"/>
          </a:xfrm>
        </p:grpSpPr>
        <p:sp>
          <p:nvSpPr>
            <p:cNvPr id="125" name="Flèche vers la droite 124">
              <a:extLst>
                <a:ext uri="{FF2B5EF4-FFF2-40B4-BE49-F238E27FC236}">
                  <a16:creationId xmlns:a16="http://schemas.microsoft.com/office/drawing/2014/main" id="{31DD4C4E-06B2-4505-60B8-1CA32E01729F}"/>
                </a:ext>
              </a:extLst>
            </p:cNvPr>
            <p:cNvSpPr/>
            <p:nvPr/>
          </p:nvSpPr>
          <p:spPr>
            <a:xfrm rot="10800000">
              <a:off x="7050235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5" name="Groupe 94">
              <a:extLst>
                <a:ext uri="{FF2B5EF4-FFF2-40B4-BE49-F238E27FC236}">
                  <a16:creationId xmlns:a16="http://schemas.microsoft.com/office/drawing/2014/main" id="{63BC51C9-E1F3-07BB-AAB0-9FE86F7F4EEF}"/>
                </a:ext>
              </a:extLst>
            </p:cNvPr>
            <p:cNvGrpSpPr/>
            <p:nvPr/>
          </p:nvGrpSpPr>
          <p:grpSpPr>
            <a:xfrm>
              <a:off x="5762245" y="4012388"/>
              <a:ext cx="763583" cy="941953"/>
              <a:chOff x="5417396" y="3844006"/>
              <a:chExt cx="1047230" cy="1291859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16A27687-B16C-4394-904D-6C68C81916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5657215" y="3844006"/>
                <a:ext cx="807411" cy="1291859"/>
              </a:xfrm>
              <a:prstGeom prst="rect">
                <a:avLst/>
              </a:prstGeom>
            </p:spPr>
          </p:pic>
          <p:pic>
            <p:nvPicPr>
              <p:cNvPr id="85" name="Image 84">
                <a:extLst>
                  <a:ext uri="{FF2B5EF4-FFF2-40B4-BE49-F238E27FC236}">
                    <a16:creationId xmlns:a16="http://schemas.microsoft.com/office/drawing/2014/main" id="{5AB52167-D4FD-B8EE-ABA4-F72972D1C3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17396" y="4467254"/>
                <a:ext cx="668611" cy="668611"/>
              </a:xfrm>
              <a:prstGeom prst="rect">
                <a:avLst/>
              </a:prstGeom>
            </p:spPr>
          </p:pic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2B446A8C-C83B-0F5A-401E-9688EBA081EC}"/>
                </a:ext>
              </a:extLst>
            </p:cNvPr>
            <p:cNvSpPr txBox="1"/>
            <p:nvPr/>
          </p:nvSpPr>
          <p:spPr>
            <a:xfrm>
              <a:off x="5268439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needed ?</a:t>
              </a:r>
            </a:p>
          </p:txBody>
        </p:sp>
      </p:grp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8D72F94A-A065-2A90-BEFB-5A25A389F794}"/>
              </a:ext>
            </a:extLst>
          </p:cNvPr>
          <p:cNvGrpSpPr/>
          <p:nvPr/>
        </p:nvGrpSpPr>
        <p:grpSpPr>
          <a:xfrm>
            <a:off x="7886535" y="3734732"/>
            <a:ext cx="3408695" cy="1951606"/>
            <a:chOff x="7538275" y="3959348"/>
            <a:chExt cx="3408695" cy="1951606"/>
          </a:xfrm>
        </p:grpSpPr>
        <p:sp>
          <p:nvSpPr>
            <p:cNvPr id="126" name="Flèche vers la droite 125">
              <a:extLst>
                <a:ext uri="{FF2B5EF4-FFF2-40B4-BE49-F238E27FC236}">
                  <a16:creationId xmlns:a16="http://schemas.microsoft.com/office/drawing/2014/main" id="{DE9C9C94-AD20-D301-5B0D-48F5ACD4A59D}"/>
                </a:ext>
              </a:extLst>
            </p:cNvPr>
            <p:cNvSpPr/>
            <p:nvPr/>
          </p:nvSpPr>
          <p:spPr>
            <a:xfrm rot="10800000">
              <a:off x="9423981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58" name="Groupe 157">
              <a:extLst>
                <a:ext uri="{FF2B5EF4-FFF2-40B4-BE49-F238E27FC236}">
                  <a16:creationId xmlns:a16="http://schemas.microsoft.com/office/drawing/2014/main" id="{BD1200BC-E51E-F227-C108-29C35193E8D6}"/>
                </a:ext>
              </a:extLst>
            </p:cNvPr>
            <p:cNvGrpSpPr/>
            <p:nvPr/>
          </p:nvGrpSpPr>
          <p:grpSpPr>
            <a:xfrm>
              <a:off x="7538275" y="3959348"/>
              <a:ext cx="2031049" cy="1951606"/>
              <a:chOff x="7538275" y="3959348"/>
              <a:chExt cx="2031049" cy="195160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A5D8D094-44C9-A289-0485-6F9454BB1F88}"/>
                  </a:ext>
                </a:extLst>
              </p:cNvPr>
              <p:cNvGrpSpPr/>
              <p:nvPr/>
            </p:nvGrpSpPr>
            <p:grpSpPr>
              <a:xfrm>
                <a:off x="8055331" y="3959348"/>
                <a:ext cx="996936" cy="1048032"/>
                <a:chOff x="4231160" y="4284581"/>
                <a:chExt cx="1367267" cy="1437343"/>
              </a:xfrm>
            </p:grpSpPr>
            <p:pic>
              <p:nvPicPr>
                <p:cNvPr id="75" name="Image 74">
                  <a:extLst>
                    <a:ext uri="{FF2B5EF4-FFF2-40B4-BE49-F238E27FC236}">
                      <a16:creationId xmlns:a16="http://schemas.microsoft.com/office/drawing/2014/main" id="{F7C9FD75-16CB-E855-7D97-91EDA3C4E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231160" y="4284581"/>
                  <a:ext cx="1012955" cy="1111300"/>
                </a:xfrm>
                <a:prstGeom prst="rect">
                  <a:avLst/>
                </a:prstGeom>
              </p:spPr>
            </p:pic>
            <p:pic>
              <p:nvPicPr>
                <p:cNvPr id="76" name="Image 75">
                  <a:extLst>
                    <a:ext uri="{FF2B5EF4-FFF2-40B4-BE49-F238E27FC236}">
                      <a16:creationId xmlns:a16="http://schemas.microsoft.com/office/drawing/2014/main" id="{A165F1DE-5161-ADDA-1F8E-24EF768F0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731746" y="4938447"/>
                  <a:ext cx="752188" cy="752188"/>
                </a:xfrm>
                <a:prstGeom prst="rect">
                  <a:avLst/>
                </a:prstGeom>
              </p:spPr>
            </p:pic>
            <p:pic>
              <p:nvPicPr>
                <p:cNvPr id="77" name="Image 76">
                  <a:extLst>
                    <a:ext uri="{FF2B5EF4-FFF2-40B4-BE49-F238E27FC236}">
                      <a16:creationId xmlns:a16="http://schemas.microsoft.com/office/drawing/2014/main" id="{96E72FD7-6CBA-1714-93BF-C200F312A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979364" y="5279150"/>
                  <a:ext cx="619063" cy="442774"/>
                </a:xfrm>
                <a:prstGeom prst="rect">
                  <a:avLst/>
                </a:prstGeom>
              </p:spPr>
            </p:pic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6F8EFC4A-4F82-ADCA-73F4-422EC093EB1E}"/>
                  </a:ext>
                </a:extLst>
              </p:cNvPr>
              <p:cNvSpPr txBox="1"/>
              <p:nvPr/>
            </p:nvSpPr>
            <p:spPr>
              <a:xfrm>
                <a:off x="7538275" y="5074614"/>
                <a:ext cx="203104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Nurse selects the correct medication / dose and scans the unit dose</a:t>
                </a:r>
              </a:p>
            </p:txBody>
          </p:sp>
          <p:sp>
            <p:nvSpPr>
              <p:cNvPr id="151" name="ZoneTexte 150">
                <a:extLst>
                  <a:ext uri="{FF2B5EF4-FFF2-40B4-BE49-F238E27FC236}">
                    <a16:creationId xmlns:a16="http://schemas.microsoft.com/office/drawing/2014/main" id="{E3CAD069-5E54-08C2-7111-88721381607D}"/>
                  </a:ext>
                </a:extLst>
              </p:cNvPr>
              <p:cNvSpPr txBox="1"/>
              <p:nvPr/>
            </p:nvSpPr>
            <p:spPr>
              <a:xfrm>
                <a:off x="7678809" y="5664733"/>
                <a:ext cx="1693480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 / GSRN (+SRIN)</a:t>
                </a:r>
              </a:p>
            </p:txBody>
          </p:sp>
        </p:grp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9EEFF757-0BF5-6E95-E112-54A46288115E}"/>
              </a:ext>
            </a:extLst>
          </p:cNvPr>
          <p:cNvGrpSpPr/>
          <p:nvPr/>
        </p:nvGrpSpPr>
        <p:grpSpPr>
          <a:xfrm>
            <a:off x="10156372" y="2655654"/>
            <a:ext cx="2031049" cy="2819070"/>
            <a:chOff x="9808112" y="2655654"/>
            <a:chExt cx="2031049" cy="2819070"/>
          </a:xfrm>
        </p:grpSpPr>
        <p:sp>
          <p:nvSpPr>
            <p:cNvPr id="127" name="Flèche vers la droite 126">
              <a:extLst>
                <a:ext uri="{FF2B5EF4-FFF2-40B4-BE49-F238E27FC236}">
                  <a16:creationId xmlns:a16="http://schemas.microsoft.com/office/drawing/2014/main" id="{6335CE65-2CFD-B2A9-C758-9E13DBFE3379}"/>
                </a:ext>
              </a:extLst>
            </p:cNvPr>
            <p:cNvSpPr/>
            <p:nvPr/>
          </p:nvSpPr>
          <p:spPr>
            <a:xfrm rot="5400000">
              <a:off x="10131609" y="3077016"/>
              <a:ext cx="13036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C39E46E8-D83A-1003-224F-8D0A387147C2}"/>
                </a:ext>
              </a:extLst>
            </p:cNvPr>
            <p:cNvGrpSpPr/>
            <p:nvPr/>
          </p:nvGrpSpPr>
          <p:grpSpPr>
            <a:xfrm>
              <a:off x="10398398" y="4076019"/>
              <a:ext cx="631941" cy="571269"/>
              <a:chOff x="10014471" y="3527664"/>
              <a:chExt cx="866688" cy="783477"/>
            </a:xfrm>
          </p:grpSpPr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AC6A23A2-BAE0-563E-BB3E-237EB0788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14471" y="3527664"/>
                <a:ext cx="752188" cy="752188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73711E90-4316-FE4E-6739-96A3C3A5D6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62097" y="3868367"/>
                <a:ext cx="619062" cy="442774"/>
              </a:xfrm>
              <a:prstGeom prst="rect">
                <a:avLst/>
              </a:prstGeom>
            </p:spPr>
          </p:pic>
        </p:grp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89EA58D2-3431-F0EE-0FA0-C1986F477B46}"/>
                </a:ext>
              </a:extLst>
            </p:cNvPr>
            <p:cNvSpPr txBox="1"/>
            <p:nvPr/>
          </p:nvSpPr>
          <p:spPr>
            <a:xfrm>
              <a:off x="9808112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each medicine and its indication 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25E066D0-BFD8-D2FE-A9ED-70191386DA08}"/>
              </a:ext>
            </a:extLst>
          </p:cNvPr>
          <p:cNvGrpSpPr/>
          <p:nvPr/>
        </p:nvGrpSpPr>
        <p:grpSpPr>
          <a:xfrm>
            <a:off x="5606160" y="5518937"/>
            <a:ext cx="2716193" cy="1149399"/>
            <a:chOff x="5257900" y="5518937"/>
            <a:chExt cx="2716193" cy="1149399"/>
          </a:xfrm>
        </p:grpSpPr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52C01417-D91D-7175-72B9-6AB3C0CA3DAE}"/>
                </a:ext>
              </a:extLst>
            </p:cNvPr>
            <p:cNvSpPr/>
            <p:nvPr/>
          </p:nvSpPr>
          <p:spPr>
            <a:xfrm rot="5400000">
              <a:off x="6103084" y="5484462"/>
              <a:ext cx="39201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7A91ECF7-5AB1-01CA-8287-34452BE93450}"/>
                </a:ext>
              </a:extLst>
            </p:cNvPr>
            <p:cNvGrpSpPr/>
            <p:nvPr/>
          </p:nvGrpSpPr>
          <p:grpSpPr>
            <a:xfrm>
              <a:off x="5257900" y="5646239"/>
              <a:ext cx="668612" cy="1002467"/>
              <a:chOff x="11614124" y="8322784"/>
              <a:chExt cx="1115457" cy="1672433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089229D8-7725-3C2E-7EB6-99397AE2D6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614124" y="8322784"/>
                <a:ext cx="1062426" cy="1625974"/>
              </a:xfrm>
              <a:prstGeom prst="rect">
                <a:avLst/>
              </a:prstGeom>
            </p:spPr>
          </p:pic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966A73DF-EB08-3184-AF55-997E2FBA6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49606" y="9569639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B9F2EFF2-CFFC-33E8-0A48-7337964BE144}"/>
                </a:ext>
              </a:extLst>
            </p:cNvPr>
            <p:cNvSpPr txBox="1"/>
            <p:nvPr/>
          </p:nvSpPr>
          <p:spPr>
            <a:xfrm>
              <a:off x="5943044" y="6016357"/>
              <a:ext cx="2031049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Repeats the process for remaining medicines due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6E826701-9A45-15AC-F917-64C7942CD96C}"/>
                </a:ext>
              </a:extLst>
            </p:cNvPr>
            <p:cNvSpPr txBox="1"/>
            <p:nvPr/>
          </p:nvSpPr>
          <p:spPr>
            <a:xfrm>
              <a:off x="6074448" y="5527698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F226D23-283E-198F-EFE3-2A07773C008C}"/>
                </a:ext>
              </a:extLst>
            </p:cNvPr>
            <p:cNvSpPr txBox="1"/>
            <p:nvPr/>
          </p:nvSpPr>
          <p:spPr>
            <a:xfrm>
              <a:off x="6037501" y="6422115"/>
              <a:ext cx="52066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1996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0245F685-D43A-DB6B-6497-7480CC94D488}"/>
              </a:ext>
            </a:extLst>
          </p:cNvPr>
          <p:cNvGrpSpPr/>
          <p:nvPr/>
        </p:nvGrpSpPr>
        <p:grpSpPr>
          <a:xfrm>
            <a:off x="3891946" y="3786080"/>
            <a:ext cx="2711210" cy="1791233"/>
            <a:chOff x="3891946" y="3786080"/>
            <a:chExt cx="2711210" cy="1791233"/>
          </a:xfrm>
        </p:grpSpPr>
        <p:sp>
          <p:nvSpPr>
            <p:cNvPr id="124" name="Flèche vers la droite 123">
              <a:extLst>
                <a:ext uri="{FF2B5EF4-FFF2-40B4-BE49-F238E27FC236}">
                  <a16:creationId xmlns:a16="http://schemas.microsoft.com/office/drawing/2014/main" id="{C7C0D425-A9DB-0660-7912-58246AB24B41}"/>
                </a:ext>
              </a:extLst>
            </p:cNvPr>
            <p:cNvSpPr/>
            <p:nvPr/>
          </p:nvSpPr>
          <p:spPr>
            <a:xfrm rot="10800000">
              <a:off x="4936451" y="4113519"/>
              <a:ext cx="1666705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6" name="Image 85">
              <a:extLst>
                <a:ext uri="{FF2B5EF4-FFF2-40B4-BE49-F238E27FC236}">
                  <a16:creationId xmlns:a16="http://schemas.microsoft.com/office/drawing/2014/main" id="{F299F81A-BF20-939F-7F36-A35F87912A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4351319" y="3786080"/>
              <a:ext cx="588720" cy="941953"/>
            </a:xfrm>
            <a:prstGeom prst="rect">
              <a:avLst/>
            </a:prstGeom>
          </p:spPr>
        </p:pic>
        <p:pic>
          <p:nvPicPr>
            <p:cNvPr id="91" name="Image 90">
              <a:extLst>
                <a:ext uri="{FF2B5EF4-FFF2-40B4-BE49-F238E27FC236}">
                  <a16:creationId xmlns:a16="http://schemas.microsoft.com/office/drawing/2014/main" id="{86824F71-F89B-E7D9-A88E-19FF7ECDA8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04551" y="4408570"/>
              <a:ext cx="451387" cy="322847"/>
            </a:xfrm>
            <a:prstGeom prst="rect">
              <a:avLst/>
            </a:prstGeom>
          </p:spPr>
        </p:pic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D2E7A8CD-D800-F335-D3F3-7867C2C1EC1F}"/>
                </a:ext>
              </a:extLst>
            </p:cNvPr>
            <p:cNvSpPr txBox="1"/>
            <p:nvPr/>
          </p:nvSpPr>
          <p:spPr>
            <a:xfrm>
              <a:off x="3891946" y="4816378"/>
              <a:ext cx="150505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 scanned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6DF7EC30-88EA-C5DE-F435-DAD4321006E3}"/>
                </a:ext>
              </a:extLst>
            </p:cNvPr>
            <p:cNvSpPr txBox="1"/>
            <p:nvPr/>
          </p:nvSpPr>
          <p:spPr>
            <a:xfrm>
              <a:off x="4158474" y="5331092"/>
              <a:ext cx="95955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30E08599-49C4-B709-2D97-748AE4B2A623}"/>
                </a:ext>
              </a:extLst>
            </p:cNvPr>
            <p:cNvSpPr txBox="1"/>
            <p:nvPr/>
          </p:nvSpPr>
          <p:spPr>
            <a:xfrm>
              <a:off x="5495375" y="4220893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18E121D0-2136-3FCB-BD0A-A80D79D9A56A}"/>
              </a:ext>
            </a:extLst>
          </p:cNvPr>
          <p:cNvGrpSpPr/>
          <p:nvPr/>
        </p:nvGrpSpPr>
        <p:grpSpPr>
          <a:xfrm>
            <a:off x="5616699" y="3787772"/>
            <a:ext cx="3304785" cy="1462336"/>
            <a:chOff x="5268439" y="4012388"/>
            <a:chExt cx="3304785" cy="1462336"/>
          </a:xfrm>
        </p:grpSpPr>
        <p:sp>
          <p:nvSpPr>
            <p:cNvPr id="125" name="Flèche vers la droite 124">
              <a:extLst>
                <a:ext uri="{FF2B5EF4-FFF2-40B4-BE49-F238E27FC236}">
                  <a16:creationId xmlns:a16="http://schemas.microsoft.com/office/drawing/2014/main" id="{31DD4C4E-06B2-4505-60B8-1CA32E01729F}"/>
                </a:ext>
              </a:extLst>
            </p:cNvPr>
            <p:cNvSpPr/>
            <p:nvPr/>
          </p:nvSpPr>
          <p:spPr>
            <a:xfrm rot="10800000">
              <a:off x="7050235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5" name="Groupe 94">
              <a:extLst>
                <a:ext uri="{FF2B5EF4-FFF2-40B4-BE49-F238E27FC236}">
                  <a16:creationId xmlns:a16="http://schemas.microsoft.com/office/drawing/2014/main" id="{63BC51C9-E1F3-07BB-AAB0-9FE86F7F4EEF}"/>
                </a:ext>
              </a:extLst>
            </p:cNvPr>
            <p:cNvGrpSpPr/>
            <p:nvPr/>
          </p:nvGrpSpPr>
          <p:grpSpPr>
            <a:xfrm>
              <a:off x="5762245" y="4012388"/>
              <a:ext cx="763583" cy="941953"/>
              <a:chOff x="5417396" y="3844006"/>
              <a:chExt cx="1047230" cy="1291859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16A27687-B16C-4394-904D-6C68C81916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5657215" y="3844006"/>
                <a:ext cx="807411" cy="1291859"/>
              </a:xfrm>
              <a:prstGeom prst="rect">
                <a:avLst/>
              </a:prstGeom>
            </p:spPr>
          </p:pic>
          <p:pic>
            <p:nvPicPr>
              <p:cNvPr id="85" name="Image 84">
                <a:extLst>
                  <a:ext uri="{FF2B5EF4-FFF2-40B4-BE49-F238E27FC236}">
                    <a16:creationId xmlns:a16="http://schemas.microsoft.com/office/drawing/2014/main" id="{5AB52167-D4FD-B8EE-ABA4-F72972D1C3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17396" y="4467254"/>
                <a:ext cx="668611" cy="668611"/>
              </a:xfrm>
              <a:prstGeom prst="rect">
                <a:avLst/>
              </a:prstGeom>
            </p:spPr>
          </p:pic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2B446A8C-C83B-0F5A-401E-9688EBA081EC}"/>
                </a:ext>
              </a:extLst>
            </p:cNvPr>
            <p:cNvSpPr txBox="1"/>
            <p:nvPr/>
          </p:nvSpPr>
          <p:spPr>
            <a:xfrm>
              <a:off x="5268439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needed ?</a:t>
              </a:r>
            </a:p>
          </p:txBody>
        </p:sp>
      </p:grp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8D72F94A-A065-2A90-BEFB-5A25A389F794}"/>
              </a:ext>
            </a:extLst>
          </p:cNvPr>
          <p:cNvGrpSpPr/>
          <p:nvPr/>
        </p:nvGrpSpPr>
        <p:grpSpPr>
          <a:xfrm>
            <a:off x="7886535" y="3734732"/>
            <a:ext cx="3408695" cy="1951606"/>
            <a:chOff x="7538275" y="3959348"/>
            <a:chExt cx="3408695" cy="1951606"/>
          </a:xfrm>
        </p:grpSpPr>
        <p:sp>
          <p:nvSpPr>
            <p:cNvPr id="126" name="Flèche vers la droite 125">
              <a:extLst>
                <a:ext uri="{FF2B5EF4-FFF2-40B4-BE49-F238E27FC236}">
                  <a16:creationId xmlns:a16="http://schemas.microsoft.com/office/drawing/2014/main" id="{DE9C9C94-AD20-D301-5B0D-48F5ACD4A59D}"/>
                </a:ext>
              </a:extLst>
            </p:cNvPr>
            <p:cNvSpPr/>
            <p:nvPr/>
          </p:nvSpPr>
          <p:spPr>
            <a:xfrm rot="10800000">
              <a:off x="9423981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58" name="Groupe 157">
              <a:extLst>
                <a:ext uri="{FF2B5EF4-FFF2-40B4-BE49-F238E27FC236}">
                  <a16:creationId xmlns:a16="http://schemas.microsoft.com/office/drawing/2014/main" id="{BD1200BC-E51E-F227-C108-29C35193E8D6}"/>
                </a:ext>
              </a:extLst>
            </p:cNvPr>
            <p:cNvGrpSpPr/>
            <p:nvPr/>
          </p:nvGrpSpPr>
          <p:grpSpPr>
            <a:xfrm>
              <a:off x="7538275" y="3959348"/>
              <a:ext cx="2031049" cy="1951606"/>
              <a:chOff x="7538275" y="3959348"/>
              <a:chExt cx="2031049" cy="195160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A5D8D094-44C9-A289-0485-6F9454BB1F88}"/>
                  </a:ext>
                </a:extLst>
              </p:cNvPr>
              <p:cNvGrpSpPr/>
              <p:nvPr/>
            </p:nvGrpSpPr>
            <p:grpSpPr>
              <a:xfrm>
                <a:off x="8055331" y="3959348"/>
                <a:ext cx="996936" cy="1048032"/>
                <a:chOff x="4231160" y="4284581"/>
                <a:chExt cx="1367267" cy="1437343"/>
              </a:xfrm>
            </p:grpSpPr>
            <p:pic>
              <p:nvPicPr>
                <p:cNvPr id="75" name="Image 74">
                  <a:extLst>
                    <a:ext uri="{FF2B5EF4-FFF2-40B4-BE49-F238E27FC236}">
                      <a16:creationId xmlns:a16="http://schemas.microsoft.com/office/drawing/2014/main" id="{F7C9FD75-16CB-E855-7D97-91EDA3C4E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231160" y="4284581"/>
                  <a:ext cx="1012955" cy="1111300"/>
                </a:xfrm>
                <a:prstGeom prst="rect">
                  <a:avLst/>
                </a:prstGeom>
              </p:spPr>
            </p:pic>
            <p:pic>
              <p:nvPicPr>
                <p:cNvPr id="76" name="Image 75">
                  <a:extLst>
                    <a:ext uri="{FF2B5EF4-FFF2-40B4-BE49-F238E27FC236}">
                      <a16:creationId xmlns:a16="http://schemas.microsoft.com/office/drawing/2014/main" id="{A165F1DE-5161-ADDA-1F8E-24EF768F0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731746" y="4938447"/>
                  <a:ext cx="752188" cy="752188"/>
                </a:xfrm>
                <a:prstGeom prst="rect">
                  <a:avLst/>
                </a:prstGeom>
              </p:spPr>
            </p:pic>
            <p:pic>
              <p:nvPicPr>
                <p:cNvPr id="77" name="Image 76">
                  <a:extLst>
                    <a:ext uri="{FF2B5EF4-FFF2-40B4-BE49-F238E27FC236}">
                      <a16:creationId xmlns:a16="http://schemas.microsoft.com/office/drawing/2014/main" id="{96E72FD7-6CBA-1714-93BF-C200F312A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79364" y="5279150"/>
                  <a:ext cx="619063" cy="442774"/>
                </a:xfrm>
                <a:prstGeom prst="rect">
                  <a:avLst/>
                </a:prstGeom>
              </p:spPr>
            </p:pic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6F8EFC4A-4F82-ADCA-73F4-422EC093EB1E}"/>
                  </a:ext>
                </a:extLst>
              </p:cNvPr>
              <p:cNvSpPr txBox="1"/>
              <p:nvPr/>
            </p:nvSpPr>
            <p:spPr>
              <a:xfrm>
                <a:off x="7538275" y="5074614"/>
                <a:ext cx="203104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Nurse selects the correct medication / dose and scans the unit dose</a:t>
                </a:r>
              </a:p>
            </p:txBody>
          </p:sp>
          <p:sp>
            <p:nvSpPr>
              <p:cNvPr id="151" name="ZoneTexte 150">
                <a:extLst>
                  <a:ext uri="{FF2B5EF4-FFF2-40B4-BE49-F238E27FC236}">
                    <a16:creationId xmlns:a16="http://schemas.microsoft.com/office/drawing/2014/main" id="{E3CAD069-5E54-08C2-7111-88721381607D}"/>
                  </a:ext>
                </a:extLst>
              </p:cNvPr>
              <p:cNvSpPr txBox="1"/>
              <p:nvPr/>
            </p:nvSpPr>
            <p:spPr>
              <a:xfrm>
                <a:off x="7678809" y="5664733"/>
                <a:ext cx="1693480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 / GSRN (+SRIN)</a:t>
                </a:r>
              </a:p>
            </p:txBody>
          </p:sp>
        </p:grp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9EEFF757-0BF5-6E95-E112-54A46288115E}"/>
              </a:ext>
            </a:extLst>
          </p:cNvPr>
          <p:cNvGrpSpPr/>
          <p:nvPr/>
        </p:nvGrpSpPr>
        <p:grpSpPr>
          <a:xfrm>
            <a:off x="10156372" y="2655654"/>
            <a:ext cx="2031049" cy="2819070"/>
            <a:chOff x="9808112" y="2655654"/>
            <a:chExt cx="2031049" cy="2819070"/>
          </a:xfrm>
        </p:grpSpPr>
        <p:sp>
          <p:nvSpPr>
            <p:cNvPr id="127" name="Flèche vers la droite 126">
              <a:extLst>
                <a:ext uri="{FF2B5EF4-FFF2-40B4-BE49-F238E27FC236}">
                  <a16:creationId xmlns:a16="http://schemas.microsoft.com/office/drawing/2014/main" id="{6335CE65-2CFD-B2A9-C758-9E13DBFE3379}"/>
                </a:ext>
              </a:extLst>
            </p:cNvPr>
            <p:cNvSpPr/>
            <p:nvPr/>
          </p:nvSpPr>
          <p:spPr>
            <a:xfrm rot="5400000">
              <a:off x="10131609" y="3077016"/>
              <a:ext cx="13036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C39E46E8-D83A-1003-224F-8D0A387147C2}"/>
                </a:ext>
              </a:extLst>
            </p:cNvPr>
            <p:cNvGrpSpPr/>
            <p:nvPr/>
          </p:nvGrpSpPr>
          <p:grpSpPr>
            <a:xfrm>
              <a:off x="10398398" y="4076019"/>
              <a:ext cx="631941" cy="571269"/>
              <a:chOff x="10014471" y="3527664"/>
              <a:chExt cx="866688" cy="783477"/>
            </a:xfrm>
          </p:grpSpPr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AC6A23A2-BAE0-563E-BB3E-237EB0788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14471" y="3527664"/>
                <a:ext cx="752188" cy="752188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73711E90-4316-FE4E-6739-96A3C3A5D6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62097" y="3868367"/>
                <a:ext cx="619062" cy="442774"/>
              </a:xfrm>
              <a:prstGeom prst="rect">
                <a:avLst/>
              </a:prstGeom>
            </p:spPr>
          </p:pic>
        </p:grp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89EA58D2-3431-F0EE-0FA0-C1986F477B46}"/>
                </a:ext>
              </a:extLst>
            </p:cNvPr>
            <p:cNvSpPr txBox="1"/>
            <p:nvPr/>
          </p:nvSpPr>
          <p:spPr>
            <a:xfrm>
              <a:off x="9808112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each medicine and its indication 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25E066D0-BFD8-D2FE-A9ED-70191386DA08}"/>
              </a:ext>
            </a:extLst>
          </p:cNvPr>
          <p:cNvGrpSpPr/>
          <p:nvPr/>
        </p:nvGrpSpPr>
        <p:grpSpPr>
          <a:xfrm>
            <a:off x="5606160" y="5518937"/>
            <a:ext cx="2716193" cy="1149399"/>
            <a:chOff x="5257900" y="5518937"/>
            <a:chExt cx="2716193" cy="1149399"/>
          </a:xfrm>
        </p:grpSpPr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52C01417-D91D-7175-72B9-6AB3C0CA3DAE}"/>
                </a:ext>
              </a:extLst>
            </p:cNvPr>
            <p:cNvSpPr/>
            <p:nvPr/>
          </p:nvSpPr>
          <p:spPr>
            <a:xfrm rot="5400000">
              <a:off x="6103084" y="5484462"/>
              <a:ext cx="39201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7A91ECF7-5AB1-01CA-8287-34452BE93450}"/>
                </a:ext>
              </a:extLst>
            </p:cNvPr>
            <p:cNvGrpSpPr/>
            <p:nvPr/>
          </p:nvGrpSpPr>
          <p:grpSpPr>
            <a:xfrm>
              <a:off x="5257900" y="5646239"/>
              <a:ext cx="668612" cy="1002467"/>
              <a:chOff x="11614124" y="8322784"/>
              <a:chExt cx="1115457" cy="1672433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089229D8-7725-3C2E-7EB6-99397AE2D6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614124" y="8322784"/>
                <a:ext cx="1062426" cy="1625974"/>
              </a:xfrm>
              <a:prstGeom prst="rect">
                <a:avLst/>
              </a:prstGeom>
            </p:spPr>
          </p:pic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966A73DF-EB08-3184-AF55-997E2FBA6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49606" y="9569639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B9F2EFF2-CFFC-33E8-0A48-7337964BE144}"/>
                </a:ext>
              </a:extLst>
            </p:cNvPr>
            <p:cNvSpPr txBox="1"/>
            <p:nvPr/>
          </p:nvSpPr>
          <p:spPr>
            <a:xfrm>
              <a:off x="5943044" y="6016357"/>
              <a:ext cx="2031049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Repeats the process for remaining medicines due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6E826701-9A45-15AC-F917-64C7942CD96C}"/>
                </a:ext>
              </a:extLst>
            </p:cNvPr>
            <p:cNvSpPr txBox="1"/>
            <p:nvPr/>
          </p:nvSpPr>
          <p:spPr>
            <a:xfrm>
              <a:off x="6074448" y="5527698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F226D23-283E-198F-EFE3-2A07773C008C}"/>
                </a:ext>
              </a:extLst>
            </p:cNvPr>
            <p:cNvSpPr txBox="1"/>
            <p:nvPr/>
          </p:nvSpPr>
          <p:spPr>
            <a:xfrm>
              <a:off x="6037501" y="6422115"/>
              <a:ext cx="52066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3077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 28">
            <a:extLst>
              <a:ext uri="{FF2B5EF4-FFF2-40B4-BE49-F238E27FC236}">
                <a16:creationId xmlns:a16="http://schemas.microsoft.com/office/drawing/2014/main" id="{E52A7D1C-3F4E-1EC9-9B50-378D99F18D09}"/>
              </a:ext>
            </a:extLst>
          </p:cNvPr>
          <p:cNvGrpSpPr/>
          <p:nvPr/>
        </p:nvGrpSpPr>
        <p:grpSpPr>
          <a:xfrm>
            <a:off x="2859024" y="5691916"/>
            <a:ext cx="2936352" cy="651645"/>
            <a:chOff x="2859024" y="5691916"/>
            <a:chExt cx="2936352" cy="651645"/>
          </a:xfrm>
        </p:grpSpPr>
        <p:sp>
          <p:nvSpPr>
            <p:cNvPr id="11" name="Flèche à angle droit 10">
              <a:extLst>
                <a:ext uri="{FF2B5EF4-FFF2-40B4-BE49-F238E27FC236}">
                  <a16:creationId xmlns:a16="http://schemas.microsoft.com/office/drawing/2014/main" id="{2B34F56E-96F0-58CC-45E3-53878FA49563}"/>
                </a:ext>
              </a:extLst>
            </p:cNvPr>
            <p:cNvSpPr/>
            <p:nvPr/>
          </p:nvSpPr>
          <p:spPr>
            <a:xfrm flipH="1">
              <a:off x="2859024" y="5691916"/>
              <a:ext cx="2936352" cy="651645"/>
            </a:xfrm>
            <a:prstGeom prst="bentUpArrow">
              <a:avLst>
                <a:gd name="adj1" fmla="val 34460"/>
                <a:gd name="adj2" fmla="val 32883"/>
                <a:gd name="adj3" fmla="val 3446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CFB16AE7-AA2A-FCA3-893C-1534FFC2471E}"/>
                </a:ext>
              </a:extLst>
            </p:cNvPr>
            <p:cNvSpPr txBox="1"/>
            <p:nvPr/>
          </p:nvSpPr>
          <p:spPr>
            <a:xfrm>
              <a:off x="5100436" y="6089432"/>
              <a:ext cx="52753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ACC5D8B9-35A3-C75C-CE87-6B049C85A259}"/>
              </a:ext>
            </a:extLst>
          </p:cNvPr>
          <p:cNvGrpSpPr/>
          <p:nvPr/>
        </p:nvGrpSpPr>
        <p:grpSpPr>
          <a:xfrm>
            <a:off x="2402110" y="4113519"/>
            <a:ext cx="2236143" cy="1463794"/>
            <a:chOff x="2402110" y="4113519"/>
            <a:chExt cx="2236143" cy="1463794"/>
          </a:xfrm>
        </p:grpSpPr>
        <p:sp>
          <p:nvSpPr>
            <p:cNvPr id="20" name="Flèche vers la droite 19">
              <a:extLst>
                <a:ext uri="{FF2B5EF4-FFF2-40B4-BE49-F238E27FC236}">
                  <a16:creationId xmlns:a16="http://schemas.microsoft.com/office/drawing/2014/main" id="{83188D4C-8303-7683-6E6E-5A0A1C828D3B}"/>
                </a:ext>
              </a:extLst>
            </p:cNvPr>
            <p:cNvSpPr/>
            <p:nvPr/>
          </p:nvSpPr>
          <p:spPr>
            <a:xfrm rot="10800000">
              <a:off x="3401820" y="4113519"/>
              <a:ext cx="123643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EF1E7876-630E-05BC-ED5C-4309122336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90774" y="4160148"/>
              <a:ext cx="548454" cy="548454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039796A6-D35F-328C-DCA9-09121EDF7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89612" y="4408570"/>
              <a:ext cx="451387" cy="322847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8A5D2743-2AA4-B733-542F-059CBB6E9E5C}"/>
                </a:ext>
              </a:extLst>
            </p:cNvPr>
            <p:cNvSpPr txBox="1"/>
            <p:nvPr/>
          </p:nvSpPr>
          <p:spPr>
            <a:xfrm>
              <a:off x="2402110" y="4816378"/>
              <a:ext cx="135776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Medicine administered 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2EF310C-B2CF-9E85-BAFE-4EF06E9A400A}"/>
                </a:ext>
              </a:extLst>
            </p:cNvPr>
            <p:cNvSpPr txBox="1"/>
            <p:nvPr/>
          </p:nvSpPr>
          <p:spPr>
            <a:xfrm>
              <a:off x="2575871" y="5331092"/>
              <a:ext cx="95955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0245F685-D43A-DB6B-6497-7480CC94D488}"/>
              </a:ext>
            </a:extLst>
          </p:cNvPr>
          <p:cNvGrpSpPr/>
          <p:nvPr/>
        </p:nvGrpSpPr>
        <p:grpSpPr>
          <a:xfrm>
            <a:off x="3891946" y="3786080"/>
            <a:ext cx="2711210" cy="1791233"/>
            <a:chOff x="3891946" y="3786080"/>
            <a:chExt cx="2711210" cy="1791233"/>
          </a:xfrm>
        </p:grpSpPr>
        <p:sp>
          <p:nvSpPr>
            <p:cNvPr id="124" name="Flèche vers la droite 123">
              <a:extLst>
                <a:ext uri="{FF2B5EF4-FFF2-40B4-BE49-F238E27FC236}">
                  <a16:creationId xmlns:a16="http://schemas.microsoft.com/office/drawing/2014/main" id="{C7C0D425-A9DB-0660-7912-58246AB24B41}"/>
                </a:ext>
              </a:extLst>
            </p:cNvPr>
            <p:cNvSpPr/>
            <p:nvPr/>
          </p:nvSpPr>
          <p:spPr>
            <a:xfrm rot="10800000">
              <a:off x="4936451" y="4113519"/>
              <a:ext cx="1666705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6" name="Image 85">
              <a:extLst>
                <a:ext uri="{FF2B5EF4-FFF2-40B4-BE49-F238E27FC236}">
                  <a16:creationId xmlns:a16="http://schemas.microsoft.com/office/drawing/2014/main" id="{F299F81A-BF20-939F-7F36-A35F87912AD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4351319" y="3786080"/>
              <a:ext cx="588720" cy="941953"/>
            </a:xfrm>
            <a:prstGeom prst="rect">
              <a:avLst/>
            </a:prstGeom>
          </p:spPr>
        </p:pic>
        <p:pic>
          <p:nvPicPr>
            <p:cNvPr id="91" name="Image 90">
              <a:extLst>
                <a:ext uri="{FF2B5EF4-FFF2-40B4-BE49-F238E27FC236}">
                  <a16:creationId xmlns:a16="http://schemas.microsoft.com/office/drawing/2014/main" id="{86824F71-F89B-E7D9-A88E-19FF7ECDA8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4551" y="4408570"/>
              <a:ext cx="451387" cy="322847"/>
            </a:xfrm>
            <a:prstGeom prst="rect">
              <a:avLst/>
            </a:prstGeom>
          </p:spPr>
        </p:pic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D2E7A8CD-D800-F335-D3F3-7867C2C1EC1F}"/>
                </a:ext>
              </a:extLst>
            </p:cNvPr>
            <p:cNvSpPr txBox="1"/>
            <p:nvPr/>
          </p:nvSpPr>
          <p:spPr>
            <a:xfrm>
              <a:off x="3891946" y="4816378"/>
              <a:ext cx="150505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 scanned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6DF7EC30-88EA-C5DE-F435-DAD4321006E3}"/>
                </a:ext>
              </a:extLst>
            </p:cNvPr>
            <p:cNvSpPr txBox="1"/>
            <p:nvPr/>
          </p:nvSpPr>
          <p:spPr>
            <a:xfrm>
              <a:off x="4158474" y="5331092"/>
              <a:ext cx="95955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30E08599-49C4-B709-2D97-748AE4B2A623}"/>
                </a:ext>
              </a:extLst>
            </p:cNvPr>
            <p:cNvSpPr txBox="1"/>
            <p:nvPr/>
          </p:nvSpPr>
          <p:spPr>
            <a:xfrm>
              <a:off x="5495375" y="4220893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18E121D0-2136-3FCB-BD0A-A80D79D9A56A}"/>
              </a:ext>
            </a:extLst>
          </p:cNvPr>
          <p:cNvGrpSpPr/>
          <p:nvPr/>
        </p:nvGrpSpPr>
        <p:grpSpPr>
          <a:xfrm>
            <a:off x="5616699" y="3787772"/>
            <a:ext cx="3304785" cy="1462336"/>
            <a:chOff x="5268439" y="4012388"/>
            <a:chExt cx="3304785" cy="1462336"/>
          </a:xfrm>
        </p:grpSpPr>
        <p:sp>
          <p:nvSpPr>
            <p:cNvPr id="125" name="Flèche vers la droite 124">
              <a:extLst>
                <a:ext uri="{FF2B5EF4-FFF2-40B4-BE49-F238E27FC236}">
                  <a16:creationId xmlns:a16="http://schemas.microsoft.com/office/drawing/2014/main" id="{31DD4C4E-06B2-4505-60B8-1CA32E01729F}"/>
                </a:ext>
              </a:extLst>
            </p:cNvPr>
            <p:cNvSpPr/>
            <p:nvPr/>
          </p:nvSpPr>
          <p:spPr>
            <a:xfrm rot="10800000">
              <a:off x="7050235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5" name="Groupe 94">
              <a:extLst>
                <a:ext uri="{FF2B5EF4-FFF2-40B4-BE49-F238E27FC236}">
                  <a16:creationId xmlns:a16="http://schemas.microsoft.com/office/drawing/2014/main" id="{63BC51C9-E1F3-07BB-AAB0-9FE86F7F4EEF}"/>
                </a:ext>
              </a:extLst>
            </p:cNvPr>
            <p:cNvGrpSpPr/>
            <p:nvPr/>
          </p:nvGrpSpPr>
          <p:grpSpPr>
            <a:xfrm>
              <a:off x="5762245" y="4012388"/>
              <a:ext cx="763583" cy="941953"/>
              <a:chOff x="5417396" y="3844006"/>
              <a:chExt cx="1047230" cy="1291859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16A27687-B16C-4394-904D-6C68C81916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5657215" y="3844006"/>
                <a:ext cx="807411" cy="1291859"/>
              </a:xfrm>
              <a:prstGeom prst="rect">
                <a:avLst/>
              </a:prstGeom>
            </p:spPr>
          </p:pic>
          <p:pic>
            <p:nvPicPr>
              <p:cNvPr id="85" name="Image 84">
                <a:extLst>
                  <a:ext uri="{FF2B5EF4-FFF2-40B4-BE49-F238E27FC236}">
                    <a16:creationId xmlns:a16="http://schemas.microsoft.com/office/drawing/2014/main" id="{5AB52167-D4FD-B8EE-ABA4-F72972D1C3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17396" y="4467254"/>
                <a:ext cx="668611" cy="668611"/>
              </a:xfrm>
              <a:prstGeom prst="rect">
                <a:avLst/>
              </a:prstGeom>
            </p:spPr>
          </p:pic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2B446A8C-C83B-0F5A-401E-9688EBA081EC}"/>
                </a:ext>
              </a:extLst>
            </p:cNvPr>
            <p:cNvSpPr txBox="1"/>
            <p:nvPr/>
          </p:nvSpPr>
          <p:spPr>
            <a:xfrm>
              <a:off x="5268439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needed ?</a:t>
              </a:r>
            </a:p>
          </p:txBody>
        </p:sp>
      </p:grp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8D72F94A-A065-2A90-BEFB-5A25A389F794}"/>
              </a:ext>
            </a:extLst>
          </p:cNvPr>
          <p:cNvGrpSpPr/>
          <p:nvPr/>
        </p:nvGrpSpPr>
        <p:grpSpPr>
          <a:xfrm>
            <a:off x="7886535" y="3734732"/>
            <a:ext cx="3408695" cy="1951606"/>
            <a:chOff x="7538275" y="3959348"/>
            <a:chExt cx="3408695" cy="1951606"/>
          </a:xfrm>
        </p:grpSpPr>
        <p:sp>
          <p:nvSpPr>
            <p:cNvPr id="126" name="Flèche vers la droite 125">
              <a:extLst>
                <a:ext uri="{FF2B5EF4-FFF2-40B4-BE49-F238E27FC236}">
                  <a16:creationId xmlns:a16="http://schemas.microsoft.com/office/drawing/2014/main" id="{DE9C9C94-AD20-D301-5B0D-48F5ACD4A59D}"/>
                </a:ext>
              </a:extLst>
            </p:cNvPr>
            <p:cNvSpPr/>
            <p:nvPr/>
          </p:nvSpPr>
          <p:spPr>
            <a:xfrm rot="10800000">
              <a:off x="9423981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58" name="Groupe 157">
              <a:extLst>
                <a:ext uri="{FF2B5EF4-FFF2-40B4-BE49-F238E27FC236}">
                  <a16:creationId xmlns:a16="http://schemas.microsoft.com/office/drawing/2014/main" id="{BD1200BC-E51E-F227-C108-29C35193E8D6}"/>
                </a:ext>
              </a:extLst>
            </p:cNvPr>
            <p:cNvGrpSpPr/>
            <p:nvPr/>
          </p:nvGrpSpPr>
          <p:grpSpPr>
            <a:xfrm>
              <a:off x="7538275" y="3959348"/>
              <a:ext cx="2031049" cy="1951606"/>
              <a:chOff x="7538275" y="3959348"/>
              <a:chExt cx="2031049" cy="195160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A5D8D094-44C9-A289-0485-6F9454BB1F88}"/>
                  </a:ext>
                </a:extLst>
              </p:cNvPr>
              <p:cNvGrpSpPr/>
              <p:nvPr/>
            </p:nvGrpSpPr>
            <p:grpSpPr>
              <a:xfrm>
                <a:off x="8055331" y="3959348"/>
                <a:ext cx="996936" cy="1048032"/>
                <a:chOff x="4231160" y="4284581"/>
                <a:chExt cx="1367267" cy="1437343"/>
              </a:xfrm>
            </p:grpSpPr>
            <p:pic>
              <p:nvPicPr>
                <p:cNvPr id="75" name="Image 74">
                  <a:extLst>
                    <a:ext uri="{FF2B5EF4-FFF2-40B4-BE49-F238E27FC236}">
                      <a16:creationId xmlns:a16="http://schemas.microsoft.com/office/drawing/2014/main" id="{F7C9FD75-16CB-E855-7D97-91EDA3C4E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231160" y="4284581"/>
                  <a:ext cx="1012955" cy="1111300"/>
                </a:xfrm>
                <a:prstGeom prst="rect">
                  <a:avLst/>
                </a:prstGeom>
              </p:spPr>
            </p:pic>
            <p:pic>
              <p:nvPicPr>
                <p:cNvPr id="76" name="Image 75">
                  <a:extLst>
                    <a:ext uri="{FF2B5EF4-FFF2-40B4-BE49-F238E27FC236}">
                      <a16:creationId xmlns:a16="http://schemas.microsoft.com/office/drawing/2014/main" id="{A165F1DE-5161-ADDA-1F8E-24EF768F0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731746" y="4938447"/>
                  <a:ext cx="752188" cy="752188"/>
                </a:xfrm>
                <a:prstGeom prst="rect">
                  <a:avLst/>
                </a:prstGeom>
              </p:spPr>
            </p:pic>
            <p:pic>
              <p:nvPicPr>
                <p:cNvPr id="77" name="Image 76">
                  <a:extLst>
                    <a:ext uri="{FF2B5EF4-FFF2-40B4-BE49-F238E27FC236}">
                      <a16:creationId xmlns:a16="http://schemas.microsoft.com/office/drawing/2014/main" id="{96E72FD7-6CBA-1714-93BF-C200F312A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979364" y="5279150"/>
                  <a:ext cx="619063" cy="442774"/>
                </a:xfrm>
                <a:prstGeom prst="rect">
                  <a:avLst/>
                </a:prstGeom>
              </p:spPr>
            </p:pic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6F8EFC4A-4F82-ADCA-73F4-422EC093EB1E}"/>
                  </a:ext>
                </a:extLst>
              </p:cNvPr>
              <p:cNvSpPr txBox="1"/>
              <p:nvPr/>
            </p:nvSpPr>
            <p:spPr>
              <a:xfrm>
                <a:off x="7538275" y="5074614"/>
                <a:ext cx="203104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Nurse selects the correct medication / dose and scans the unit dose</a:t>
                </a:r>
              </a:p>
            </p:txBody>
          </p:sp>
          <p:sp>
            <p:nvSpPr>
              <p:cNvPr id="151" name="ZoneTexte 150">
                <a:extLst>
                  <a:ext uri="{FF2B5EF4-FFF2-40B4-BE49-F238E27FC236}">
                    <a16:creationId xmlns:a16="http://schemas.microsoft.com/office/drawing/2014/main" id="{E3CAD069-5E54-08C2-7111-88721381607D}"/>
                  </a:ext>
                </a:extLst>
              </p:cNvPr>
              <p:cNvSpPr txBox="1"/>
              <p:nvPr/>
            </p:nvSpPr>
            <p:spPr>
              <a:xfrm>
                <a:off x="7678809" y="5664733"/>
                <a:ext cx="1693480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 / GSRN (+SRIN)</a:t>
                </a:r>
              </a:p>
            </p:txBody>
          </p:sp>
        </p:grp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9EEFF757-0BF5-6E95-E112-54A46288115E}"/>
              </a:ext>
            </a:extLst>
          </p:cNvPr>
          <p:cNvGrpSpPr/>
          <p:nvPr/>
        </p:nvGrpSpPr>
        <p:grpSpPr>
          <a:xfrm>
            <a:off x="10156372" y="2655654"/>
            <a:ext cx="2031049" cy="2819070"/>
            <a:chOff x="9808112" y="2655654"/>
            <a:chExt cx="2031049" cy="2819070"/>
          </a:xfrm>
        </p:grpSpPr>
        <p:sp>
          <p:nvSpPr>
            <p:cNvPr id="127" name="Flèche vers la droite 126">
              <a:extLst>
                <a:ext uri="{FF2B5EF4-FFF2-40B4-BE49-F238E27FC236}">
                  <a16:creationId xmlns:a16="http://schemas.microsoft.com/office/drawing/2014/main" id="{6335CE65-2CFD-B2A9-C758-9E13DBFE3379}"/>
                </a:ext>
              </a:extLst>
            </p:cNvPr>
            <p:cNvSpPr/>
            <p:nvPr/>
          </p:nvSpPr>
          <p:spPr>
            <a:xfrm rot="5400000">
              <a:off x="10131609" y="3077016"/>
              <a:ext cx="13036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C39E46E8-D83A-1003-224F-8D0A387147C2}"/>
                </a:ext>
              </a:extLst>
            </p:cNvPr>
            <p:cNvGrpSpPr/>
            <p:nvPr/>
          </p:nvGrpSpPr>
          <p:grpSpPr>
            <a:xfrm>
              <a:off x="10398398" y="4076019"/>
              <a:ext cx="631941" cy="571269"/>
              <a:chOff x="10014471" y="3527664"/>
              <a:chExt cx="866688" cy="783477"/>
            </a:xfrm>
          </p:grpSpPr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AC6A23A2-BAE0-563E-BB3E-237EB0788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014471" y="3527664"/>
                <a:ext cx="752188" cy="752188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73711E90-4316-FE4E-6739-96A3C3A5D6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62097" y="3868367"/>
                <a:ext cx="619062" cy="442774"/>
              </a:xfrm>
              <a:prstGeom prst="rect">
                <a:avLst/>
              </a:prstGeom>
            </p:spPr>
          </p:pic>
        </p:grp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89EA58D2-3431-F0EE-0FA0-C1986F477B46}"/>
                </a:ext>
              </a:extLst>
            </p:cNvPr>
            <p:cNvSpPr txBox="1"/>
            <p:nvPr/>
          </p:nvSpPr>
          <p:spPr>
            <a:xfrm>
              <a:off x="9808112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each medicine and its indication 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25E066D0-BFD8-D2FE-A9ED-70191386DA08}"/>
              </a:ext>
            </a:extLst>
          </p:cNvPr>
          <p:cNvGrpSpPr/>
          <p:nvPr/>
        </p:nvGrpSpPr>
        <p:grpSpPr>
          <a:xfrm>
            <a:off x="5606160" y="5518937"/>
            <a:ext cx="2716193" cy="1149399"/>
            <a:chOff x="5257900" y="5518937"/>
            <a:chExt cx="2716193" cy="1149399"/>
          </a:xfrm>
        </p:grpSpPr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52C01417-D91D-7175-72B9-6AB3C0CA3DAE}"/>
                </a:ext>
              </a:extLst>
            </p:cNvPr>
            <p:cNvSpPr/>
            <p:nvPr/>
          </p:nvSpPr>
          <p:spPr>
            <a:xfrm rot="5400000">
              <a:off x="6103084" y="5484462"/>
              <a:ext cx="39201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7A91ECF7-5AB1-01CA-8287-34452BE93450}"/>
                </a:ext>
              </a:extLst>
            </p:cNvPr>
            <p:cNvGrpSpPr/>
            <p:nvPr/>
          </p:nvGrpSpPr>
          <p:grpSpPr>
            <a:xfrm>
              <a:off x="5257900" y="5646239"/>
              <a:ext cx="668612" cy="1002467"/>
              <a:chOff x="11614124" y="8322784"/>
              <a:chExt cx="1115457" cy="1672433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089229D8-7725-3C2E-7EB6-99397AE2D6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614124" y="8322784"/>
                <a:ext cx="1062426" cy="1625974"/>
              </a:xfrm>
              <a:prstGeom prst="rect">
                <a:avLst/>
              </a:prstGeom>
            </p:spPr>
          </p:pic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966A73DF-EB08-3184-AF55-997E2FBA6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49606" y="9569639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B9F2EFF2-CFFC-33E8-0A48-7337964BE144}"/>
                </a:ext>
              </a:extLst>
            </p:cNvPr>
            <p:cNvSpPr txBox="1"/>
            <p:nvPr/>
          </p:nvSpPr>
          <p:spPr>
            <a:xfrm>
              <a:off x="5943044" y="6016357"/>
              <a:ext cx="2031049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Repeats the process for remaining medicines due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6E826701-9A45-15AC-F917-64C7942CD96C}"/>
                </a:ext>
              </a:extLst>
            </p:cNvPr>
            <p:cNvSpPr txBox="1"/>
            <p:nvPr/>
          </p:nvSpPr>
          <p:spPr>
            <a:xfrm>
              <a:off x="6074448" y="5527698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F226D23-283E-198F-EFE3-2A07773C008C}"/>
                </a:ext>
              </a:extLst>
            </p:cNvPr>
            <p:cNvSpPr txBox="1"/>
            <p:nvPr/>
          </p:nvSpPr>
          <p:spPr>
            <a:xfrm>
              <a:off x="6037501" y="6422115"/>
              <a:ext cx="52066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9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1957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5B4FD6A5-873E-7612-F4E5-7DD1B11D69E5}"/>
              </a:ext>
            </a:extLst>
          </p:cNvPr>
          <p:cNvGrpSpPr/>
          <p:nvPr/>
        </p:nvGrpSpPr>
        <p:grpSpPr>
          <a:xfrm>
            <a:off x="180631" y="3788105"/>
            <a:ext cx="2939718" cy="1462003"/>
            <a:chOff x="180631" y="3788105"/>
            <a:chExt cx="2939718" cy="1462003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E7CB452-5FF8-0251-DCAB-3A1B6EC72093}"/>
                </a:ext>
              </a:extLst>
            </p:cNvPr>
            <p:cNvSpPr/>
            <p:nvPr/>
          </p:nvSpPr>
          <p:spPr>
            <a:xfrm rot="10800000">
              <a:off x="1883916" y="4113519"/>
              <a:ext cx="123643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8FA3EC6B-FCFF-142D-B879-F2E6F0580322}"/>
                </a:ext>
              </a:extLst>
            </p:cNvPr>
            <p:cNvGrpSpPr/>
            <p:nvPr/>
          </p:nvGrpSpPr>
          <p:grpSpPr>
            <a:xfrm>
              <a:off x="581496" y="3788105"/>
              <a:ext cx="1328101" cy="1085064"/>
              <a:chOff x="581496" y="3788105"/>
              <a:chExt cx="1328101" cy="1085064"/>
            </a:xfrm>
          </p:grpSpPr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893A8EAE-896D-0B12-1167-3D2BF5F001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581496" y="3788105"/>
                <a:ext cx="1229314" cy="896517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F48C47EE-2037-7770-4299-FBC8E5C9E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0336" y="4263627"/>
                <a:ext cx="357564" cy="357564"/>
              </a:xfrm>
              <a:prstGeom prst="rect">
                <a:avLst/>
              </a:prstGeom>
            </p:spPr>
          </p:pic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39D0C060-9AD5-6733-8479-51375A7A2AC1}"/>
                  </a:ext>
                </a:extLst>
              </p:cNvPr>
              <p:cNvSpPr txBox="1"/>
              <p:nvPr/>
            </p:nvSpPr>
            <p:spPr>
              <a:xfrm>
                <a:off x="673205" y="3949248"/>
                <a:ext cx="1010943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EPMA/EHR</a:t>
                </a:r>
              </a:p>
            </p:txBody>
          </p:sp>
          <p:pic>
            <p:nvPicPr>
              <p:cNvPr id="32" name="Image 3">
                <a:extLst>
                  <a:ext uri="{FF2B5EF4-FFF2-40B4-BE49-F238E27FC236}">
                    <a16:creationId xmlns:a16="http://schemas.microsoft.com/office/drawing/2014/main" id="{9AD85FEF-572B-54CE-BEBF-7D50325083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8451" y="4412197"/>
                <a:ext cx="460972" cy="460972"/>
              </a:xfrm>
              <a:prstGeom prst="rect">
                <a:avLst/>
              </a:prstGeom>
            </p:spPr>
          </p:pic>
          <p:pic>
            <p:nvPicPr>
              <p:cNvPr id="34" name="Image 33">
                <a:extLst>
                  <a:ext uri="{FF2B5EF4-FFF2-40B4-BE49-F238E27FC236}">
                    <a16:creationId xmlns:a16="http://schemas.microsoft.com/office/drawing/2014/main" id="{2195893C-9205-55CD-F455-6CFE586D37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54385" y="4361900"/>
                <a:ext cx="355212" cy="254059"/>
              </a:xfrm>
              <a:prstGeom prst="rect">
                <a:avLst/>
              </a:prstGeom>
            </p:spPr>
          </p:pic>
        </p:grp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6785EA03-9032-848F-D6A1-5E393E522151}"/>
                </a:ext>
              </a:extLst>
            </p:cNvPr>
            <p:cNvSpPr txBox="1"/>
            <p:nvPr/>
          </p:nvSpPr>
          <p:spPr>
            <a:xfrm>
              <a:off x="180631" y="484999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Captured in 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EPMA /EHR system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52A7D1C-3F4E-1EC9-9B50-378D99F18D09}"/>
              </a:ext>
            </a:extLst>
          </p:cNvPr>
          <p:cNvGrpSpPr/>
          <p:nvPr/>
        </p:nvGrpSpPr>
        <p:grpSpPr>
          <a:xfrm>
            <a:off x="2859024" y="5691916"/>
            <a:ext cx="2936352" cy="651645"/>
            <a:chOff x="2859024" y="5691916"/>
            <a:chExt cx="2936352" cy="651645"/>
          </a:xfrm>
        </p:grpSpPr>
        <p:sp>
          <p:nvSpPr>
            <p:cNvPr id="11" name="Flèche à angle droit 10">
              <a:extLst>
                <a:ext uri="{FF2B5EF4-FFF2-40B4-BE49-F238E27FC236}">
                  <a16:creationId xmlns:a16="http://schemas.microsoft.com/office/drawing/2014/main" id="{2B34F56E-96F0-58CC-45E3-53878FA49563}"/>
                </a:ext>
              </a:extLst>
            </p:cNvPr>
            <p:cNvSpPr/>
            <p:nvPr/>
          </p:nvSpPr>
          <p:spPr>
            <a:xfrm flipH="1">
              <a:off x="2859024" y="5691916"/>
              <a:ext cx="2936352" cy="651645"/>
            </a:xfrm>
            <a:prstGeom prst="bentUpArrow">
              <a:avLst>
                <a:gd name="adj1" fmla="val 34460"/>
                <a:gd name="adj2" fmla="val 32883"/>
                <a:gd name="adj3" fmla="val 3446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CFB16AE7-AA2A-FCA3-893C-1534FFC2471E}"/>
                </a:ext>
              </a:extLst>
            </p:cNvPr>
            <p:cNvSpPr txBox="1"/>
            <p:nvPr/>
          </p:nvSpPr>
          <p:spPr>
            <a:xfrm>
              <a:off x="5100436" y="6089432"/>
              <a:ext cx="52753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ACC5D8B9-35A3-C75C-CE87-6B049C85A259}"/>
              </a:ext>
            </a:extLst>
          </p:cNvPr>
          <p:cNvGrpSpPr/>
          <p:nvPr/>
        </p:nvGrpSpPr>
        <p:grpSpPr>
          <a:xfrm>
            <a:off x="2402110" y="4113519"/>
            <a:ext cx="2236143" cy="1463794"/>
            <a:chOff x="2402110" y="4113519"/>
            <a:chExt cx="2236143" cy="1463794"/>
          </a:xfrm>
        </p:grpSpPr>
        <p:sp>
          <p:nvSpPr>
            <p:cNvPr id="20" name="Flèche vers la droite 19">
              <a:extLst>
                <a:ext uri="{FF2B5EF4-FFF2-40B4-BE49-F238E27FC236}">
                  <a16:creationId xmlns:a16="http://schemas.microsoft.com/office/drawing/2014/main" id="{83188D4C-8303-7683-6E6E-5A0A1C828D3B}"/>
                </a:ext>
              </a:extLst>
            </p:cNvPr>
            <p:cNvSpPr/>
            <p:nvPr/>
          </p:nvSpPr>
          <p:spPr>
            <a:xfrm rot="10800000">
              <a:off x="3401820" y="4113519"/>
              <a:ext cx="123643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EF1E7876-630E-05BC-ED5C-4309122336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790774" y="4160148"/>
              <a:ext cx="548454" cy="548454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039796A6-D35F-328C-DCA9-09121EDF7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89612" y="4408570"/>
              <a:ext cx="451387" cy="322847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8A5D2743-2AA4-B733-542F-059CBB6E9E5C}"/>
                </a:ext>
              </a:extLst>
            </p:cNvPr>
            <p:cNvSpPr txBox="1"/>
            <p:nvPr/>
          </p:nvSpPr>
          <p:spPr>
            <a:xfrm>
              <a:off x="2402110" y="4816378"/>
              <a:ext cx="135776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Medicine administered 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2EF310C-B2CF-9E85-BAFE-4EF06E9A400A}"/>
                </a:ext>
              </a:extLst>
            </p:cNvPr>
            <p:cNvSpPr txBox="1"/>
            <p:nvPr/>
          </p:nvSpPr>
          <p:spPr>
            <a:xfrm>
              <a:off x="2575871" y="5331092"/>
              <a:ext cx="95955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0245F685-D43A-DB6B-6497-7480CC94D488}"/>
              </a:ext>
            </a:extLst>
          </p:cNvPr>
          <p:cNvGrpSpPr/>
          <p:nvPr/>
        </p:nvGrpSpPr>
        <p:grpSpPr>
          <a:xfrm>
            <a:off x="3891946" y="3786080"/>
            <a:ext cx="2711210" cy="1791233"/>
            <a:chOff x="3891946" y="3786080"/>
            <a:chExt cx="2711210" cy="1791233"/>
          </a:xfrm>
        </p:grpSpPr>
        <p:sp>
          <p:nvSpPr>
            <p:cNvPr id="124" name="Flèche vers la droite 123">
              <a:extLst>
                <a:ext uri="{FF2B5EF4-FFF2-40B4-BE49-F238E27FC236}">
                  <a16:creationId xmlns:a16="http://schemas.microsoft.com/office/drawing/2014/main" id="{C7C0D425-A9DB-0660-7912-58246AB24B41}"/>
                </a:ext>
              </a:extLst>
            </p:cNvPr>
            <p:cNvSpPr/>
            <p:nvPr/>
          </p:nvSpPr>
          <p:spPr>
            <a:xfrm rot="10800000">
              <a:off x="4936451" y="4113519"/>
              <a:ext cx="1666705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6" name="Image 85">
              <a:extLst>
                <a:ext uri="{FF2B5EF4-FFF2-40B4-BE49-F238E27FC236}">
                  <a16:creationId xmlns:a16="http://schemas.microsoft.com/office/drawing/2014/main" id="{F299F81A-BF20-939F-7F36-A35F87912A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4351319" y="3786080"/>
              <a:ext cx="588720" cy="941953"/>
            </a:xfrm>
            <a:prstGeom prst="rect">
              <a:avLst/>
            </a:prstGeom>
          </p:spPr>
        </p:pic>
        <p:pic>
          <p:nvPicPr>
            <p:cNvPr id="91" name="Image 90">
              <a:extLst>
                <a:ext uri="{FF2B5EF4-FFF2-40B4-BE49-F238E27FC236}">
                  <a16:creationId xmlns:a16="http://schemas.microsoft.com/office/drawing/2014/main" id="{86824F71-F89B-E7D9-A88E-19FF7ECDA8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04551" y="4408570"/>
              <a:ext cx="451387" cy="322847"/>
            </a:xfrm>
            <a:prstGeom prst="rect">
              <a:avLst/>
            </a:prstGeom>
          </p:spPr>
        </p:pic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D2E7A8CD-D800-F335-D3F3-7867C2C1EC1F}"/>
                </a:ext>
              </a:extLst>
            </p:cNvPr>
            <p:cNvSpPr txBox="1"/>
            <p:nvPr/>
          </p:nvSpPr>
          <p:spPr>
            <a:xfrm>
              <a:off x="3891946" y="4816378"/>
              <a:ext cx="150505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 scanned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6DF7EC30-88EA-C5DE-F435-DAD4321006E3}"/>
                </a:ext>
              </a:extLst>
            </p:cNvPr>
            <p:cNvSpPr txBox="1"/>
            <p:nvPr/>
          </p:nvSpPr>
          <p:spPr>
            <a:xfrm>
              <a:off x="4158474" y="5331092"/>
              <a:ext cx="95955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30E08599-49C4-B709-2D97-748AE4B2A623}"/>
                </a:ext>
              </a:extLst>
            </p:cNvPr>
            <p:cNvSpPr txBox="1"/>
            <p:nvPr/>
          </p:nvSpPr>
          <p:spPr>
            <a:xfrm>
              <a:off x="5495375" y="4220893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18E121D0-2136-3FCB-BD0A-A80D79D9A56A}"/>
              </a:ext>
            </a:extLst>
          </p:cNvPr>
          <p:cNvGrpSpPr/>
          <p:nvPr/>
        </p:nvGrpSpPr>
        <p:grpSpPr>
          <a:xfrm>
            <a:off x="5616699" y="3787772"/>
            <a:ext cx="3304785" cy="1462336"/>
            <a:chOff x="5268439" y="4012388"/>
            <a:chExt cx="3304785" cy="1462336"/>
          </a:xfrm>
        </p:grpSpPr>
        <p:sp>
          <p:nvSpPr>
            <p:cNvPr id="125" name="Flèche vers la droite 124">
              <a:extLst>
                <a:ext uri="{FF2B5EF4-FFF2-40B4-BE49-F238E27FC236}">
                  <a16:creationId xmlns:a16="http://schemas.microsoft.com/office/drawing/2014/main" id="{31DD4C4E-06B2-4505-60B8-1CA32E01729F}"/>
                </a:ext>
              </a:extLst>
            </p:cNvPr>
            <p:cNvSpPr/>
            <p:nvPr/>
          </p:nvSpPr>
          <p:spPr>
            <a:xfrm rot="10800000">
              <a:off x="7050235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5" name="Groupe 94">
              <a:extLst>
                <a:ext uri="{FF2B5EF4-FFF2-40B4-BE49-F238E27FC236}">
                  <a16:creationId xmlns:a16="http://schemas.microsoft.com/office/drawing/2014/main" id="{63BC51C9-E1F3-07BB-AAB0-9FE86F7F4EEF}"/>
                </a:ext>
              </a:extLst>
            </p:cNvPr>
            <p:cNvGrpSpPr/>
            <p:nvPr/>
          </p:nvGrpSpPr>
          <p:grpSpPr>
            <a:xfrm>
              <a:off x="5762245" y="4012388"/>
              <a:ext cx="763583" cy="941953"/>
              <a:chOff x="5417396" y="3844006"/>
              <a:chExt cx="1047230" cy="1291859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16A27687-B16C-4394-904D-6C68C81916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5657215" y="3844006"/>
                <a:ext cx="807411" cy="1291859"/>
              </a:xfrm>
              <a:prstGeom prst="rect">
                <a:avLst/>
              </a:prstGeom>
            </p:spPr>
          </p:pic>
          <p:pic>
            <p:nvPicPr>
              <p:cNvPr id="85" name="Image 84">
                <a:extLst>
                  <a:ext uri="{FF2B5EF4-FFF2-40B4-BE49-F238E27FC236}">
                    <a16:creationId xmlns:a16="http://schemas.microsoft.com/office/drawing/2014/main" id="{5AB52167-D4FD-B8EE-ABA4-F72972D1C3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17396" y="4467254"/>
                <a:ext cx="668611" cy="668611"/>
              </a:xfrm>
              <a:prstGeom prst="rect">
                <a:avLst/>
              </a:prstGeom>
            </p:spPr>
          </p:pic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2B446A8C-C83B-0F5A-401E-9688EBA081EC}"/>
                </a:ext>
              </a:extLst>
            </p:cNvPr>
            <p:cNvSpPr txBox="1"/>
            <p:nvPr/>
          </p:nvSpPr>
          <p:spPr>
            <a:xfrm>
              <a:off x="5268439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needed ?</a:t>
              </a:r>
            </a:p>
          </p:txBody>
        </p:sp>
      </p:grp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8D72F94A-A065-2A90-BEFB-5A25A389F794}"/>
              </a:ext>
            </a:extLst>
          </p:cNvPr>
          <p:cNvGrpSpPr/>
          <p:nvPr/>
        </p:nvGrpSpPr>
        <p:grpSpPr>
          <a:xfrm>
            <a:off x="7886535" y="3734732"/>
            <a:ext cx="3408695" cy="1951606"/>
            <a:chOff x="7538275" y="3959348"/>
            <a:chExt cx="3408695" cy="1951606"/>
          </a:xfrm>
        </p:grpSpPr>
        <p:sp>
          <p:nvSpPr>
            <p:cNvPr id="126" name="Flèche vers la droite 125">
              <a:extLst>
                <a:ext uri="{FF2B5EF4-FFF2-40B4-BE49-F238E27FC236}">
                  <a16:creationId xmlns:a16="http://schemas.microsoft.com/office/drawing/2014/main" id="{DE9C9C94-AD20-D301-5B0D-48F5ACD4A59D}"/>
                </a:ext>
              </a:extLst>
            </p:cNvPr>
            <p:cNvSpPr/>
            <p:nvPr/>
          </p:nvSpPr>
          <p:spPr>
            <a:xfrm rot="10800000">
              <a:off x="9423981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58" name="Groupe 157">
              <a:extLst>
                <a:ext uri="{FF2B5EF4-FFF2-40B4-BE49-F238E27FC236}">
                  <a16:creationId xmlns:a16="http://schemas.microsoft.com/office/drawing/2014/main" id="{BD1200BC-E51E-F227-C108-29C35193E8D6}"/>
                </a:ext>
              </a:extLst>
            </p:cNvPr>
            <p:cNvGrpSpPr/>
            <p:nvPr/>
          </p:nvGrpSpPr>
          <p:grpSpPr>
            <a:xfrm>
              <a:off x="7538275" y="3959348"/>
              <a:ext cx="2031049" cy="1951606"/>
              <a:chOff x="7538275" y="3959348"/>
              <a:chExt cx="2031049" cy="195160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A5D8D094-44C9-A289-0485-6F9454BB1F88}"/>
                  </a:ext>
                </a:extLst>
              </p:cNvPr>
              <p:cNvGrpSpPr/>
              <p:nvPr/>
            </p:nvGrpSpPr>
            <p:grpSpPr>
              <a:xfrm>
                <a:off x="8055331" y="3959348"/>
                <a:ext cx="996936" cy="1048032"/>
                <a:chOff x="4231160" y="4284581"/>
                <a:chExt cx="1367267" cy="1437343"/>
              </a:xfrm>
            </p:grpSpPr>
            <p:pic>
              <p:nvPicPr>
                <p:cNvPr id="75" name="Image 74">
                  <a:extLst>
                    <a:ext uri="{FF2B5EF4-FFF2-40B4-BE49-F238E27FC236}">
                      <a16:creationId xmlns:a16="http://schemas.microsoft.com/office/drawing/2014/main" id="{F7C9FD75-16CB-E855-7D97-91EDA3C4E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231160" y="4284581"/>
                  <a:ext cx="1012955" cy="1111300"/>
                </a:xfrm>
                <a:prstGeom prst="rect">
                  <a:avLst/>
                </a:prstGeom>
              </p:spPr>
            </p:pic>
            <p:pic>
              <p:nvPicPr>
                <p:cNvPr id="76" name="Image 75">
                  <a:extLst>
                    <a:ext uri="{FF2B5EF4-FFF2-40B4-BE49-F238E27FC236}">
                      <a16:creationId xmlns:a16="http://schemas.microsoft.com/office/drawing/2014/main" id="{A165F1DE-5161-ADDA-1F8E-24EF768F0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731746" y="4938447"/>
                  <a:ext cx="752188" cy="752188"/>
                </a:xfrm>
                <a:prstGeom prst="rect">
                  <a:avLst/>
                </a:prstGeom>
              </p:spPr>
            </p:pic>
            <p:pic>
              <p:nvPicPr>
                <p:cNvPr id="77" name="Image 76">
                  <a:extLst>
                    <a:ext uri="{FF2B5EF4-FFF2-40B4-BE49-F238E27FC236}">
                      <a16:creationId xmlns:a16="http://schemas.microsoft.com/office/drawing/2014/main" id="{96E72FD7-6CBA-1714-93BF-C200F312A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79364" y="5279150"/>
                  <a:ext cx="619063" cy="442774"/>
                </a:xfrm>
                <a:prstGeom prst="rect">
                  <a:avLst/>
                </a:prstGeom>
              </p:spPr>
            </p:pic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6F8EFC4A-4F82-ADCA-73F4-422EC093EB1E}"/>
                  </a:ext>
                </a:extLst>
              </p:cNvPr>
              <p:cNvSpPr txBox="1"/>
              <p:nvPr/>
            </p:nvSpPr>
            <p:spPr>
              <a:xfrm>
                <a:off x="7538275" y="5074614"/>
                <a:ext cx="203104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Nurse selects the correct medication / dose and scans the unit dose</a:t>
                </a:r>
              </a:p>
            </p:txBody>
          </p:sp>
          <p:sp>
            <p:nvSpPr>
              <p:cNvPr id="151" name="ZoneTexte 150">
                <a:extLst>
                  <a:ext uri="{FF2B5EF4-FFF2-40B4-BE49-F238E27FC236}">
                    <a16:creationId xmlns:a16="http://schemas.microsoft.com/office/drawing/2014/main" id="{E3CAD069-5E54-08C2-7111-88721381607D}"/>
                  </a:ext>
                </a:extLst>
              </p:cNvPr>
              <p:cNvSpPr txBox="1"/>
              <p:nvPr/>
            </p:nvSpPr>
            <p:spPr>
              <a:xfrm>
                <a:off x="7678809" y="5664733"/>
                <a:ext cx="1693480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 / GSRN (+SRIN)</a:t>
                </a:r>
              </a:p>
            </p:txBody>
          </p:sp>
        </p:grp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9EEFF757-0BF5-6E95-E112-54A46288115E}"/>
              </a:ext>
            </a:extLst>
          </p:cNvPr>
          <p:cNvGrpSpPr/>
          <p:nvPr/>
        </p:nvGrpSpPr>
        <p:grpSpPr>
          <a:xfrm>
            <a:off x="10156372" y="2655654"/>
            <a:ext cx="2031049" cy="2819070"/>
            <a:chOff x="9808112" y="2655654"/>
            <a:chExt cx="2031049" cy="2819070"/>
          </a:xfrm>
        </p:grpSpPr>
        <p:sp>
          <p:nvSpPr>
            <p:cNvPr id="127" name="Flèche vers la droite 126">
              <a:extLst>
                <a:ext uri="{FF2B5EF4-FFF2-40B4-BE49-F238E27FC236}">
                  <a16:creationId xmlns:a16="http://schemas.microsoft.com/office/drawing/2014/main" id="{6335CE65-2CFD-B2A9-C758-9E13DBFE3379}"/>
                </a:ext>
              </a:extLst>
            </p:cNvPr>
            <p:cNvSpPr/>
            <p:nvPr/>
          </p:nvSpPr>
          <p:spPr>
            <a:xfrm rot="5400000">
              <a:off x="10131609" y="3077016"/>
              <a:ext cx="13036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C39E46E8-D83A-1003-224F-8D0A387147C2}"/>
                </a:ext>
              </a:extLst>
            </p:cNvPr>
            <p:cNvGrpSpPr/>
            <p:nvPr/>
          </p:nvGrpSpPr>
          <p:grpSpPr>
            <a:xfrm>
              <a:off x="10398398" y="4076019"/>
              <a:ext cx="631941" cy="571269"/>
              <a:chOff x="10014471" y="3527664"/>
              <a:chExt cx="866688" cy="783477"/>
            </a:xfrm>
          </p:grpSpPr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AC6A23A2-BAE0-563E-BB3E-237EB0788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14471" y="3527664"/>
                <a:ext cx="752188" cy="752188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73711E90-4316-FE4E-6739-96A3C3A5D6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62097" y="3868367"/>
                <a:ext cx="619062" cy="442774"/>
              </a:xfrm>
              <a:prstGeom prst="rect">
                <a:avLst/>
              </a:prstGeom>
            </p:spPr>
          </p:pic>
        </p:grp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89EA58D2-3431-F0EE-0FA0-C1986F477B46}"/>
                </a:ext>
              </a:extLst>
            </p:cNvPr>
            <p:cNvSpPr txBox="1"/>
            <p:nvPr/>
          </p:nvSpPr>
          <p:spPr>
            <a:xfrm>
              <a:off x="9808112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each medicine and its indication 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25E066D0-BFD8-D2FE-A9ED-70191386DA08}"/>
              </a:ext>
            </a:extLst>
          </p:cNvPr>
          <p:cNvGrpSpPr/>
          <p:nvPr/>
        </p:nvGrpSpPr>
        <p:grpSpPr>
          <a:xfrm>
            <a:off x="5606160" y="5518937"/>
            <a:ext cx="2716193" cy="1149399"/>
            <a:chOff x="5257900" y="5518937"/>
            <a:chExt cx="2716193" cy="1149399"/>
          </a:xfrm>
        </p:grpSpPr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52C01417-D91D-7175-72B9-6AB3C0CA3DAE}"/>
                </a:ext>
              </a:extLst>
            </p:cNvPr>
            <p:cNvSpPr/>
            <p:nvPr/>
          </p:nvSpPr>
          <p:spPr>
            <a:xfrm rot="5400000">
              <a:off x="6103084" y="5484462"/>
              <a:ext cx="39201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7A91ECF7-5AB1-01CA-8287-34452BE93450}"/>
                </a:ext>
              </a:extLst>
            </p:cNvPr>
            <p:cNvGrpSpPr/>
            <p:nvPr/>
          </p:nvGrpSpPr>
          <p:grpSpPr>
            <a:xfrm>
              <a:off x="5257900" y="5646239"/>
              <a:ext cx="668612" cy="1002467"/>
              <a:chOff x="11614124" y="8322784"/>
              <a:chExt cx="1115457" cy="1672433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089229D8-7725-3C2E-7EB6-99397AE2D6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614124" y="8322784"/>
                <a:ext cx="1062426" cy="1625974"/>
              </a:xfrm>
              <a:prstGeom prst="rect">
                <a:avLst/>
              </a:prstGeom>
            </p:spPr>
          </p:pic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966A73DF-EB08-3184-AF55-997E2FBA6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249606" y="9569639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B9F2EFF2-CFFC-33E8-0A48-7337964BE144}"/>
                </a:ext>
              </a:extLst>
            </p:cNvPr>
            <p:cNvSpPr txBox="1"/>
            <p:nvPr/>
          </p:nvSpPr>
          <p:spPr>
            <a:xfrm>
              <a:off x="5943044" y="6016357"/>
              <a:ext cx="2031049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Repeats the process for remaining medicines due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6E826701-9A45-15AC-F917-64C7942CD96C}"/>
                </a:ext>
              </a:extLst>
            </p:cNvPr>
            <p:cNvSpPr txBox="1"/>
            <p:nvPr/>
          </p:nvSpPr>
          <p:spPr>
            <a:xfrm>
              <a:off x="6074448" y="5527698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F226D23-283E-198F-EFE3-2A07773C008C}"/>
                </a:ext>
              </a:extLst>
            </p:cNvPr>
            <p:cNvSpPr txBox="1"/>
            <p:nvPr/>
          </p:nvSpPr>
          <p:spPr>
            <a:xfrm>
              <a:off x="6037501" y="6422115"/>
              <a:ext cx="52066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4525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5B4FD6A5-873E-7612-F4E5-7DD1B11D69E5}"/>
              </a:ext>
            </a:extLst>
          </p:cNvPr>
          <p:cNvGrpSpPr/>
          <p:nvPr/>
        </p:nvGrpSpPr>
        <p:grpSpPr>
          <a:xfrm>
            <a:off x="180631" y="3788105"/>
            <a:ext cx="2939718" cy="1462003"/>
            <a:chOff x="180631" y="3788105"/>
            <a:chExt cx="2939718" cy="1462003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E7CB452-5FF8-0251-DCAB-3A1B6EC72093}"/>
                </a:ext>
              </a:extLst>
            </p:cNvPr>
            <p:cNvSpPr/>
            <p:nvPr/>
          </p:nvSpPr>
          <p:spPr>
            <a:xfrm rot="10800000">
              <a:off x="1883916" y="4113519"/>
              <a:ext cx="123643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8FA3EC6B-FCFF-142D-B879-F2E6F0580322}"/>
                </a:ext>
              </a:extLst>
            </p:cNvPr>
            <p:cNvGrpSpPr/>
            <p:nvPr/>
          </p:nvGrpSpPr>
          <p:grpSpPr>
            <a:xfrm>
              <a:off x="581496" y="3788105"/>
              <a:ext cx="1328101" cy="1085064"/>
              <a:chOff x="581496" y="3788105"/>
              <a:chExt cx="1328101" cy="1085064"/>
            </a:xfrm>
          </p:grpSpPr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893A8EAE-896D-0B12-1167-3D2BF5F001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581496" y="3788105"/>
                <a:ext cx="1229314" cy="896517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F48C47EE-2037-7770-4299-FBC8E5C9E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0336" y="4263627"/>
                <a:ext cx="357564" cy="357564"/>
              </a:xfrm>
              <a:prstGeom prst="rect">
                <a:avLst/>
              </a:prstGeom>
            </p:spPr>
          </p:pic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39D0C060-9AD5-6733-8479-51375A7A2AC1}"/>
                  </a:ext>
                </a:extLst>
              </p:cNvPr>
              <p:cNvSpPr txBox="1"/>
              <p:nvPr/>
            </p:nvSpPr>
            <p:spPr>
              <a:xfrm>
                <a:off x="673205" y="3949248"/>
                <a:ext cx="1010943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EPMA/EHR</a:t>
                </a:r>
              </a:p>
            </p:txBody>
          </p:sp>
          <p:pic>
            <p:nvPicPr>
              <p:cNvPr id="32" name="Image 3">
                <a:extLst>
                  <a:ext uri="{FF2B5EF4-FFF2-40B4-BE49-F238E27FC236}">
                    <a16:creationId xmlns:a16="http://schemas.microsoft.com/office/drawing/2014/main" id="{9AD85FEF-572B-54CE-BEBF-7D50325083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8451" y="4412197"/>
                <a:ext cx="460972" cy="460972"/>
              </a:xfrm>
              <a:prstGeom prst="rect">
                <a:avLst/>
              </a:prstGeom>
            </p:spPr>
          </p:pic>
          <p:pic>
            <p:nvPicPr>
              <p:cNvPr id="34" name="Image 33">
                <a:extLst>
                  <a:ext uri="{FF2B5EF4-FFF2-40B4-BE49-F238E27FC236}">
                    <a16:creationId xmlns:a16="http://schemas.microsoft.com/office/drawing/2014/main" id="{2195893C-9205-55CD-F455-6CFE586D37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54385" y="4361900"/>
                <a:ext cx="355212" cy="254059"/>
              </a:xfrm>
              <a:prstGeom prst="rect">
                <a:avLst/>
              </a:prstGeom>
            </p:spPr>
          </p:pic>
        </p:grp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6785EA03-9032-848F-D6A1-5E393E522151}"/>
                </a:ext>
              </a:extLst>
            </p:cNvPr>
            <p:cNvSpPr txBox="1"/>
            <p:nvPr/>
          </p:nvSpPr>
          <p:spPr>
            <a:xfrm>
              <a:off x="180631" y="484999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Captured in 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EPMA /EHR system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52A7D1C-3F4E-1EC9-9B50-378D99F18D09}"/>
              </a:ext>
            </a:extLst>
          </p:cNvPr>
          <p:cNvGrpSpPr/>
          <p:nvPr/>
        </p:nvGrpSpPr>
        <p:grpSpPr>
          <a:xfrm>
            <a:off x="2859024" y="5691916"/>
            <a:ext cx="2936352" cy="651645"/>
            <a:chOff x="2859024" y="5691916"/>
            <a:chExt cx="2936352" cy="651645"/>
          </a:xfrm>
        </p:grpSpPr>
        <p:sp>
          <p:nvSpPr>
            <p:cNvPr id="11" name="Flèche à angle droit 10">
              <a:extLst>
                <a:ext uri="{FF2B5EF4-FFF2-40B4-BE49-F238E27FC236}">
                  <a16:creationId xmlns:a16="http://schemas.microsoft.com/office/drawing/2014/main" id="{2B34F56E-96F0-58CC-45E3-53878FA49563}"/>
                </a:ext>
              </a:extLst>
            </p:cNvPr>
            <p:cNvSpPr/>
            <p:nvPr/>
          </p:nvSpPr>
          <p:spPr>
            <a:xfrm flipH="1">
              <a:off x="2859024" y="5691916"/>
              <a:ext cx="2936352" cy="651645"/>
            </a:xfrm>
            <a:prstGeom prst="bentUpArrow">
              <a:avLst>
                <a:gd name="adj1" fmla="val 34460"/>
                <a:gd name="adj2" fmla="val 32883"/>
                <a:gd name="adj3" fmla="val 3446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CFB16AE7-AA2A-FCA3-893C-1534FFC2471E}"/>
                </a:ext>
              </a:extLst>
            </p:cNvPr>
            <p:cNvSpPr txBox="1"/>
            <p:nvPr/>
          </p:nvSpPr>
          <p:spPr>
            <a:xfrm>
              <a:off x="5100436" y="6089432"/>
              <a:ext cx="52753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2FD84997-5237-0C67-7098-D55C4C54AC3D}"/>
              </a:ext>
            </a:extLst>
          </p:cNvPr>
          <p:cNvGrpSpPr/>
          <p:nvPr/>
        </p:nvGrpSpPr>
        <p:grpSpPr>
          <a:xfrm>
            <a:off x="295966" y="5362998"/>
            <a:ext cx="2767361" cy="1214082"/>
            <a:chOff x="844102" y="5362998"/>
            <a:chExt cx="2767361" cy="1214082"/>
          </a:xfrm>
        </p:grpSpPr>
        <p:sp>
          <p:nvSpPr>
            <p:cNvPr id="130" name="Flèche vers la droite 129">
              <a:extLst>
                <a:ext uri="{FF2B5EF4-FFF2-40B4-BE49-F238E27FC236}">
                  <a16:creationId xmlns:a16="http://schemas.microsoft.com/office/drawing/2014/main" id="{61E2E415-36D1-2B69-2BEF-2A3A29C6E673}"/>
                </a:ext>
              </a:extLst>
            </p:cNvPr>
            <p:cNvSpPr/>
            <p:nvPr/>
          </p:nvSpPr>
          <p:spPr>
            <a:xfrm rot="5400000">
              <a:off x="1482188" y="5406491"/>
              <a:ext cx="54795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886AB83A-958C-8186-D383-43E155F09F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4102" y="5602461"/>
              <a:ext cx="636825" cy="974619"/>
            </a:xfrm>
            <a:prstGeom prst="rect">
              <a:avLst/>
            </a:prstGeom>
          </p:spPr>
        </p:pic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E545E618-3A40-27CD-B7AB-D8EC332310BC}"/>
                </a:ext>
              </a:extLst>
            </p:cNvPr>
            <p:cNvSpPr txBox="1"/>
            <p:nvPr/>
          </p:nvSpPr>
          <p:spPr>
            <a:xfrm>
              <a:off x="1580414" y="6016357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complete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ACC5D8B9-35A3-C75C-CE87-6B049C85A259}"/>
              </a:ext>
            </a:extLst>
          </p:cNvPr>
          <p:cNvGrpSpPr/>
          <p:nvPr/>
        </p:nvGrpSpPr>
        <p:grpSpPr>
          <a:xfrm>
            <a:off x="2402110" y="4113519"/>
            <a:ext cx="2236143" cy="1463794"/>
            <a:chOff x="2402110" y="4113519"/>
            <a:chExt cx="2236143" cy="1463794"/>
          </a:xfrm>
        </p:grpSpPr>
        <p:sp>
          <p:nvSpPr>
            <p:cNvPr id="20" name="Flèche vers la droite 19">
              <a:extLst>
                <a:ext uri="{FF2B5EF4-FFF2-40B4-BE49-F238E27FC236}">
                  <a16:creationId xmlns:a16="http://schemas.microsoft.com/office/drawing/2014/main" id="{83188D4C-8303-7683-6E6E-5A0A1C828D3B}"/>
                </a:ext>
              </a:extLst>
            </p:cNvPr>
            <p:cNvSpPr/>
            <p:nvPr/>
          </p:nvSpPr>
          <p:spPr>
            <a:xfrm rot="10800000">
              <a:off x="3401820" y="4113519"/>
              <a:ext cx="123643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EF1E7876-630E-05BC-ED5C-43091223366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90774" y="4160148"/>
              <a:ext cx="548454" cy="548454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039796A6-D35F-328C-DCA9-09121EDF7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89612" y="4408570"/>
              <a:ext cx="451387" cy="322847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8A5D2743-2AA4-B733-542F-059CBB6E9E5C}"/>
                </a:ext>
              </a:extLst>
            </p:cNvPr>
            <p:cNvSpPr txBox="1"/>
            <p:nvPr/>
          </p:nvSpPr>
          <p:spPr>
            <a:xfrm>
              <a:off x="2402110" y="4816378"/>
              <a:ext cx="135776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Medicine administered 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2EF310C-B2CF-9E85-BAFE-4EF06E9A400A}"/>
                </a:ext>
              </a:extLst>
            </p:cNvPr>
            <p:cNvSpPr txBox="1"/>
            <p:nvPr/>
          </p:nvSpPr>
          <p:spPr>
            <a:xfrm>
              <a:off x="2575871" y="5331092"/>
              <a:ext cx="95955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0245F685-D43A-DB6B-6497-7480CC94D488}"/>
              </a:ext>
            </a:extLst>
          </p:cNvPr>
          <p:cNvGrpSpPr/>
          <p:nvPr/>
        </p:nvGrpSpPr>
        <p:grpSpPr>
          <a:xfrm>
            <a:off x="3891946" y="3786080"/>
            <a:ext cx="2711210" cy="1791233"/>
            <a:chOff x="3891946" y="3786080"/>
            <a:chExt cx="2711210" cy="1791233"/>
          </a:xfrm>
        </p:grpSpPr>
        <p:sp>
          <p:nvSpPr>
            <p:cNvPr id="124" name="Flèche vers la droite 123">
              <a:extLst>
                <a:ext uri="{FF2B5EF4-FFF2-40B4-BE49-F238E27FC236}">
                  <a16:creationId xmlns:a16="http://schemas.microsoft.com/office/drawing/2014/main" id="{C7C0D425-A9DB-0660-7912-58246AB24B41}"/>
                </a:ext>
              </a:extLst>
            </p:cNvPr>
            <p:cNvSpPr/>
            <p:nvPr/>
          </p:nvSpPr>
          <p:spPr>
            <a:xfrm rot="10800000">
              <a:off x="4936451" y="4113519"/>
              <a:ext cx="1666705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6" name="Image 85">
              <a:extLst>
                <a:ext uri="{FF2B5EF4-FFF2-40B4-BE49-F238E27FC236}">
                  <a16:creationId xmlns:a16="http://schemas.microsoft.com/office/drawing/2014/main" id="{F299F81A-BF20-939F-7F36-A35F87912A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4351319" y="3786080"/>
              <a:ext cx="588720" cy="941953"/>
            </a:xfrm>
            <a:prstGeom prst="rect">
              <a:avLst/>
            </a:prstGeom>
          </p:spPr>
        </p:pic>
        <p:pic>
          <p:nvPicPr>
            <p:cNvPr id="91" name="Image 90">
              <a:extLst>
                <a:ext uri="{FF2B5EF4-FFF2-40B4-BE49-F238E27FC236}">
                  <a16:creationId xmlns:a16="http://schemas.microsoft.com/office/drawing/2014/main" id="{86824F71-F89B-E7D9-A88E-19FF7ECDA8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04551" y="4408570"/>
              <a:ext cx="451387" cy="322847"/>
            </a:xfrm>
            <a:prstGeom prst="rect">
              <a:avLst/>
            </a:prstGeom>
          </p:spPr>
        </p:pic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D2E7A8CD-D800-F335-D3F3-7867C2C1EC1F}"/>
                </a:ext>
              </a:extLst>
            </p:cNvPr>
            <p:cNvSpPr txBox="1"/>
            <p:nvPr/>
          </p:nvSpPr>
          <p:spPr>
            <a:xfrm>
              <a:off x="3891946" y="4816378"/>
              <a:ext cx="150505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 scanned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6DF7EC30-88EA-C5DE-F435-DAD4321006E3}"/>
                </a:ext>
              </a:extLst>
            </p:cNvPr>
            <p:cNvSpPr txBox="1"/>
            <p:nvPr/>
          </p:nvSpPr>
          <p:spPr>
            <a:xfrm>
              <a:off x="4158474" y="5331092"/>
              <a:ext cx="95955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30E08599-49C4-B709-2D97-748AE4B2A623}"/>
                </a:ext>
              </a:extLst>
            </p:cNvPr>
            <p:cNvSpPr txBox="1"/>
            <p:nvPr/>
          </p:nvSpPr>
          <p:spPr>
            <a:xfrm>
              <a:off x="5495375" y="4220893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57" name="Groupe 156">
            <a:extLst>
              <a:ext uri="{FF2B5EF4-FFF2-40B4-BE49-F238E27FC236}">
                <a16:creationId xmlns:a16="http://schemas.microsoft.com/office/drawing/2014/main" id="{18E121D0-2136-3FCB-BD0A-A80D79D9A56A}"/>
              </a:ext>
            </a:extLst>
          </p:cNvPr>
          <p:cNvGrpSpPr/>
          <p:nvPr/>
        </p:nvGrpSpPr>
        <p:grpSpPr>
          <a:xfrm>
            <a:off x="5616699" y="3787772"/>
            <a:ext cx="3304785" cy="1462336"/>
            <a:chOff x="5268439" y="4012388"/>
            <a:chExt cx="3304785" cy="1462336"/>
          </a:xfrm>
        </p:grpSpPr>
        <p:sp>
          <p:nvSpPr>
            <p:cNvPr id="125" name="Flèche vers la droite 124">
              <a:extLst>
                <a:ext uri="{FF2B5EF4-FFF2-40B4-BE49-F238E27FC236}">
                  <a16:creationId xmlns:a16="http://schemas.microsoft.com/office/drawing/2014/main" id="{31DD4C4E-06B2-4505-60B8-1CA32E01729F}"/>
                </a:ext>
              </a:extLst>
            </p:cNvPr>
            <p:cNvSpPr/>
            <p:nvPr/>
          </p:nvSpPr>
          <p:spPr>
            <a:xfrm rot="10800000">
              <a:off x="7050235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5" name="Groupe 94">
              <a:extLst>
                <a:ext uri="{FF2B5EF4-FFF2-40B4-BE49-F238E27FC236}">
                  <a16:creationId xmlns:a16="http://schemas.microsoft.com/office/drawing/2014/main" id="{63BC51C9-E1F3-07BB-AAB0-9FE86F7F4EEF}"/>
                </a:ext>
              </a:extLst>
            </p:cNvPr>
            <p:cNvGrpSpPr/>
            <p:nvPr/>
          </p:nvGrpSpPr>
          <p:grpSpPr>
            <a:xfrm>
              <a:off x="5762245" y="4012388"/>
              <a:ext cx="763583" cy="941953"/>
              <a:chOff x="5417396" y="3844006"/>
              <a:chExt cx="1047230" cy="1291859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16A27687-B16C-4394-904D-6C68C81916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5657215" y="3844006"/>
                <a:ext cx="807411" cy="1291859"/>
              </a:xfrm>
              <a:prstGeom prst="rect">
                <a:avLst/>
              </a:prstGeom>
            </p:spPr>
          </p:pic>
          <p:pic>
            <p:nvPicPr>
              <p:cNvPr id="85" name="Image 84">
                <a:extLst>
                  <a:ext uri="{FF2B5EF4-FFF2-40B4-BE49-F238E27FC236}">
                    <a16:creationId xmlns:a16="http://schemas.microsoft.com/office/drawing/2014/main" id="{5AB52167-D4FD-B8EE-ABA4-F72972D1C3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17396" y="4467254"/>
                <a:ext cx="668611" cy="668611"/>
              </a:xfrm>
              <a:prstGeom prst="rect">
                <a:avLst/>
              </a:prstGeom>
            </p:spPr>
          </p:pic>
        </p:grp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2B446A8C-C83B-0F5A-401E-9688EBA081EC}"/>
                </a:ext>
              </a:extLst>
            </p:cNvPr>
            <p:cNvSpPr txBox="1"/>
            <p:nvPr/>
          </p:nvSpPr>
          <p:spPr>
            <a:xfrm>
              <a:off x="5268439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needed ?</a:t>
              </a:r>
            </a:p>
          </p:txBody>
        </p:sp>
      </p:grp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8D72F94A-A065-2A90-BEFB-5A25A389F794}"/>
              </a:ext>
            </a:extLst>
          </p:cNvPr>
          <p:cNvGrpSpPr/>
          <p:nvPr/>
        </p:nvGrpSpPr>
        <p:grpSpPr>
          <a:xfrm>
            <a:off x="7886535" y="3734732"/>
            <a:ext cx="3408695" cy="1951606"/>
            <a:chOff x="7538275" y="3959348"/>
            <a:chExt cx="3408695" cy="1951606"/>
          </a:xfrm>
        </p:grpSpPr>
        <p:sp>
          <p:nvSpPr>
            <p:cNvPr id="126" name="Flèche vers la droite 125">
              <a:extLst>
                <a:ext uri="{FF2B5EF4-FFF2-40B4-BE49-F238E27FC236}">
                  <a16:creationId xmlns:a16="http://schemas.microsoft.com/office/drawing/2014/main" id="{DE9C9C94-AD20-D301-5B0D-48F5ACD4A59D}"/>
                </a:ext>
              </a:extLst>
            </p:cNvPr>
            <p:cNvSpPr/>
            <p:nvPr/>
          </p:nvSpPr>
          <p:spPr>
            <a:xfrm rot="10800000">
              <a:off x="9423981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58" name="Groupe 157">
              <a:extLst>
                <a:ext uri="{FF2B5EF4-FFF2-40B4-BE49-F238E27FC236}">
                  <a16:creationId xmlns:a16="http://schemas.microsoft.com/office/drawing/2014/main" id="{BD1200BC-E51E-F227-C108-29C35193E8D6}"/>
                </a:ext>
              </a:extLst>
            </p:cNvPr>
            <p:cNvGrpSpPr/>
            <p:nvPr/>
          </p:nvGrpSpPr>
          <p:grpSpPr>
            <a:xfrm>
              <a:off x="7538275" y="3959348"/>
              <a:ext cx="2031049" cy="1951606"/>
              <a:chOff x="7538275" y="3959348"/>
              <a:chExt cx="2031049" cy="195160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A5D8D094-44C9-A289-0485-6F9454BB1F88}"/>
                  </a:ext>
                </a:extLst>
              </p:cNvPr>
              <p:cNvGrpSpPr/>
              <p:nvPr/>
            </p:nvGrpSpPr>
            <p:grpSpPr>
              <a:xfrm>
                <a:off x="8055331" y="3959348"/>
                <a:ext cx="996936" cy="1048032"/>
                <a:chOff x="4231160" y="4284581"/>
                <a:chExt cx="1367267" cy="1437343"/>
              </a:xfrm>
            </p:grpSpPr>
            <p:pic>
              <p:nvPicPr>
                <p:cNvPr id="75" name="Image 74">
                  <a:extLst>
                    <a:ext uri="{FF2B5EF4-FFF2-40B4-BE49-F238E27FC236}">
                      <a16:creationId xmlns:a16="http://schemas.microsoft.com/office/drawing/2014/main" id="{F7C9FD75-16CB-E855-7D97-91EDA3C4E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231160" y="4284581"/>
                  <a:ext cx="1012955" cy="1111300"/>
                </a:xfrm>
                <a:prstGeom prst="rect">
                  <a:avLst/>
                </a:prstGeom>
              </p:spPr>
            </p:pic>
            <p:pic>
              <p:nvPicPr>
                <p:cNvPr id="76" name="Image 75">
                  <a:extLst>
                    <a:ext uri="{FF2B5EF4-FFF2-40B4-BE49-F238E27FC236}">
                      <a16:creationId xmlns:a16="http://schemas.microsoft.com/office/drawing/2014/main" id="{A165F1DE-5161-ADDA-1F8E-24EF768F0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731746" y="4938447"/>
                  <a:ext cx="752188" cy="752188"/>
                </a:xfrm>
                <a:prstGeom prst="rect">
                  <a:avLst/>
                </a:prstGeom>
              </p:spPr>
            </p:pic>
            <p:pic>
              <p:nvPicPr>
                <p:cNvPr id="77" name="Image 76">
                  <a:extLst>
                    <a:ext uri="{FF2B5EF4-FFF2-40B4-BE49-F238E27FC236}">
                      <a16:creationId xmlns:a16="http://schemas.microsoft.com/office/drawing/2014/main" id="{96E72FD7-6CBA-1714-93BF-C200F312A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79364" y="5279150"/>
                  <a:ext cx="619063" cy="442774"/>
                </a:xfrm>
                <a:prstGeom prst="rect">
                  <a:avLst/>
                </a:prstGeom>
              </p:spPr>
            </p:pic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6F8EFC4A-4F82-ADCA-73F4-422EC093EB1E}"/>
                  </a:ext>
                </a:extLst>
              </p:cNvPr>
              <p:cNvSpPr txBox="1"/>
              <p:nvPr/>
            </p:nvSpPr>
            <p:spPr>
              <a:xfrm>
                <a:off x="7538275" y="5074614"/>
                <a:ext cx="203104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Nurse selects the correct medication / dose and scans the unit dose</a:t>
                </a:r>
              </a:p>
            </p:txBody>
          </p:sp>
          <p:sp>
            <p:nvSpPr>
              <p:cNvPr id="151" name="ZoneTexte 150">
                <a:extLst>
                  <a:ext uri="{FF2B5EF4-FFF2-40B4-BE49-F238E27FC236}">
                    <a16:creationId xmlns:a16="http://schemas.microsoft.com/office/drawing/2014/main" id="{E3CAD069-5E54-08C2-7111-88721381607D}"/>
                  </a:ext>
                </a:extLst>
              </p:cNvPr>
              <p:cNvSpPr txBox="1"/>
              <p:nvPr/>
            </p:nvSpPr>
            <p:spPr>
              <a:xfrm>
                <a:off x="7678809" y="5664733"/>
                <a:ext cx="1693480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 / GSRN (+SRIN)</a:t>
                </a:r>
              </a:p>
            </p:txBody>
          </p:sp>
        </p:grp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9EEFF757-0BF5-6E95-E112-54A46288115E}"/>
              </a:ext>
            </a:extLst>
          </p:cNvPr>
          <p:cNvGrpSpPr/>
          <p:nvPr/>
        </p:nvGrpSpPr>
        <p:grpSpPr>
          <a:xfrm>
            <a:off x="10156372" y="2655654"/>
            <a:ext cx="2031049" cy="2819070"/>
            <a:chOff x="9808112" y="2655654"/>
            <a:chExt cx="2031049" cy="2819070"/>
          </a:xfrm>
        </p:grpSpPr>
        <p:sp>
          <p:nvSpPr>
            <p:cNvPr id="127" name="Flèche vers la droite 126">
              <a:extLst>
                <a:ext uri="{FF2B5EF4-FFF2-40B4-BE49-F238E27FC236}">
                  <a16:creationId xmlns:a16="http://schemas.microsoft.com/office/drawing/2014/main" id="{6335CE65-2CFD-B2A9-C758-9E13DBFE3379}"/>
                </a:ext>
              </a:extLst>
            </p:cNvPr>
            <p:cNvSpPr/>
            <p:nvPr/>
          </p:nvSpPr>
          <p:spPr>
            <a:xfrm rot="5400000">
              <a:off x="10131609" y="3077016"/>
              <a:ext cx="13036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C39E46E8-D83A-1003-224F-8D0A387147C2}"/>
                </a:ext>
              </a:extLst>
            </p:cNvPr>
            <p:cNvGrpSpPr/>
            <p:nvPr/>
          </p:nvGrpSpPr>
          <p:grpSpPr>
            <a:xfrm>
              <a:off x="10398398" y="4076019"/>
              <a:ext cx="631941" cy="571269"/>
              <a:chOff x="10014471" y="3527664"/>
              <a:chExt cx="866688" cy="783477"/>
            </a:xfrm>
          </p:grpSpPr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AC6A23A2-BAE0-563E-BB3E-237EB0788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14471" y="3527664"/>
                <a:ext cx="752188" cy="752188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73711E90-4316-FE4E-6739-96A3C3A5D6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62097" y="3868367"/>
                <a:ext cx="619062" cy="442774"/>
              </a:xfrm>
              <a:prstGeom prst="rect">
                <a:avLst/>
              </a:prstGeom>
            </p:spPr>
          </p:pic>
        </p:grp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89EA58D2-3431-F0EE-0FA0-C1986F477B46}"/>
                </a:ext>
              </a:extLst>
            </p:cNvPr>
            <p:cNvSpPr txBox="1"/>
            <p:nvPr/>
          </p:nvSpPr>
          <p:spPr>
            <a:xfrm>
              <a:off x="9808112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each medicine and its indication 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25E066D0-BFD8-D2FE-A9ED-70191386DA08}"/>
              </a:ext>
            </a:extLst>
          </p:cNvPr>
          <p:cNvGrpSpPr/>
          <p:nvPr/>
        </p:nvGrpSpPr>
        <p:grpSpPr>
          <a:xfrm>
            <a:off x="5606160" y="5518937"/>
            <a:ext cx="2716193" cy="1149399"/>
            <a:chOff x="5257900" y="5518937"/>
            <a:chExt cx="2716193" cy="1149399"/>
          </a:xfrm>
        </p:grpSpPr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52C01417-D91D-7175-72B9-6AB3C0CA3DAE}"/>
                </a:ext>
              </a:extLst>
            </p:cNvPr>
            <p:cNvSpPr/>
            <p:nvPr/>
          </p:nvSpPr>
          <p:spPr>
            <a:xfrm rot="5400000">
              <a:off x="6103084" y="5484462"/>
              <a:ext cx="39201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7A91ECF7-5AB1-01CA-8287-34452BE93450}"/>
                </a:ext>
              </a:extLst>
            </p:cNvPr>
            <p:cNvGrpSpPr/>
            <p:nvPr/>
          </p:nvGrpSpPr>
          <p:grpSpPr>
            <a:xfrm>
              <a:off x="5257900" y="5646239"/>
              <a:ext cx="668612" cy="1002467"/>
              <a:chOff x="11614124" y="8322784"/>
              <a:chExt cx="1115457" cy="1672433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089229D8-7725-3C2E-7EB6-99397AE2D6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614124" y="8322784"/>
                <a:ext cx="1062426" cy="1625974"/>
              </a:xfrm>
              <a:prstGeom prst="rect">
                <a:avLst/>
              </a:prstGeom>
            </p:spPr>
          </p:pic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966A73DF-EB08-3184-AF55-997E2FBA6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249606" y="9569639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B9F2EFF2-CFFC-33E8-0A48-7337964BE144}"/>
                </a:ext>
              </a:extLst>
            </p:cNvPr>
            <p:cNvSpPr txBox="1"/>
            <p:nvPr/>
          </p:nvSpPr>
          <p:spPr>
            <a:xfrm>
              <a:off x="5943044" y="6016357"/>
              <a:ext cx="2031049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Repeats the process for remaining medicines due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6E826701-9A45-15AC-F917-64C7942CD96C}"/>
                </a:ext>
              </a:extLst>
            </p:cNvPr>
            <p:cNvSpPr txBox="1"/>
            <p:nvPr/>
          </p:nvSpPr>
          <p:spPr>
            <a:xfrm>
              <a:off x="6074448" y="5527698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F226D23-283E-198F-EFE3-2A07773C008C}"/>
                </a:ext>
              </a:extLst>
            </p:cNvPr>
            <p:cNvSpPr txBox="1"/>
            <p:nvPr/>
          </p:nvSpPr>
          <p:spPr>
            <a:xfrm>
              <a:off x="6037501" y="6422115"/>
              <a:ext cx="52066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5214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Reduction in medicines administration errors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Visibility &amp; traceability of medicines across the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Reduction of waste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Released time to care 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Reduced</a:t>
            </a:r>
            <a:r>
              <a:rPr lang="fr-FR" dirty="0"/>
              <a:t> </a:t>
            </a:r>
            <a:r>
              <a:rPr lang="fr-FR" dirty="0" err="1"/>
              <a:t>cost</a:t>
            </a:r>
            <a:r>
              <a:rPr lang="fr-FR" dirty="0"/>
              <a:t> due to </a:t>
            </a:r>
            <a:r>
              <a:rPr lang="fr-FR" dirty="0" err="1"/>
              <a:t>reduction</a:t>
            </a:r>
            <a:r>
              <a:rPr lang="fr-FR" dirty="0"/>
              <a:t> in </a:t>
            </a:r>
            <a:r>
              <a:rPr lang="fr-FR" dirty="0" err="1"/>
              <a:t>waste</a:t>
            </a:r>
            <a:r>
              <a:rPr lang="fr-FR" dirty="0"/>
              <a:t>/ </a:t>
            </a:r>
            <a:r>
              <a:rPr lang="fr-FR" dirty="0" err="1"/>
              <a:t>obsolesence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Efficient </a:t>
            </a:r>
            <a:r>
              <a:rPr lang="fr-FR" dirty="0" err="1"/>
              <a:t>operational</a:t>
            </a:r>
            <a:r>
              <a:rPr lang="fr-FR" dirty="0"/>
              <a:t> </a:t>
            </a:r>
            <a:r>
              <a:rPr lang="fr-FR" dirty="0" err="1"/>
              <a:t>delivery</a:t>
            </a:r>
            <a:r>
              <a:rPr lang="fr-FR" dirty="0"/>
              <a:t> of care 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Reduction in time </a:t>
            </a:r>
            <a:r>
              <a:rPr lang="fr-FR" dirty="0" err="1"/>
              <a:t>spent</a:t>
            </a:r>
            <a:r>
              <a:rPr lang="fr-FR" dirty="0"/>
              <a:t> on incident investigation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558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862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716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28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106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3074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9EEFF757-0BF5-6E95-E112-54A46288115E}"/>
              </a:ext>
            </a:extLst>
          </p:cNvPr>
          <p:cNvGrpSpPr/>
          <p:nvPr/>
        </p:nvGrpSpPr>
        <p:grpSpPr>
          <a:xfrm>
            <a:off x="10156372" y="2655654"/>
            <a:ext cx="2031049" cy="2819070"/>
            <a:chOff x="9808112" y="2655654"/>
            <a:chExt cx="2031049" cy="2819070"/>
          </a:xfrm>
        </p:grpSpPr>
        <p:sp>
          <p:nvSpPr>
            <p:cNvPr id="127" name="Flèche vers la droite 126">
              <a:extLst>
                <a:ext uri="{FF2B5EF4-FFF2-40B4-BE49-F238E27FC236}">
                  <a16:creationId xmlns:a16="http://schemas.microsoft.com/office/drawing/2014/main" id="{6335CE65-2CFD-B2A9-C758-9E13DBFE3379}"/>
                </a:ext>
              </a:extLst>
            </p:cNvPr>
            <p:cNvSpPr/>
            <p:nvPr/>
          </p:nvSpPr>
          <p:spPr>
            <a:xfrm rot="5400000">
              <a:off x="10131609" y="3077016"/>
              <a:ext cx="13036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C39E46E8-D83A-1003-224F-8D0A387147C2}"/>
                </a:ext>
              </a:extLst>
            </p:cNvPr>
            <p:cNvGrpSpPr/>
            <p:nvPr/>
          </p:nvGrpSpPr>
          <p:grpSpPr>
            <a:xfrm>
              <a:off x="10398398" y="4076019"/>
              <a:ext cx="631941" cy="571269"/>
              <a:chOff x="10014471" y="3527664"/>
              <a:chExt cx="866688" cy="783477"/>
            </a:xfrm>
          </p:grpSpPr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AC6A23A2-BAE0-563E-BB3E-237EB0788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14471" y="3527664"/>
                <a:ext cx="752188" cy="752188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73711E90-4316-FE4E-6739-96A3C3A5D6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62097" y="3868367"/>
                <a:ext cx="619062" cy="442774"/>
              </a:xfrm>
              <a:prstGeom prst="rect">
                <a:avLst/>
              </a:prstGeom>
            </p:spPr>
          </p:pic>
        </p:grp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89EA58D2-3431-F0EE-0FA0-C1986F477B46}"/>
                </a:ext>
              </a:extLst>
            </p:cNvPr>
            <p:cNvSpPr txBox="1"/>
            <p:nvPr/>
          </p:nvSpPr>
          <p:spPr>
            <a:xfrm>
              <a:off x="9808112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each medicine and its indication 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456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8F1644F8-EA9E-0C8E-51F7-B8A4286487A2}"/>
              </a:ext>
            </a:extLst>
          </p:cNvPr>
          <p:cNvGrpSpPr/>
          <p:nvPr/>
        </p:nvGrpSpPr>
        <p:grpSpPr>
          <a:xfrm>
            <a:off x="5622720" y="2392298"/>
            <a:ext cx="1852364" cy="1106949"/>
            <a:chOff x="5622720" y="2309229"/>
            <a:chExt cx="1852364" cy="1106949"/>
          </a:xfrm>
        </p:grpSpPr>
        <p:sp>
          <p:nvSpPr>
            <p:cNvPr id="128" name="Flèche vers la droite 127">
              <a:extLst>
                <a:ext uri="{FF2B5EF4-FFF2-40B4-BE49-F238E27FC236}">
                  <a16:creationId xmlns:a16="http://schemas.microsoft.com/office/drawing/2014/main" id="{C6915497-19FA-0E04-F78D-91B8916479EA}"/>
                </a:ext>
              </a:extLst>
            </p:cNvPr>
            <p:cNvSpPr/>
            <p:nvPr/>
          </p:nvSpPr>
          <p:spPr>
            <a:xfrm rot="5400000">
              <a:off x="6072313" y="2309814"/>
              <a:ext cx="46213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7D24E526-2A05-47F3-DF9B-DA2CA4AA4847}"/>
                </a:ext>
              </a:extLst>
            </p:cNvPr>
            <p:cNvGrpSpPr/>
            <p:nvPr/>
          </p:nvGrpSpPr>
          <p:grpSpPr>
            <a:xfrm>
              <a:off x="5622720" y="2413983"/>
              <a:ext cx="737254" cy="1002195"/>
              <a:chOff x="9882820" y="4478399"/>
              <a:chExt cx="737254" cy="1002195"/>
            </a:xfrm>
          </p:grpSpPr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BD916324-88A6-637C-5ABA-ED4D2DE6F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82820" y="4478399"/>
                <a:ext cx="737254" cy="808832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583162B-8061-045E-242F-303582D908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10111868" y="5027818"/>
                <a:ext cx="479975" cy="425578"/>
              </a:xfrm>
              <a:prstGeom prst="rect">
                <a:avLst/>
              </a:prstGeom>
            </p:spPr>
          </p:pic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C6434B4-C290-7762-DA37-1F5C7EB5B0A8}"/>
                </a:ext>
              </a:extLst>
            </p:cNvPr>
            <p:cNvSpPr txBox="1"/>
            <p:nvPr/>
          </p:nvSpPr>
          <p:spPr>
            <a:xfrm>
              <a:off x="6262089" y="2859389"/>
              <a:ext cx="1212995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Reassess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1C7161A4-1BB7-E725-5D28-A8AD9E240A7E}"/>
                </a:ext>
              </a:extLst>
            </p:cNvPr>
            <p:cNvSpPr txBox="1"/>
            <p:nvPr/>
          </p:nvSpPr>
          <p:spPr>
            <a:xfrm>
              <a:off x="6074448" y="2321862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8D72F94A-A065-2A90-BEFB-5A25A389F794}"/>
              </a:ext>
            </a:extLst>
          </p:cNvPr>
          <p:cNvGrpSpPr/>
          <p:nvPr/>
        </p:nvGrpSpPr>
        <p:grpSpPr>
          <a:xfrm>
            <a:off x="7886535" y="3734732"/>
            <a:ext cx="3408695" cy="1951606"/>
            <a:chOff x="7538275" y="3959348"/>
            <a:chExt cx="3408695" cy="1951606"/>
          </a:xfrm>
        </p:grpSpPr>
        <p:sp>
          <p:nvSpPr>
            <p:cNvPr id="126" name="Flèche vers la droite 125">
              <a:extLst>
                <a:ext uri="{FF2B5EF4-FFF2-40B4-BE49-F238E27FC236}">
                  <a16:creationId xmlns:a16="http://schemas.microsoft.com/office/drawing/2014/main" id="{DE9C9C94-AD20-D301-5B0D-48F5ACD4A59D}"/>
                </a:ext>
              </a:extLst>
            </p:cNvPr>
            <p:cNvSpPr/>
            <p:nvPr/>
          </p:nvSpPr>
          <p:spPr>
            <a:xfrm rot="10800000">
              <a:off x="9423981" y="4338135"/>
              <a:ext cx="152298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58" name="Groupe 157">
              <a:extLst>
                <a:ext uri="{FF2B5EF4-FFF2-40B4-BE49-F238E27FC236}">
                  <a16:creationId xmlns:a16="http://schemas.microsoft.com/office/drawing/2014/main" id="{BD1200BC-E51E-F227-C108-29C35193E8D6}"/>
                </a:ext>
              </a:extLst>
            </p:cNvPr>
            <p:cNvGrpSpPr/>
            <p:nvPr/>
          </p:nvGrpSpPr>
          <p:grpSpPr>
            <a:xfrm>
              <a:off x="7538275" y="3959348"/>
              <a:ext cx="2031049" cy="1951606"/>
              <a:chOff x="7538275" y="3959348"/>
              <a:chExt cx="2031049" cy="1951606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A5D8D094-44C9-A289-0485-6F9454BB1F88}"/>
                  </a:ext>
                </a:extLst>
              </p:cNvPr>
              <p:cNvGrpSpPr/>
              <p:nvPr/>
            </p:nvGrpSpPr>
            <p:grpSpPr>
              <a:xfrm>
                <a:off x="8055331" y="3959348"/>
                <a:ext cx="996936" cy="1048032"/>
                <a:chOff x="4231160" y="4284581"/>
                <a:chExt cx="1367267" cy="1437343"/>
              </a:xfrm>
            </p:grpSpPr>
            <p:pic>
              <p:nvPicPr>
                <p:cNvPr id="75" name="Image 74">
                  <a:extLst>
                    <a:ext uri="{FF2B5EF4-FFF2-40B4-BE49-F238E27FC236}">
                      <a16:creationId xmlns:a16="http://schemas.microsoft.com/office/drawing/2014/main" id="{F7C9FD75-16CB-E855-7D97-91EDA3C4E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231160" y="4284581"/>
                  <a:ext cx="1012955" cy="1111300"/>
                </a:xfrm>
                <a:prstGeom prst="rect">
                  <a:avLst/>
                </a:prstGeom>
              </p:spPr>
            </p:pic>
            <p:pic>
              <p:nvPicPr>
                <p:cNvPr id="76" name="Image 75">
                  <a:extLst>
                    <a:ext uri="{FF2B5EF4-FFF2-40B4-BE49-F238E27FC236}">
                      <a16:creationId xmlns:a16="http://schemas.microsoft.com/office/drawing/2014/main" id="{A165F1DE-5161-ADDA-1F8E-24EF768F0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731746" y="4938447"/>
                  <a:ext cx="752188" cy="752188"/>
                </a:xfrm>
                <a:prstGeom prst="rect">
                  <a:avLst/>
                </a:prstGeom>
              </p:spPr>
            </p:pic>
            <p:pic>
              <p:nvPicPr>
                <p:cNvPr id="77" name="Image 76">
                  <a:extLst>
                    <a:ext uri="{FF2B5EF4-FFF2-40B4-BE49-F238E27FC236}">
                      <a16:creationId xmlns:a16="http://schemas.microsoft.com/office/drawing/2014/main" id="{96E72FD7-6CBA-1714-93BF-C200F312A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979364" y="5279150"/>
                  <a:ext cx="619063" cy="442774"/>
                </a:xfrm>
                <a:prstGeom prst="rect">
                  <a:avLst/>
                </a:prstGeom>
              </p:spPr>
            </p:pic>
          </p:grpSp>
          <p:sp>
            <p:nvSpPr>
              <p:cNvPr id="107" name="ZoneTexte 106">
                <a:extLst>
                  <a:ext uri="{FF2B5EF4-FFF2-40B4-BE49-F238E27FC236}">
                    <a16:creationId xmlns:a16="http://schemas.microsoft.com/office/drawing/2014/main" id="{6F8EFC4A-4F82-ADCA-73F4-422EC093EB1E}"/>
                  </a:ext>
                </a:extLst>
              </p:cNvPr>
              <p:cNvSpPr txBox="1"/>
              <p:nvPr/>
            </p:nvSpPr>
            <p:spPr>
              <a:xfrm>
                <a:off x="7538275" y="5074614"/>
                <a:ext cx="203104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Nurse selects the correct medication / dose and scans the unit dose</a:t>
                </a:r>
              </a:p>
            </p:txBody>
          </p:sp>
          <p:sp>
            <p:nvSpPr>
              <p:cNvPr id="151" name="ZoneTexte 150">
                <a:extLst>
                  <a:ext uri="{FF2B5EF4-FFF2-40B4-BE49-F238E27FC236}">
                    <a16:creationId xmlns:a16="http://schemas.microsoft.com/office/drawing/2014/main" id="{E3CAD069-5E54-08C2-7111-88721381607D}"/>
                  </a:ext>
                </a:extLst>
              </p:cNvPr>
              <p:cNvSpPr txBox="1"/>
              <p:nvPr/>
            </p:nvSpPr>
            <p:spPr>
              <a:xfrm>
                <a:off x="7678809" y="5664733"/>
                <a:ext cx="1693480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 / GSRN (+SRIN)</a:t>
                </a:r>
              </a:p>
            </p:txBody>
          </p:sp>
        </p:grp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9EEFF757-0BF5-6E95-E112-54A46288115E}"/>
              </a:ext>
            </a:extLst>
          </p:cNvPr>
          <p:cNvGrpSpPr/>
          <p:nvPr/>
        </p:nvGrpSpPr>
        <p:grpSpPr>
          <a:xfrm>
            <a:off x="10156372" y="2655654"/>
            <a:ext cx="2031049" cy="2819070"/>
            <a:chOff x="9808112" y="2655654"/>
            <a:chExt cx="2031049" cy="2819070"/>
          </a:xfrm>
        </p:grpSpPr>
        <p:sp>
          <p:nvSpPr>
            <p:cNvPr id="127" name="Flèche vers la droite 126">
              <a:extLst>
                <a:ext uri="{FF2B5EF4-FFF2-40B4-BE49-F238E27FC236}">
                  <a16:creationId xmlns:a16="http://schemas.microsoft.com/office/drawing/2014/main" id="{6335CE65-2CFD-B2A9-C758-9E13DBFE3379}"/>
                </a:ext>
              </a:extLst>
            </p:cNvPr>
            <p:cNvSpPr/>
            <p:nvPr/>
          </p:nvSpPr>
          <p:spPr>
            <a:xfrm rot="5400000">
              <a:off x="10131609" y="3077016"/>
              <a:ext cx="130369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C39E46E8-D83A-1003-224F-8D0A387147C2}"/>
                </a:ext>
              </a:extLst>
            </p:cNvPr>
            <p:cNvGrpSpPr/>
            <p:nvPr/>
          </p:nvGrpSpPr>
          <p:grpSpPr>
            <a:xfrm>
              <a:off x="10398398" y="4076019"/>
              <a:ext cx="631941" cy="571269"/>
              <a:chOff x="10014471" y="3527664"/>
              <a:chExt cx="866688" cy="783477"/>
            </a:xfrm>
          </p:grpSpPr>
          <p:pic>
            <p:nvPicPr>
              <p:cNvPr id="31" name="Image 30">
                <a:extLst>
                  <a:ext uri="{FF2B5EF4-FFF2-40B4-BE49-F238E27FC236}">
                    <a16:creationId xmlns:a16="http://schemas.microsoft.com/office/drawing/2014/main" id="{AC6A23A2-BAE0-563E-BB3E-237EB0788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14471" y="3527664"/>
                <a:ext cx="752188" cy="752188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73711E90-4316-FE4E-6739-96A3C3A5D6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62097" y="3868367"/>
                <a:ext cx="619062" cy="442774"/>
              </a:xfrm>
              <a:prstGeom prst="rect">
                <a:avLst/>
              </a:prstGeom>
            </p:spPr>
          </p:pic>
        </p:grp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89EA58D2-3431-F0EE-0FA0-C1986F477B46}"/>
                </a:ext>
              </a:extLst>
            </p:cNvPr>
            <p:cNvSpPr txBox="1"/>
            <p:nvPr/>
          </p:nvSpPr>
          <p:spPr>
            <a:xfrm>
              <a:off x="9808112" y="5074614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each medicine and its indication </a:t>
              </a:r>
            </a:p>
          </p:txBody>
        </p:sp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97D71B25-C2DB-678D-6313-BE367D60463E}"/>
              </a:ext>
            </a:extLst>
          </p:cNvPr>
          <p:cNvGrpSpPr/>
          <p:nvPr/>
        </p:nvGrpSpPr>
        <p:grpSpPr>
          <a:xfrm>
            <a:off x="8793922" y="1087091"/>
            <a:ext cx="3045239" cy="1376027"/>
            <a:chOff x="8793922" y="1087091"/>
            <a:chExt cx="3045239" cy="1376027"/>
          </a:xfrm>
        </p:grpSpPr>
        <p:sp>
          <p:nvSpPr>
            <p:cNvPr id="122" name="Flèche vers la droite 121">
              <a:extLst>
                <a:ext uri="{FF2B5EF4-FFF2-40B4-BE49-F238E27FC236}">
                  <a16:creationId xmlns:a16="http://schemas.microsoft.com/office/drawing/2014/main" id="{BDD1F585-ABE0-B975-B5A2-8B629D81477F}"/>
                </a:ext>
              </a:extLst>
            </p:cNvPr>
            <p:cNvSpPr/>
            <p:nvPr/>
          </p:nvSpPr>
          <p:spPr>
            <a:xfrm>
              <a:off x="8793922" y="1324858"/>
              <a:ext cx="139352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5196E3FD-1640-FBC4-5A16-361EFAD55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375462" y="1087091"/>
              <a:ext cx="896349" cy="889178"/>
            </a:xfrm>
            <a:prstGeom prst="rect">
              <a:avLst/>
            </a:prstGeom>
          </p:spPr>
        </p:pic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38B7D22D-02EC-3B57-53AD-E6B1DC4CE7AB}"/>
                </a:ext>
              </a:extLst>
            </p:cNvPr>
            <p:cNvSpPr txBox="1"/>
            <p:nvPr/>
          </p:nvSpPr>
          <p:spPr>
            <a:xfrm>
              <a:off x="9808112" y="206300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confirms any known allergies 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A635362-C0EF-BB26-C654-49500A7E9942}"/>
              </a:ext>
            </a:extLst>
          </p:cNvPr>
          <p:cNvGrpSpPr/>
          <p:nvPr/>
        </p:nvGrpSpPr>
        <p:grpSpPr>
          <a:xfrm>
            <a:off x="6420176" y="1083422"/>
            <a:ext cx="3149148" cy="1687472"/>
            <a:chOff x="6420176" y="1083422"/>
            <a:chExt cx="3149148" cy="1687472"/>
          </a:xfrm>
        </p:grpSpPr>
        <p:sp>
          <p:nvSpPr>
            <p:cNvPr id="121" name="Flèche vers la droite 120">
              <a:extLst>
                <a:ext uri="{FF2B5EF4-FFF2-40B4-BE49-F238E27FC236}">
                  <a16:creationId xmlns:a16="http://schemas.microsoft.com/office/drawing/2014/main" id="{6C697DF3-B1DD-C67E-B48F-193FA25A706A}"/>
                </a:ext>
              </a:extLst>
            </p:cNvPr>
            <p:cNvSpPr/>
            <p:nvPr/>
          </p:nvSpPr>
          <p:spPr>
            <a:xfrm>
              <a:off x="6420176" y="1324858"/>
              <a:ext cx="1393526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3A8E1EE-A4FE-6B20-2996-ABC3CB27E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7906897" y="1083422"/>
              <a:ext cx="1229314" cy="896517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333B33E-9726-D61A-FA6F-EE9C0B5138A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7969498" y="1515028"/>
              <a:ext cx="1113125" cy="425397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127DCECE-2C63-B621-2ACA-FB5801583B9E}"/>
                </a:ext>
              </a:extLst>
            </p:cNvPr>
            <p:cNvSpPr txBox="1"/>
            <p:nvPr/>
          </p:nvSpPr>
          <p:spPr>
            <a:xfrm>
              <a:off x="7538275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 opens correct record and medicines due are highlighted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9C6A72CF-B5F3-0742-0BA9-EB0B3E298D9F}"/>
                </a:ext>
              </a:extLst>
            </p:cNvPr>
            <p:cNvSpPr txBox="1"/>
            <p:nvPr/>
          </p:nvSpPr>
          <p:spPr>
            <a:xfrm>
              <a:off x="7025793" y="1428284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BC3B43F-9A71-16FC-8033-F4DF7408008A}"/>
                </a:ext>
              </a:extLst>
            </p:cNvPr>
            <p:cNvSpPr txBox="1"/>
            <p:nvPr/>
          </p:nvSpPr>
          <p:spPr>
            <a:xfrm>
              <a:off x="7987900" y="1266942"/>
              <a:ext cx="1010943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EPMA/EHR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BE686BFF-5B76-6350-7BB1-90E0A9E2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8FA22F5-6451-85F9-24C3-E13B71CC63D8}"/>
              </a:ext>
            </a:extLst>
          </p:cNvPr>
          <p:cNvGrpSpPr/>
          <p:nvPr/>
        </p:nvGrpSpPr>
        <p:grpSpPr>
          <a:xfrm>
            <a:off x="4101849" y="1083422"/>
            <a:ext cx="8124479" cy="5607559"/>
            <a:chOff x="4101849" y="1083422"/>
            <a:chExt cx="8124479" cy="5607559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9D7C732-7A5B-FE35-E11F-2FEA611C56A2}"/>
                </a:ext>
              </a:extLst>
            </p:cNvPr>
            <p:cNvGrpSpPr/>
            <p:nvPr/>
          </p:nvGrpSpPr>
          <p:grpSpPr>
            <a:xfrm>
              <a:off x="4101849" y="1083422"/>
              <a:ext cx="3197639" cy="1225807"/>
              <a:chOff x="4101849" y="1083422"/>
              <a:chExt cx="3197639" cy="1225807"/>
            </a:xfrm>
          </p:grpSpPr>
          <p:sp>
            <p:nvSpPr>
              <p:cNvPr id="120" name="Flèche vers la droite 119">
                <a:extLst>
                  <a:ext uri="{FF2B5EF4-FFF2-40B4-BE49-F238E27FC236}">
                    <a16:creationId xmlns:a16="http://schemas.microsoft.com/office/drawing/2014/main" id="{48579B4D-C856-C6AD-12F0-F6F5B6DE42B0}"/>
                  </a:ext>
                </a:extLst>
              </p:cNvPr>
              <p:cNvSpPr/>
              <p:nvPr/>
            </p:nvSpPr>
            <p:spPr>
              <a:xfrm>
                <a:off x="4101849" y="1324858"/>
                <a:ext cx="1393526" cy="46097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0" name="ZoneTexte 99">
                <a:extLst>
                  <a:ext uri="{FF2B5EF4-FFF2-40B4-BE49-F238E27FC236}">
                    <a16:creationId xmlns:a16="http://schemas.microsoft.com/office/drawing/2014/main" id="{A103F463-4A1F-6F47-57A4-9AD0F487CB19}"/>
                  </a:ext>
                </a:extLst>
              </p:cNvPr>
              <p:cNvSpPr txBox="1"/>
              <p:nvPr/>
            </p:nvSpPr>
            <p:spPr>
              <a:xfrm>
                <a:off x="5268439" y="2063008"/>
                <a:ext cx="2031049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Correct patient ?</a:t>
                </a:r>
              </a:p>
            </p:txBody>
          </p: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8B83A2B5-D971-9CEA-884F-C201EA2627CD}"/>
                  </a:ext>
                </a:extLst>
              </p:cNvPr>
              <p:cNvGrpSpPr/>
              <p:nvPr/>
            </p:nvGrpSpPr>
            <p:grpSpPr>
              <a:xfrm>
                <a:off x="5669306" y="1083422"/>
                <a:ext cx="1229314" cy="896517"/>
                <a:chOff x="5669306" y="1083422"/>
                <a:chExt cx="1229314" cy="896517"/>
              </a:xfrm>
            </p:grpSpPr>
            <p:grpSp>
              <p:nvGrpSpPr>
                <p:cNvPr id="56" name="Groupe 55">
                  <a:extLst>
                    <a:ext uri="{FF2B5EF4-FFF2-40B4-BE49-F238E27FC236}">
                      <a16:creationId xmlns:a16="http://schemas.microsoft.com/office/drawing/2014/main" id="{5EF9F649-3FB1-0B25-C96F-E79A92B63FF6}"/>
                    </a:ext>
                  </a:extLst>
                </p:cNvPr>
                <p:cNvGrpSpPr/>
                <p:nvPr/>
              </p:nvGrpSpPr>
              <p:grpSpPr>
                <a:xfrm>
                  <a:off x="5669306" y="1083422"/>
                  <a:ext cx="1229314" cy="896517"/>
                  <a:chOff x="15515167" y="6858000"/>
                  <a:chExt cx="2298698" cy="1676400"/>
                </a:xfrm>
              </p:grpSpPr>
              <p:pic>
                <p:nvPicPr>
                  <p:cNvPr id="19" name="Image 18">
                    <a:extLst>
                      <a:ext uri="{FF2B5EF4-FFF2-40B4-BE49-F238E27FC236}">
                        <a16:creationId xmlns:a16="http://schemas.microsoft.com/office/drawing/2014/main" id="{D705A9CE-F4D4-DEEC-5A47-0CF10481C1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/>
                  <a:srcRect/>
                  <a:stretch/>
                </p:blipFill>
                <p:spPr>
                  <a:xfrm>
                    <a:off x="15515167" y="6858000"/>
                    <a:ext cx="2298698" cy="1676400"/>
                  </a:xfrm>
                  <a:prstGeom prst="rect">
                    <a:avLst/>
                  </a:prstGeom>
                </p:spPr>
              </p:pic>
              <p:pic>
                <p:nvPicPr>
                  <p:cNvPr id="52" name="Image 51">
                    <a:extLst>
                      <a:ext uri="{FF2B5EF4-FFF2-40B4-BE49-F238E27FC236}">
                        <a16:creationId xmlns:a16="http://schemas.microsoft.com/office/drawing/2014/main" id="{FE33C151-BFF6-1736-B1FD-37FC36EE3F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5959890" y="7662533"/>
                    <a:ext cx="566207" cy="621179"/>
                  </a:xfrm>
                  <a:prstGeom prst="rect">
                    <a:avLst/>
                  </a:prstGeom>
                </p:spPr>
              </p:pic>
              <p:pic>
                <p:nvPicPr>
                  <p:cNvPr id="53" name="Image 52">
                    <a:extLst>
                      <a:ext uri="{FF2B5EF4-FFF2-40B4-BE49-F238E27FC236}">
                        <a16:creationId xmlns:a16="http://schemas.microsoft.com/office/drawing/2014/main" id="{A8ADF752-A484-C6C7-3679-C4B6220FD3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6747822" y="7740446"/>
                    <a:ext cx="664212" cy="47506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6" name="ZoneTexte 5">
                  <a:extLst>
                    <a:ext uri="{FF2B5EF4-FFF2-40B4-BE49-F238E27FC236}">
                      <a16:creationId xmlns:a16="http://schemas.microsoft.com/office/drawing/2014/main" id="{87035976-570D-1AD7-72E3-DB0815DD1B83}"/>
                    </a:ext>
                  </a:extLst>
                </p:cNvPr>
                <p:cNvSpPr txBox="1"/>
                <p:nvPr/>
              </p:nvSpPr>
              <p:spPr>
                <a:xfrm>
                  <a:off x="5771825" y="1266942"/>
                  <a:ext cx="1010943" cy="246221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EPMA/EHR</a:t>
                  </a:r>
                </a:p>
              </p:txBody>
            </p:sp>
          </p:grp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F3AC1EFF-7EBC-873B-513B-94FED73D6AD4}"/>
                </a:ext>
              </a:extLst>
            </p:cNvPr>
            <p:cNvGrpSpPr/>
            <p:nvPr/>
          </p:nvGrpSpPr>
          <p:grpSpPr>
            <a:xfrm>
              <a:off x="9178327" y="5978812"/>
              <a:ext cx="3048001" cy="258603"/>
              <a:chOff x="9178327" y="5978812"/>
              <a:chExt cx="3048001" cy="258603"/>
            </a:xfrm>
          </p:grpSpPr>
          <p:sp>
            <p:nvSpPr>
              <p:cNvPr id="14" name="ZoneTexte 217">
                <a:extLst>
                  <a:ext uri="{FF2B5EF4-FFF2-40B4-BE49-F238E27FC236}">
                    <a16:creationId xmlns:a16="http://schemas.microsoft.com/office/drawing/2014/main" id="{C494B197-7AD8-2CE7-8D5C-20D85AF6FBE6}"/>
                  </a:ext>
                </a:extLst>
              </p:cNvPr>
              <p:cNvSpPr txBox="1"/>
              <p:nvPr/>
            </p:nvSpPr>
            <p:spPr>
              <a:xfrm>
                <a:off x="9754976" y="599119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43" name="ZoneTexte 258">
                <a:extLst>
                  <a:ext uri="{FF2B5EF4-FFF2-40B4-BE49-F238E27FC236}">
                    <a16:creationId xmlns:a16="http://schemas.microsoft.com/office/drawing/2014/main" id="{61D9927F-A773-2751-27C8-BD7C4298040A}"/>
                  </a:ext>
                </a:extLst>
              </p:cNvPr>
              <p:cNvSpPr txBox="1"/>
              <p:nvPr/>
            </p:nvSpPr>
            <p:spPr>
              <a:xfrm>
                <a:off x="9178327" y="5978812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F160007-1944-4AC6-8357-FDCDCFC90646}"/>
                </a:ext>
              </a:extLst>
            </p:cNvPr>
            <p:cNvGrpSpPr/>
            <p:nvPr/>
          </p:nvGrpSpPr>
          <p:grpSpPr>
            <a:xfrm>
              <a:off x="9178328" y="6290871"/>
              <a:ext cx="3048000" cy="400110"/>
              <a:chOff x="9178328" y="6290871"/>
              <a:chExt cx="3048000" cy="400110"/>
            </a:xfrm>
          </p:grpSpPr>
          <p:sp>
            <p:nvSpPr>
              <p:cNvPr id="46" name="ZoneTexte 259">
                <a:extLst>
                  <a:ext uri="{FF2B5EF4-FFF2-40B4-BE49-F238E27FC236}">
                    <a16:creationId xmlns:a16="http://schemas.microsoft.com/office/drawing/2014/main" id="{C497B0ED-EF81-F9BE-9FC3-50E54F2B0A3B}"/>
                  </a:ext>
                </a:extLst>
              </p:cNvPr>
              <p:cNvSpPr txBox="1"/>
              <p:nvPr/>
            </p:nvSpPr>
            <p:spPr>
              <a:xfrm>
                <a:off x="9178328" y="6291316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EPMA</a:t>
                </a:r>
              </a:p>
            </p:txBody>
          </p:sp>
          <p:sp>
            <p:nvSpPr>
              <p:cNvPr id="47" name="ZoneTexte 262">
                <a:extLst>
                  <a:ext uri="{FF2B5EF4-FFF2-40B4-BE49-F238E27FC236}">
                    <a16:creationId xmlns:a16="http://schemas.microsoft.com/office/drawing/2014/main" id="{0680415C-700A-60F3-1CCA-ED4ADCCD9445}"/>
                  </a:ext>
                </a:extLst>
              </p:cNvPr>
              <p:cNvSpPr txBox="1"/>
              <p:nvPr/>
            </p:nvSpPr>
            <p:spPr>
              <a:xfrm>
                <a:off x="9754976" y="6290871"/>
                <a:ext cx="2471352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</a:t>
                </a:r>
                <a:r>
                  <a:rPr lang="en-US" sz="1000" b="0" i="0" dirty="0">
                    <a:solidFill>
                      <a:srgbClr val="4D5156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</a:rPr>
                  <a:t>lectronic prescribing and medicines administrations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7ADFB753-A90A-3040-EA10-D948F04E497F}"/>
              </a:ext>
            </a:extLst>
          </p:cNvPr>
          <p:cNvGrpSpPr/>
          <p:nvPr/>
        </p:nvGrpSpPr>
        <p:grpSpPr>
          <a:xfrm>
            <a:off x="1654542" y="1263043"/>
            <a:ext cx="3375110" cy="1840074"/>
            <a:chOff x="1654542" y="1263043"/>
            <a:chExt cx="3375110" cy="1840074"/>
          </a:xfrm>
        </p:grpSpPr>
        <p:sp>
          <p:nvSpPr>
            <p:cNvPr id="119" name="Flèche vers la droite 118">
              <a:extLst>
                <a:ext uri="{FF2B5EF4-FFF2-40B4-BE49-F238E27FC236}">
                  <a16:creationId xmlns:a16="http://schemas.microsoft.com/office/drawing/2014/main" id="{BD11864A-3912-E9BF-5D88-6AB23E706BAE}"/>
                </a:ext>
              </a:extLst>
            </p:cNvPr>
            <p:cNvSpPr/>
            <p:nvPr/>
          </p:nvSpPr>
          <p:spPr>
            <a:xfrm>
              <a:off x="1654542" y="1324858"/>
              <a:ext cx="154097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E8FFCB97-20E0-7779-4E9C-83EE23445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08747" y="1263043"/>
              <a:ext cx="1210760" cy="537275"/>
            </a:xfrm>
            <a:prstGeom prst="rect">
              <a:avLst/>
            </a:prstGeom>
          </p:spPr>
        </p:pic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33188FE1-C62B-8E3F-2874-47FF71F43FD8}"/>
                </a:ext>
              </a:extLst>
            </p:cNvPr>
            <p:cNvSpPr txBox="1"/>
            <p:nvPr/>
          </p:nvSpPr>
          <p:spPr>
            <a:xfrm>
              <a:off x="2998603" y="2063008"/>
              <a:ext cx="2031049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scans staff badge  and then identifies the patient verbally and by scanning wristband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2160FEBF-0FCE-68D7-BA62-5E9FA2DC14EE}"/>
                </a:ext>
              </a:extLst>
            </p:cNvPr>
            <p:cNvSpPr txBox="1"/>
            <p:nvPr/>
          </p:nvSpPr>
          <p:spPr>
            <a:xfrm>
              <a:off x="3435360" y="2856896"/>
              <a:ext cx="115636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D6F87B9D-4B47-A833-FBC7-06C76D340AA0}"/>
              </a:ext>
            </a:extLst>
          </p:cNvPr>
          <p:cNvGrpSpPr/>
          <p:nvPr/>
        </p:nvGrpSpPr>
        <p:grpSpPr>
          <a:xfrm>
            <a:off x="728767" y="975529"/>
            <a:ext cx="2031049" cy="1647297"/>
            <a:chOff x="728767" y="975529"/>
            <a:chExt cx="2031049" cy="1647297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11FA530A-9847-C63D-6E59-E7FA19FC377B}"/>
                </a:ext>
              </a:extLst>
            </p:cNvPr>
            <p:cNvGrpSpPr/>
            <p:nvPr/>
          </p:nvGrpSpPr>
          <p:grpSpPr>
            <a:xfrm>
              <a:off x="1343468" y="975529"/>
              <a:ext cx="917410" cy="1067931"/>
              <a:chOff x="943888" y="516252"/>
              <a:chExt cx="1258200" cy="1464633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DCFF968B-20CE-F731-05F1-C15F7C88DE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3888" y="516252"/>
                <a:ext cx="1012954" cy="1111299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166B3EEA-899A-B526-582C-CF7BE30760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9900" y="1228697"/>
                <a:ext cx="752188" cy="752188"/>
              </a:xfrm>
              <a:prstGeom prst="rect">
                <a:avLst/>
              </a:prstGeom>
            </p:spPr>
          </p:pic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013FAFAF-A225-6843-DCBA-538C494F692F}"/>
                </a:ext>
              </a:extLst>
            </p:cNvPr>
            <p:cNvSpPr txBox="1"/>
            <p:nvPr/>
          </p:nvSpPr>
          <p:spPr>
            <a:xfrm>
              <a:off x="728767" y="2063008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/>
                  </a:solidFill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medication is due 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357FE7C8-CFB5-20FC-AF16-3B1285218A37}"/>
                </a:ext>
              </a:extLst>
            </p:cNvPr>
            <p:cNvSpPr txBox="1"/>
            <p:nvPr/>
          </p:nvSpPr>
          <p:spPr>
            <a:xfrm>
              <a:off x="927760" y="2376605"/>
              <a:ext cx="156863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29325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1296</Words>
  <Application>Microsoft Macintosh PowerPoint</Application>
  <PresentationFormat>Grand écran</PresentationFormat>
  <Paragraphs>289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Arial</vt:lpstr>
      <vt:lpstr>Verdana</vt:lpstr>
      <vt:lpstr>Thème Office 2013 – 2022</vt:lpstr>
      <vt:lpstr>Definition of business process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Where the standards fit in the process map 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55</cp:revision>
  <dcterms:created xsi:type="dcterms:W3CDTF">2023-01-10T11:12:26Z</dcterms:created>
  <dcterms:modified xsi:type="dcterms:W3CDTF">2024-06-05T14:58:09Z</dcterms:modified>
</cp:coreProperties>
</file>