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85" r:id="rId3"/>
    <p:sldId id="284" r:id="rId4"/>
    <p:sldId id="283" r:id="rId5"/>
    <p:sldId id="282" r:id="rId6"/>
    <p:sldId id="281" r:id="rId7"/>
    <p:sldId id="280" r:id="rId8"/>
    <p:sldId id="279"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CFE3"/>
    <a:srgbClr val="F6B7CC"/>
    <a:srgbClr val="FCE0A6"/>
    <a:srgbClr val="CCE3AA"/>
    <a:srgbClr val="99E2F3"/>
    <a:srgbClr val="223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14"/>
    <p:restoredTop sz="96327"/>
  </p:normalViewPr>
  <p:slideViewPr>
    <p:cSldViewPr snapToGrid="0">
      <p:cViewPr varScale="1">
        <p:scale>
          <a:sx n="124" d="100"/>
          <a:sy n="124" d="100"/>
        </p:scale>
        <p:origin x="6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AE1D0-CC12-98B5-93B8-0EE46D71846F}"/>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ea typeface="Verdana" panose="020B0604030504040204" pitchFamily="34" charset="0"/>
                <a:cs typeface="Verdana" panose="020B0604030504040204" pitchFamily="34" charset="0"/>
              </a:defRPr>
            </a:lvl1pPr>
          </a:lstStyle>
          <a:p>
            <a:r>
              <a:rPr lang="fr-FR"/>
              <a:t>Modifiez le style du titre</a:t>
            </a:r>
          </a:p>
        </p:txBody>
      </p:sp>
      <p:sp>
        <p:nvSpPr>
          <p:cNvPr id="3" name="Sous-titre 2">
            <a:extLst>
              <a:ext uri="{FF2B5EF4-FFF2-40B4-BE49-F238E27FC236}">
                <a16:creationId xmlns:a16="http://schemas.microsoft.com/office/drawing/2014/main" id="{E6937AF5-455E-5ADC-031C-BDA465A61C8E}"/>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16614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bg1"/>
        </a:solidFill>
        <a:effectLst/>
      </p:bgPr>
    </p:bg>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C4FE6465-8B13-DC94-424A-FA0CC0B051FA}"/>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1592348"/>
            <a:ext cx="10515600" cy="5041815"/>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93623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efits 1 col">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10515600"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10515600"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1164673698"/>
      </p:ext>
    </p:extLst>
  </p:cSld>
  <p:clrMapOvr>
    <a:masterClrMapping/>
  </p:clrMapOvr>
  <p:extLst>
    <p:ext uri="{DCECCB84-F9BA-43D5-87BE-67443E8EF086}">
      <p15:sldGuideLst xmlns:p15="http://schemas.microsoft.com/office/powerpoint/2012/main">
        <p15:guide id="1" orient="horz" pos="116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efits 2 cols">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4913312" cy="1058862"/>
          </a:xfrm>
        </p:spPr>
        <p:txBody>
          <a:bodyPr anchor="ctr" anchorCtr="0">
            <a:noAutofit/>
          </a:bodyPr>
          <a:lstStyle>
            <a:lvl1pPr>
              <a:defRPr sz="2000" b="1"/>
            </a:lvl1pPr>
          </a:lstStyle>
          <a:p>
            <a:pPr lvl="0"/>
            <a:r>
              <a:rPr lang="fr-FR" dirty="0"/>
              <a:t>Sous-titre</a:t>
            </a:r>
          </a:p>
        </p:txBody>
      </p:sp>
      <p:sp>
        <p:nvSpPr>
          <p:cNvPr id="5" name="Espace réservé du contenu 2">
            <a:extLst>
              <a:ext uri="{FF2B5EF4-FFF2-40B4-BE49-F238E27FC236}">
                <a16:creationId xmlns:a16="http://schemas.microsoft.com/office/drawing/2014/main" id="{9D276E13-CD46-83A6-13DD-05FE190AC9F3}"/>
              </a:ext>
            </a:extLst>
          </p:cNvPr>
          <p:cNvSpPr>
            <a:spLocks noGrp="1"/>
          </p:cNvSpPr>
          <p:nvPr>
            <p:ph idx="11"/>
          </p:nvPr>
        </p:nvSpPr>
        <p:spPr>
          <a:xfrm>
            <a:off x="6456363"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texte 8">
            <a:extLst>
              <a:ext uri="{FF2B5EF4-FFF2-40B4-BE49-F238E27FC236}">
                <a16:creationId xmlns:a16="http://schemas.microsoft.com/office/drawing/2014/main" id="{79D7197E-94FE-D7DF-AAB8-E0B1665D2859}"/>
              </a:ext>
            </a:extLst>
          </p:cNvPr>
          <p:cNvSpPr>
            <a:spLocks noGrp="1"/>
          </p:cNvSpPr>
          <p:nvPr>
            <p:ph type="body" sz="quarter" idx="12" hasCustomPrompt="1"/>
          </p:nvPr>
        </p:nvSpPr>
        <p:spPr>
          <a:xfrm>
            <a:off x="6456363" y="1227138"/>
            <a:ext cx="4913312"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29435049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067" userDrawn="1">
          <p15:clr>
            <a:srgbClr val="FBAE40"/>
          </p15:clr>
        </p15:guide>
        <p15:guide id="4" pos="3613" userDrawn="1">
          <p15:clr>
            <a:srgbClr val="FBAE40"/>
          </p15:clr>
        </p15:guide>
        <p15:guide id="5" pos="518" userDrawn="1">
          <p15:clr>
            <a:srgbClr val="FBAE40"/>
          </p15:clr>
        </p15:guide>
        <p15:guide id="6" pos="71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47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EE662E75-D7DB-295E-F113-F0362940ED44}"/>
              </a:ext>
            </a:extLst>
          </p:cNvPr>
          <p:cNvSpPr>
            <a:spLocks noGrp="1"/>
          </p:cNvSpPr>
          <p:nvPr>
            <p:ph type="title"/>
          </p:nvPr>
        </p:nvSpPr>
        <p:spPr>
          <a:xfrm>
            <a:off x="838200" y="365126"/>
            <a:ext cx="10515600" cy="862096"/>
          </a:xfrm>
        </p:spPr>
        <p:txBody>
          <a:bodyPr anchor="t" anchorCtr="0">
            <a:normAutofit/>
          </a:bodyPr>
          <a:lstStyle>
            <a:lvl1pPr>
              <a:defRPr sz="2400">
                <a:solidFill>
                  <a:schemeClr val="tx1"/>
                </a:solidFill>
                <a:effectLst/>
              </a:defRPr>
            </a:lvl1pPr>
          </a:lstStyle>
          <a:p>
            <a:r>
              <a:rPr lang="fr-FR" dirty="0"/>
              <a:t>Modifiez le style du titre</a:t>
            </a:r>
          </a:p>
        </p:txBody>
      </p:sp>
    </p:spTree>
    <p:extLst>
      <p:ext uri="{BB962C8B-B14F-4D97-AF65-F5344CB8AC3E}">
        <p14:creationId xmlns:p14="http://schemas.microsoft.com/office/powerpoint/2010/main" val="2342282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12F2B87-0ABE-BCF7-9100-F061D9DFF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653BF99-FD48-27D2-1046-24F1372063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871906179"/>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71" r:id="rId4"/>
    <p:sldLayoutId id="2147483655" r:id="rId5"/>
    <p:sldLayoutId id="2147483672" r:id="rId6"/>
  </p:sldLayoutIdLst>
  <p:txStyles>
    <p:titleStyle>
      <a:lvl1pPr algn="l" defTabSz="914400" rtl="0" eaLnBrk="1" latinLnBrk="0" hangingPunct="1">
        <a:lnSpc>
          <a:spcPct val="90000"/>
        </a:lnSpc>
        <a:spcBef>
          <a:spcPct val="0"/>
        </a:spcBef>
        <a:buNone/>
        <a:defRPr sz="4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7.png"/><Relationship Id="rId7"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png"/><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7.png"/><Relationship Id="rId12"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3.png"/><Relationship Id="rId11" Type="http://schemas.openxmlformats.org/officeDocument/2006/relationships/image" Target="../media/image6.png"/><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image" Target="../media/image9.png"/><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3" Type="http://schemas.openxmlformats.org/officeDocument/2006/relationships/image" Target="../media/image13.png"/><Relationship Id="rId7" Type="http://schemas.openxmlformats.org/officeDocument/2006/relationships/image" Target="../media/image2.png"/><Relationship Id="rId12"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4.png"/><Relationship Id="rId5" Type="http://schemas.openxmlformats.org/officeDocument/2006/relationships/image" Target="../media/image11.png"/><Relationship Id="rId10" Type="http://schemas.openxmlformats.org/officeDocument/2006/relationships/image" Target="../media/image8.png"/><Relationship Id="rId4" Type="http://schemas.openxmlformats.org/officeDocument/2006/relationships/image" Target="../media/image10.png"/><Relationship Id="rId9" Type="http://schemas.openxmlformats.org/officeDocument/2006/relationships/image" Target="../media/image7.png"/><Relationship Id="rId1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3" Type="http://schemas.openxmlformats.org/officeDocument/2006/relationships/image" Target="../media/image13.png"/><Relationship Id="rId7" Type="http://schemas.openxmlformats.org/officeDocument/2006/relationships/image" Target="../media/image2.png"/><Relationship Id="rId12"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4.png"/><Relationship Id="rId5" Type="http://schemas.openxmlformats.org/officeDocument/2006/relationships/image" Target="../media/image11.png"/><Relationship Id="rId10" Type="http://schemas.openxmlformats.org/officeDocument/2006/relationships/image" Target="../media/image8.png"/><Relationship Id="rId4" Type="http://schemas.openxmlformats.org/officeDocument/2006/relationships/image" Target="../media/image10.png"/><Relationship Id="rId9" Type="http://schemas.openxmlformats.org/officeDocument/2006/relationships/image" Target="../media/image7.png"/><Relationship Id="rId1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dirty="0">
                <a:effectLst/>
              </a:rPr>
              <a:t>Definition of business process</a:t>
            </a:r>
            <a:endParaRPr lang="fr-FR" dirty="0">
              <a:effectLst/>
            </a:endParaRPr>
          </a:p>
        </p:txBody>
      </p:sp>
      <p:sp>
        <p:nvSpPr>
          <p:cNvPr id="12" name="Espace réservé du contenu 11">
            <a:extLst>
              <a:ext uri="{FF2B5EF4-FFF2-40B4-BE49-F238E27FC236}">
                <a16:creationId xmlns:a16="http://schemas.microsoft.com/office/drawing/2014/main" id="{FD161E11-629A-6D21-3B91-EF906F68AB9D}"/>
              </a:ext>
            </a:extLst>
          </p:cNvPr>
          <p:cNvSpPr>
            <a:spLocks noGrp="1"/>
          </p:cNvSpPr>
          <p:nvPr>
            <p:ph idx="1"/>
          </p:nvPr>
        </p:nvSpPr>
        <p:spPr/>
        <p:txBody>
          <a:bodyPr>
            <a:noAutofit/>
          </a:bodyPr>
          <a:lstStyle/>
          <a:p>
            <a:pPr>
              <a:lnSpc>
                <a:spcPct val="100000"/>
              </a:lnSpc>
            </a:pPr>
            <a:r>
              <a:rPr lang="en-US" sz="2000" dirty="0">
                <a:cs typeface="+mn-lt"/>
              </a:rPr>
              <a:t>Observation and assessment is a systematic process to collect data about a patient. This data provides information about the patient's condition, and is used to inform the care which is appropriate for that patient. Nurses undertake health observation and assessment constantly, in all clinical settings.</a:t>
            </a:r>
          </a:p>
        </p:txBody>
      </p:sp>
      <p:sp>
        <p:nvSpPr>
          <p:cNvPr id="17" name="Espace réservé du texte 16">
            <a:extLst>
              <a:ext uri="{FF2B5EF4-FFF2-40B4-BE49-F238E27FC236}">
                <a16:creationId xmlns:a16="http://schemas.microsoft.com/office/drawing/2014/main" id="{0E4E3DC1-7E8D-6377-59D7-D1C4DA15A04E}"/>
              </a:ext>
            </a:extLst>
          </p:cNvPr>
          <p:cNvSpPr>
            <a:spLocks noGrp="1"/>
          </p:cNvSpPr>
          <p:nvPr>
            <p:ph type="body" sz="quarter" idx="10"/>
          </p:nvPr>
        </p:nvSpPr>
        <p:spPr/>
        <p:txBody>
          <a:bodyPr/>
          <a:lstStyle/>
          <a:p>
            <a:r>
              <a:rPr lang="en-US" dirty="0"/>
              <a:t>Process 2 – Taking clinical observation of a patient </a:t>
            </a:r>
            <a:endParaRPr lang="fr-FR" dirty="0"/>
          </a:p>
        </p:txBody>
      </p:sp>
    </p:spTree>
    <p:extLst>
      <p:ext uri="{BB962C8B-B14F-4D97-AF65-F5344CB8AC3E}">
        <p14:creationId xmlns:p14="http://schemas.microsoft.com/office/powerpoint/2010/main" val="7548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2"/>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279682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2"/>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3"/>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4"/>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5"/>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3"/>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6"/>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252977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e 93">
            <a:extLst>
              <a:ext uri="{FF2B5EF4-FFF2-40B4-BE49-F238E27FC236}">
                <a16:creationId xmlns:a16="http://schemas.microsoft.com/office/drawing/2014/main" id="{3CCEFB2B-18BE-E7D6-02B4-E87FB3973B89}"/>
              </a:ext>
            </a:extLst>
          </p:cNvPr>
          <p:cNvGrpSpPr/>
          <p:nvPr/>
        </p:nvGrpSpPr>
        <p:grpSpPr>
          <a:xfrm>
            <a:off x="4731907" y="1826070"/>
            <a:ext cx="3734443" cy="1631698"/>
            <a:chOff x="4731907" y="1656949"/>
            <a:chExt cx="3734443" cy="1631698"/>
          </a:xfrm>
        </p:grpSpPr>
        <p:sp>
          <p:nvSpPr>
            <p:cNvPr id="120" name="Flèche vers la droite 119">
              <a:extLst>
                <a:ext uri="{FF2B5EF4-FFF2-40B4-BE49-F238E27FC236}">
                  <a16:creationId xmlns:a16="http://schemas.microsoft.com/office/drawing/2014/main" id="{48579B4D-C856-C6AD-12F0-F6F5B6DE42B0}"/>
                </a:ext>
              </a:extLst>
            </p:cNvPr>
            <p:cNvSpPr/>
            <p:nvPr/>
          </p:nvSpPr>
          <p:spPr>
            <a:xfrm>
              <a:off x="4731907" y="2052704"/>
              <a:ext cx="19147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3" name="Groupe 92">
              <a:extLst>
                <a:ext uri="{FF2B5EF4-FFF2-40B4-BE49-F238E27FC236}">
                  <a16:creationId xmlns:a16="http://schemas.microsoft.com/office/drawing/2014/main" id="{3F055CD5-7884-BE26-744D-2C5EFCA8405C}"/>
                </a:ext>
              </a:extLst>
            </p:cNvPr>
            <p:cNvGrpSpPr/>
            <p:nvPr/>
          </p:nvGrpSpPr>
          <p:grpSpPr>
            <a:xfrm>
              <a:off x="6435301" y="1656949"/>
              <a:ext cx="2031049" cy="1631698"/>
              <a:chOff x="6435301" y="1656949"/>
              <a:chExt cx="2031049" cy="1631698"/>
            </a:xfrm>
          </p:grpSpPr>
          <p:pic>
            <p:nvPicPr>
              <p:cNvPr id="26" name="Image 25" descr="Une image contenant texte&#10;&#10;Description générée automatiquement">
                <a:extLst>
                  <a:ext uri="{FF2B5EF4-FFF2-40B4-BE49-F238E27FC236}">
                    <a16:creationId xmlns:a16="http://schemas.microsoft.com/office/drawing/2014/main" id="{2745826A-41BC-3F19-7EE2-052247240A11}"/>
                  </a:ext>
                </a:extLst>
              </p:cNvPr>
              <p:cNvPicPr>
                <a:picLocks noChangeAspect="1"/>
              </p:cNvPicPr>
              <p:nvPr/>
            </p:nvPicPr>
            <p:blipFill>
              <a:blip r:embed="rId2"/>
              <a:stretch>
                <a:fillRect/>
              </a:stretch>
            </p:blipFill>
            <p:spPr>
              <a:xfrm>
                <a:off x="6792349" y="1656949"/>
                <a:ext cx="1229315" cy="896517"/>
              </a:xfrm>
              <a:prstGeom prst="rect">
                <a:avLst/>
              </a:prstGeom>
            </p:spPr>
          </p:pic>
          <p:sp>
            <p:nvSpPr>
              <p:cNvPr id="34" name="ZoneTexte 33">
                <a:extLst>
                  <a:ext uri="{FF2B5EF4-FFF2-40B4-BE49-F238E27FC236}">
                    <a16:creationId xmlns:a16="http://schemas.microsoft.com/office/drawing/2014/main" id="{76E4862B-CE39-8114-7C83-5124A19CF545}"/>
                  </a:ext>
                </a:extLst>
              </p:cNvPr>
              <p:cNvSpPr txBox="1"/>
              <p:nvPr/>
            </p:nvSpPr>
            <p:spPr>
              <a:xfrm>
                <a:off x="6435301" y="2734649"/>
                <a:ext cx="2031049" cy="553998"/>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 EHR opens and results are submitted either manually or via </a:t>
                </a:r>
                <a:r>
                  <a:rPr kumimoji="0" lang="en-US" sz="1000" i="0" u="none" strike="noStrike" kern="1200" cap="none" spc="0" normalizeH="0" baseline="0" noProof="0" dirty="0" err="1">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bluetooth</a:t>
                </a:r>
                <a:endPar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D61711B1-3018-B886-3D34-6D7D545E29AB}"/>
                  </a:ext>
                </a:extLst>
              </p:cNvPr>
              <p:cNvPicPr>
                <a:picLocks noChangeAspect="1"/>
              </p:cNvPicPr>
              <p:nvPr/>
            </p:nvPicPr>
            <p:blipFill>
              <a:blip r:embed="rId3"/>
              <a:stretch>
                <a:fillRect/>
              </a:stretch>
            </p:blipFill>
            <p:spPr>
              <a:xfrm>
                <a:off x="7801980" y="2215425"/>
                <a:ext cx="428089" cy="428089"/>
              </a:xfrm>
              <a:prstGeom prst="rect">
                <a:avLst/>
              </a:prstGeom>
            </p:spPr>
          </p:pic>
          <p:pic>
            <p:nvPicPr>
              <p:cNvPr id="9" name="Image 8">
                <a:extLst>
                  <a:ext uri="{FF2B5EF4-FFF2-40B4-BE49-F238E27FC236}">
                    <a16:creationId xmlns:a16="http://schemas.microsoft.com/office/drawing/2014/main" id="{A636052D-0899-F7EE-F5A6-A2AC46016219}"/>
                  </a:ext>
                </a:extLst>
              </p:cNvPr>
              <p:cNvPicPr>
                <a:picLocks noChangeAspect="1"/>
              </p:cNvPicPr>
              <p:nvPr/>
            </p:nvPicPr>
            <p:blipFill>
              <a:blip r:embed="rId4"/>
              <a:stretch>
                <a:fillRect/>
              </a:stretch>
            </p:blipFill>
            <p:spPr>
              <a:xfrm>
                <a:off x="7332412" y="2215426"/>
                <a:ext cx="428089" cy="428089"/>
              </a:xfrm>
              <a:prstGeom prst="rect">
                <a:avLst/>
              </a:prstGeom>
            </p:spPr>
          </p:pic>
        </p:grpSp>
      </p:grpSp>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2"/>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5"/>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6"/>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7"/>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5"/>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8"/>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85602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e 89">
            <a:extLst>
              <a:ext uri="{FF2B5EF4-FFF2-40B4-BE49-F238E27FC236}">
                <a16:creationId xmlns:a16="http://schemas.microsoft.com/office/drawing/2014/main" id="{B6E614C1-302B-1C0B-44EC-0BDC3B79D215}"/>
              </a:ext>
            </a:extLst>
          </p:cNvPr>
          <p:cNvGrpSpPr/>
          <p:nvPr/>
        </p:nvGrpSpPr>
        <p:grpSpPr>
          <a:xfrm>
            <a:off x="7760502" y="1733828"/>
            <a:ext cx="3313581" cy="1416163"/>
            <a:chOff x="7760502" y="1564707"/>
            <a:chExt cx="3313581" cy="1416163"/>
          </a:xfrm>
        </p:grpSpPr>
        <p:sp>
          <p:nvSpPr>
            <p:cNvPr id="42" name="Flèche vers la droite 41">
              <a:extLst>
                <a:ext uri="{FF2B5EF4-FFF2-40B4-BE49-F238E27FC236}">
                  <a16:creationId xmlns:a16="http://schemas.microsoft.com/office/drawing/2014/main" id="{3EE18103-6B09-B617-75AB-7A07FB408FA7}"/>
                </a:ext>
              </a:extLst>
            </p:cNvPr>
            <p:cNvSpPr/>
            <p:nvPr/>
          </p:nvSpPr>
          <p:spPr>
            <a:xfrm>
              <a:off x="7760502" y="2052704"/>
              <a:ext cx="181982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44" name="ZoneTexte 43">
              <a:extLst>
                <a:ext uri="{FF2B5EF4-FFF2-40B4-BE49-F238E27FC236}">
                  <a16:creationId xmlns:a16="http://schemas.microsoft.com/office/drawing/2014/main" id="{100168A4-7422-046B-1C64-0B0726FE3B4C}"/>
                </a:ext>
              </a:extLst>
            </p:cNvPr>
            <p:cNvSpPr txBox="1"/>
            <p:nvPr/>
          </p:nvSpPr>
          <p:spPr>
            <a:xfrm>
              <a:off x="9043034" y="273464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Observations within limits</a:t>
              </a:r>
            </a:p>
          </p:txBody>
        </p:sp>
        <p:pic>
          <p:nvPicPr>
            <p:cNvPr id="47" name="Image 46">
              <a:extLst>
                <a:ext uri="{FF2B5EF4-FFF2-40B4-BE49-F238E27FC236}">
                  <a16:creationId xmlns:a16="http://schemas.microsoft.com/office/drawing/2014/main" id="{7A42CFAD-FC5B-6F47-2827-0B28A56D6597}"/>
                </a:ext>
              </a:extLst>
            </p:cNvPr>
            <p:cNvPicPr>
              <a:picLocks noChangeAspect="1"/>
            </p:cNvPicPr>
            <p:nvPr/>
          </p:nvPicPr>
          <p:blipFill>
            <a:blip r:embed="rId2"/>
            <a:srcRect/>
            <a:stretch/>
          </p:blipFill>
          <p:spPr>
            <a:xfrm>
              <a:off x="9424493" y="1564707"/>
              <a:ext cx="1137943" cy="1189376"/>
            </a:xfrm>
            <a:prstGeom prst="rect">
              <a:avLst/>
            </a:prstGeom>
          </p:spPr>
        </p:pic>
        <p:pic>
          <p:nvPicPr>
            <p:cNvPr id="48" name="Image 47">
              <a:extLst>
                <a:ext uri="{FF2B5EF4-FFF2-40B4-BE49-F238E27FC236}">
                  <a16:creationId xmlns:a16="http://schemas.microsoft.com/office/drawing/2014/main" id="{8D055AB6-C648-6935-477D-42046055FC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5933" y="2237895"/>
              <a:ext cx="817962" cy="389837"/>
            </a:xfrm>
            <a:prstGeom prst="rect">
              <a:avLst/>
            </a:prstGeom>
          </p:spPr>
        </p:pic>
      </p:grpSp>
      <p:grpSp>
        <p:nvGrpSpPr>
          <p:cNvPr id="94" name="Groupe 93">
            <a:extLst>
              <a:ext uri="{FF2B5EF4-FFF2-40B4-BE49-F238E27FC236}">
                <a16:creationId xmlns:a16="http://schemas.microsoft.com/office/drawing/2014/main" id="{3CCEFB2B-18BE-E7D6-02B4-E87FB3973B89}"/>
              </a:ext>
            </a:extLst>
          </p:cNvPr>
          <p:cNvGrpSpPr/>
          <p:nvPr/>
        </p:nvGrpSpPr>
        <p:grpSpPr>
          <a:xfrm>
            <a:off x="4731907" y="1826070"/>
            <a:ext cx="3734443" cy="1631698"/>
            <a:chOff x="4731907" y="1656949"/>
            <a:chExt cx="3734443" cy="1631698"/>
          </a:xfrm>
        </p:grpSpPr>
        <p:sp>
          <p:nvSpPr>
            <p:cNvPr id="120" name="Flèche vers la droite 119">
              <a:extLst>
                <a:ext uri="{FF2B5EF4-FFF2-40B4-BE49-F238E27FC236}">
                  <a16:creationId xmlns:a16="http://schemas.microsoft.com/office/drawing/2014/main" id="{48579B4D-C856-C6AD-12F0-F6F5B6DE42B0}"/>
                </a:ext>
              </a:extLst>
            </p:cNvPr>
            <p:cNvSpPr/>
            <p:nvPr/>
          </p:nvSpPr>
          <p:spPr>
            <a:xfrm>
              <a:off x="4731907" y="2052704"/>
              <a:ext cx="19147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3" name="Groupe 92">
              <a:extLst>
                <a:ext uri="{FF2B5EF4-FFF2-40B4-BE49-F238E27FC236}">
                  <a16:creationId xmlns:a16="http://schemas.microsoft.com/office/drawing/2014/main" id="{3F055CD5-7884-BE26-744D-2C5EFCA8405C}"/>
                </a:ext>
              </a:extLst>
            </p:cNvPr>
            <p:cNvGrpSpPr/>
            <p:nvPr/>
          </p:nvGrpSpPr>
          <p:grpSpPr>
            <a:xfrm>
              <a:off x="6435301" y="1656949"/>
              <a:ext cx="2031049" cy="1631698"/>
              <a:chOff x="6435301" y="1656949"/>
              <a:chExt cx="2031049" cy="1631698"/>
            </a:xfrm>
          </p:grpSpPr>
          <p:pic>
            <p:nvPicPr>
              <p:cNvPr id="26" name="Image 25" descr="Une image contenant texte&#10;&#10;Description générée automatiquement">
                <a:extLst>
                  <a:ext uri="{FF2B5EF4-FFF2-40B4-BE49-F238E27FC236}">
                    <a16:creationId xmlns:a16="http://schemas.microsoft.com/office/drawing/2014/main" id="{2745826A-41BC-3F19-7EE2-052247240A11}"/>
                  </a:ext>
                </a:extLst>
              </p:cNvPr>
              <p:cNvPicPr>
                <a:picLocks noChangeAspect="1"/>
              </p:cNvPicPr>
              <p:nvPr/>
            </p:nvPicPr>
            <p:blipFill>
              <a:blip r:embed="rId4"/>
              <a:stretch>
                <a:fillRect/>
              </a:stretch>
            </p:blipFill>
            <p:spPr>
              <a:xfrm>
                <a:off x="6792349" y="1656949"/>
                <a:ext cx="1229315" cy="896517"/>
              </a:xfrm>
              <a:prstGeom prst="rect">
                <a:avLst/>
              </a:prstGeom>
            </p:spPr>
          </p:pic>
          <p:sp>
            <p:nvSpPr>
              <p:cNvPr id="34" name="ZoneTexte 33">
                <a:extLst>
                  <a:ext uri="{FF2B5EF4-FFF2-40B4-BE49-F238E27FC236}">
                    <a16:creationId xmlns:a16="http://schemas.microsoft.com/office/drawing/2014/main" id="{76E4862B-CE39-8114-7C83-5124A19CF545}"/>
                  </a:ext>
                </a:extLst>
              </p:cNvPr>
              <p:cNvSpPr txBox="1"/>
              <p:nvPr/>
            </p:nvSpPr>
            <p:spPr>
              <a:xfrm>
                <a:off x="6435301" y="2734649"/>
                <a:ext cx="2031049" cy="553998"/>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 EHR opens and results are submitted either manually or via </a:t>
                </a:r>
                <a:r>
                  <a:rPr kumimoji="0" lang="en-US" sz="1000" i="0" u="none" strike="noStrike" kern="1200" cap="none" spc="0" normalizeH="0" baseline="0" noProof="0" dirty="0" err="1">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bluetooth</a:t>
                </a:r>
                <a:endPar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D61711B1-3018-B886-3D34-6D7D545E29AB}"/>
                  </a:ext>
                </a:extLst>
              </p:cNvPr>
              <p:cNvPicPr>
                <a:picLocks noChangeAspect="1"/>
              </p:cNvPicPr>
              <p:nvPr/>
            </p:nvPicPr>
            <p:blipFill>
              <a:blip r:embed="rId5"/>
              <a:stretch>
                <a:fillRect/>
              </a:stretch>
            </p:blipFill>
            <p:spPr>
              <a:xfrm>
                <a:off x="7801980" y="2215425"/>
                <a:ext cx="428089" cy="428089"/>
              </a:xfrm>
              <a:prstGeom prst="rect">
                <a:avLst/>
              </a:prstGeom>
            </p:spPr>
          </p:pic>
          <p:pic>
            <p:nvPicPr>
              <p:cNvPr id="9" name="Image 8">
                <a:extLst>
                  <a:ext uri="{FF2B5EF4-FFF2-40B4-BE49-F238E27FC236}">
                    <a16:creationId xmlns:a16="http://schemas.microsoft.com/office/drawing/2014/main" id="{A636052D-0899-F7EE-F5A6-A2AC46016219}"/>
                  </a:ext>
                </a:extLst>
              </p:cNvPr>
              <p:cNvPicPr>
                <a:picLocks noChangeAspect="1"/>
              </p:cNvPicPr>
              <p:nvPr/>
            </p:nvPicPr>
            <p:blipFill>
              <a:blip r:embed="rId6"/>
              <a:stretch>
                <a:fillRect/>
              </a:stretch>
            </p:blipFill>
            <p:spPr>
              <a:xfrm>
                <a:off x="7332412" y="2215426"/>
                <a:ext cx="428089" cy="428089"/>
              </a:xfrm>
              <a:prstGeom prst="rect">
                <a:avLst/>
              </a:prstGeom>
            </p:spPr>
          </p:pic>
        </p:grpSp>
      </p:grpSp>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4"/>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7"/>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8"/>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9"/>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7"/>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10"/>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56028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e 86">
            <a:extLst>
              <a:ext uri="{FF2B5EF4-FFF2-40B4-BE49-F238E27FC236}">
                <a16:creationId xmlns:a16="http://schemas.microsoft.com/office/drawing/2014/main" id="{DD5B5BB2-4F70-322E-3E16-E960AE6C866D}"/>
              </a:ext>
            </a:extLst>
          </p:cNvPr>
          <p:cNvGrpSpPr/>
          <p:nvPr/>
        </p:nvGrpSpPr>
        <p:grpSpPr>
          <a:xfrm>
            <a:off x="9852356" y="3345922"/>
            <a:ext cx="2031049" cy="2270699"/>
            <a:chOff x="9852356" y="3176801"/>
            <a:chExt cx="2031049" cy="2270699"/>
          </a:xfrm>
        </p:grpSpPr>
        <p:pic>
          <p:nvPicPr>
            <p:cNvPr id="5" name="Image 4">
              <a:extLst>
                <a:ext uri="{FF2B5EF4-FFF2-40B4-BE49-F238E27FC236}">
                  <a16:creationId xmlns:a16="http://schemas.microsoft.com/office/drawing/2014/main" id="{9EDAE788-BA93-A6C8-92C8-8EFA4392E765}"/>
                </a:ext>
              </a:extLst>
            </p:cNvPr>
            <p:cNvPicPr>
              <a:picLocks noChangeAspect="1"/>
            </p:cNvPicPr>
            <p:nvPr/>
          </p:nvPicPr>
          <p:blipFill>
            <a:blip r:embed="rId2"/>
            <a:stretch>
              <a:fillRect/>
            </a:stretch>
          </p:blipFill>
          <p:spPr>
            <a:xfrm>
              <a:off x="10447056" y="4087802"/>
              <a:ext cx="896349" cy="896349"/>
            </a:xfrm>
            <a:prstGeom prst="rect">
              <a:avLst/>
            </a:prstGeom>
          </p:spPr>
        </p:pic>
        <p:pic>
          <p:nvPicPr>
            <p:cNvPr id="7" name="Image 6" descr="Une image contenant texte, signe, graphiques vectoriels, clipart&#10;&#10;Description générée automatiquement">
              <a:extLst>
                <a:ext uri="{FF2B5EF4-FFF2-40B4-BE49-F238E27FC236}">
                  <a16:creationId xmlns:a16="http://schemas.microsoft.com/office/drawing/2014/main" id="{1BC32B92-5013-D4B1-7ACE-C422114E13F5}"/>
                </a:ext>
              </a:extLst>
            </p:cNvPr>
            <p:cNvPicPr>
              <a:picLocks noChangeAspect="1"/>
            </p:cNvPicPr>
            <p:nvPr/>
          </p:nvPicPr>
          <p:blipFill>
            <a:blip r:embed="rId3"/>
            <a:stretch>
              <a:fillRect/>
            </a:stretch>
          </p:blipFill>
          <p:spPr>
            <a:xfrm>
              <a:off x="10635019" y="4277593"/>
              <a:ext cx="520422" cy="461665"/>
            </a:xfrm>
            <a:prstGeom prst="rect">
              <a:avLst/>
            </a:prstGeom>
          </p:spPr>
        </p:pic>
        <p:sp>
          <p:nvSpPr>
            <p:cNvPr id="49" name="Flèche vers la droite 48">
              <a:extLst>
                <a:ext uri="{FF2B5EF4-FFF2-40B4-BE49-F238E27FC236}">
                  <a16:creationId xmlns:a16="http://schemas.microsoft.com/office/drawing/2014/main" id="{7AEE74C3-6999-BEA2-4985-AC0AEF33E5E3}"/>
                </a:ext>
              </a:extLst>
            </p:cNvPr>
            <p:cNvSpPr/>
            <p:nvPr/>
          </p:nvSpPr>
          <p:spPr>
            <a:xfrm rot="3600000">
              <a:off x="9883046" y="3413519"/>
              <a:ext cx="934406"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54" name="ZoneTexte 53">
              <a:extLst>
                <a:ext uri="{FF2B5EF4-FFF2-40B4-BE49-F238E27FC236}">
                  <a16:creationId xmlns:a16="http://schemas.microsoft.com/office/drawing/2014/main" id="{03308D09-771B-3EBC-184B-49236ABE2C9A}"/>
                </a:ext>
              </a:extLst>
            </p:cNvPr>
            <p:cNvSpPr txBox="1"/>
            <p:nvPr/>
          </p:nvSpPr>
          <p:spPr>
            <a:xfrm>
              <a:off x="9852356" y="520127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Alert sent</a:t>
              </a:r>
            </a:p>
          </p:txBody>
        </p:sp>
        <p:sp>
          <p:nvSpPr>
            <p:cNvPr id="58" name="ZoneTexte 57">
              <a:extLst>
                <a:ext uri="{FF2B5EF4-FFF2-40B4-BE49-F238E27FC236}">
                  <a16:creationId xmlns:a16="http://schemas.microsoft.com/office/drawing/2014/main" id="{2E66E983-631D-2FD5-856E-1B584196065D}"/>
                </a:ext>
              </a:extLst>
            </p:cNvPr>
            <p:cNvSpPr txBox="1"/>
            <p:nvPr/>
          </p:nvSpPr>
          <p:spPr>
            <a:xfrm>
              <a:off x="10086275" y="3440602"/>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90" name="Groupe 89">
            <a:extLst>
              <a:ext uri="{FF2B5EF4-FFF2-40B4-BE49-F238E27FC236}">
                <a16:creationId xmlns:a16="http://schemas.microsoft.com/office/drawing/2014/main" id="{B6E614C1-302B-1C0B-44EC-0BDC3B79D215}"/>
              </a:ext>
            </a:extLst>
          </p:cNvPr>
          <p:cNvGrpSpPr/>
          <p:nvPr/>
        </p:nvGrpSpPr>
        <p:grpSpPr>
          <a:xfrm>
            <a:off x="7760502" y="1733828"/>
            <a:ext cx="3313581" cy="1416163"/>
            <a:chOff x="7760502" y="1564707"/>
            <a:chExt cx="3313581" cy="1416163"/>
          </a:xfrm>
        </p:grpSpPr>
        <p:sp>
          <p:nvSpPr>
            <p:cNvPr id="42" name="Flèche vers la droite 41">
              <a:extLst>
                <a:ext uri="{FF2B5EF4-FFF2-40B4-BE49-F238E27FC236}">
                  <a16:creationId xmlns:a16="http://schemas.microsoft.com/office/drawing/2014/main" id="{3EE18103-6B09-B617-75AB-7A07FB408FA7}"/>
                </a:ext>
              </a:extLst>
            </p:cNvPr>
            <p:cNvSpPr/>
            <p:nvPr/>
          </p:nvSpPr>
          <p:spPr>
            <a:xfrm>
              <a:off x="7760502" y="2052704"/>
              <a:ext cx="181982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44" name="ZoneTexte 43">
              <a:extLst>
                <a:ext uri="{FF2B5EF4-FFF2-40B4-BE49-F238E27FC236}">
                  <a16:creationId xmlns:a16="http://schemas.microsoft.com/office/drawing/2014/main" id="{100168A4-7422-046B-1C64-0B0726FE3B4C}"/>
                </a:ext>
              </a:extLst>
            </p:cNvPr>
            <p:cNvSpPr txBox="1"/>
            <p:nvPr/>
          </p:nvSpPr>
          <p:spPr>
            <a:xfrm>
              <a:off x="9043034" y="273464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Observations within limits</a:t>
              </a:r>
            </a:p>
          </p:txBody>
        </p:sp>
        <p:pic>
          <p:nvPicPr>
            <p:cNvPr id="47" name="Image 46">
              <a:extLst>
                <a:ext uri="{FF2B5EF4-FFF2-40B4-BE49-F238E27FC236}">
                  <a16:creationId xmlns:a16="http://schemas.microsoft.com/office/drawing/2014/main" id="{7A42CFAD-FC5B-6F47-2827-0B28A56D6597}"/>
                </a:ext>
              </a:extLst>
            </p:cNvPr>
            <p:cNvPicPr>
              <a:picLocks noChangeAspect="1"/>
            </p:cNvPicPr>
            <p:nvPr/>
          </p:nvPicPr>
          <p:blipFill>
            <a:blip r:embed="rId4"/>
            <a:srcRect/>
            <a:stretch/>
          </p:blipFill>
          <p:spPr>
            <a:xfrm>
              <a:off x="9424493" y="1564707"/>
              <a:ext cx="1137943" cy="1189376"/>
            </a:xfrm>
            <a:prstGeom prst="rect">
              <a:avLst/>
            </a:prstGeom>
          </p:spPr>
        </p:pic>
        <p:pic>
          <p:nvPicPr>
            <p:cNvPr id="48" name="Image 47">
              <a:extLst>
                <a:ext uri="{FF2B5EF4-FFF2-40B4-BE49-F238E27FC236}">
                  <a16:creationId xmlns:a16="http://schemas.microsoft.com/office/drawing/2014/main" id="{8D055AB6-C648-6935-477D-42046055FC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25933" y="2237895"/>
              <a:ext cx="817962" cy="389837"/>
            </a:xfrm>
            <a:prstGeom prst="rect">
              <a:avLst/>
            </a:prstGeom>
          </p:spPr>
        </p:pic>
      </p:grpSp>
      <p:grpSp>
        <p:nvGrpSpPr>
          <p:cNvPr id="94" name="Groupe 93">
            <a:extLst>
              <a:ext uri="{FF2B5EF4-FFF2-40B4-BE49-F238E27FC236}">
                <a16:creationId xmlns:a16="http://schemas.microsoft.com/office/drawing/2014/main" id="{3CCEFB2B-18BE-E7D6-02B4-E87FB3973B89}"/>
              </a:ext>
            </a:extLst>
          </p:cNvPr>
          <p:cNvGrpSpPr/>
          <p:nvPr/>
        </p:nvGrpSpPr>
        <p:grpSpPr>
          <a:xfrm>
            <a:off x="4731907" y="1826070"/>
            <a:ext cx="3734443" cy="1631698"/>
            <a:chOff x="4731907" y="1656949"/>
            <a:chExt cx="3734443" cy="1631698"/>
          </a:xfrm>
        </p:grpSpPr>
        <p:sp>
          <p:nvSpPr>
            <p:cNvPr id="120" name="Flèche vers la droite 119">
              <a:extLst>
                <a:ext uri="{FF2B5EF4-FFF2-40B4-BE49-F238E27FC236}">
                  <a16:creationId xmlns:a16="http://schemas.microsoft.com/office/drawing/2014/main" id="{48579B4D-C856-C6AD-12F0-F6F5B6DE42B0}"/>
                </a:ext>
              </a:extLst>
            </p:cNvPr>
            <p:cNvSpPr/>
            <p:nvPr/>
          </p:nvSpPr>
          <p:spPr>
            <a:xfrm>
              <a:off x="4731907" y="2052704"/>
              <a:ext cx="19147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3" name="Groupe 92">
              <a:extLst>
                <a:ext uri="{FF2B5EF4-FFF2-40B4-BE49-F238E27FC236}">
                  <a16:creationId xmlns:a16="http://schemas.microsoft.com/office/drawing/2014/main" id="{3F055CD5-7884-BE26-744D-2C5EFCA8405C}"/>
                </a:ext>
              </a:extLst>
            </p:cNvPr>
            <p:cNvGrpSpPr/>
            <p:nvPr/>
          </p:nvGrpSpPr>
          <p:grpSpPr>
            <a:xfrm>
              <a:off x="6435301" y="1656949"/>
              <a:ext cx="2031049" cy="1631698"/>
              <a:chOff x="6435301" y="1656949"/>
              <a:chExt cx="2031049" cy="1631698"/>
            </a:xfrm>
          </p:grpSpPr>
          <p:pic>
            <p:nvPicPr>
              <p:cNvPr id="26" name="Image 25" descr="Une image contenant texte&#10;&#10;Description générée automatiquement">
                <a:extLst>
                  <a:ext uri="{FF2B5EF4-FFF2-40B4-BE49-F238E27FC236}">
                    <a16:creationId xmlns:a16="http://schemas.microsoft.com/office/drawing/2014/main" id="{2745826A-41BC-3F19-7EE2-052247240A11}"/>
                  </a:ext>
                </a:extLst>
              </p:cNvPr>
              <p:cNvPicPr>
                <a:picLocks noChangeAspect="1"/>
              </p:cNvPicPr>
              <p:nvPr/>
            </p:nvPicPr>
            <p:blipFill>
              <a:blip r:embed="rId6"/>
              <a:stretch>
                <a:fillRect/>
              </a:stretch>
            </p:blipFill>
            <p:spPr>
              <a:xfrm>
                <a:off x="6792349" y="1656949"/>
                <a:ext cx="1229315" cy="896517"/>
              </a:xfrm>
              <a:prstGeom prst="rect">
                <a:avLst/>
              </a:prstGeom>
            </p:spPr>
          </p:pic>
          <p:sp>
            <p:nvSpPr>
              <p:cNvPr id="34" name="ZoneTexte 33">
                <a:extLst>
                  <a:ext uri="{FF2B5EF4-FFF2-40B4-BE49-F238E27FC236}">
                    <a16:creationId xmlns:a16="http://schemas.microsoft.com/office/drawing/2014/main" id="{76E4862B-CE39-8114-7C83-5124A19CF545}"/>
                  </a:ext>
                </a:extLst>
              </p:cNvPr>
              <p:cNvSpPr txBox="1"/>
              <p:nvPr/>
            </p:nvSpPr>
            <p:spPr>
              <a:xfrm>
                <a:off x="6435301" y="2734649"/>
                <a:ext cx="2031049" cy="553998"/>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 EHR opens and results are submitted either manually or via </a:t>
                </a:r>
                <a:r>
                  <a:rPr kumimoji="0" lang="en-US" sz="1000" i="0" u="none" strike="noStrike" kern="1200" cap="none" spc="0" normalizeH="0" baseline="0" noProof="0" dirty="0" err="1">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bluetooth</a:t>
                </a:r>
                <a:endPar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D61711B1-3018-B886-3D34-6D7D545E29AB}"/>
                  </a:ext>
                </a:extLst>
              </p:cNvPr>
              <p:cNvPicPr>
                <a:picLocks noChangeAspect="1"/>
              </p:cNvPicPr>
              <p:nvPr/>
            </p:nvPicPr>
            <p:blipFill>
              <a:blip r:embed="rId7"/>
              <a:stretch>
                <a:fillRect/>
              </a:stretch>
            </p:blipFill>
            <p:spPr>
              <a:xfrm>
                <a:off x="7801980" y="2215425"/>
                <a:ext cx="428089" cy="428089"/>
              </a:xfrm>
              <a:prstGeom prst="rect">
                <a:avLst/>
              </a:prstGeom>
            </p:spPr>
          </p:pic>
          <p:pic>
            <p:nvPicPr>
              <p:cNvPr id="9" name="Image 8">
                <a:extLst>
                  <a:ext uri="{FF2B5EF4-FFF2-40B4-BE49-F238E27FC236}">
                    <a16:creationId xmlns:a16="http://schemas.microsoft.com/office/drawing/2014/main" id="{A636052D-0899-F7EE-F5A6-A2AC46016219}"/>
                  </a:ext>
                </a:extLst>
              </p:cNvPr>
              <p:cNvPicPr>
                <a:picLocks noChangeAspect="1"/>
              </p:cNvPicPr>
              <p:nvPr/>
            </p:nvPicPr>
            <p:blipFill>
              <a:blip r:embed="rId8"/>
              <a:stretch>
                <a:fillRect/>
              </a:stretch>
            </p:blipFill>
            <p:spPr>
              <a:xfrm>
                <a:off x="7332412" y="2215426"/>
                <a:ext cx="428089" cy="428089"/>
              </a:xfrm>
              <a:prstGeom prst="rect">
                <a:avLst/>
              </a:prstGeom>
            </p:spPr>
          </p:pic>
        </p:grpSp>
      </p:grpSp>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6"/>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9"/>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10"/>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11"/>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9"/>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12"/>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1436470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e 109">
            <a:extLst>
              <a:ext uri="{FF2B5EF4-FFF2-40B4-BE49-F238E27FC236}">
                <a16:creationId xmlns:a16="http://schemas.microsoft.com/office/drawing/2014/main" id="{C49CEC97-B949-4178-6E64-67C9011A8DA4}"/>
              </a:ext>
            </a:extLst>
          </p:cNvPr>
          <p:cNvGrpSpPr/>
          <p:nvPr/>
        </p:nvGrpSpPr>
        <p:grpSpPr>
          <a:xfrm>
            <a:off x="7962416" y="3345922"/>
            <a:ext cx="2031049" cy="2270699"/>
            <a:chOff x="7962416" y="3889182"/>
            <a:chExt cx="2031049" cy="2270699"/>
          </a:xfrm>
        </p:grpSpPr>
        <p:sp>
          <p:nvSpPr>
            <p:cNvPr id="51" name="Flèche vers la droite 50">
              <a:extLst>
                <a:ext uri="{FF2B5EF4-FFF2-40B4-BE49-F238E27FC236}">
                  <a16:creationId xmlns:a16="http://schemas.microsoft.com/office/drawing/2014/main" id="{38618B31-9BBD-DE73-27DC-A9A87887A3ED}"/>
                </a:ext>
              </a:extLst>
            </p:cNvPr>
            <p:cNvSpPr/>
            <p:nvPr/>
          </p:nvSpPr>
          <p:spPr>
            <a:xfrm rot="7200000">
              <a:off x="9128134" y="4125900"/>
              <a:ext cx="934406"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55" name="ZoneTexte 54">
              <a:extLst>
                <a:ext uri="{FF2B5EF4-FFF2-40B4-BE49-F238E27FC236}">
                  <a16:creationId xmlns:a16="http://schemas.microsoft.com/office/drawing/2014/main" id="{C57D78A5-4079-90BC-8EA9-1CE6B26669D2}"/>
                </a:ext>
              </a:extLst>
            </p:cNvPr>
            <p:cNvSpPr txBox="1"/>
            <p:nvPr/>
          </p:nvSpPr>
          <p:spPr>
            <a:xfrm>
              <a:off x="9406806" y="4151236"/>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59" name="Image 58">
              <a:extLst>
                <a:ext uri="{FF2B5EF4-FFF2-40B4-BE49-F238E27FC236}">
                  <a16:creationId xmlns:a16="http://schemas.microsoft.com/office/drawing/2014/main" id="{F27A50B9-3E5B-945C-A8D2-A10E9516F862}"/>
                </a:ext>
              </a:extLst>
            </p:cNvPr>
            <p:cNvPicPr>
              <a:picLocks noChangeAspect="1"/>
            </p:cNvPicPr>
            <p:nvPr/>
          </p:nvPicPr>
          <p:blipFill>
            <a:blip r:embed="rId2"/>
            <a:stretch>
              <a:fillRect/>
            </a:stretch>
          </p:blipFill>
          <p:spPr>
            <a:xfrm>
              <a:off x="8572099" y="4835284"/>
              <a:ext cx="816003" cy="823489"/>
            </a:xfrm>
            <a:prstGeom prst="rect">
              <a:avLst/>
            </a:prstGeom>
          </p:spPr>
        </p:pic>
        <p:pic>
          <p:nvPicPr>
            <p:cNvPr id="74" name="Image 73">
              <a:extLst>
                <a:ext uri="{FF2B5EF4-FFF2-40B4-BE49-F238E27FC236}">
                  <a16:creationId xmlns:a16="http://schemas.microsoft.com/office/drawing/2014/main" id="{562BEC33-32CC-D50D-090C-36E834194000}"/>
                </a:ext>
              </a:extLst>
            </p:cNvPr>
            <p:cNvPicPr>
              <a:picLocks noChangeAspect="1"/>
            </p:cNvPicPr>
            <p:nvPr/>
          </p:nvPicPr>
          <p:blipFill>
            <a:blip r:embed="rId3"/>
            <a:stretch>
              <a:fillRect/>
            </a:stretch>
          </p:blipFill>
          <p:spPr>
            <a:xfrm>
              <a:off x="9065383" y="5344263"/>
              <a:ext cx="441527" cy="441527"/>
            </a:xfrm>
            <a:prstGeom prst="rect">
              <a:avLst/>
            </a:prstGeom>
          </p:spPr>
        </p:pic>
        <p:sp>
          <p:nvSpPr>
            <p:cNvPr id="80" name="ZoneTexte 79">
              <a:extLst>
                <a:ext uri="{FF2B5EF4-FFF2-40B4-BE49-F238E27FC236}">
                  <a16:creationId xmlns:a16="http://schemas.microsoft.com/office/drawing/2014/main" id="{2C1FD67D-E6C2-A5B2-ABC7-5A497CCB9D2B}"/>
                </a:ext>
              </a:extLst>
            </p:cNvPr>
            <p:cNvSpPr txBox="1"/>
            <p:nvPr/>
          </p:nvSpPr>
          <p:spPr>
            <a:xfrm>
              <a:off x="7962416" y="5913660"/>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Review 4 hours</a:t>
              </a:r>
            </a:p>
          </p:txBody>
        </p:sp>
      </p:grpSp>
      <p:grpSp>
        <p:nvGrpSpPr>
          <p:cNvPr id="87" name="Groupe 86">
            <a:extLst>
              <a:ext uri="{FF2B5EF4-FFF2-40B4-BE49-F238E27FC236}">
                <a16:creationId xmlns:a16="http://schemas.microsoft.com/office/drawing/2014/main" id="{DD5B5BB2-4F70-322E-3E16-E960AE6C866D}"/>
              </a:ext>
            </a:extLst>
          </p:cNvPr>
          <p:cNvGrpSpPr/>
          <p:nvPr/>
        </p:nvGrpSpPr>
        <p:grpSpPr>
          <a:xfrm>
            <a:off x="9852356" y="3345922"/>
            <a:ext cx="2031049" cy="2270699"/>
            <a:chOff x="9852356" y="3176801"/>
            <a:chExt cx="2031049" cy="2270699"/>
          </a:xfrm>
        </p:grpSpPr>
        <p:pic>
          <p:nvPicPr>
            <p:cNvPr id="5" name="Image 4">
              <a:extLst>
                <a:ext uri="{FF2B5EF4-FFF2-40B4-BE49-F238E27FC236}">
                  <a16:creationId xmlns:a16="http://schemas.microsoft.com/office/drawing/2014/main" id="{9EDAE788-BA93-A6C8-92C8-8EFA4392E765}"/>
                </a:ext>
              </a:extLst>
            </p:cNvPr>
            <p:cNvPicPr>
              <a:picLocks noChangeAspect="1"/>
            </p:cNvPicPr>
            <p:nvPr/>
          </p:nvPicPr>
          <p:blipFill>
            <a:blip r:embed="rId4"/>
            <a:stretch>
              <a:fillRect/>
            </a:stretch>
          </p:blipFill>
          <p:spPr>
            <a:xfrm>
              <a:off x="10447056" y="4087802"/>
              <a:ext cx="896349" cy="896349"/>
            </a:xfrm>
            <a:prstGeom prst="rect">
              <a:avLst/>
            </a:prstGeom>
          </p:spPr>
        </p:pic>
        <p:pic>
          <p:nvPicPr>
            <p:cNvPr id="7" name="Image 6" descr="Une image contenant texte, signe, graphiques vectoriels, clipart&#10;&#10;Description générée automatiquement">
              <a:extLst>
                <a:ext uri="{FF2B5EF4-FFF2-40B4-BE49-F238E27FC236}">
                  <a16:creationId xmlns:a16="http://schemas.microsoft.com/office/drawing/2014/main" id="{1BC32B92-5013-D4B1-7ACE-C422114E13F5}"/>
                </a:ext>
              </a:extLst>
            </p:cNvPr>
            <p:cNvPicPr>
              <a:picLocks noChangeAspect="1"/>
            </p:cNvPicPr>
            <p:nvPr/>
          </p:nvPicPr>
          <p:blipFill>
            <a:blip r:embed="rId5"/>
            <a:stretch>
              <a:fillRect/>
            </a:stretch>
          </p:blipFill>
          <p:spPr>
            <a:xfrm>
              <a:off x="10635019" y="4277593"/>
              <a:ext cx="520422" cy="461665"/>
            </a:xfrm>
            <a:prstGeom prst="rect">
              <a:avLst/>
            </a:prstGeom>
          </p:spPr>
        </p:pic>
        <p:sp>
          <p:nvSpPr>
            <p:cNvPr id="49" name="Flèche vers la droite 48">
              <a:extLst>
                <a:ext uri="{FF2B5EF4-FFF2-40B4-BE49-F238E27FC236}">
                  <a16:creationId xmlns:a16="http://schemas.microsoft.com/office/drawing/2014/main" id="{7AEE74C3-6999-BEA2-4985-AC0AEF33E5E3}"/>
                </a:ext>
              </a:extLst>
            </p:cNvPr>
            <p:cNvSpPr/>
            <p:nvPr/>
          </p:nvSpPr>
          <p:spPr>
            <a:xfrm rot="3600000">
              <a:off x="9883046" y="3413519"/>
              <a:ext cx="934406"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54" name="ZoneTexte 53">
              <a:extLst>
                <a:ext uri="{FF2B5EF4-FFF2-40B4-BE49-F238E27FC236}">
                  <a16:creationId xmlns:a16="http://schemas.microsoft.com/office/drawing/2014/main" id="{03308D09-771B-3EBC-184B-49236ABE2C9A}"/>
                </a:ext>
              </a:extLst>
            </p:cNvPr>
            <p:cNvSpPr txBox="1"/>
            <p:nvPr/>
          </p:nvSpPr>
          <p:spPr>
            <a:xfrm>
              <a:off x="9852356" y="520127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Alert sent</a:t>
              </a:r>
            </a:p>
          </p:txBody>
        </p:sp>
        <p:sp>
          <p:nvSpPr>
            <p:cNvPr id="58" name="ZoneTexte 57">
              <a:extLst>
                <a:ext uri="{FF2B5EF4-FFF2-40B4-BE49-F238E27FC236}">
                  <a16:creationId xmlns:a16="http://schemas.microsoft.com/office/drawing/2014/main" id="{2E66E983-631D-2FD5-856E-1B584196065D}"/>
                </a:ext>
              </a:extLst>
            </p:cNvPr>
            <p:cNvSpPr txBox="1"/>
            <p:nvPr/>
          </p:nvSpPr>
          <p:spPr>
            <a:xfrm>
              <a:off x="10086275" y="3440602"/>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83" name="Flèche vers la droite 82">
            <a:extLst>
              <a:ext uri="{FF2B5EF4-FFF2-40B4-BE49-F238E27FC236}">
                <a16:creationId xmlns:a16="http://schemas.microsoft.com/office/drawing/2014/main" id="{AA821DCB-D529-5A80-523E-98E8BAD01B8D}"/>
              </a:ext>
            </a:extLst>
          </p:cNvPr>
          <p:cNvSpPr/>
          <p:nvPr/>
        </p:nvSpPr>
        <p:spPr>
          <a:xfrm rot="3600000">
            <a:off x="7855444" y="3604518"/>
            <a:ext cx="984935"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0" name="Groupe 89">
            <a:extLst>
              <a:ext uri="{FF2B5EF4-FFF2-40B4-BE49-F238E27FC236}">
                <a16:creationId xmlns:a16="http://schemas.microsoft.com/office/drawing/2014/main" id="{B6E614C1-302B-1C0B-44EC-0BDC3B79D215}"/>
              </a:ext>
            </a:extLst>
          </p:cNvPr>
          <p:cNvGrpSpPr/>
          <p:nvPr/>
        </p:nvGrpSpPr>
        <p:grpSpPr>
          <a:xfrm>
            <a:off x="7760502" y="1733828"/>
            <a:ext cx="3313581" cy="1416163"/>
            <a:chOff x="7760502" y="1564707"/>
            <a:chExt cx="3313581" cy="1416163"/>
          </a:xfrm>
        </p:grpSpPr>
        <p:sp>
          <p:nvSpPr>
            <p:cNvPr id="42" name="Flèche vers la droite 41">
              <a:extLst>
                <a:ext uri="{FF2B5EF4-FFF2-40B4-BE49-F238E27FC236}">
                  <a16:creationId xmlns:a16="http://schemas.microsoft.com/office/drawing/2014/main" id="{3EE18103-6B09-B617-75AB-7A07FB408FA7}"/>
                </a:ext>
              </a:extLst>
            </p:cNvPr>
            <p:cNvSpPr/>
            <p:nvPr/>
          </p:nvSpPr>
          <p:spPr>
            <a:xfrm>
              <a:off x="7760502" y="2052704"/>
              <a:ext cx="181982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44" name="ZoneTexte 43">
              <a:extLst>
                <a:ext uri="{FF2B5EF4-FFF2-40B4-BE49-F238E27FC236}">
                  <a16:creationId xmlns:a16="http://schemas.microsoft.com/office/drawing/2014/main" id="{100168A4-7422-046B-1C64-0B0726FE3B4C}"/>
                </a:ext>
              </a:extLst>
            </p:cNvPr>
            <p:cNvSpPr txBox="1"/>
            <p:nvPr/>
          </p:nvSpPr>
          <p:spPr>
            <a:xfrm>
              <a:off x="9043034" y="273464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Observations within limits</a:t>
              </a:r>
            </a:p>
          </p:txBody>
        </p:sp>
        <p:pic>
          <p:nvPicPr>
            <p:cNvPr id="47" name="Image 46">
              <a:extLst>
                <a:ext uri="{FF2B5EF4-FFF2-40B4-BE49-F238E27FC236}">
                  <a16:creationId xmlns:a16="http://schemas.microsoft.com/office/drawing/2014/main" id="{7A42CFAD-FC5B-6F47-2827-0B28A56D6597}"/>
                </a:ext>
              </a:extLst>
            </p:cNvPr>
            <p:cNvPicPr>
              <a:picLocks noChangeAspect="1"/>
            </p:cNvPicPr>
            <p:nvPr/>
          </p:nvPicPr>
          <p:blipFill>
            <a:blip r:embed="rId6"/>
            <a:srcRect/>
            <a:stretch/>
          </p:blipFill>
          <p:spPr>
            <a:xfrm>
              <a:off x="9424493" y="1564707"/>
              <a:ext cx="1137943" cy="1189376"/>
            </a:xfrm>
            <a:prstGeom prst="rect">
              <a:avLst/>
            </a:prstGeom>
          </p:spPr>
        </p:pic>
        <p:pic>
          <p:nvPicPr>
            <p:cNvPr id="48" name="Image 47">
              <a:extLst>
                <a:ext uri="{FF2B5EF4-FFF2-40B4-BE49-F238E27FC236}">
                  <a16:creationId xmlns:a16="http://schemas.microsoft.com/office/drawing/2014/main" id="{8D055AB6-C648-6935-477D-42046055FC9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25933" y="2237895"/>
              <a:ext cx="817962" cy="389837"/>
            </a:xfrm>
            <a:prstGeom prst="rect">
              <a:avLst/>
            </a:prstGeom>
          </p:spPr>
        </p:pic>
      </p:grpSp>
      <p:grpSp>
        <p:nvGrpSpPr>
          <p:cNvPr id="94" name="Groupe 93">
            <a:extLst>
              <a:ext uri="{FF2B5EF4-FFF2-40B4-BE49-F238E27FC236}">
                <a16:creationId xmlns:a16="http://schemas.microsoft.com/office/drawing/2014/main" id="{3CCEFB2B-18BE-E7D6-02B4-E87FB3973B89}"/>
              </a:ext>
            </a:extLst>
          </p:cNvPr>
          <p:cNvGrpSpPr/>
          <p:nvPr/>
        </p:nvGrpSpPr>
        <p:grpSpPr>
          <a:xfrm>
            <a:off x="4731907" y="1826070"/>
            <a:ext cx="3734443" cy="1631698"/>
            <a:chOff x="4731907" y="1656949"/>
            <a:chExt cx="3734443" cy="1631698"/>
          </a:xfrm>
        </p:grpSpPr>
        <p:sp>
          <p:nvSpPr>
            <p:cNvPr id="120" name="Flèche vers la droite 119">
              <a:extLst>
                <a:ext uri="{FF2B5EF4-FFF2-40B4-BE49-F238E27FC236}">
                  <a16:creationId xmlns:a16="http://schemas.microsoft.com/office/drawing/2014/main" id="{48579B4D-C856-C6AD-12F0-F6F5B6DE42B0}"/>
                </a:ext>
              </a:extLst>
            </p:cNvPr>
            <p:cNvSpPr/>
            <p:nvPr/>
          </p:nvSpPr>
          <p:spPr>
            <a:xfrm>
              <a:off x="4731907" y="2052704"/>
              <a:ext cx="19147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3" name="Groupe 92">
              <a:extLst>
                <a:ext uri="{FF2B5EF4-FFF2-40B4-BE49-F238E27FC236}">
                  <a16:creationId xmlns:a16="http://schemas.microsoft.com/office/drawing/2014/main" id="{3F055CD5-7884-BE26-744D-2C5EFCA8405C}"/>
                </a:ext>
              </a:extLst>
            </p:cNvPr>
            <p:cNvGrpSpPr/>
            <p:nvPr/>
          </p:nvGrpSpPr>
          <p:grpSpPr>
            <a:xfrm>
              <a:off x="6435301" y="1656949"/>
              <a:ext cx="2031049" cy="1631698"/>
              <a:chOff x="6435301" y="1656949"/>
              <a:chExt cx="2031049" cy="1631698"/>
            </a:xfrm>
          </p:grpSpPr>
          <p:pic>
            <p:nvPicPr>
              <p:cNvPr id="26" name="Image 25" descr="Une image contenant texte&#10;&#10;Description générée automatiquement">
                <a:extLst>
                  <a:ext uri="{FF2B5EF4-FFF2-40B4-BE49-F238E27FC236}">
                    <a16:creationId xmlns:a16="http://schemas.microsoft.com/office/drawing/2014/main" id="{2745826A-41BC-3F19-7EE2-052247240A11}"/>
                  </a:ext>
                </a:extLst>
              </p:cNvPr>
              <p:cNvPicPr>
                <a:picLocks noChangeAspect="1"/>
              </p:cNvPicPr>
              <p:nvPr/>
            </p:nvPicPr>
            <p:blipFill>
              <a:blip r:embed="rId8"/>
              <a:stretch>
                <a:fillRect/>
              </a:stretch>
            </p:blipFill>
            <p:spPr>
              <a:xfrm>
                <a:off x="6792349" y="1656949"/>
                <a:ext cx="1229315" cy="896517"/>
              </a:xfrm>
              <a:prstGeom prst="rect">
                <a:avLst/>
              </a:prstGeom>
            </p:spPr>
          </p:pic>
          <p:sp>
            <p:nvSpPr>
              <p:cNvPr id="34" name="ZoneTexte 33">
                <a:extLst>
                  <a:ext uri="{FF2B5EF4-FFF2-40B4-BE49-F238E27FC236}">
                    <a16:creationId xmlns:a16="http://schemas.microsoft.com/office/drawing/2014/main" id="{76E4862B-CE39-8114-7C83-5124A19CF545}"/>
                  </a:ext>
                </a:extLst>
              </p:cNvPr>
              <p:cNvSpPr txBox="1"/>
              <p:nvPr/>
            </p:nvSpPr>
            <p:spPr>
              <a:xfrm>
                <a:off x="6435301" y="2734649"/>
                <a:ext cx="2031049" cy="553998"/>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 EHR opens and results are submitted either manually or via </a:t>
                </a:r>
                <a:r>
                  <a:rPr kumimoji="0" lang="en-US" sz="1000" i="0" u="none" strike="noStrike" kern="1200" cap="none" spc="0" normalizeH="0" baseline="0" noProof="0" dirty="0" err="1">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bluetooth</a:t>
                </a:r>
                <a:endPar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D61711B1-3018-B886-3D34-6D7D545E29AB}"/>
                  </a:ext>
                </a:extLst>
              </p:cNvPr>
              <p:cNvPicPr>
                <a:picLocks noChangeAspect="1"/>
              </p:cNvPicPr>
              <p:nvPr/>
            </p:nvPicPr>
            <p:blipFill>
              <a:blip r:embed="rId9"/>
              <a:stretch>
                <a:fillRect/>
              </a:stretch>
            </p:blipFill>
            <p:spPr>
              <a:xfrm>
                <a:off x="7801980" y="2215425"/>
                <a:ext cx="428089" cy="428089"/>
              </a:xfrm>
              <a:prstGeom prst="rect">
                <a:avLst/>
              </a:prstGeom>
            </p:spPr>
          </p:pic>
          <p:pic>
            <p:nvPicPr>
              <p:cNvPr id="9" name="Image 8">
                <a:extLst>
                  <a:ext uri="{FF2B5EF4-FFF2-40B4-BE49-F238E27FC236}">
                    <a16:creationId xmlns:a16="http://schemas.microsoft.com/office/drawing/2014/main" id="{A636052D-0899-F7EE-F5A6-A2AC46016219}"/>
                  </a:ext>
                </a:extLst>
              </p:cNvPr>
              <p:cNvPicPr>
                <a:picLocks noChangeAspect="1"/>
              </p:cNvPicPr>
              <p:nvPr/>
            </p:nvPicPr>
            <p:blipFill>
              <a:blip r:embed="rId10"/>
              <a:stretch>
                <a:fillRect/>
              </a:stretch>
            </p:blipFill>
            <p:spPr>
              <a:xfrm>
                <a:off x="7332412" y="2215426"/>
                <a:ext cx="428089" cy="428089"/>
              </a:xfrm>
              <a:prstGeom prst="rect">
                <a:avLst/>
              </a:prstGeom>
            </p:spPr>
          </p:pic>
        </p:grpSp>
      </p:grpSp>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8"/>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11"/>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12"/>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13"/>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11"/>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14"/>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1162806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lèche angle droit à deux pointes 71">
            <a:extLst>
              <a:ext uri="{FF2B5EF4-FFF2-40B4-BE49-F238E27FC236}">
                <a16:creationId xmlns:a16="http://schemas.microsoft.com/office/drawing/2014/main" id="{0E35714F-FFD9-98BE-CDFF-A33BBB3FEA68}"/>
              </a:ext>
            </a:extLst>
          </p:cNvPr>
          <p:cNvSpPr/>
          <p:nvPr/>
        </p:nvSpPr>
        <p:spPr>
          <a:xfrm rot="5400000">
            <a:off x="4283745" y="806540"/>
            <a:ext cx="1333778" cy="6869903"/>
          </a:xfrm>
          <a:prstGeom prst="leftUpArrow">
            <a:avLst>
              <a:gd name="adj1" fmla="val 19763"/>
              <a:gd name="adj2" fmla="val 18671"/>
              <a:gd name="adj3" fmla="val 1876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Verdana" panose="020B0604030504040204" pitchFamily="34" charset="0"/>
              <a:ea typeface="Verdana" panose="020B0604030504040204" pitchFamily="34" charset="0"/>
              <a:cs typeface="Verdana" panose="020B0604030504040204" pitchFamily="34" charset="0"/>
            </a:endParaRPr>
          </a:p>
        </p:txBody>
      </p:sp>
      <p:grpSp>
        <p:nvGrpSpPr>
          <p:cNvPr id="110" name="Groupe 109">
            <a:extLst>
              <a:ext uri="{FF2B5EF4-FFF2-40B4-BE49-F238E27FC236}">
                <a16:creationId xmlns:a16="http://schemas.microsoft.com/office/drawing/2014/main" id="{C49CEC97-B949-4178-6E64-67C9011A8DA4}"/>
              </a:ext>
            </a:extLst>
          </p:cNvPr>
          <p:cNvGrpSpPr/>
          <p:nvPr/>
        </p:nvGrpSpPr>
        <p:grpSpPr>
          <a:xfrm>
            <a:off x="7962416" y="3345922"/>
            <a:ext cx="2031049" cy="2270699"/>
            <a:chOff x="7962416" y="3889182"/>
            <a:chExt cx="2031049" cy="2270699"/>
          </a:xfrm>
        </p:grpSpPr>
        <p:sp>
          <p:nvSpPr>
            <p:cNvPr id="51" name="Flèche vers la droite 50">
              <a:extLst>
                <a:ext uri="{FF2B5EF4-FFF2-40B4-BE49-F238E27FC236}">
                  <a16:creationId xmlns:a16="http://schemas.microsoft.com/office/drawing/2014/main" id="{38618B31-9BBD-DE73-27DC-A9A87887A3ED}"/>
                </a:ext>
              </a:extLst>
            </p:cNvPr>
            <p:cNvSpPr/>
            <p:nvPr/>
          </p:nvSpPr>
          <p:spPr>
            <a:xfrm rot="7200000">
              <a:off x="9128134" y="4125900"/>
              <a:ext cx="934406"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55" name="ZoneTexte 54">
              <a:extLst>
                <a:ext uri="{FF2B5EF4-FFF2-40B4-BE49-F238E27FC236}">
                  <a16:creationId xmlns:a16="http://schemas.microsoft.com/office/drawing/2014/main" id="{C57D78A5-4079-90BC-8EA9-1CE6B26669D2}"/>
                </a:ext>
              </a:extLst>
            </p:cNvPr>
            <p:cNvSpPr txBox="1"/>
            <p:nvPr/>
          </p:nvSpPr>
          <p:spPr>
            <a:xfrm>
              <a:off x="9406806" y="4151236"/>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59" name="Image 58">
              <a:extLst>
                <a:ext uri="{FF2B5EF4-FFF2-40B4-BE49-F238E27FC236}">
                  <a16:creationId xmlns:a16="http://schemas.microsoft.com/office/drawing/2014/main" id="{F27A50B9-3E5B-945C-A8D2-A10E9516F862}"/>
                </a:ext>
              </a:extLst>
            </p:cNvPr>
            <p:cNvPicPr>
              <a:picLocks noChangeAspect="1"/>
            </p:cNvPicPr>
            <p:nvPr/>
          </p:nvPicPr>
          <p:blipFill>
            <a:blip r:embed="rId2"/>
            <a:stretch>
              <a:fillRect/>
            </a:stretch>
          </p:blipFill>
          <p:spPr>
            <a:xfrm>
              <a:off x="8572099" y="4835284"/>
              <a:ext cx="816003" cy="823489"/>
            </a:xfrm>
            <a:prstGeom prst="rect">
              <a:avLst/>
            </a:prstGeom>
          </p:spPr>
        </p:pic>
        <p:pic>
          <p:nvPicPr>
            <p:cNvPr id="74" name="Image 73">
              <a:extLst>
                <a:ext uri="{FF2B5EF4-FFF2-40B4-BE49-F238E27FC236}">
                  <a16:creationId xmlns:a16="http://schemas.microsoft.com/office/drawing/2014/main" id="{562BEC33-32CC-D50D-090C-36E834194000}"/>
                </a:ext>
              </a:extLst>
            </p:cNvPr>
            <p:cNvPicPr>
              <a:picLocks noChangeAspect="1"/>
            </p:cNvPicPr>
            <p:nvPr/>
          </p:nvPicPr>
          <p:blipFill>
            <a:blip r:embed="rId3"/>
            <a:stretch>
              <a:fillRect/>
            </a:stretch>
          </p:blipFill>
          <p:spPr>
            <a:xfrm>
              <a:off x="9065383" y="5344263"/>
              <a:ext cx="441527" cy="441527"/>
            </a:xfrm>
            <a:prstGeom prst="rect">
              <a:avLst/>
            </a:prstGeom>
          </p:spPr>
        </p:pic>
        <p:sp>
          <p:nvSpPr>
            <p:cNvPr id="80" name="ZoneTexte 79">
              <a:extLst>
                <a:ext uri="{FF2B5EF4-FFF2-40B4-BE49-F238E27FC236}">
                  <a16:creationId xmlns:a16="http://schemas.microsoft.com/office/drawing/2014/main" id="{2C1FD67D-E6C2-A5B2-ABC7-5A497CCB9D2B}"/>
                </a:ext>
              </a:extLst>
            </p:cNvPr>
            <p:cNvSpPr txBox="1"/>
            <p:nvPr/>
          </p:nvSpPr>
          <p:spPr>
            <a:xfrm>
              <a:off x="7962416" y="5913660"/>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Review 4 hours</a:t>
              </a:r>
            </a:p>
          </p:txBody>
        </p:sp>
      </p:grpSp>
      <p:grpSp>
        <p:nvGrpSpPr>
          <p:cNvPr id="87" name="Groupe 86">
            <a:extLst>
              <a:ext uri="{FF2B5EF4-FFF2-40B4-BE49-F238E27FC236}">
                <a16:creationId xmlns:a16="http://schemas.microsoft.com/office/drawing/2014/main" id="{DD5B5BB2-4F70-322E-3E16-E960AE6C866D}"/>
              </a:ext>
            </a:extLst>
          </p:cNvPr>
          <p:cNvGrpSpPr/>
          <p:nvPr/>
        </p:nvGrpSpPr>
        <p:grpSpPr>
          <a:xfrm>
            <a:off x="9852356" y="3345922"/>
            <a:ext cx="2031049" cy="2270699"/>
            <a:chOff x="9852356" y="3176801"/>
            <a:chExt cx="2031049" cy="2270699"/>
          </a:xfrm>
        </p:grpSpPr>
        <p:pic>
          <p:nvPicPr>
            <p:cNvPr id="5" name="Image 4">
              <a:extLst>
                <a:ext uri="{FF2B5EF4-FFF2-40B4-BE49-F238E27FC236}">
                  <a16:creationId xmlns:a16="http://schemas.microsoft.com/office/drawing/2014/main" id="{9EDAE788-BA93-A6C8-92C8-8EFA4392E765}"/>
                </a:ext>
              </a:extLst>
            </p:cNvPr>
            <p:cNvPicPr>
              <a:picLocks noChangeAspect="1"/>
            </p:cNvPicPr>
            <p:nvPr/>
          </p:nvPicPr>
          <p:blipFill>
            <a:blip r:embed="rId4"/>
            <a:stretch>
              <a:fillRect/>
            </a:stretch>
          </p:blipFill>
          <p:spPr>
            <a:xfrm>
              <a:off x="10447056" y="4087802"/>
              <a:ext cx="896349" cy="896349"/>
            </a:xfrm>
            <a:prstGeom prst="rect">
              <a:avLst/>
            </a:prstGeom>
          </p:spPr>
        </p:pic>
        <p:pic>
          <p:nvPicPr>
            <p:cNvPr id="7" name="Image 6" descr="Une image contenant texte, signe, graphiques vectoriels, clipart&#10;&#10;Description générée automatiquement">
              <a:extLst>
                <a:ext uri="{FF2B5EF4-FFF2-40B4-BE49-F238E27FC236}">
                  <a16:creationId xmlns:a16="http://schemas.microsoft.com/office/drawing/2014/main" id="{1BC32B92-5013-D4B1-7ACE-C422114E13F5}"/>
                </a:ext>
              </a:extLst>
            </p:cNvPr>
            <p:cNvPicPr>
              <a:picLocks noChangeAspect="1"/>
            </p:cNvPicPr>
            <p:nvPr/>
          </p:nvPicPr>
          <p:blipFill>
            <a:blip r:embed="rId5"/>
            <a:stretch>
              <a:fillRect/>
            </a:stretch>
          </p:blipFill>
          <p:spPr>
            <a:xfrm>
              <a:off x="10635019" y="4277593"/>
              <a:ext cx="520422" cy="461665"/>
            </a:xfrm>
            <a:prstGeom prst="rect">
              <a:avLst/>
            </a:prstGeom>
          </p:spPr>
        </p:pic>
        <p:sp>
          <p:nvSpPr>
            <p:cNvPr id="49" name="Flèche vers la droite 48">
              <a:extLst>
                <a:ext uri="{FF2B5EF4-FFF2-40B4-BE49-F238E27FC236}">
                  <a16:creationId xmlns:a16="http://schemas.microsoft.com/office/drawing/2014/main" id="{7AEE74C3-6999-BEA2-4985-AC0AEF33E5E3}"/>
                </a:ext>
              </a:extLst>
            </p:cNvPr>
            <p:cNvSpPr/>
            <p:nvPr/>
          </p:nvSpPr>
          <p:spPr>
            <a:xfrm rot="3600000">
              <a:off x="9883046" y="3413519"/>
              <a:ext cx="934406"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54" name="ZoneTexte 53">
              <a:extLst>
                <a:ext uri="{FF2B5EF4-FFF2-40B4-BE49-F238E27FC236}">
                  <a16:creationId xmlns:a16="http://schemas.microsoft.com/office/drawing/2014/main" id="{03308D09-771B-3EBC-184B-49236ABE2C9A}"/>
                </a:ext>
              </a:extLst>
            </p:cNvPr>
            <p:cNvSpPr txBox="1"/>
            <p:nvPr/>
          </p:nvSpPr>
          <p:spPr>
            <a:xfrm>
              <a:off x="9852356" y="520127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Alert sent</a:t>
              </a:r>
            </a:p>
          </p:txBody>
        </p:sp>
        <p:sp>
          <p:nvSpPr>
            <p:cNvPr id="58" name="ZoneTexte 57">
              <a:extLst>
                <a:ext uri="{FF2B5EF4-FFF2-40B4-BE49-F238E27FC236}">
                  <a16:creationId xmlns:a16="http://schemas.microsoft.com/office/drawing/2014/main" id="{2E66E983-631D-2FD5-856E-1B584196065D}"/>
                </a:ext>
              </a:extLst>
            </p:cNvPr>
            <p:cNvSpPr txBox="1"/>
            <p:nvPr/>
          </p:nvSpPr>
          <p:spPr>
            <a:xfrm>
              <a:off x="10086275" y="3440602"/>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sp>
        <p:nvSpPr>
          <p:cNvPr id="83" name="Flèche vers la droite 82">
            <a:extLst>
              <a:ext uri="{FF2B5EF4-FFF2-40B4-BE49-F238E27FC236}">
                <a16:creationId xmlns:a16="http://schemas.microsoft.com/office/drawing/2014/main" id="{AA821DCB-D529-5A80-523E-98E8BAD01B8D}"/>
              </a:ext>
            </a:extLst>
          </p:cNvPr>
          <p:cNvSpPr/>
          <p:nvPr/>
        </p:nvSpPr>
        <p:spPr>
          <a:xfrm rot="3600000">
            <a:off x="7855444" y="3604518"/>
            <a:ext cx="984935" cy="460970"/>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0" name="Groupe 89">
            <a:extLst>
              <a:ext uri="{FF2B5EF4-FFF2-40B4-BE49-F238E27FC236}">
                <a16:creationId xmlns:a16="http://schemas.microsoft.com/office/drawing/2014/main" id="{B6E614C1-302B-1C0B-44EC-0BDC3B79D215}"/>
              </a:ext>
            </a:extLst>
          </p:cNvPr>
          <p:cNvGrpSpPr/>
          <p:nvPr/>
        </p:nvGrpSpPr>
        <p:grpSpPr>
          <a:xfrm>
            <a:off x="7760502" y="1733828"/>
            <a:ext cx="3313581" cy="1416163"/>
            <a:chOff x="7760502" y="1564707"/>
            <a:chExt cx="3313581" cy="1416163"/>
          </a:xfrm>
        </p:grpSpPr>
        <p:sp>
          <p:nvSpPr>
            <p:cNvPr id="42" name="Flèche vers la droite 41">
              <a:extLst>
                <a:ext uri="{FF2B5EF4-FFF2-40B4-BE49-F238E27FC236}">
                  <a16:creationId xmlns:a16="http://schemas.microsoft.com/office/drawing/2014/main" id="{3EE18103-6B09-B617-75AB-7A07FB408FA7}"/>
                </a:ext>
              </a:extLst>
            </p:cNvPr>
            <p:cNvSpPr/>
            <p:nvPr/>
          </p:nvSpPr>
          <p:spPr>
            <a:xfrm>
              <a:off x="7760502" y="2052704"/>
              <a:ext cx="181982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44" name="ZoneTexte 43">
              <a:extLst>
                <a:ext uri="{FF2B5EF4-FFF2-40B4-BE49-F238E27FC236}">
                  <a16:creationId xmlns:a16="http://schemas.microsoft.com/office/drawing/2014/main" id="{100168A4-7422-046B-1C64-0B0726FE3B4C}"/>
                </a:ext>
              </a:extLst>
            </p:cNvPr>
            <p:cNvSpPr txBox="1"/>
            <p:nvPr/>
          </p:nvSpPr>
          <p:spPr>
            <a:xfrm>
              <a:off x="9043034" y="2734649"/>
              <a:ext cx="203104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Observations within limits</a:t>
              </a:r>
            </a:p>
          </p:txBody>
        </p:sp>
        <p:pic>
          <p:nvPicPr>
            <p:cNvPr id="47" name="Image 46">
              <a:extLst>
                <a:ext uri="{FF2B5EF4-FFF2-40B4-BE49-F238E27FC236}">
                  <a16:creationId xmlns:a16="http://schemas.microsoft.com/office/drawing/2014/main" id="{7A42CFAD-FC5B-6F47-2827-0B28A56D6597}"/>
                </a:ext>
              </a:extLst>
            </p:cNvPr>
            <p:cNvPicPr>
              <a:picLocks noChangeAspect="1"/>
            </p:cNvPicPr>
            <p:nvPr/>
          </p:nvPicPr>
          <p:blipFill>
            <a:blip r:embed="rId6"/>
            <a:srcRect/>
            <a:stretch/>
          </p:blipFill>
          <p:spPr>
            <a:xfrm>
              <a:off x="9424493" y="1564707"/>
              <a:ext cx="1137943" cy="1189376"/>
            </a:xfrm>
            <a:prstGeom prst="rect">
              <a:avLst/>
            </a:prstGeom>
          </p:spPr>
        </p:pic>
        <p:pic>
          <p:nvPicPr>
            <p:cNvPr id="48" name="Image 47">
              <a:extLst>
                <a:ext uri="{FF2B5EF4-FFF2-40B4-BE49-F238E27FC236}">
                  <a16:creationId xmlns:a16="http://schemas.microsoft.com/office/drawing/2014/main" id="{8D055AB6-C648-6935-477D-42046055FC9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25933" y="2237895"/>
              <a:ext cx="817962" cy="389837"/>
            </a:xfrm>
            <a:prstGeom prst="rect">
              <a:avLst/>
            </a:prstGeom>
          </p:spPr>
        </p:pic>
      </p:grpSp>
      <p:grpSp>
        <p:nvGrpSpPr>
          <p:cNvPr id="94" name="Groupe 93">
            <a:extLst>
              <a:ext uri="{FF2B5EF4-FFF2-40B4-BE49-F238E27FC236}">
                <a16:creationId xmlns:a16="http://schemas.microsoft.com/office/drawing/2014/main" id="{3CCEFB2B-18BE-E7D6-02B4-E87FB3973B89}"/>
              </a:ext>
            </a:extLst>
          </p:cNvPr>
          <p:cNvGrpSpPr/>
          <p:nvPr/>
        </p:nvGrpSpPr>
        <p:grpSpPr>
          <a:xfrm>
            <a:off x="4731907" y="1826070"/>
            <a:ext cx="3734443" cy="1631698"/>
            <a:chOff x="4731907" y="1656949"/>
            <a:chExt cx="3734443" cy="1631698"/>
          </a:xfrm>
        </p:grpSpPr>
        <p:sp>
          <p:nvSpPr>
            <p:cNvPr id="120" name="Flèche vers la droite 119">
              <a:extLst>
                <a:ext uri="{FF2B5EF4-FFF2-40B4-BE49-F238E27FC236}">
                  <a16:creationId xmlns:a16="http://schemas.microsoft.com/office/drawing/2014/main" id="{48579B4D-C856-C6AD-12F0-F6F5B6DE42B0}"/>
                </a:ext>
              </a:extLst>
            </p:cNvPr>
            <p:cNvSpPr/>
            <p:nvPr/>
          </p:nvSpPr>
          <p:spPr>
            <a:xfrm>
              <a:off x="4731907" y="2052704"/>
              <a:ext cx="19147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grpSp>
          <p:nvGrpSpPr>
            <p:cNvPr id="93" name="Groupe 92">
              <a:extLst>
                <a:ext uri="{FF2B5EF4-FFF2-40B4-BE49-F238E27FC236}">
                  <a16:creationId xmlns:a16="http://schemas.microsoft.com/office/drawing/2014/main" id="{3F055CD5-7884-BE26-744D-2C5EFCA8405C}"/>
                </a:ext>
              </a:extLst>
            </p:cNvPr>
            <p:cNvGrpSpPr/>
            <p:nvPr/>
          </p:nvGrpSpPr>
          <p:grpSpPr>
            <a:xfrm>
              <a:off x="6435301" y="1656949"/>
              <a:ext cx="2031049" cy="1631698"/>
              <a:chOff x="6435301" y="1656949"/>
              <a:chExt cx="2031049" cy="1631698"/>
            </a:xfrm>
          </p:grpSpPr>
          <p:pic>
            <p:nvPicPr>
              <p:cNvPr id="26" name="Image 25" descr="Une image contenant texte&#10;&#10;Description générée automatiquement">
                <a:extLst>
                  <a:ext uri="{FF2B5EF4-FFF2-40B4-BE49-F238E27FC236}">
                    <a16:creationId xmlns:a16="http://schemas.microsoft.com/office/drawing/2014/main" id="{2745826A-41BC-3F19-7EE2-052247240A11}"/>
                  </a:ext>
                </a:extLst>
              </p:cNvPr>
              <p:cNvPicPr>
                <a:picLocks noChangeAspect="1"/>
              </p:cNvPicPr>
              <p:nvPr/>
            </p:nvPicPr>
            <p:blipFill>
              <a:blip r:embed="rId8"/>
              <a:stretch>
                <a:fillRect/>
              </a:stretch>
            </p:blipFill>
            <p:spPr>
              <a:xfrm>
                <a:off x="6792349" y="1656949"/>
                <a:ext cx="1229315" cy="896517"/>
              </a:xfrm>
              <a:prstGeom prst="rect">
                <a:avLst/>
              </a:prstGeom>
            </p:spPr>
          </p:pic>
          <p:sp>
            <p:nvSpPr>
              <p:cNvPr id="34" name="ZoneTexte 33">
                <a:extLst>
                  <a:ext uri="{FF2B5EF4-FFF2-40B4-BE49-F238E27FC236}">
                    <a16:creationId xmlns:a16="http://schemas.microsoft.com/office/drawing/2014/main" id="{76E4862B-CE39-8114-7C83-5124A19CF545}"/>
                  </a:ext>
                </a:extLst>
              </p:cNvPr>
              <p:cNvSpPr txBox="1"/>
              <p:nvPr/>
            </p:nvSpPr>
            <p:spPr>
              <a:xfrm>
                <a:off x="6435301" y="2734649"/>
                <a:ext cx="2031049" cy="553998"/>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 EHR opens and results are submitted either manually or via </a:t>
                </a:r>
                <a:r>
                  <a:rPr kumimoji="0" lang="en-US" sz="1000" i="0" u="none" strike="noStrike" kern="1200" cap="none" spc="0" normalizeH="0" baseline="0" noProof="0" dirty="0" err="1">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bluetooth</a:t>
                </a:r>
                <a:endPar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 2">
                <a:extLst>
                  <a:ext uri="{FF2B5EF4-FFF2-40B4-BE49-F238E27FC236}">
                    <a16:creationId xmlns:a16="http://schemas.microsoft.com/office/drawing/2014/main" id="{D61711B1-3018-B886-3D34-6D7D545E29AB}"/>
                  </a:ext>
                </a:extLst>
              </p:cNvPr>
              <p:cNvPicPr>
                <a:picLocks noChangeAspect="1"/>
              </p:cNvPicPr>
              <p:nvPr/>
            </p:nvPicPr>
            <p:blipFill>
              <a:blip r:embed="rId9"/>
              <a:stretch>
                <a:fillRect/>
              </a:stretch>
            </p:blipFill>
            <p:spPr>
              <a:xfrm>
                <a:off x="7801980" y="2215425"/>
                <a:ext cx="428089" cy="428089"/>
              </a:xfrm>
              <a:prstGeom prst="rect">
                <a:avLst/>
              </a:prstGeom>
            </p:spPr>
          </p:pic>
          <p:pic>
            <p:nvPicPr>
              <p:cNvPr id="9" name="Image 8">
                <a:extLst>
                  <a:ext uri="{FF2B5EF4-FFF2-40B4-BE49-F238E27FC236}">
                    <a16:creationId xmlns:a16="http://schemas.microsoft.com/office/drawing/2014/main" id="{A636052D-0899-F7EE-F5A6-A2AC46016219}"/>
                  </a:ext>
                </a:extLst>
              </p:cNvPr>
              <p:cNvPicPr>
                <a:picLocks noChangeAspect="1"/>
              </p:cNvPicPr>
              <p:nvPr/>
            </p:nvPicPr>
            <p:blipFill>
              <a:blip r:embed="rId10"/>
              <a:stretch>
                <a:fillRect/>
              </a:stretch>
            </p:blipFill>
            <p:spPr>
              <a:xfrm>
                <a:off x="7332412" y="2215426"/>
                <a:ext cx="428089" cy="428089"/>
              </a:xfrm>
              <a:prstGeom prst="rect">
                <a:avLst/>
              </a:prstGeom>
            </p:spPr>
          </p:pic>
        </p:grpSp>
      </p:grpSp>
      <p:sp>
        <p:nvSpPr>
          <p:cNvPr id="2" name="Titre 1">
            <a:extLst>
              <a:ext uri="{FF2B5EF4-FFF2-40B4-BE49-F238E27FC236}">
                <a16:creationId xmlns:a16="http://schemas.microsoft.com/office/drawing/2014/main" id="{E0D1F013-0009-1927-C9F1-43CC53601AA1}"/>
              </a:ext>
            </a:extLst>
          </p:cNvPr>
          <p:cNvSpPr>
            <a:spLocks noGrp="1"/>
          </p:cNvSpPr>
          <p:nvPr>
            <p:ph type="title"/>
          </p:nvPr>
        </p:nvSpPr>
        <p:spPr/>
        <p:txBody>
          <a:bodyPr/>
          <a:lstStyle/>
          <a:p>
            <a:r>
              <a:rPr lang="fr-FR" dirty="0" err="1"/>
              <a:t>Where</a:t>
            </a:r>
            <a:r>
              <a:rPr lang="fr-FR" dirty="0"/>
              <a:t> the standards fit in the process </a:t>
            </a:r>
            <a:r>
              <a:rPr lang="fr-FR" dirty="0" err="1"/>
              <a:t>map</a:t>
            </a:r>
            <a:r>
              <a:rPr lang="fr-FR" dirty="0"/>
              <a:t> </a:t>
            </a:r>
          </a:p>
        </p:txBody>
      </p:sp>
      <p:grpSp>
        <p:nvGrpSpPr>
          <p:cNvPr id="10" name="Groupe 9">
            <a:extLst>
              <a:ext uri="{FF2B5EF4-FFF2-40B4-BE49-F238E27FC236}">
                <a16:creationId xmlns:a16="http://schemas.microsoft.com/office/drawing/2014/main" id="{92ED36A0-175A-F420-1E77-D645E57F3AFB}"/>
              </a:ext>
            </a:extLst>
          </p:cNvPr>
          <p:cNvGrpSpPr/>
          <p:nvPr/>
        </p:nvGrpSpPr>
        <p:grpSpPr>
          <a:xfrm>
            <a:off x="1654541" y="1675474"/>
            <a:ext cx="10448263" cy="4582072"/>
            <a:chOff x="1654541" y="1675474"/>
            <a:chExt cx="10448263" cy="4582072"/>
          </a:xfrm>
        </p:grpSpPr>
        <p:grpSp>
          <p:nvGrpSpPr>
            <p:cNvPr id="106" name="Groupe 105">
              <a:extLst>
                <a:ext uri="{FF2B5EF4-FFF2-40B4-BE49-F238E27FC236}">
                  <a16:creationId xmlns:a16="http://schemas.microsoft.com/office/drawing/2014/main" id="{712A9CF3-7895-66C5-C2FE-5007F9B5341E}"/>
                </a:ext>
              </a:extLst>
            </p:cNvPr>
            <p:cNvGrpSpPr/>
            <p:nvPr/>
          </p:nvGrpSpPr>
          <p:grpSpPr>
            <a:xfrm>
              <a:off x="1654541" y="1675474"/>
              <a:ext cx="4119212" cy="2352178"/>
              <a:chOff x="1654541" y="1506353"/>
              <a:chExt cx="4119212" cy="2352178"/>
            </a:xfrm>
          </p:grpSpPr>
          <p:sp>
            <p:nvSpPr>
              <p:cNvPr id="119" name="Flèche vers la droite 118">
                <a:extLst>
                  <a:ext uri="{FF2B5EF4-FFF2-40B4-BE49-F238E27FC236}">
                    <a16:creationId xmlns:a16="http://schemas.microsoft.com/office/drawing/2014/main" id="{BD11864A-3912-E9BF-5D88-6AB23E706BAE}"/>
                  </a:ext>
                </a:extLst>
              </p:cNvPr>
              <p:cNvSpPr/>
              <p:nvPr/>
            </p:nvSpPr>
            <p:spPr>
              <a:xfrm>
                <a:off x="1654541" y="2052704"/>
                <a:ext cx="21172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97" name="Groupe 96">
                <a:extLst>
                  <a:ext uri="{FF2B5EF4-FFF2-40B4-BE49-F238E27FC236}">
                    <a16:creationId xmlns:a16="http://schemas.microsoft.com/office/drawing/2014/main" id="{5D380CF8-DE4D-FB6A-147C-26D9B4FBC993}"/>
                  </a:ext>
                </a:extLst>
              </p:cNvPr>
              <p:cNvGrpSpPr/>
              <p:nvPr/>
            </p:nvGrpSpPr>
            <p:grpSpPr>
              <a:xfrm>
                <a:off x="3734434" y="1506353"/>
                <a:ext cx="2039319" cy="2352178"/>
                <a:chOff x="3734434" y="1506353"/>
                <a:chExt cx="2039319" cy="2352178"/>
              </a:xfrm>
            </p:grpSpPr>
            <p:grpSp>
              <p:nvGrpSpPr>
                <p:cNvPr id="21" name="Groupe 20">
                  <a:extLst>
                    <a:ext uri="{FF2B5EF4-FFF2-40B4-BE49-F238E27FC236}">
                      <a16:creationId xmlns:a16="http://schemas.microsoft.com/office/drawing/2014/main" id="{843D5EBB-A1ED-5202-F81E-DE89C87B3CA2}"/>
                    </a:ext>
                  </a:extLst>
                </p:cNvPr>
                <p:cNvGrpSpPr/>
                <p:nvPr/>
              </p:nvGrpSpPr>
              <p:grpSpPr>
                <a:xfrm>
                  <a:off x="4032216" y="1506353"/>
                  <a:ext cx="1741537" cy="1150074"/>
                  <a:chOff x="4032216" y="1283253"/>
                  <a:chExt cx="1741537" cy="1150074"/>
                </a:xfrm>
              </p:grpSpPr>
              <p:pic>
                <p:nvPicPr>
                  <p:cNvPr id="16" name="Image 15" descr="Une image contenant texte&#10;&#10;Description générée automatiquement">
                    <a:extLst>
                      <a:ext uri="{FF2B5EF4-FFF2-40B4-BE49-F238E27FC236}">
                        <a16:creationId xmlns:a16="http://schemas.microsoft.com/office/drawing/2014/main" id="{FB513A86-FCDB-E2D8-2142-94E2FD00A42B}"/>
                      </a:ext>
                    </a:extLst>
                  </p:cNvPr>
                  <p:cNvPicPr>
                    <a:picLocks noChangeAspect="1"/>
                  </p:cNvPicPr>
                  <p:nvPr/>
                </p:nvPicPr>
                <p:blipFill>
                  <a:blip r:embed="rId8"/>
                  <a:stretch>
                    <a:fillRect/>
                  </a:stretch>
                </p:blipFill>
                <p:spPr>
                  <a:xfrm>
                    <a:off x="4032216" y="1433849"/>
                    <a:ext cx="1229315" cy="896517"/>
                  </a:xfrm>
                  <a:prstGeom prst="rect">
                    <a:avLst/>
                  </a:prstGeom>
                </p:spPr>
              </p:pic>
              <p:pic>
                <p:nvPicPr>
                  <p:cNvPr id="68" name="Image 67">
                    <a:extLst>
                      <a:ext uri="{FF2B5EF4-FFF2-40B4-BE49-F238E27FC236}">
                        <a16:creationId xmlns:a16="http://schemas.microsoft.com/office/drawing/2014/main" id="{73711E90-4316-FE4E-6739-96A3C3A5D6D5}"/>
                      </a:ext>
                    </a:extLst>
                  </p:cNvPr>
                  <p:cNvPicPr>
                    <a:picLocks noChangeAspect="1"/>
                  </p:cNvPicPr>
                  <p:nvPr/>
                </p:nvPicPr>
                <p:blipFill>
                  <a:blip r:embed="rId11"/>
                  <a:stretch>
                    <a:fillRect/>
                  </a:stretch>
                </p:blipFill>
                <p:spPr>
                  <a:xfrm>
                    <a:off x="4570634" y="1624736"/>
                    <a:ext cx="349588" cy="250037"/>
                  </a:xfrm>
                  <a:prstGeom prst="rect">
                    <a:avLst/>
                  </a:prstGeom>
                </p:spPr>
              </p:pic>
              <p:pic>
                <p:nvPicPr>
                  <p:cNvPr id="14" name="Image 13">
                    <a:extLst>
                      <a:ext uri="{FF2B5EF4-FFF2-40B4-BE49-F238E27FC236}">
                        <a16:creationId xmlns:a16="http://schemas.microsoft.com/office/drawing/2014/main" id="{0FACEC0D-BFC9-B1F6-53C6-49A37458BE3F}"/>
                      </a:ext>
                    </a:extLst>
                  </p:cNvPr>
                  <p:cNvPicPr>
                    <a:picLocks noChangeAspect="1"/>
                  </p:cNvPicPr>
                  <p:nvPr/>
                </p:nvPicPr>
                <p:blipFill>
                  <a:blip r:embed="rId12"/>
                  <a:stretch>
                    <a:fillRect/>
                  </a:stretch>
                </p:blipFill>
                <p:spPr>
                  <a:xfrm>
                    <a:off x="4955384" y="1283253"/>
                    <a:ext cx="566612" cy="653783"/>
                  </a:xfrm>
                  <a:prstGeom prst="rect">
                    <a:avLst/>
                  </a:prstGeom>
                </p:spPr>
              </p:pic>
              <p:pic>
                <p:nvPicPr>
                  <p:cNvPr id="39" name="Image 38">
                    <a:extLst>
                      <a:ext uri="{FF2B5EF4-FFF2-40B4-BE49-F238E27FC236}">
                        <a16:creationId xmlns:a16="http://schemas.microsoft.com/office/drawing/2014/main" id="{E8FFCB97-20E0-7779-4E9C-83EE23445E56}"/>
                      </a:ext>
                    </a:extLst>
                  </p:cNvPr>
                  <p:cNvPicPr>
                    <a:picLocks noChangeAspect="1"/>
                  </p:cNvPicPr>
                  <p:nvPr/>
                </p:nvPicPr>
                <p:blipFill>
                  <a:blip r:embed="rId13"/>
                  <a:stretch>
                    <a:fillRect/>
                  </a:stretch>
                </p:blipFill>
                <p:spPr>
                  <a:xfrm>
                    <a:off x="4957750" y="2071225"/>
                    <a:ext cx="816003" cy="362102"/>
                  </a:xfrm>
                  <a:prstGeom prst="rect">
                    <a:avLst/>
                  </a:prstGeom>
                </p:spPr>
              </p:pic>
              <p:pic>
                <p:nvPicPr>
                  <p:cNvPr id="20" name="Image 19">
                    <a:extLst>
                      <a:ext uri="{FF2B5EF4-FFF2-40B4-BE49-F238E27FC236}">
                        <a16:creationId xmlns:a16="http://schemas.microsoft.com/office/drawing/2014/main" id="{7B77822E-17EF-4592-A21F-C7AD74242EEC}"/>
                      </a:ext>
                    </a:extLst>
                  </p:cNvPr>
                  <p:cNvPicPr>
                    <a:picLocks noChangeAspect="1"/>
                  </p:cNvPicPr>
                  <p:nvPr/>
                </p:nvPicPr>
                <p:blipFill>
                  <a:blip r:embed="rId11"/>
                  <a:stretch>
                    <a:fillRect/>
                  </a:stretch>
                </p:blipFill>
                <p:spPr>
                  <a:xfrm>
                    <a:off x="4557113" y="1940054"/>
                    <a:ext cx="349588" cy="250037"/>
                  </a:xfrm>
                  <a:prstGeom prst="rect">
                    <a:avLst/>
                  </a:prstGeom>
                </p:spPr>
              </p:pic>
            </p:grpSp>
            <p:sp>
              <p:nvSpPr>
                <p:cNvPr id="22" name="ZoneTexte 21">
                  <a:extLst>
                    <a:ext uri="{FF2B5EF4-FFF2-40B4-BE49-F238E27FC236}">
                      <a16:creationId xmlns:a16="http://schemas.microsoft.com/office/drawing/2014/main" id="{06022239-6302-FED9-138A-7FE3BD926013}"/>
                    </a:ext>
                  </a:extLst>
                </p:cNvPr>
                <p:cNvSpPr txBox="1"/>
                <p:nvPr/>
              </p:nvSpPr>
              <p:spPr>
                <a:xfrm>
                  <a:off x="3734434" y="3150645"/>
                  <a:ext cx="2031049" cy="707886"/>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Staff's badge scanned and the patient wristband to open the correct record in the EHR</a:t>
                  </a:r>
                </a:p>
              </p:txBody>
            </p:sp>
            <p:sp>
              <p:nvSpPr>
                <p:cNvPr id="24" name="ZoneTexte 23">
                  <a:extLst>
                    <a:ext uri="{FF2B5EF4-FFF2-40B4-BE49-F238E27FC236}">
                      <a16:creationId xmlns:a16="http://schemas.microsoft.com/office/drawing/2014/main" id="{DA468DA2-E727-4D45-4467-565FDD64595C}"/>
                    </a:ext>
                  </a:extLst>
                </p:cNvPr>
                <p:cNvSpPr txBox="1"/>
                <p:nvPr/>
              </p:nvSpPr>
              <p:spPr>
                <a:xfrm>
                  <a:off x="3932896" y="2811757"/>
                  <a:ext cx="159802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GSRN (+SRIN) / GIAI </a:t>
                  </a:r>
                </a:p>
              </p:txBody>
            </p:sp>
          </p:grpSp>
        </p:grpSp>
        <p:grpSp>
          <p:nvGrpSpPr>
            <p:cNvPr id="8" name="Groupe 7">
              <a:extLst>
                <a:ext uri="{FF2B5EF4-FFF2-40B4-BE49-F238E27FC236}">
                  <a16:creationId xmlns:a16="http://schemas.microsoft.com/office/drawing/2014/main" id="{1C7C1D05-001B-A1C6-69CC-C6C2F601FA3E}"/>
                </a:ext>
              </a:extLst>
            </p:cNvPr>
            <p:cNvGrpSpPr/>
            <p:nvPr/>
          </p:nvGrpSpPr>
          <p:grpSpPr>
            <a:xfrm>
              <a:off x="9054803" y="5998943"/>
              <a:ext cx="3048001" cy="258603"/>
              <a:chOff x="9054803" y="5998943"/>
              <a:chExt cx="3048001" cy="258603"/>
            </a:xfrm>
          </p:grpSpPr>
          <p:sp>
            <p:nvSpPr>
              <p:cNvPr id="4" name="ZoneTexte 217">
                <a:extLst>
                  <a:ext uri="{FF2B5EF4-FFF2-40B4-BE49-F238E27FC236}">
                    <a16:creationId xmlns:a16="http://schemas.microsoft.com/office/drawing/2014/main" id="{71C32451-21CB-E5A8-602C-0841A3586157}"/>
                  </a:ext>
                </a:extLst>
              </p:cNvPr>
              <p:cNvSpPr txBox="1"/>
              <p:nvPr/>
            </p:nvSpPr>
            <p:spPr>
              <a:xfrm>
                <a:off x="9631452" y="6011325"/>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6" name="ZoneTexte 258">
                <a:extLst>
                  <a:ext uri="{FF2B5EF4-FFF2-40B4-BE49-F238E27FC236}">
                    <a16:creationId xmlns:a16="http://schemas.microsoft.com/office/drawing/2014/main" id="{2ECE99BE-D3DA-6D17-9E96-ECF691D75287}"/>
                  </a:ext>
                </a:extLst>
              </p:cNvPr>
              <p:cNvSpPr txBox="1"/>
              <p:nvPr/>
            </p:nvSpPr>
            <p:spPr>
              <a:xfrm>
                <a:off x="9054803" y="5998943"/>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grpSp>
      <p:grpSp>
        <p:nvGrpSpPr>
          <p:cNvPr id="109" name="Groupe 108">
            <a:extLst>
              <a:ext uri="{FF2B5EF4-FFF2-40B4-BE49-F238E27FC236}">
                <a16:creationId xmlns:a16="http://schemas.microsoft.com/office/drawing/2014/main" id="{CA26A098-5274-9220-1E71-1F648CA07A0D}"/>
              </a:ext>
            </a:extLst>
          </p:cNvPr>
          <p:cNvGrpSpPr/>
          <p:nvPr/>
        </p:nvGrpSpPr>
        <p:grpSpPr>
          <a:xfrm>
            <a:off x="727992" y="1842141"/>
            <a:ext cx="2112544" cy="1733315"/>
            <a:chOff x="727992" y="1673020"/>
            <a:chExt cx="2112544" cy="1733315"/>
          </a:xfrm>
        </p:grpSpPr>
        <p:pic>
          <p:nvPicPr>
            <p:cNvPr id="41" name="Image 40">
              <a:extLst>
                <a:ext uri="{FF2B5EF4-FFF2-40B4-BE49-F238E27FC236}">
                  <a16:creationId xmlns:a16="http://schemas.microsoft.com/office/drawing/2014/main" id="{DCFF968B-20CE-F731-05F1-C15F7C88DE99}"/>
                </a:ext>
              </a:extLst>
            </p:cNvPr>
            <p:cNvPicPr>
              <a:picLocks noChangeAspect="1"/>
            </p:cNvPicPr>
            <p:nvPr/>
          </p:nvPicPr>
          <p:blipFill>
            <a:blip r:embed="rId14"/>
            <a:stretch>
              <a:fillRect/>
            </a:stretch>
          </p:blipFill>
          <p:spPr>
            <a:xfrm>
              <a:off x="1343468" y="1673020"/>
              <a:ext cx="738590" cy="810299"/>
            </a:xfrm>
            <a:prstGeom prst="rect">
              <a:avLst/>
            </a:prstGeom>
          </p:spPr>
        </p:pic>
        <p:sp>
          <p:nvSpPr>
            <p:cNvPr id="98" name="ZoneTexte 97">
              <a:extLst>
                <a:ext uri="{FF2B5EF4-FFF2-40B4-BE49-F238E27FC236}">
                  <a16:creationId xmlns:a16="http://schemas.microsoft.com/office/drawing/2014/main" id="{013FAFAF-A225-6843-DCBA-538C494F692F}"/>
                </a:ext>
              </a:extLst>
            </p:cNvPr>
            <p:cNvSpPr txBox="1"/>
            <p:nvPr/>
          </p:nvSpPr>
          <p:spPr>
            <a:xfrm>
              <a:off x="727992" y="3160114"/>
              <a:ext cx="2112544"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ln w="0">
                    <a:noFill/>
                  </a:ln>
                  <a:solidFill>
                    <a:prstClr val="black"/>
                  </a:solidFill>
                  <a:uLnTx/>
                  <a:uFillTx/>
                  <a:latin typeface="Verdana" panose="020B0604030504040204" pitchFamily="34" charset="0"/>
                  <a:ea typeface="Verdana" panose="020B0604030504040204" pitchFamily="34" charset="0"/>
                  <a:cs typeface="Verdana" panose="020B0604030504040204" pitchFamily="34" charset="0"/>
                </a:rPr>
                <a:t>Patient requires observations </a:t>
              </a:r>
            </a:p>
          </p:txBody>
        </p:sp>
        <p:sp>
          <p:nvSpPr>
            <p:cNvPr id="136" name="ZoneTexte 135">
              <a:extLst>
                <a:ext uri="{FF2B5EF4-FFF2-40B4-BE49-F238E27FC236}">
                  <a16:creationId xmlns:a16="http://schemas.microsoft.com/office/drawing/2014/main" id="{357FE7C8-CFB5-20FC-AF16-3B1285218A37}"/>
                </a:ext>
              </a:extLst>
            </p:cNvPr>
            <p:cNvSpPr txBox="1"/>
            <p:nvPr/>
          </p:nvSpPr>
          <p:spPr>
            <a:xfrm>
              <a:off x="877437" y="2811757"/>
              <a:ext cx="1733708"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GLN / GSRN (+SRIN)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11" name="Image 10">
              <a:extLst>
                <a:ext uri="{FF2B5EF4-FFF2-40B4-BE49-F238E27FC236}">
                  <a16:creationId xmlns:a16="http://schemas.microsoft.com/office/drawing/2014/main" id="{1833BC2A-75E0-D99F-6E5F-CBE82BBE1E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44291" y="2314359"/>
              <a:ext cx="657524" cy="313373"/>
            </a:xfrm>
            <a:prstGeom prst="rect">
              <a:avLst/>
            </a:prstGeom>
          </p:spPr>
        </p:pic>
      </p:grpSp>
    </p:spTree>
    <p:extLst>
      <p:ext uri="{BB962C8B-B14F-4D97-AF65-F5344CB8AC3E}">
        <p14:creationId xmlns:p14="http://schemas.microsoft.com/office/powerpoint/2010/main" val="1256000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a:latin typeface="Verdana" panose="020B0604030504040204" pitchFamily="34" charset="0"/>
                <a:ea typeface="Verdana" panose="020B0604030504040204" pitchFamily="34" charset="0"/>
                <a:cs typeface="Verdana" panose="020B0604030504040204" pitchFamily="34" charset="0"/>
              </a:rPr>
              <a:t>Benefits </a:t>
            </a:r>
            <a:endParaRPr lang="fr-FR" dirty="0">
              <a:latin typeface="Verdana" panose="020B0604030504040204" pitchFamily="34" charset="0"/>
              <a:ea typeface="Verdana" panose="020B0604030504040204" pitchFamily="34" charset="0"/>
              <a:cs typeface="Verdana" panose="020B0604030504040204" pitchFamily="34" charset="0"/>
            </a:endParaRPr>
          </a:p>
        </p:txBody>
      </p:sp>
      <p:sp>
        <p:nvSpPr>
          <p:cNvPr id="12" name="Espace réservé du contenu 11">
            <a:extLst>
              <a:ext uri="{FF2B5EF4-FFF2-40B4-BE49-F238E27FC236}">
                <a16:creationId xmlns:a16="http://schemas.microsoft.com/office/drawing/2014/main" id="{FD161E11-629A-6D21-3B91-EF906F68AB9D}"/>
              </a:ext>
            </a:extLst>
          </p:cNvPr>
          <p:cNvSpPr>
            <a:spLocks noGrp="1"/>
          </p:cNvSpPr>
          <p:nvPr>
            <p:ph idx="1"/>
          </p:nvPr>
        </p:nvSpPr>
        <p:spPr/>
        <p:txBody>
          <a:bodyPr wrap="square" numCol="1" spcCol="180000">
            <a:noAutofit/>
          </a:bodyPr>
          <a:lstStyle/>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Improvement in patient safety </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All monitoring capabilities in one place</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Realtime upload of results reducing transcription errors</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Time saved in completing observations </a:t>
            </a:r>
          </a:p>
        </p:txBody>
      </p:sp>
      <p:sp>
        <p:nvSpPr>
          <p:cNvPr id="2" name="Espace réservé du texte 1">
            <a:extLst>
              <a:ext uri="{FF2B5EF4-FFF2-40B4-BE49-F238E27FC236}">
                <a16:creationId xmlns:a16="http://schemas.microsoft.com/office/drawing/2014/main" id="{90A90517-1600-E2C2-A3BD-A2E3AEEA931A}"/>
              </a:ext>
            </a:extLst>
          </p:cNvPr>
          <p:cNvSpPr>
            <a:spLocks noGrp="1"/>
          </p:cNvSpPr>
          <p:nvPr>
            <p:ph type="body" sz="quarter" idx="10"/>
          </p:nvPr>
        </p:nvSpPr>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Clinical</a:t>
            </a:r>
          </a:p>
        </p:txBody>
      </p:sp>
    </p:spTree>
    <p:extLst>
      <p:ext uri="{BB962C8B-B14F-4D97-AF65-F5344CB8AC3E}">
        <p14:creationId xmlns:p14="http://schemas.microsoft.com/office/powerpoint/2010/main" val="2892594145"/>
      </p:ext>
    </p:extLst>
  </p:cSld>
  <p:clrMapOvr>
    <a:masterClrMapping/>
  </p:clrMapOvr>
</p:sld>
</file>

<file path=ppt/theme/theme1.xml><?xml version="1.0" encoding="utf-8"?>
<a:theme xmlns:a="http://schemas.openxmlformats.org/drawingml/2006/main" name="Thème Office 2013 – 2022">
  <a:themeElements>
    <a:clrScheme name="Personnalisé 1">
      <a:dk1>
        <a:srgbClr val="000000"/>
      </a:dk1>
      <a:lt1>
        <a:srgbClr val="FFFFFF"/>
      </a:lt1>
      <a:dk2>
        <a:srgbClr val="213368"/>
      </a:dk2>
      <a:lt2>
        <a:srgbClr val="DDDDDD"/>
      </a:lt2>
      <a:accent1>
        <a:srgbClr val="98E1F2"/>
      </a:accent1>
      <a:accent2>
        <a:srgbClr val="C6E4D2"/>
      </a:accent2>
      <a:accent3>
        <a:srgbClr val="CBE2A9"/>
      </a:accent3>
      <a:accent4>
        <a:srgbClr val="FBDFA6"/>
      </a:accent4>
      <a:accent5>
        <a:srgbClr val="F6B6CC"/>
      </a:accent5>
      <a:accent6>
        <a:srgbClr val="E8CFE2"/>
      </a:accent6>
      <a:hlink>
        <a:srgbClr val="00B6DE"/>
      </a:hlink>
      <a:folHlink>
        <a:srgbClr val="213368"/>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445</Words>
  <Application>Microsoft Macintosh PowerPoint</Application>
  <PresentationFormat>Grand écran</PresentationFormat>
  <Paragraphs>73</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Arial</vt:lpstr>
      <vt:lpstr>Verdana</vt:lpstr>
      <vt:lpstr>Thème Office 2013 – 2022</vt:lpstr>
      <vt:lpstr>Definition of business process</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Benefits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André Thijsen (visible)</dc:creator>
  <cp:lastModifiedBy>André Thijsen (visible)</cp:lastModifiedBy>
  <cp:revision>48</cp:revision>
  <dcterms:created xsi:type="dcterms:W3CDTF">2023-01-10T11:12:26Z</dcterms:created>
  <dcterms:modified xsi:type="dcterms:W3CDTF">2024-06-05T15:01:38Z</dcterms:modified>
</cp:coreProperties>
</file>