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6" r:id="rId3"/>
    <p:sldId id="274" r:id="rId4"/>
    <p:sldId id="273" r:id="rId5"/>
    <p:sldId id="272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6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97"/>
    <p:restoredTop sz="96269"/>
  </p:normalViewPr>
  <p:slideViewPr>
    <p:cSldViewPr snapToGrid="0">
      <p:cViewPr varScale="1">
        <p:scale>
          <a:sx n="153" d="100"/>
          <a:sy n="153" d="100"/>
        </p:scale>
        <p:origin x="16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5.png"/><Relationship Id="rId5" Type="http://schemas.openxmlformats.org/officeDocument/2006/relationships/image" Target="../media/image8.png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Inventory management is a critical business process for a hospital, as it affects clinical, management and financial performance and comprises a large part of the overall cost of the supply chain. It is responsible for monitoring and controlling inventory in the central warehouse and in various individual care units.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Inventory/stock management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649CD84-7296-03EB-441D-8137134EEAFC}"/>
              </a:ext>
            </a:extLst>
          </p:cNvPr>
          <p:cNvGrpSpPr/>
          <p:nvPr/>
        </p:nvGrpSpPr>
        <p:grpSpPr>
          <a:xfrm>
            <a:off x="9652001" y="1008030"/>
            <a:ext cx="2122993" cy="4298223"/>
            <a:chOff x="9652001" y="1008030"/>
            <a:chExt cx="2122993" cy="429822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5AADBE-1FA5-09BF-08FC-F312AAAB5AE6}"/>
                </a:ext>
              </a:extLst>
            </p:cNvPr>
            <p:cNvSpPr/>
            <p:nvPr/>
          </p:nvSpPr>
          <p:spPr>
            <a:xfrm>
              <a:off x="9665640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281C556-9C87-D60E-BF21-6123A970CA01}"/>
                </a:ext>
              </a:extLst>
            </p:cNvPr>
            <p:cNvSpPr txBox="1"/>
            <p:nvPr/>
          </p:nvSpPr>
          <p:spPr>
            <a:xfrm>
              <a:off x="9652001" y="1008030"/>
              <a:ext cx="2116666" cy="307777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Point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of</a:t>
              </a:r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 care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usage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FEA9119-CBE2-E1F9-CC02-4140996605C8}"/>
                </a:ext>
              </a:extLst>
            </p:cNvPr>
            <p:cNvSpPr txBox="1"/>
            <p:nvPr/>
          </p:nvSpPr>
          <p:spPr>
            <a:xfrm>
              <a:off x="9813510" y="5060032"/>
              <a:ext cx="18136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3DE983-DF1F-861F-6408-733A0209A144}"/>
              </a:ext>
            </a:extLst>
          </p:cNvPr>
          <p:cNvGrpSpPr/>
          <p:nvPr/>
        </p:nvGrpSpPr>
        <p:grpSpPr>
          <a:xfrm>
            <a:off x="9321839" y="1989222"/>
            <a:ext cx="2405610" cy="2467248"/>
            <a:chOff x="9321839" y="1989222"/>
            <a:chExt cx="2405610" cy="2467248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377DC188-58BD-0E6E-85E9-45C98F542DFB}"/>
                </a:ext>
              </a:extLst>
            </p:cNvPr>
            <p:cNvSpPr txBox="1"/>
            <p:nvPr/>
          </p:nvSpPr>
          <p:spPr>
            <a:xfrm>
              <a:off x="9696400" y="4056360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Outpatient hospital department</a:t>
              </a:r>
            </a:p>
          </p:txBody>
        </p:sp>
        <p:sp>
          <p:nvSpPr>
            <p:cNvPr id="98" name="Virage 97">
              <a:extLst>
                <a:ext uri="{FF2B5EF4-FFF2-40B4-BE49-F238E27FC236}">
                  <a16:creationId xmlns:a16="http://schemas.microsoft.com/office/drawing/2014/main" id="{7A08870E-9417-0D85-7548-A003C473908F}"/>
                </a:ext>
              </a:extLst>
            </p:cNvPr>
            <p:cNvSpPr/>
            <p:nvPr/>
          </p:nvSpPr>
          <p:spPr>
            <a:xfrm rot="10800000" flipH="1">
              <a:off x="9321839" y="1989222"/>
              <a:ext cx="753978" cy="2015511"/>
            </a:xfrm>
            <a:prstGeom prst="bentArrow">
              <a:avLst>
                <a:gd name="adj1" fmla="val 28192"/>
                <a:gd name="adj2" fmla="val 28723"/>
                <a:gd name="adj3" fmla="val 30319"/>
                <a:gd name="adj4" fmla="val 43750"/>
              </a:avLst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4F71E797-7EC8-9948-62D3-95C0032E1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15279" y="3376515"/>
              <a:ext cx="565542" cy="620450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551BADAC-3CD1-D246-7C98-089BCF1C0147}"/>
              </a:ext>
            </a:extLst>
          </p:cNvPr>
          <p:cNvGrpSpPr/>
          <p:nvPr/>
        </p:nvGrpSpPr>
        <p:grpSpPr>
          <a:xfrm>
            <a:off x="8301789" y="1824657"/>
            <a:ext cx="3425660" cy="788901"/>
            <a:chOff x="8301789" y="1824657"/>
            <a:chExt cx="3425660" cy="788901"/>
          </a:xfrm>
        </p:grpSpPr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EAAA7535-0997-1EE7-23CF-3C06DD0004F5}"/>
                </a:ext>
              </a:extLst>
            </p:cNvPr>
            <p:cNvSpPr txBox="1"/>
            <p:nvPr/>
          </p:nvSpPr>
          <p:spPr>
            <a:xfrm>
              <a:off x="9696400" y="22134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patient hospital department</a:t>
              </a:r>
            </a:p>
          </p:txBody>
        </p:sp>
        <p:pic>
          <p:nvPicPr>
            <p:cNvPr id="101" name="Image 100">
              <a:extLst>
                <a:ext uri="{FF2B5EF4-FFF2-40B4-BE49-F238E27FC236}">
                  <a16:creationId xmlns:a16="http://schemas.microsoft.com/office/drawing/2014/main" id="{50C4676B-5217-3DA6-BDA5-4774ED18CA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99771" y="1873899"/>
              <a:ext cx="816003" cy="362102"/>
            </a:xfrm>
            <a:prstGeom prst="rect">
              <a:avLst/>
            </a:prstGeom>
          </p:spPr>
        </p:pic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2703FFA-70EC-4C3B-D28F-136F569C0B95}"/>
                </a:ext>
              </a:extLst>
            </p:cNvPr>
            <p:cNvSpPr/>
            <p:nvPr/>
          </p:nvSpPr>
          <p:spPr>
            <a:xfrm>
              <a:off x="8301789" y="1824657"/>
              <a:ext cx="1774028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3" name="ZoneTexte 62">
            <a:extLst>
              <a:ext uri="{FF2B5EF4-FFF2-40B4-BE49-F238E27FC236}">
                <a16:creationId xmlns:a16="http://schemas.microsoft.com/office/drawing/2014/main" id="{574689FD-3FDB-71DE-6CC5-B61D32A1DCA8}"/>
              </a:ext>
            </a:extLst>
          </p:cNvPr>
          <p:cNvSpPr txBox="1"/>
          <p:nvPr/>
        </p:nvSpPr>
        <p:spPr>
          <a:xfrm>
            <a:off x="7449275" y="1008030"/>
            <a:ext cx="1854957" cy="307777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S" sz="1400" b="1" dirty="0" err="1">
                <a:solidFill>
                  <a:schemeClr val="bg1"/>
                </a:solidFill>
              </a:rPr>
              <a:t>Distribution</a:t>
            </a:r>
            <a:r>
              <a:rPr lang="es-ES" sz="1400" b="1" dirty="0">
                <a:solidFill>
                  <a:schemeClr val="bg1"/>
                </a:solidFill>
              </a:rPr>
              <a:t> </a:t>
            </a:r>
            <a:r>
              <a:rPr lang="es-ES" sz="1400" b="1" dirty="0" err="1">
                <a:solidFill>
                  <a:schemeClr val="bg1"/>
                </a:solidFill>
              </a:rPr>
              <a:t>Unit</a:t>
            </a:r>
            <a:endParaRPr lang="es-ES" sz="1400" b="1" dirty="0">
              <a:solidFill>
                <a:schemeClr val="bg1"/>
              </a:solidFill>
            </a:endParaRPr>
          </a:p>
        </p:txBody>
      </p: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EA183DA2-2025-1582-7B44-486D31179EDC}"/>
              </a:ext>
            </a:extLst>
          </p:cNvPr>
          <p:cNvGrpSpPr/>
          <p:nvPr/>
        </p:nvGrpSpPr>
        <p:grpSpPr>
          <a:xfrm>
            <a:off x="3909691" y="3150881"/>
            <a:ext cx="2989873" cy="1537838"/>
            <a:chOff x="3909691" y="3150881"/>
            <a:chExt cx="2989873" cy="153783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B9058DF-7994-96D7-0EA8-68EF0D9F4948}"/>
                </a:ext>
              </a:extLst>
            </p:cNvPr>
            <p:cNvSpPr txBox="1"/>
            <p:nvPr/>
          </p:nvSpPr>
          <p:spPr>
            <a:xfrm>
              <a:off x="3909691" y="3797454"/>
              <a:ext cx="1600772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Cyclic stock taking – Batch or serial number and expiry date validation</a:t>
              </a:r>
            </a:p>
          </p:txBody>
        </p:sp>
        <p:sp>
          <p:nvSpPr>
            <p:cNvPr id="67" name="Flecha: arriba y abajo 92">
              <a:extLst>
                <a:ext uri="{FF2B5EF4-FFF2-40B4-BE49-F238E27FC236}">
                  <a16:creationId xmlns:a16="http://schemas.microsoft.com/office/drawing/2014/main" id="{E7BCAB92-E0B5-26E1-1E33-D16E782300D4}"/>
                </a:ext>
              </a:extLst>
            </p:cNvPr>
            <p:cNvSpPr/>
            <p:nvPr/>
          </p:nvSpPr>
          <p:spPr>
            <a:xfrm>
              <a:off x="5879736" y="3150881"/>
              <a:ext cx="433104" cy="619676"/>
            </a:xfrm>
            <a:prstGeom prst="upDown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endParaRPr lang="es-ES" sz="900" dirty="0"/>
            </a:p>
          </p:txBody>
        </p:sp>
        <p:grpSp>
          <p:nvGrpSpPr>
            <p:cNvPr id="151" name="Groupe 150">
              <a:extLst>
                <a:ext uri="{FF2B5EF4-FFF2-40B4-BE49-F238E27FC236}">
                  <a16:creationId xmlns:a16="http://schemas.microsoft.com/office/drawing/2014/main" id="{8198B041-6FB4-8127-D23A-118FAFC10502}"/>
                </a:ext>
              </a:extLst>
            </p:cNvPr>
            <p:cNvGrpSpPr/>
            <p:nvPr/>
          </p:nvGrpSpPr>
          <p:grpSpPr>
            <a:xfrm>
              <a:off x="5481631" y="3705924"/>
              <a:ext cx="1417933" cy="982795"/>
              <a:chOff x="5481631" y="3705924"/>
              <a:chExt cx="1417933" cy="982795"/>
            </a:xfrm>
          </p:grpSpPr>
          <p:grpSp>
            <p:nvGrpSpPr>
              <p:cNvPr id="150" name="Groupe 149">
                <a:extLst>
                  <a:ext uri="{FF2B5EF4-FFF2-40B4-BE49-F238E27FC236}">
                    <a16:creationId xmlns:a16="http://schemas.microsoft.com/office/drawing/2014/main" id="{1343B9A4-902B-DE17-772E-9D477D052C1E}"/>
                  </a:ext>
                </a:extLst>
              </p:cNvPr>
              <p:cNvGrpSpPr/>
              <p:nvPr/>
            </p:nvGrpSpPr>
            <p:grpSpPr>
              <a:xfrm>
                <a:off x="5481631" y="3705924"/>
                <a:ext cx="1229314" cy="896517"/>
                <a:chOff x="5481631" y="3705924"/>
                <a:chExt cx="1229314" cy="896517"/>
              </a:xfrm>
            </p:grpSpPr>
            <p:pic>
              <p:nvPicPr>
                <p:cNvPr id="74" name="Image 73">
                  <a:extLst>
                    <a:ext uri="{FF2B5EF4-FFF2-40B4-BE49-F238E27FC236}">
                      <a16:creationId xmlns:a16="http://schemas.microsoft.com/office/drawing/2014/main" id="{5C38E4AE-A9E5-50F3-6ED4-D05918B52A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5481631" y="3705924"/>
                  <a:ext cx="1229314" cy="896517"/>
                </a:xfrm>
                <a:prstGeom prst="rect">
                  <a:avLst/>
                </a:prstGeom>
              </p:spPr>
            </p:pic>
            <p:grpSp>
              <p:nvGrpSpPr>
                <p:cNvPr id="149" name="Groupe 148">
                  <a:extLst>
                    <a:ext uri="{FF2B5EF4-FFF2-40B4-BE49-F238E27FC236}">
                      <a16:creationId xmlns:a16="http://schemas.microsoft.com/office/drawing/2014/main" id="{1BD7915B-7556-CB9B-39FB-84A8A3D31321}"/>
                    </a:ext>
                  </a:extLst>
                </p:cNvPr>
                <p:cNvGrpSpPr/>
                <p:nvPr/>
              </p:nvGrpSpPr>
              <p:grpSpPr>
                <a:xfrm>
                  <a:off x="5582652" y="3874168"/>
                  <a:ext cx="1026696" cy="637674"/>
                  <a:chOff x="6509083" y="393031"/>
                  <a:chExt cx="1371601" cy="561408"/>
                </a:xfrm>
              </p:grpSpPr>
              <p:grpSp>
                <p:nvGrpSpPr>
                  <p:cNvPr id="148" name="Groupe 147">
                    <a:extLst>
                      <a:ext uri="{FF2B5EF4-FFF2-40B4-BE49-F238E27FC236}">
                        <a16:creationId xmlns:a16="http://schemas.microsoft.com/office/drawing/2014/main" id="{ECCDD8C9-2D86-9386-8064-4966DD897F37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393031"/>
                    <a:ext cx="1371601" cy="45719"/>
                    <a:chOff x="6509083" y="393031"/>
                    <a:chExt cx="1371601" cy="45719"/>
                  </a:xfrm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1334EE36-24A8-EE52-804A-FFBFE90B2D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61715DD4-7108-B776-AEAF-1AB74B8243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1795" y="393031"/>
                      <a:ext cx="507973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7D36DBE0-185A-D947-EBA6-8A7E0F9A35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57925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1" name="Rectangle 110">
                      <a:extLst>
                        <a:ext uri="{FF2B5EF4-FFF2-40B4-BE49-F238E27FC236}">
                          <a16:creationId xmlns:a16="http://schemas.microsoft.com/office/drawing/2014/main" id="{8547C903-7E69-BADA-E8D0-42541E8F1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35990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3" name="Groupe 112">
                    <a:extLst>
                      <a:ext uri="{FF2B5EF4-FFF2-40B4-BE49-F238E27FC236}">
                        <a16:creationId xmlns:a16="http://schemas.microsoft.com/office/drawing/2014/main" id="{742A81BF-0D95-4BE7-6D85-8C4B119B9110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47667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D6820015-06AD-9658-55CE-C9B798EE0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C2BC22B9-0A74-6A07-D1D9-69793A8AC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ED5D5CB8-C5F4-7494-E64A-EABACB2094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7" name="Rectangle 116">
                      <a:extLst>
                        <a:ext uri="{FF2B5EF4-FFF2-40B4-BE49-F238E27FC236}">
                          <a16:creationId xmlns:a16="http://schemas.microsoft.com/office/drawing/2014/main" id="{A22632D9-20F1-7CB1-797E-A374A4DE35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" name="Groupe 117">
                    <a:extLst>
                      <a:ext uri="{FF2B5EF4-FFF2-40B4-BE49-F238E27FC236}">
                        <a16:creationId xmlns:a16="http://schemas.microsoft.com/office/drawing/2014/main" id="{F03978A1-50F4-728D-FCD8-DA16C14D6138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54868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E7DA0D1E-C24A-8513-1FCB-56ACB09569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038A7960-F5CA-4BB7-9C11-64925C64C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E0C7CC50-03C4-4312-C4C1-16F5C44947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19E62C21-50AE-8DA2-7DAF-702C5009F1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3" name="Groupe 122">
                    <a:extLst>
                      <a:ext uri="{FF2B5EF4-FFF2-40B4-BE49-F238E27FC236}">
                        <a16:creationId xmlns:a16="http://schemas.microsoft.com/office/drawing/2014/main" id="{C640B00B-0C7D-D5E1-DB0B-300D796F2F1B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20688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8D35E17D-D15A-CFF7-6612-FE76E06F3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4A7DBFF0-3A35-8618-7978-0FE868960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7FA19D6B-CA7F-6F85-2EB0-519673E5D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272421DE-1CB7-A409-E796-663D29CF9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8" name="Groupe 127">
                    <a:extLst>
                      <a:ext uri="{FF2B5EF4-FFF2-40B4-BE49-F238E27FC236}">
                        <a16:creationId xmlns:a16="http://schemas.microsoft.com/office/drawing/2014/main" id="{BB2C9D23-33B2-31F4-4F57-3E1ACDD0A67F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92696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5C32232E-0CC1-8D60-06A2-84DBFD52D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CF1392B4-4419-D191-B922-B6A1133386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C695343D-FC0C-3B59-AC0A-BF5BE307D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A36CD319-275F-9099-2EED-AD6206DA32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3" name="Groupe 132">
                    <a:extLst>
                      <a:ext uri="{FF2B5EF4-FFF2-40B4-BE49-F238E27FC236}">
                        <a16:creationId xmlns:a16="http://schemas.microsoft.com/office/drawing/2014/main" id="{8E23AFD0-67DA-00AB-9674-69CA0D7E48C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764704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65351C51-1E3E-677A-D399-A89A4B726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999E5F72-567D-AECD-2F21-390EB94D4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8C4B3590-890B-A808-3CE6-0C42C5B7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76BAA913-9D95-57E8-ADBE-588ECAAB8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8" name="Groupe 137">
                    <a:extLst>
                      <a:ext uri="{FF2B5EF4-FFF2-40B4-BE49-F238E27FC236}">
                        <a16:creationId xmlns:a16="http://schemas.microsoft.com/office/drawing/2014/main" id="{35691D15-E9EB-CEBD-4CB8-1931E1C3FF2A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83671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9F02049F-94F5-3916-2521-E4283A1B3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62BAE55B-3CB5-DB04-9D5D-1D1D743D7E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0CE8D9A-5F24-A45B-3055-87865AAF44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F77CF0D-4EAF-CD88-F7BA-9B25318477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3" name="Groupe 142">
                    <a:extLst>
                      <a:ext uri="{FF2B5EF4-FFF2-40B4-BE49-F238E27FC236}">
                        <a16:creationId xmlns:a16="http://schemas.microsoft.com/office/drawing/2014/main" id="{46D2EA75-E3BD-F825-9CCF-06AB78BBA01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90872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44" name="Rectangle 143">
                      <a:extLst>
                        <a:ext uri="{FF2B5EF4-FFF2-40B4-BE49-F238E27FC236}">
                          <a16:creationId xmlns:a16="http://schemas.microsoft.com/office/drawing/2014/main" id="{6B232024-E4CC-06B0-2F74-01A8BF3B8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" name="Rectangle 144">
                      <a:extLst>
                        <a:ext uri="{FF2B5EF4-FFF2-40B4-BE49-F238E27FC236}">
                          <a16:creationId xmlns:a16="http://schemas.microsoft.com/office/drawing/2014/main" id="{9BC0A5EC-36EC-2C39-46DD-589025DCF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B9912249-3865-1F14-D338-A2A90A0F6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800B89DA-ECCA-6DD5-F96E-DC7B16AE6D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pic>
            <p:nvPicPr>
              <p:cNvPr id="79" name="Image 78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790FB96-F1D5-5686-4A15-961EBA3B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82983" y="4272138"/>
                <a:ext cx="416581" cy="416581"/>
              </a:xfrm>
              <a:prstGeom prst="rect">
                <a:avLst/>
              </a:prstGeom>
            </p:spPr>
          </p:pic>
        </p:grp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C570A894-63A5-06E0-1E4C-742BE4C418DC}"/>
              </a:ext>
            </a:extLst>
          </p:cNvPr>
          <p:cNvGrpSpPr/>
          <p:nvPr/>
        </p:nvGrpSpPr>
        <p:grpSpPr>
          <a:xfrm>
            <a:off x="6737684" y="1556847"/>
            <a:ext cx="2201859" cy="2107303"/>
            <a:chOff x="6737684" y="1556847"/>
            <a:chExt cx="2201859" cy="2107303"/>
          </a:xfrm>
        </p:grpSpPr>
        <p:sp>
          <p:nvSpPr>
            <p:cNvPr id="61" name="Flèche vers la droite 60">
              <a:extLst>
                <a:ext uri="{FF2B5EF4-FFF2-40B4-BE49-F238E27FC236}">
                  <a16:creationId xmlns:a16="http://schemas.microsoft.com/office/drawing/2014/main" id="{2EBA2403-10BB-D17B-0E58-7E66260CDCF9}"/>
                </a:ext>
              </a:extLst>
            </p:cNvPr>
            <p:cNvSpPr/>
            <p:nvPr/>
          </p:nvSpPr>
          <p:spPr>
            <a:xfrm>
              <a:off x="6737684" y="1824657"/>
              <a:ext cx="850700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88224B5-4A58-F411-7B37-CF5B44ADF60E}"/>
                </a:ext>
              </a:extLst>
            </p:cNvPr>
            <p:cNvSpPr txBox="1"/>
            <p:nvPr/>
          </p:nvSpPr>
          <p:spPr>
            <a:xfrm>
              <a:off x="7453557" y="2956264"/>
              <a:ext cx="141263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Products transferred to other locations (internal/external)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FC94984-686C-02AA-D25B-A2DA8F7DF9CA}"/>
                </a:ext>
              </a:extLst>
            </p:cNvPr>
            <p:cNvSpPr txBox="1"/>
            <p:nvPr/>
          </p:nvSpPr>
          <p:spPr>
            <a:xfrm>
              <a:off x="742895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  <p:pic>
          <p:nvPicPr>
            <p:cNvPr id="3" name="Image 2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35FAE58D-52CB-D285-D640-1A09D4C5F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183033" y="1556847"/>
              <a:ext cx="512233" cy="879436"/>
            </a:xfrm>
            <a:prstGeom prst="rect">
              <a:avLst/>
            </a:prstGeom>
          </p:spPr>
        </p:pic>
        <p:pic>
          <p:nvPicPr>
            <p:cNvPr id="4" name="Image 3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190D5316-F2FB-965D-8926-9A9734EE2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608168" y="1556847"/>
              <a:ext cx="512233" cy="8794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5368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B03611D7-4312-5C2B-BB04-0FA760074349}"/>
              </a:ext>
            </a:extLst>
          </p:cNvPr>
          <p:cNvGrpSpPr/>
          <p:nvPr/>
        </p:nvGrpSpPr>
        <p:grpSpPr>
          <a:xfrm>
            <a:off x="9652001" y="1008030"/>
            <a:ext cx="2122993" cy="4298223"/>
            <a:chOff x="9652001" y="1008030"/>
            <a:chExt cx="2122993" cy="429822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ACF4DA4-BBE2-3C56-BC05-B1EA0CF074CC}"/>
                </a:ext>
              </a:extLst>
            </p:cNvPr>
            <p:cNvSpPr/>
            <p:nvPr/>
          </p:nvSpPr>
          <p:spPr>
            <a:xfrm>
              <a:off x="9665640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D9F1E38E-A9BB-C589-7B3B-F2C1BEE14147}"/>
                </a:ext>
              </a:extLst>
            </p:cNvPr>
            <p:cNvSpPr txBox="1"/>
            <p:nvPr/>
          </p:nvSpPr>
          <p:spPr>
            <a:xfrm>
              <a:off x="9652001" y="1008030"/>
              <a:ext cx="2116666" cy="307777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Point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of</a:t>
              </a:r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 care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usage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FA61D2F8-1233-14F5-570A-52EFBFB4B671}"/>
                </a:ext>
              </a:extLst>
            </p:cNvPr>
            <p:cNvSpPr txBox="1"/>
            <p:nvPr/>
          </p:nvSpPr>
          <p:spPr>
            <a:xfrm>
              <a:off x="9813510" y="5060032"/>
              <a:ext cx="18136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3DE983-DF1F-861F-6408-733A0209A144}"/>
              </a:ext>
            </a:extLst>
          </p:cNvPr>
          <p:cNvGrpSpPr/>
          <p:nvPr/>
        </p:nvGrpSpPr>
        <p:grpSpPr>
          <a:xfrm>
            <a:off x="9321839" y="1989222"/>
            <a:ext cx="2405610" cy="2467248"/>
            <a:chOff x="9321839" y="1989222"/>
            <a:chExt cx="2405610" cy="2467248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377DC188-58BD-0E6E-85E9-45C98F542DFB}"/>
                </a:ext>
              </a:extLst>
            </p:cNvPr>
            <p:cNvSpPr txBox="1"/>
            <p:nvPr/>
          </p:nvSpPr>
          <p:spPr>
            <a:xfrm>
              <a:off x="9696400" y="4056360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Outpatient hospital department</a:t>
              </a:r>
            </a:p>
          </p:txBody>
        </p:sp>
        <p:sp>
          <p:nvSpPr>
            <p:cNvPr id="98" name="Virage 97">
              <a:extLst>
                <a:ext uri="{FF2B5EF4-FFF2-40B4-BE49-F238E27FC236}">
                  <a16:creationId xmlns:a16="http://schemas.microsoft.com/office/drawing/2014/main" id="{7A08870E-9417-0D85-7548-A003C473908F}"/>
                </a:ext>
              </a:extLst>
            </p:cNvPr>
            <p:cNvSpPr/>
            <p:nvPr/>
          </p:nvSpPr>
          <p:spPr>
            <a:xfrm rot="10800000" flipH="1">
              <a:off x="9321839" y="1989222"/>
              <a:ext cx="753978" cy="2015511"/>
            </a:xfrm>
            <a:prstGeom prst="bentArrow">
              <a:avLst>
                <a:gd name="adj1" fmla="val 28192"/>
                <a:gd name="adj2" fmla="val 28723"/>
                <a:gd name="adj3" fmla="val 30319"/>
                <a:gd name="adj4" fmla="val 43750"/>
              </a:avLst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4F71E797-7EC8-9948-62D3-95C0032E1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15279" y="3376515"/>
              <a:ext cx="565542" cy="620450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551BADAC-3CD1-D246-7C98-089BCF1C0147}"/>
              </a:ext>
            </a:extLst>
          </p:cNvPr>
          <p:cNvGrpSpPr/>
          <p:nvPr/>
        </p:nvGrpSpPr>
        <p:grpSpPr>
          <a:xfrm>
            <a:off x="8301789" y="1824657"/>
            <a:ext cx="3425660" cy="788901"/>
            <a:chOff x="8301789" y="1824657"/>
            <a:chExt cx="3425660" cy="788901"/>
          </a:xfrm>
        </p:grpSpPr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EAAA7535-0997-1EE7-23CF-3C06DD0004F5}"/>
                </a:ext>
              </a:extLst>
            </p:cNvPr>
            <p:cNvSpPr txBox="1"/>
            <p:nvPr/>
          </p:nvSpPr>
          <p:spPr>
            <a:xfrm>
              <a:off x="9696400" y="22134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patient hospital department</a:t>
              </a:r>
            </a:p>
          </p:txBody>
        </p:sp>
        <p:pic>
          <p:nvPicPr>
            <p:cNvPr id="101" name="Image 100">
              <a:extLst>
                <a:ext uri="{FF2B5EF4-FFF2-40B4-BE49-F238E27FC236}">
                  <a16:creationId xmlns:a16="http://schemas.microsoft.com/office/drawing/2014/main" id="{50C4676B-5217-3DA6-BDA5-4774ED18CA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99771" y="1873899"/>
              <a:ext cx="816003" cy="362102"/>
            </a:xfrm>
            <a:prstGeom prst="rect">
              <a:avLst/>
            </a:prstGeom>
          </p:spPr>
        </p:pic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2703FFA-70EC-4C3B-D28F-136F569C0B95}"/>
                </a:ext>
              </a:extLst>
            </p:cNvPr>
            <p:cNvSpPr/>
            <p:nvPr/>
          </p:nvSpPr>
          <p:spPr>
            <a:xfrm>
              <a:off x="8301789" y="1824657"/>
              <a:ext cx="1774028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3" name="ZoneTexte 62">
            <a:extLst>
              <a:ext uri="{FF2B5EF4-FFF2-40B4-BE49-F238E27FC236}">
                <a16:creationId xmlns:a16="http://schemas.microsoft.com/office/drawing/2014/main" id="{574689FD-3FDB-71DE-6CC5-B61D32A1DCA8}"/>
              </a:ext>
            </a:extLst>
          </p:cNvPr>
          <p:cNvSpPr txBox="1"/>
          <p:nvPr/>
        </p:nvSpPr>
        <p:spPr>
          <a:xfrm>
            <a:off x="7449275" y="1008030"/>
            <a:ext cx="1854957" cy="307777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S" sz="1400" b="1" dirty="0" err="1">
                <a:solidFill>
                  <a:schemeClr val="bg1"/>
                </a:solidFill>
              </a:rPr>
              <a:t>Distribution</a:t>
            </a:r>
            <a:r>
              <a:rPr lang="es-ES" sz="1400" b="1" dirty="0">
                <a:solidFill>
                  <a:schemeClr val="bg1"/>
                </a:solidFill>
              </a:rPr>
              <a:t> </a:t>
            </a:r>
            <a:r>
              <a:rPr lang="es-ES" sz="1400" b="1" dirty="0" err="1">
                <a:solidFill>
                  <a:schemeClr val="bg1"/>
                </a:solidFill>
              </a:rPr>
              <a:t>Unit</a:t>
            </a:r>
            <a:endParaRPr lang="es-ES" sz="1400" b="1" dirty="0">
              <a:solidFill>
                <a:schemeClr val="bg1"/>
              </a:solidFill>
            </a:endParaRPr>
          </a:p>
        </p:txBody>
      </p: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EA183DA2-2025-1582-7B44-486D31179EDC}"/>
              </a:ext>
            </a:extLst>
          </p:cNvPr>
          <p:cNvGrpSpPr/>
          <p:nvPr/>
        </p:nvGrpSpPr>
        <p:grpSpPr>
          <a:xfrm>
            <a:off x="3909691" y="3150881"/>
            <a:ext cx="2989873" cy="1537838"/>
            <a:chOff x="3909691" y="3150881"/>
            <a:chExt cx="2989873" cy="153783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B9058DF-7994-96D7-0EA8-68EF0D9F4948}"/>
                </a:ext>
              </a:extLst>
            </p:cNvPr>
            <p:cNvSpPr txBox="1"/>
            <p:nvPr/>
          </p:nvSpPr>
          <p:spPr>
            <a:xfrm>
              <a:off x="3909691" y="3797454"/>
              <a:ext cx="1600772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Cyclic stock taking – Batch or serial number and expiry date validation</a:t>
              </a:r>
            </a:p>
          </p:txBody>
        </p:sp>
        <p:sp>
          <p:nvSpPr>
            <p:cNvPr id="67" name="Flecha: arriba y abajo 92">
              <a:extLst>
                <a:ext uri="{FF2B5EF4-FFF2-40B4-BE49-F238E27FC236}">
                  <a16:creationId xmlns:a16="http://schemas.microsoft.com/office/drawing/2014/main" id="{E7BCAB92-E0B5-26E1-1E33-D16E782300D4}"/>
                </a:ext>
              </a:extLst>
            </p:cNvPr>
            <p:cNvSpPr/>
            <p:nvPr/>
          </p:nvSpPr>
          <p:spPr>
            <a:xfrm>
              <a:off x="5879736" y="3150881"/>
              <a:ext cx="433104" cy="619676"/>
            </a:xfrm>
            <a:prstGeom prst="upDown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endParaRPr lang="es-ES" sz="900" dirty="0"/>
            </a:p>
          </p:txBody>
        </p:sp>
        <p:grpSp>
          <p:nvGrpSpPr>
            <p:cNvPr id="151" name="Groupe 150">
              <a:extLst>
                <a:ext uri="{FF2B5EF4-FFF2-40B4-BE49-F238E27FC236}">
                  <a16:creationId xmlns:a16="http://schemas.microsoft.com/office/drawing/2014/main" id="{8198B041-6FB4-8127-D23A-118FAFC10502}"/>
                </a:ext>
              </a:extLst>
            </p:cNvPr>
            <p:cNvGrpSpPr/>
            <p:nvPr/>
          </p:nvGrpSpPr>
          <p:grpSpPr>
            <a:xfrm>
              <a:off x="5481631" y="3705924"/>
              <a:ext cx="1417933" cy="982795"/>
              <a:chOff x="5481631" y="3705924"/>
              <a:chExt cx="1417933" cy="982795"/>
            </a:xfrm>
          </p:grpSpPr>
          <p:grpSp>
            <p:nvGrpSpPr>
              <p:cNvPr id="150" name="Groupe 149">
                <a:extLst>
                  <a:ext uri="{FF2B5EF4-FFF2-40B4-BE49-F238E27FC236}">
                    <a16:creationId xmlns:a16="http://schemas.microsoft.com/office/drawing/2014/main" id="{1343B9A4-902B-DE17-772E-9D477D052C1E}"/>
                  </a:ext>
                </a:extLst>
              </p:cNvPr>
              <p:cNvGrpSpPr/>
              <p:nvPr/>
            </p:nvGrpSpPr>
            <p:grpSpPr>
              <a:xfrm>
                <a:off x="5481631" y="3705924"/>
                <a:ext cx="1229314" cy="896517"/>
                <a:chOff x="5481631" y="3705924"/>
                <a:chExt cx="1229314" cy="896517"/>
              </a:xfrm>
            </p:grpSpPr>
            <p:pic>
              <p:nvPicPr>
                <p:cNvPr id="74" name="Image 73">
                  <a:extLst>
                    <a:ext uri="{FF2B5EF4-FFF2-40B4-BE49-F238E27FC236}">
                      <a16:creationId xmlns:a16="http://schemas.microsoft.com/office/drawing/2014/main" id="{5C38E4AE-A9E5-50F3-6ED4-D05918B52A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5481631" y="3705924"/>
                  <a:ext cx="1229314" cy="896517"/>
                </a:xfrm>
                <a:prstGeom prst="rect">
                  <a:avLst/>
                </a:prstGeom>
              </p:spPr>
            </p:pic>
            <p:grpSp>
              <p:nvGrpSpPr>
                <p:cNvPr id="149" name="Groupe 148">
                  <a:extLst>
                    <a:ext uri="{FF2B5EF4-FFF2-40B4-BE49-F238E27FC236}">
                      <a16:creationId xmlns:a16="http://schemas.microsoft.com/office/drawing/2014/main" id="{1BD7915B-7556-CB9B-39FB-84A8A3D31321}"/>
                    </a:ext>
                  </a:extLst>
                </p:cNvPr>
                <p:cNvGrpSpPr/>
                <p:nvPr/>
              </p:nvGrpSpPr>
              <p:grpSpPr>
                <a:xfrm>
                  <a:off x="5582652" y="3874168"/>
                  <a:ext cx="1026696" cy="637674"/>
                  <a:chOff x="6509083" y="393031"/>
                  <a:chExt cx="1371601" cy="561408"/>
                </a:xfrm>
              </p:grpSpPr>
              <p:grpSp>
                <p:nvGrpSpPr>
                  <p:cNvPr id="148" name="Groupe 147">
                    <a:extLst>
                      <a:ext uri="{FF2B5EF4-FFF2-40B4-BE49-F238E27FC236}">
                        <a16:creationId xmlns:a16="http://schemas.microsoft.com/office/drawing/2014/main" id="{ECCDD8C9-2D86-9386-8064-4966DD897F37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393031"/>
                    <a:ext cx="1371601" cy="45719"/>
                    <a:chOff x="6509083" y="393031"/>
                    <a:chExt cx="1371601" cy="45719"/>
                  </a:xfrm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1334EE36-24A8-EE52-804A-FFBFE90B2D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61715DD4-7108-B776-AEAF-1AB74B8243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1795" y="393031"/>
                      <a:ext cx="507973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7D36DBE0-185A-D947-EBA6-8A7E0F9A35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57925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1" name="Rectangle 110">
                      <a:extLst>
                        <a:ext uri="{FF2B5EF4-FFF2-40B4-BE49-F238E27FC236}">
                          <a16:creationId xmlns:a16="http://schemas.microsoft.com/office/drawing/2014/main" id="{8547C903-7E69-BADA-E8D0-42541E8F1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35990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3" name="Groupe 112">
                    <a:extLst>
                      <a:ext uri="{FF2B5EF4-FFF2-40B4-BE49-F238E27FC236}">
                        <a16:creationId xmlns:a16="http://schemas.microsoft.com/office/drawing/2014/main" id="{742A81BF-0D95-4BE7-6D85-8C4B119B9110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47667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D6820015-06AD-9658-55CE-C9B798EE0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C2BC22B9-0A74-6A07-D1D9-69793A8AC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ED5D5CB8-C5F4-7494-E64A-EABACB2094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7" name="Rectangle 116">
                      <a:extLst>
                        <a:ext uri="{FF2B5EF4-FFF2-40B4-BE49-F238E27FC236}">
                          <a16:creationId xmlns:a16="http://schemas.microsoft.com/office/drawing/2014/main" id="{A22632D9-20F1-7CB1-797E-A374A4DE35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" name="Groupe 117">
                    <a:extLst>
                      <a:ext uri="{FF2B5EF4-FFF2-40B4-BE49-F238E27FC236}">
                        <a16:creationId xmlns:a16="http://schemas.microsoft.com/office/drawing/2014/main" id="{F03978A1-50F4-728D-FCD8-DA16C14D6138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54868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E7DA0D1E-C24A-8513-1FCB-56ACB09569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038A7960-F5CA-4BB7-9C11-64925C64C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E0C7CC50-03C4-4312-C4C1-16F5C44947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19E62C21-50AE-8DA2-7DAF-702C5009F1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3" name="Groupe 122">
                    <a:extLst>
                      <a:ext uri="{FF2B5EF4-FFF2-40B4-BE49-F238E27FC236}">
                        <a16:creationId xmlns:a16="http://schemas.microsoft.com/office/drawing/2014/main" id="{C640B00B-0C7D-D5E1-DB0B-300D796F2F1B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20688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8D35E17D-D15A-CFF7-6612-FE76E06F3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4A7DBFF0-3A35-8618-7978-0FE868960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7FA19D6B-CA7F-6F85-2EB0-519673E5D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272421DE-1CB7-A409-E796-663D29CF9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8" name="Groupe 127">
                    <a:extLst>
                      <a:ext uri="{FF2B5EF4-FFF2-40B4-BE49-F238E27FC236}">
                        <a16:creationId xmlns:a16="http://schemas.microsoft.com/office/drawing/2014/main" id="{BB2C9D23-33B2-31F4-4F57-3E1ACDD0A67F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92696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5C32232E-0CC1-8D60-06A2-84DBFD52D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CF1392B4-4419-D191-B922-B6A1133386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C695343D-FC0C-3B59-AC0A-BF5BE307D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A36CD319-275F-9099-2EED-AD6206DA32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3" name="Groupe 132">
                    <a:extLst>
                      <a:ext uri="{FF2B5EF4-FFF2-40B4-BE49-F238E27FC236}">
                        <a16:creationId xmlns:a16="http://schemas.microsoft.com/office/drawing/2014/main" id="{8E23AFD0-67DA-00AB-9674-69CA0D7E48C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764704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65351C51-1E3E-677A-D399-A89A4B726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999E5F72-567D-AECD-2F21-390EB94D4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8C4B3590-890B-A808-3CE6-0C42C5B7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76BAA913-9D95-57E8-ADBE-588ECAAB8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8" name="Groupe 137">
                    <a:extLst>
                      <a:ext uri="{FF2B5EF4-FFF2-40B4-BE49-F238E27FC236}">
                        <a16:creationId xmlns:a16="http://schemas.microsoft.com/office/drawing/2014/main" id="{35691D15-E9EB-CEBD-4CB8-1931E1C3FF2A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83671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9F02049F-94F5-3916-2521-E4283A1B3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62BAE55B-3CB5-DB04-9D5D-1D1D743D7E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0CE8D9A-5F24-A45B-3055-87865AAF44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F77CF0D-4EAF-CD88-F7BA-9B25318477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3" name="Groupe 142">
                    <a:extLst>
                      <a:ext uri="{FF2B5EF4-FFF2-40B4-BE49-F238E27FC236}">
                        <a16:creationId xmlns:a16="http://schemas.microsoft.com/office/drawing/2014/main" id="{46D2EA75-E3BD-F825-9CCF-06AB78BBA01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90872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44" name="Rectangle 143">
                      <a:extLst>
                        <a:ext uri="{FF2B5EF4-FFF2-40B4-BE49-F238E27FC236}">
                          <a16:creationId xmlns:a16="http://schemas.microsoft.com/office/drawing/2014/main" id="{6B232024-E4CC-06B0-2F74-01A8BF3B8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" name="Rectangle 144">
                      <a:extLst>
                        <a:ext uri="{FF2B5EF4-FFF2-40B4-BE49-F238E27FC236}">
                          <a16:creationId xmlns:a16="http://schemas.microsoft.com/office/drawing/2014/main" id="{9BC0A5EC-36EC-2C39-46DD-589025DCF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B9912249-3865-1F14-D338-A2A90A0F6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800B89DA-ECCA-6DD5-F96E-DC7B16AE6D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pic>
            <p:nvPicPr>
              <p:cNvPr id="79" name="Image 78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790FB96-F1D5-5686-4A15-961EBA3B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82983" y="4272138"/>
                <a:ext cx="416581" cy="416581"/>
              </a:xfrm>
              <a:prstGeom prst="rect">
                <a:avLst/>
              </a:prstGeom>
            </p:spPr>
          </p:pic>
        </p:grp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C570A894-63A5-06E0-1E4C-742BE4C418DC}"/>
              </a:ext>
            </a:extLst>
          </p:cNvPr>
          <p:cNvGrpSpPr/>
          <p:nvPr/>
        </p:nvGrpSpPr>
        <p:grpSpPr>
          <a:xfrm>
            <a:off x="6737684" y="1556847"/>
            <a:ext cx="2201859" cy="2107303"/>
            <a:chOff x="6737684" y="1556847"/>
            <a:chExt cx="2201859" cy="2107303"/>
          </a:xfrm>
        </p:grpSpPr>
        <p:sp>
          <p:nvSpPr>
            <p:cNvPr id="61" name="Flèche vers la droite 60">
              <a:extLst>
                <a:ext uri="{FF2B5EF4-FFF2-40B4-BE49-F238E27FC236}">
                  <a16:creationId xmlns:a16="http://schemas.microsoft.com/office/drawing/2014/main" id="{2EBA2403-10BB-D17B-0E58-7E66260CDCF9}"/>
                </a:ext>
              </a:extLst>
            </p:cNvPr>
            <p:cNvSpPr/>
            <p:nvPr/>
          </p:nvSpPr>
          <p:spPr>
            <a:xfrm>
              <a:off x="6737684" y="1824657"/>
              <a:ext cx="850700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88224B5-4A58-F411-7B37-CF5B44ADF60E}"/>
                </a:ext>
              </a:extLst>
            </p:cNvPr>
            <p:cNvSpPr txBox="1"/>
            <p:nvPr/>
          </p:nvSpPr>
          <p:spPr>
            <a:xfrm>
              <a:off x="7453557" y="2956264"/>
              <a:ext cx="141263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Products transferred to other locations (internal/external)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FC94984-686C-02AA-D25B-A2DA8F7DF9CA}"/>
                </a:ext>
              </a:extLst>
            </p:cNvPr>
            <p:cNvSpPr txBox="1"/>
            <p:nvPr/>
          </p:nvSpPr>
          <p:spPr>
            <a:xfrm>
              <a:off x="742895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  <p:pic>
          <p:nvPicPr>
            <p:cNvPr id="3" name="Image 2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35FAE58D-52CB-D285-D640-1A09D4C5F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183033" y="1556847"/>
              <a:ext cx="512233" cy="879436"/>
            </a:xfrm>
            <a:prstGeom prst="rect">
              <a:avLst/>
            </a:prstGeom>
          </p:spPr>
        </p:pic>
        <p:pic>
          <p:nvPicPr>
            <p:cNvPr id="4" name="Image 3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190D5316-F2FB-965D-8926-9A9734EE2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608168" y="1556847"/>
              <a:ext cx="512233" cy="8794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5CF38F4-4932-873D-165C-6B8AA2D1B468}"/>
              </a:ext>
            </a:extLst>
          </p:cNvPr>
          <p:cNvGrpSpPr/>
          <p:nvPr/>
        </p:nvGrpSpPr>
        <p:grpSpPr>
          <a:xfrm>
            <a:off x="363928" y="5358562"/>
            <a:ext cx="10482409" cy="899733"/>
            <a:chOff x="363928" y="5358562"/>
            <a:chExt cx="10482409" cy="899733"/>
          </a:xfrm>
        </p:grpSpPr>
        <p:sp>
          <p:nvSpPr>
            <p:cNvPr id="10" name="Virage 9">
              <a:extLst>
                <a:ext uri="{FF2B5EF4-FFF2-40B4-BE49-F238E27FC236}">
                  <a16:creationId xmlns:a16="http://schemas.microsoft.com/office/drawing/2014/main" id="{EC554300-B6D5-F356-7B67-BB2220820542}"/>
                </a:ext>
              </a:extLst>
            </p:cNvPr>
            <p:cNvSpPr/>
            <p:nvPr/>
          </p:nvSpPr>
          <p:spPr>
            <a:xfrm rot="10800000">
              <a:off x="2630904" y="5358562"/>
              <a:ext cx="8215433" cy="899733"/>
            </a:xfrm>
            <a:prstGeom prst="bentArrow">
              <a:avLst>
                <a:gd name="adj1" fmla="val 28192"/>
                <a:gd name="adj2" fmla="val 28723"/>
                <a:gd name="adj3" fmla="val 30319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EA35831-DA32-DC96-A38D-15845FFE22F1}"/>
                </a:ext>
              </a:extLst>
            </p:cNvPr>
            <p:cNvSpPr txBox="1"/>
            <p:nvPr/>
          </p:nvSpPr>
          <p:spPr>
            <a:xfrm>
              <a:off x="363928" y="5845369"/>
              <a:ext cx="2162703" cy="307777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solidFill>
                    <a:schemeClr val="bg1"/>
                  </a:solidFill>
                </a:rPr>
                <a:t>Procurement</a:t>
              </a:r>
              <a:r>
                <a:rPr lang="es-ES" sz="1400" b="1" dirty="0">
                  <a:solidFill>
                    <a:schemeClr val="bg1"/>
                  </a:solidFill>
                </a:rPr>
                <a:t> </a:t>
              </a:r>
              <a:r>
                <a:rPr lang="es-ES" sz="1400" b="1" dirty="0" err="1">
                  <a:solidFill>
                    <a:schemeClr val="bg1"/>
                  </a:solidFill>
                </a:rPr>
                <a:t>Unit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3887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4" name="Groupe 153">
            <a:extLst>
              <a:ext uri="{FF2B5EF4-FFF2-40B4-BE49-F238E27FC236}">
                <a16:creationId xmlns:a16="http://schemas.microsoft.com/office/drawing/2014/main" id="{6568D371-877C-1AC0-98AF-59F726113331}"/>
              </a:ext>
            </a:extLst>
          </p:cNvPr>
          <p:cNvGrpSpPr/>
          <p:nvPr/>
        </p:nvGrpSpPr>
        <p:grpSpPr>
          <a:xfrm>
            <a:off x="9652001" y="1008030"/>
            <a:ext cx="2122993" cy="4298223"/>
            <a:chOff x="9652001" y="1008030"/>
            <a:chExt cx="2122993" cy="4298223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AEC7DD31-4803-FB58-AAE1-8F469F901F55}"/>
                </a:ext>
              </a:extLst>
            </p:cNvPr>
            <p:cNvSpPr/>
            <p:nvPr/>
          </p:nvSpPr>
          <p:spPr>
            <a:xfrm>
              <a:off x="9665640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B5684C5E-496C-A02A-A59D-2F91675FA4DF}"/>
                </a:ext>
              </a:extLst>
            </p:cNvPr>
            <p:cNvSpPr txBox="1"/>
            <p:nvPr/>
          </p:nvSpPr>
          <p:spPr>
            <a:xfrm>
              <a:off x="9652001" y="1008030"/>
              <a:ext cx="2116666" cy="307777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Point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of</a:t>
              </a:r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 care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usage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E1A742C3-3697-F6DF-F316-DDDEA77BB8E0}"/>
                </a:ext>
              </a:extLst>
            </p:cNvPr>
            <p:cNvSpPr txBox="1"/>
            <p:nvPr/>
          </p:nvSpPr>
          <p:spPr>
            <a:xfrm>
              <a:off x="9813510" y="5060032"/>
              <a:ext cx="18136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03DE983-DF1F-861F-6408-733A0209A144}"/>
              </a:ext>
            </a:extLst>
          </p:cNvPr>
          <p:cNvGrpSpPr/>
          <p:nvPr/>
        </p:nvGrpSpPr>
        <p:grpSpPr>
          <a:xfrm>
            <a:off x="9321839" y="1989222"/>
            <a:ext cx="2405610" cy="2467248"/>
            <a:chOff x="9321839" y="1989222"/>
            <a:chExt cx="2405610" cy="2467248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377DC188-58BD-0E6E-85E9-45C98F542DFB}"/>
                </a:ext>
              </a:extLst>
            </p:cNvPr>
            <p:cNvSpPr txBox="1"/>
            <p:nvPr/>
          </p:nvSpPr>
          <p:spPr>
            <a:xfrm>
              <a:off x="9696400" y="4056360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Outpatient hospital department</a:t>
              </a:r>
            </a:p>
          </p:txBody>
        </p:sp>
        <p:sp>
          <p:nvSpPr>
            <p:cNvPr id="98" name="Virage 97">
              <a:extLst>
                <a:ext uri="{FF2B5EF4-FFF2-40B4-BE49-F238E27FC236}">
                  <a16:creationId xmlns:a16="http://schemas.microsoft.com/office/drawing/2014/main" id="{7A08870E-9417-0D85-7548-A003C473908F}"/>
                </a:ext>
              </a:extLst>
            </p:cNvPr>
            <p:cNvSpPr/>
            <p:nvPr/>
          </p:nvSpPr>
          <p:spPr>
            <a:xfrm rot="10800000" flipH="1">
              <a:off x="9321839" y="1989222"/>
              <a:ext cx="753978" cy="2015511"/>
            </a:xfrm>
            <a:prstGeom prst="bentArrow">
              <a:avLst>
                <a:gd name="adj1" fmla="val 28192"/>
                <a:gd name="adj2" fmla="val 28723"/>
                <a:gd name="adj3" fmla="val 30319"/>
                <a:gd name="adj4" fmla="val 43750"/>
              </a:avLst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100" name="Image 99">
              <a:extLst>
                <a:ext uri="{FF2B5EF4-FFF2-40B4-BE49-F238E27FC236}">
                  <a16:creationId xmlns:a16="http://schemas.microsoft.com/office/drawing/2014/main" id="{4F71E797-7EC8-9948-62D3-95C0032E1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15279" y="3376515"/>
              <a:ext cx="565542" cy="620450"/>
            </a:xfrm>
            <a:prstGeom prst="rect">
              <a:avLst/>
            </a:prstGeom>
          </p:spPr>
        </p:pic>
      </p:grpSp>
      <p:grpSp>
        <p:nvGrpSpPr>
          <p:cNvPr id="153" name="Groupe 152">
            <a:extLst>
              <a:ext uri="{FF2B5EF4-FFF2-40B4-BE49-F238E27FC236}">
                <a16:creationId xmlns:a16="http://schemas.microsoft.com/office/drawing/2014/main" id="{CA1E0549-F6F1-DEEF-E835-438B0585E984}"/>
              </a:ext>
            </a:extLst>
          </p:cNvPr>
          <p:cNvGrpSpPr/>
          <p:nvPr/>
        </p:nvGrpSpPr>
        <p:grpSpPr>
          <a:xfrm>
            <a:off x="363928" y="5358562"/>
            <a:ext cx="10482409" cy="899733"/>
            <a:chOff x="363928" y="5358562"/>
            <a:chExt cx="10482409" cy="899733"/>
          </a:xfrm>
        </p:grpSpPr>
        <p:sp>
          <p:nvSpPr>
            <p:cNvPr id="102" name="Virage 101">
              <a:extLst>
                <a:ext uri="{FF2B5EF4-FFF2-40B4-BE49-F238E27FC236}">
                  <a16:creationId xmlns:a16="http://schemas.microsoft.com/office/drawing/2014/main" id="{AC6E0CEB-1EE7-3649-9879-4006145A58C1}"/>
                </a:ext>
              </a:extLst>
            </p:cNvPr>
            <p:cNvSpPr/>
            <p:nvPr/>
          </p:nvSpPr>
          <p:spPr>
            <a:xfrm rot="10800000">
              <a:off x="2630904" y="5358562"/>
              <a:ext cx="8215433" cy="899733"/>
            </a:xfrm>
            <a:prstGeom prst="bentArrow">
              <a:avLst>
                <a:gd name="adj1" fmla="val 28192"/>
                <a:gd name="adj2" fmla="val 28723"/>
                <a:gd name="adj3" fmla="val 30319"/>
                <a:gd name="adj4" fmla="val 437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1EBDCDE7-362D-7ACB-95BA-52D34C555B6C}"/>
                </a:ext>
              </a:extLst>
            </p:cNvPr>
            <p:cNvSpPr txBox="1"/>
            <p:nvPr/>
          </p:nvSpPr>
          <p:spPr>
            <a:xfrm>
              <a:off x="363928" y="5845369"/>
              <a:ext cx="2162703" cy="307777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solidFill>
                    <a:schemeClr val="bg1"/>
                  </a:solidFill>
                </a:rPr>
                <a:t>Procurement</a:t>
              </a:r>
              <a:r>
                <a:rPr lang="es-ES" sz="1400" b="1" dirty="0">
                  <a:solidFill>
                    <a:schemeClr val="bg1"/>
                  </a:solidFill>
                </a:rPr>
                <a:t> </a:t>
              </a:r>
              <a:r>
                <a:rPr lang="es-ES" sz="1400" b="1" dirty="0" err="1">
                  <a:solidFill>
                    <a:schemeClr val="bg1"/>
                  </a:solidFill>
                </a:rPr>
                <a:t>Unit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1CD277AF-3288-2E54-96E3-6A37E753F197}"/>
              </a:ext>
            </a:extLst>
          </p:cNvPr>
          <p:cNvGrpSpPr/>
          <p:nvPr/>
        </p:nvGrpSpPr>
        <p:grpSpPr>
          <a:xfrm>
            <a:off x="281754" y="4720046"/>
            <a:ext cx="1397442" cy="1064420"/>
            <a:chOff x="281754" y="4720046"/>
            <a:chExt cx="1397442" cy="1064420"/>
          </a:xfrm>
        </p:grpSpPr>
        <p:sp>
          <p:nvSpPr>
            <p:cNvPr id="104" name="Flèche vers la droite 103">
              <a:extLst>
                <a:ext uri="{FF2B5EF4-FFF2-40B4-BE49-F238E27FC236}">
                  <a16:creationId xmlns:a16="http://schemas.microsoft.com/office/drawing/2014/main" id="{F1FC0AE5-BCD5-CE9F-5073-E789FBBCE077}"/>
                </a:ext>
              </a:extLst>
            </p:cNvPr>
            <p:cNvSpPr/>
            <p:nvPr/>
          </p:nvSpPr>
          <p:spPr>
            <a:xfrm rot="16200000">
              <a:off x="916501" y="5021771"/>
              <a:ext cx="1064420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E70DC18D-8808-26CE-6EC9-EA9F37634F42}"/>
                </a:ext>
              </a:extLst>
            </p:cNvPr>
            <p:cNvSpPr txBox="1"/>
            <p:nvPr/>
          </p:nvSpPr>
          <p:spPr>
            <a:xfrm>
              <a:off x="281754" y="5133731"/>
              <a:ext cx="78504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ES" sz="1400" dirty="0" err="1">
                  <a:solidFill>
                    <a:schemeClr val="tx2"/>
                  </a:solidFill>
                </a:rPr>
                <a:t>Orders</a:t>
              </a:r>
              <a:endParaRPr lang="es-ES" sz="1400" dirty="0">
                <a:solidFill>
                  <a:schemeClr val="tx2"/>
                </a:solidFill>
              </a:endParaRP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D447A6B0-39B8-75B1-8E5F-B1D5B669C441}"/>
                </a:ext>
              </a:extLst>
            </p:cNvPr>
            <p:cNvSpPr txBox="1"/>
            <p:nvPr/>
          </p:nvSpPr>
          <p:spPr>
            <a:xfrm>
              <a:off x="363929" y="5446007"/>
              <a:ext cx="839229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551BADAC-3CD1-D246-7C98-089BCF1C0147}"/>
              </a:ext>
            </a:extLst>
          </p:cNvPr>
          <p:cNvGrpSpPr/>
          <p:nvPr/>
        </p:nvGrpSpPr>
        <p:grpSpPr>
          <a:xfrm>
            <a:off x="8301789" y="1824657"/>
            <a:ext cx="3425660" cy="788901"/>
            <a:chOff x="8301789" y="1824657"/>
            <a:chExt cx="3425660" cy="788901"/>
          </a:xfrm>
        </p:grpSpPr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EAAA7535-0997-1EE7-23CF-3C06DD0004F5}"/>
                </a:ext>
              </a:extLst>
            </p:cNvPr>
            <p:cNvSpPr txBox="1"/>
            <p:nvPr/>
          </p:nvSpPr>
          <p:spPr>
            <a:xfrm>
              <a:off x="9696400" y="22134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patient hospital department</a:t>
              </a:r>
            </a:p>
          </p:txBody>
        </p:sp>
        <p:pic>
          <p:nvPicPr>
            <p:cNvPr id="101" name="Image 100">
              <a:extLst>
                <a:ext uri="{FF2B5EF4-FFF2-40B4-BE49-F238E27FC236}">
                  <a16:creationId xmlns:a16="http://schemas.microsoft.com/office/drawing/2014/main" id="{50C4676B-5217-3DA6-BDA5-4774ED18CA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99771" y="1873899"/>
              <a:ext cx="816003" cy="362102"/>
            </a:xfrm>
            <a:prstGeom prst="rect">
              <a:avLst/>
            </a:prstGeom>
          </p:spPr>
        </p:pic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2703FFA-70EC-4C3B-D28F-136F569C0B95}"/>
                </a:ext>
              </a:extLst>
            </p:cNvPr>
            <p:cNvSpPr/>
            <p:nvPr/>
          </p:nvSpPr>
          <p:spPr>
            <a:xfrm>
              <a:off x="8301789" y="1824657"/>
              <a:ext cx="1774028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3" name="ZoneTexte 62">
            <a:extLst>
              <a:ext uri="{FF2B5EF4-FFF2-40B4-BE49-F238E27FC236}">
                <a16:creationId xmlns:a16="http://schemas.microsoft.com/office/drawing/2014/main" id="{574689FD-3FDB-71DE-6CC5-B61D32A1DCA8}"/>
              </a:ext>
            </a:extLst>
          </p:cNvPr>
          <p:cNvSpPr txBox="1"/>
          <p:nvPr/>
        </p:nvSpPr>
        <p:spPr>
          <a:xfrm>
            <a:off x="7449275" y="1008030"/>
            <a:ext cx="1854957" cy="307777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S" sz="1400" b="1" dirty="0" err="1">
                <a:solidFill>
                  <a:schemeClr val="bg1"/>
                </a:solidFill>
              </a:rPr>
              <a:t>Distribution</a:t>
            </a:r>
            <a:r>
              <a:rPr lang="es-ES" sz="1400" b="1" dirty="0">
                <a:solidFill>
                  <a:schemeClr val="bg1"/>
                </a:solidFill>
              </a:rPr>
              <a:t> </a:t>
            </a:r>
            <a:r>
              <a:rPr lang="es-ES" sz="1400" b="1" dirty="0" err="1">
                <a:solidFill>
                  <a:schemeClr val="bg1"/>
                </a:solidFill>
              </a:rPr>
              <a:t>Unit</a:t>
            </a:r>
            <a:endParaRPr lang="es-ES" sz="1400" b="1" dirty="0">
              <a:solidFill>
                <a:schemeClr val="bg1"/>
              </a:solidFill>
            </a:endParaRPr>
          </a:p>
        </p:txBody>
      </p: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EA183DA2-2025-1582-7B44-486D31179EDC}"/>
              </a:ext>
            </a:extLst>
          </p:cNvPr>
          <p:cNvGrpSpPr/>
          <p:nvPr/>
        </p:nvGrpSpPr>
        <p:grpSpPr>
          <a:xfrm>
            <a:off x="3909691" y="3150881"/>
            <a:ext cx="2989873" cy="1537838"/>
            <a:chOff x="3909691" y="3150881"/>
            <a:chExt cx="2989873" cy="153783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B9058DF-7994-96D7-0EA8-68EF0D9F4948}"/>
                </a:ext>
              </a:extLst>
            </p:cNvPr>
            <p:cNvSpPr txBox="1"/>
            <p:nvPr/>
          </p:nvSpPr>
          <p:spPr>
            <a:xfrm>
              <a:off x="3909691" y="3797454"/>
              <a:ext cx="1600772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Cyclic stock taking – Batch or serial number and expiry date validation</a:t>
              </a:r>
            </a:p>
          </p:txBody>
        </p:sp>
        <p:sp>
          <p:nvSpPr>
            <p:cNvPr id="67" name="Flecha: arriba y abajo 92">
              <a:extLst>
                <a:ext uri="{FF2B5EF4-FFF2-40B4-BE49-F238E27FC236}">
                  <a16:creationId xmlns:a16="http://schemas.microsoft.com/office/drawing/2014/main" id="{E7BCAB92-E0B5-26E1-1E33-D16E782300D4}"/>
                </a:ext>
              </a:extLst>
            </p:cNvPr>
            <p:cNvSpPr/>
            <p:nvPr/>
          </p:nvSpPr>
          <p:spPr>
            <a:xfrm>
              <a:off x="5879736" y="3150881"/>
              <a:ext cx="433104" cy="619676"/>
            </a:xfrm>
            <a:prstGeom prst="upDown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endParaRPr lang="es-ES" sz="900" dirty="0"/>
            </a:p>
          </p:txBody>
        </p:sp>
        <p:grpSp>
          <p:nvGrpSpPr>
            <p:cNvPr id="151" name="Groupe 150">
              <a:extLst>
                <a:ext uri="{FF2B5EF4-FFF2-40B4-BE49-F238E27FC236}">
                  <a16:creationId xmlns:a16="http://schemas.microsoft.com/office/drawing/2014/main" id="{8198B041-6FB4-8127-D23A-118FAFC10502}"/>
                </a:ext>
              </a:extLst>
            </p:cNvPr>
            <p:cNvGrpSpPr/>
            <p:nvPr/>
          </p:nvGrpSpPr>
          <p:grpSpPr>
            <a:xfrm>
              <a:off x="5481631" y="3705924"/>
              <a:ext cx="1417933" cy="982795"/>
              <a:chOff x="5481631" y="3705924"/>
              <a:chExt cx="1417933" cy="982795"/>
            </a:xfrm>
          </p:grpSpPr>
          <p:grpSp>
            <p:nvGrpSpPr>
              <p:cNvPr id="150" name="Groupe 149">
                <a:extLst>
                  <a:ext uri="{FF2B5EF4-FFF2-40B4-BE49-F238E27FC236}">
                    <a16:creationId xmlns:a16="http://schemas.microsoft.com/office/drawing/2014/main" id="{1343B9A4-902B-DE17-772E-9D477D052C1E}"/>
                  </a:ext>
                </a:extLst>
              </p:cNvPr>
              <p:cNvGrpSpPr/>
              <p:nvPr/>
            </p:nvGrpSpPr>
            <p:grpSpPr>
              <a:xfrm>
                <a:off x="5481631" y="3705924"/>
                <a:ext cx="1229314" cy="896517"/>
                <a:chOff x="5481631" y="3705924"/>
                <a:chExt cx="1229314" cy="896517"/>
              </a:xfrm>
            </p:grpSpPr>
            <p:pic>
              <p:nvPicPr>
                <p:cNvPr id="74" name="Image 73">
                  <a:extLst>
                    <a:ext uri="{FF2B5EF4-FFF2-40B4-BE49-F238E27FC236}">
                      <a16:creationId xmlns:a16="http://schemas.microsoft.com/office/drawing/2014/main" id="{5C38E4AE-A9E5-50F3-6ED4-D05918B52A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5481631" y="3705924"/>
                  <a:ext cx="1229314" cy="896517"/>
                </a:xfrm>
                <a:prstGeom prst="rect">
                  <a:avLst/>
                </a:prstGeom>
              </p:spPr>
            </p:pic>
            <p:grpSp>
              <p:nvGrpSpPr>
                <p:cNvPr id="149" name="Groupe 148">
                  <a:extLst>
                    <a:ext uri="{FF2B5EF4-FFF2-40B4-BE49-F238E27FC236}">
                      <a16:creationId xmlns:a16="http://schemas.microsoft.com/office/drawing/2014/main" id="{1BD7915B-7556-CB9B-39FB-84A8A3D31321}"/>
                    </a:ext>
                  </a:extLst>
                </p:cNvPr>
                <p:cNvGrpSpPr/>
                <p:nvPr/>
              </p:nvGrpSpPr>
              <p:grpSpPr>
                <a:xfrm>
                  <a:off x="5582652" y="3874168"/>
                  <a:ext cx="1026696" cy="637674"/>
                  <a:chOff x="6509083" y="393031"/>
                  <a:chExt cx="1371601" cy="561408"/>
                </a:xfrm>
              </p:grpSpPr>
              <p:grpSp>
                <p:nvGrpSpPr>
                  <p:cNvPr id="148" name="Groupe 147">
                    <a:extLst>
                      <a:ext uri="{FF2B5EF4-FFF2-40B4-BE49-F238E27FC236}">
                        <a16:creationId xmlns:a16="http://schemas.microsoft.com/office/drawing/2014/main" id="{ECCDD8C9-2D86-9386-8064-4966DD897F37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393031"/>
                    <a:ext cx="1371601" cy="45719"/>
                    <a:chOff x="6509083" y="393031"/>
                    <a:chExt cx="1371601" cy="45719"/>
                  </a:xfrm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1334EE36-24A8-EE52-804A-FFBFE90B2D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61715DD4-7108-B776-AEAF-1AB74B8243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1795" y="393031"/>
                      <a:ext cx="507973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7D36DBE0-185A-D947-EBA6-8A7E0F9A35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57925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1" name="Rectangle 110">
                      <a:extLst>
                        <a:ext uri="{FF2B5EF4-FFF2-40B4-BE49-F238E27FC236}">
                          <a16:creationId xmlns:a16="http://schemas.microsoft.com/office/drawing/2014/main" id="{8547C903-7E69-BADA-E8D0-42541E8F1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35990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3" name="Groupe 112">
                    <a:extLst>
                      <a:ext uri="{FF2B5EF4-FFF2-40B4-BE49-F238E27FC236}">
                        <a16:creationId xmlns:a16="http://schemas.microsoft.com/office/drawing/2014/main" id="{742A81BF-0D95-4BE7-6D85-8C4B119B9110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47667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D6820015-06AD-9658-55CE-C9B798EE0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C2BC22B9-0A74-6A07-D1D9-69793A8AC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ED5D5CB8-C5F4-7494-E64A-EABACB2094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7" name="Rectangle 116">
                      <a:extLst>
                        <a:ext uri="{FF2B5EF4-FFF2-40B4-BE49-F238E27FC236}">
                          <a16:creationId xmlns:a16="http://schemas.microsoft.com/office/drawing/2014/main" id="{A22632D9-20F1-7CB1-797E-A374A4DE35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" name="Groupe 117">
                    <a:extLst>
                      <a:ext uri="{FF2B5EF4-FFF2-40B4-BE49-F238E27FC236}">
                        <a16:creationId xmlns:a16="http://schemas.microsoft.com/office/drawing/2014/main" id="{F03978A1-50F4-728D-FCD8-DA16C14D6138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54868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E7DA0D1E-C24A-8513-1FCB-56ACB09569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038A7960-F5CA-4BB7-9C11-64925C64C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E0C7CC50-03C4-4312-C4C1-16F5C44947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19E62C21-50AE-8DA2-7DAF-702C5009F1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3" name="Groupe 122">
                    <a:extLst>
                      <a:ext uri="{FF2B5EF4-FFF2-40B4-BE49-F238E27FC236}">
                        <a16:creationId xmlns:a16="http://schemas.microsoft.com/office/drawing/2014/main" id="{C640B00B-0C7D-D5E1-DB0B-300D796F2F1B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20688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8D35E17D-D15A-CFF7-6612-FE76E06F3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4A7DBFF0-3A35-8618-7978-0FE868960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7FA19D6B-CA7F-6F85-2EB0-519673E5D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272421DE-1CB7-A409-E796-663D29CF9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8" name="Groupe 127">
                    <a:extLst>
                      <a:ext uri="{FF2B5EF4-FFF2-40B4-BE49-F238E27FC236}">
                        <a16:creationId xmlns:a16="http://schemas.microsoft.com/office/drawing/2014/main" id="{BB2C9D23-33B2-31F4-4F57-3E1ACDD0A67F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92696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5C32232E-0CC1-8D60-06A2-84DBFD52D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CF1392B4-4419-D191-B922-B6A1133386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C695343D-FC0C-3B59-AC0A-BF5BE307D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A36CD319-275F-9099-2EED-AD6206DA32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3" name="Groupe 132">
                    <a:extLst>
                      <a:ext uri="{FF2B5EF4-FFF2-40B4-BE49-F238E27FC236}">
                        <a16:creationId xmlns:a16="http://schemas.microsoft.com/office/drawing/2014/main" id="{8E23AFD0-67DA-00AB-9674-69CA0D7E48C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764704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65351C51-1E3E-677A-D399-A89A4B726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999E5F72-567D-AECD-2F21-390EB94D4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8C4B3590-890B-A808-3CE6-0C42C5B7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76BAA913-9D95-57E8-ADBE-588ECAAB8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8" name="Groupe 137">
                    <a:extLst>
                      <a:ext uri="{FF2B5EF4-FFF2-40B4-BE49-F238E27FC236}">
                        <a16:creationId xmlns:a16="http://schemas.microsoft.com/office/drawing/2014/main" id="{35691D15-E9EB-CEBD-4CB8-1931E1C3FF2A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83671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9F02049F-94F5-3916-2521-E4283A1B3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62BAE55B-3CB5-DB04-9D5D-1D1D743D7E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0CE8D9A-5F24-A45B-3055-87865AAF44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F77CF0D-4EAF-CD88-F7BA-9B25318477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3" name="Groupe 142">
                    <a:extLst>
                      <a:ext uri="{FF2B5EF4-FFF2-40B4-BE49-F238E27FC236}">
                        <a16:creationId xmlns:a16="http://schemas.microsoft.com/office/drawing/2014/main" id="{46D2EA75-E3BD-F825-9CCF-06AB78BBA01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90872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44" name="Rectangle 143">
                      <a:extLst>
                        <a:ext uri="{FF2B5EF4-FFF2-40B4-BE49-F238E27FC236}">
                          <a16:creationId xmlns:a16="http://schemas.microsoft.com/office/drawing/2014/main" id="{6B232024-E4CC-06B0-2F74-01A8BF3B8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" name="Rectangle 144">
                      <a:extLst>
                        <a:ext uri="{FF2B5EF4-FFF2-40B4-BE49-F238E27FC236}">
                          <a16:creationId xmlns:a16="http://schemas.microsoft.com/office/drawing/2014/main" id="{9BC0A5EC-36EC-2C39-46DD-589025DCF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B9912249-3865-1F14-D338-A2A90A0F6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800B89DA-ECCA-6DD5-F96E-DC7B16AE6D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pic>
            <p:nvPicPr>
              <p:cNvPr id="79" name="Image 78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790FB96-F1D5-5686-4A15-961EBA3B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82983" y="4272138"/>
                <a:ext cx="416581" cy="416581"/>
              </a:xfrm>
              <a:prstGeom prst="rect">
                <a:avLst/>
              </a:prstGeom>
            </p:spPr>
          </p:pic>
        </p:grp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C570A894-63A5-06E0-1E4C-742BE4C418DC}"/>
              </a:ext>
            </a:extLst>
          </p:cNvPr>
          <p:cNvGrpSpPr/>
          <p:nvPr/>
        </p:nvGrpSpPr>
        <p:grpSpPr>
          <a:xfrm>
            <a:off x="6737684" y="1556847"/>
            <a:ext cx="2201859" cy="2107303"/>
            <a:chOff x="6737684" y="1556847"/>
            <a:chExt cx="2201859" cy="2107303"/>
          </a:xfrm>
        </p:grpSpPr>
        <p:sp>
          <p:nvSpPr>
            <p:cNvPr id="61" name="Flèche vers la droite 60">
              <a:extLst>
                <a:ext uri="{FF2B5EF4-FFF2-40B4-BE49-F238E27FC236}">
                  <a16:creationId xmlns:a16="http://schemas.microsoft.com/office/drawing/2014/main" id="{2EBA2403-10BB-D17B-0E58-7E66260CDCF9}"/>
                </a:ext>
              </a:extLst>
            </p:cNvPr>
            <p:cNvSpPr/>
            <p:nvPr/>
          </p:nvSpPr>
          <p:spPr>
            <a:xfrm>
              <a:off x="6737684" y="1824657"/>
              <a:ext cx="850700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88224B5-4A58-F411-7B37-CF5B44ADF60E}"/>
                </a:ext>
              </a:extLst>
            </p:cNvPr>
            <p:cNvSpPr txBox="1"/>
            <p:nvPr/>
          </p:nvSpPr>
          <p:spPr>
            <a:xfrm>
              <a:off x="7453557" y="2956264"/>
              <a:ext cx="141263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Products transferred to other locations (internal/external)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FC94984-686C-02AA-D25B-A2DA8F7DF9CA}"/>
                </a:ext>
              </a:extLst>
            </p:cNvPr>
            <p:cNvSpPr txBox="1"/>
            <p:nvPr/>
          </p:nvSpPr>
          <p:spPr>
            <a:xfrm>
              <a:off x="742895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  <p:pic>
          <p:nvPicPr>
            <p:cNvPr id="3" name="Image 2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35FAE58D-52CB-D285-D640-1A09D4C5F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183033" y="1556847"/>
              <a:ext cx="512233" cy="879436"/>
            </a:xfrm>
            <a:prstGeom prst="rect">
              <a:avLst/>
            </a:prstGeom>
          </p:spPr>
        </p:pic>
        <p:pic>
          <p:nvPicPr>
            <p:cNvPr id="4" name="Image 3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190D5316-F2FB-965D-8926-9A9734EE2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608168" y="1556847"/>
              <a:ext cx="512233" cy="8794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solidFill>
                <a:schemeClr val="accent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25" y="1988127"/>
            <a:ext cx="4913312" cy="4348163"/>
          </a:xfrm>
        </p:spPr>
        <p:txBody>
          <a:bodyPr wrap="square" numCol="1" spcCol="180000">
            <a:noAutofit/>
          </a:bodyPr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Stock availability to complete procedures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Reduction in errors resulting in improved patient safety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Right products at the right time and in the right place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Easily move inventory to where its needed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Released time to care 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40488" y="1988127"/>
            <a:ext cx="5210704" cy="4348163"/>
          </a:xfrm>
        </p:spPr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Reductions</a:t>
            </a:r>
            <a:r>
              <a:rPr lang="fr-FR" dirty="0"/>
              <a:t> in </a:t>
            </a:r>
            <a:r>
              <a:rPr lang="fr-FR" dirty="0" err="1"/>
              <a:t>inventory</a:t>
            </a:r>
            <a:r>
              <a:rPr lang="fr-FR" dirty="0"/>
              <a:t> </a:t>
            </a:r>
            <a:r>
              <a:rPr lang="fr-FR" dirty="0" err="1"/>
              <a:t>held</a:t>
            </a:r>
            <a:r>
              <a:rPr lang="fr-FR" dirty="0"/>
              <a:t> &amp; </a:t>
            </a:r>
            <a:r>
              <a:rPr lang="fr-FR" dirty="0" err="1"/>
              <a:t>associated</a:t>
            </a:r>
            <a:r>
              <a:rPr lang="fr-FR" dirty="0"/>
              <a:t> </a:t>
            </a:r>
            <a:r>
              <a:rPr lang="fr-FR" dirty="0" err="1"/>
              <a:t>cost</a:t>
            </a:r>
            <a:r>
              <a:rPr lang="fr-FR" dirty="0"/>
              <a:t> </a:t>
            </a:r>
            <a:r>
              <a:rPr lang="fr-FR" dirty="0" err="1"/>
              <a:t>saving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Reductions</a:t>
            </a:r>
            <a:r>
              <a:rPr lang="fr-FR" dirty="0"/>
              <a:t> in </a:t>
            </a:r>
            <a:r>
              <a:rPr lang="fr-FR" dirty="0" err="1"/>
              <a:t>expired</a:t>
            </a:r>
            <a:r>
              <a:rPr lang="fr-FR" dirty="0"/>
              <a:t> stock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Reduction of </a:t>
            </a:r>
            <a:r>
              <a:rPr lang="fr-FR" dirty="0" err="1"/>
              <a:t>waste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stock re-</a:t>
            </a:r>
            <a:r>
              <a:rPr lang="fr-FR" dirty="0" err="1"/>
              <a:t>assignment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Accurate</a:t>
            </a:r>
            <a:r>
              <a:rPr lang="fr-FR" dirty="0"/>
              <a:t> </a:t>
            </a:r>
            <a:r>
              <a:rPr lang="fr-FR" dirty="0" err="1"/>
              <a:t>consignment</a:t>
            </a:r>
            <a:r>
              <a:rPr lang="fr-FR" dirty="0"/>
              <a:t> management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 err="1"/>
              <a:t>Accuracy</a:t>
            </a:r>
            <a:r>
              <a:rPr lang="fr-FR" dirty="0"/>
              <a:t> of </a:t>
            </a:r>
            <a:r>
              <a:rPr lang="fr-FR" dirty="0" err="1"/>
              <a:t>supply</a:t>
            </a:r>
            <a:endParaRPr lang="fr-FR" dirty="0"/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Effective </a:t>
            </a:r>
            <a:r>
              <a:rPr lang="fr-FR" dirty="0" err="1"/>
              <a:t>inventory</a:t>
            </a:r>
            <a:r>
              <a:rPr lang="fr-FR" dirty="0"/>
              <a:t> </a:t>
            </a:r>
            <a:r>
              <a:rPr lang="fr-FR" dirty="0" err="1"/>
              <a:t>visibility</a:t>
            </a:r>
            <a:r>
              <a:rPr lang="fr-FR" dirty="0"/>
              <a:t>/</a:t>
            </a:r>
            <a:r>
              <a:rPr lang="fr-FR" dirty="0" err="1"/>
              <a:t>traceability</a:t>
            </a:r>
            <a:r>
              <a:rPr lang="fr-FR" dirty="0"/>
              <a:t> and </a:t>
            </a:r>
            <a:r>
              <a:rPr lang="fr-FR" dirty="0" err="1"/>
              <a:t>payment</a:t>
            </a:r>
            <a:r>
              <a:rPr lang="fr-FR" dirty="0"/>
              <a:t> process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Easily move inventory to where its needed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06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8884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851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567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EA183DA2-2025-1582-7B44-486D31179EDC}"/>
              </a:ext>
            </a:extLst>
          </p:cNvPr>
          <p:cNvGrpSpPr/>
          <p:nvPr/>
        </p:nvGrpSpPr>
        <p:grpSpPr>
          <a:xfrm>
            <a:off x="3909691" y="3150881"/>
            <a:ext cx="2989873" cy="1537838"/>
            <a:chOff x="3909691" y="3150881"/>
            <a:chExt cx="2989873" cy="153783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B9058DF-7994-96D7-0EA8-68EF0D9F4948}"/>
                </a:ext>
              </a:extLst>
            </p:cNvPr>
            <p:cNvSpPr txBox="1"/>
            <p:nvPr/>
          </p:nvSpPr>
          <p:spPr>
            <a:xfrm>
              <a:off x="3909691" y="3797454"/>
              <a:ext cx="1600772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Cyclic stock taking – Batch or serial number and expiry date validation</a:t>
              </a:r>
            </a:p>
          </p:txBody>
        </p:sp>
        <p:sp>
          <p:nvSpPr>
            <p:cNvPr id="67" name="Flecha: arriba y abajo 92">
              <a:extLst>
                <a:ext uri="{FF2B5EF4-FFF2-40B4-BE49-F238E27FC236}">
                  <a16:creationId xmlns:a16="http://schemas.microsoft.com/office/drawing/2014/main" id="{E7BCAB92-E0B5-26E1-1E33-D16E782300D4}"/>
                </a:ext>
              </a:extLst>
            </p:cNvPr>
            <p:cNvSpPr/>
            <p:nvPr/>
          </p:nvSpPr>
          <p:spPr>
            <a:xfrm>
              <a:off x="5879736" y="3150881"/>
              <a:ext cx="433104" cy="619676"/>
            </a:xfrm>
            <a:prstGeom prst="upDown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endParaRPr lang="es-ES" sz="900" dirty="0"/>
            </a:p>
          </p:txBody>
        </p:sp>
        <p:grpSp>
          <p:nvGrpSpPr>
            <p:cNvPr id="151" name="Groupe 150">
              <a:extLst>
                <a:ext uri="{FF2B5EF4-FFF2-40B4-BE49-F238E27FC236}">
                  <a16:creationId xmlns:a16="http://schemas.microsoft.com/office/drawing/2014/main" id="{8198B041-6FB4-8127-D23A-118FAFC10502}"/>
                </a:ext>
              </a:extLst>
            </p:cNvPr>
            <p:cNvGrpSpPr/>
            <p:nvPr/>
          </p:nvGrpSpPr>
          <p:grpSpPr>
            <a:xfrm>
              <a:off x="5481631" y="3705924"/>
              <a:ext cx="1417933" cy="982795"/>
              <a:chOff x="5481631" y="3705924"/>
              <a:chExt cx="1417933" cy="982795"/>
            </a:xfrm>
          </p:grpSpPr>
          <p:grpSp>
            <p:nvGrpSpPr>
              <p:cNvPr id="150" name="Groupe 149">
                <a:extLst>
                  <a:ext uri="{FF2B5EF4-FFF2-40B4-BE49-F238E27FC236}">
                    <a16:creationId xmlns:a16="http://schemas.microsoft.com/office/drawing/2014/main" id="{1343B9A4-902B-DE17-772E-9D477D052C1E}"/>
                  </a:ext>
                </a:extLst>
              </p:cNvPr>
              <p:cNvGrpSpPr/>
              <p:nvPr/>
            </p:nvGrpSpPr>
            <p:grpSpPr>
              <a:xfrm>
                <a:off x="5481631" y="3705924"/>
                <a:ext cx="1229314" cy="896517"/>
                <a:chOff x="5481631" y="3705924"/>
                <a:chExt cx="1229314" cy="896517"/>
              </a:xfrm>
            </p:grpSpPr>
            <p:pic>
              <p:nvPicPr>
                <p:cNvPr id="74" name="Image 73">
                  <a:extLst>
                    <a:ext uri="{FF2B5EF4-FFF2-40B4-BE49-F238E27FC236}">
                      <a16:creationId xmlns:a16="http://schemas.microsoft.com/office/drawing/2014/main" id="{5C38E4AE-A9E5-50F3-6ED4-D05918B52A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5481631" y="3705924"/>
                  <a:ext cx="1229314" cy="896517"/>
                </a:xfrm>
                <a:prstGeom prst="rect">
                  <a:avLst/>
                </a:prstGeom>
              </p:spPr>
            </p:pic>
            <p:grpSp>
              <p:nvGrpSpPr>
                <p:cNvPr id="149" name="Groupe 148">
                  <a:extLst>
                    <a:ext uri="{FF2B5EF4-FFF2-40B4-BE49-F238E27FC236}">
                      <a16:creationId xmlns:a16="http://schemas.microsoft.com/office/drawing/2014/main" id="{1BD7915B-7556-CB9B-39FB-84A8A3D31321}"/>
                    </a:ext>
                  </a:extLst>
                </p:cNvPr>
                <p:cNvGrpSpPr/>
                <p:nvPr/>
              </p:nvGrpSpPr>
              <p:grpSpPr>
                <a:xfrm>
                  <a:off x="5582652" y="3874168"/>
                  <a:ext cx="1026696" cy="637674"/>
                  <a:chOff x="6509083" y="393031"/>
                  <a:chExt cx="1371601" cy="561408"/>
                </a:xfrm>
              </p:grpSpPr>
              <p:grpSp>
                <p:nvGrpSpPr>
                  <p:cNvPr id="148" name="Groupe 147">
                    <a:extLst>
                      <a:ext uri="{FF2B5EF4-FFF2-40B4-BE49-F238E27FC236}">
                        <a16:creationId xmlns:a16="http://schemas.microsoft.com/office/drawing/2014/main" id="{ECCDD8C9-2D86-9386-8064-4966DD897F37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393031"/>
                    <a:ext cx="1371601" cy="45719"/>
                    <a:chOff x="6509083" y="393031"/>
                    <a:chExt cx="1371601" cy="45719"/>
                  </a:xfrm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1334EE36-24A8-EE52-804A-FFBFE90B2D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61715DD4-7108-B776-AEAF-1AB74B8243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1795" y="393031"/>
                      <a:ext cx="507973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7D36DBE0-185A-D947-EBA6-8A7E0F9A35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57925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1" name="Rectangle 110">
                      <a:extLst>
                        <a:ext uri="{FF2B5EF4-FFF2-40B4-BE49-F238E27FC236}">
                          <a16:creationId xmlns:a16="http://schemas.microsoft.com/office/drawing/2014/main" id="{8547C903-7E69-BADA-E8D0-42541E8F1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35990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3" name="Groupe 112">
                    <a:extLst>
                      <a:ext uri="{FF2B5EF4-FFF2-40B4-BE49-F238E27FC236}">
                        <a16:creationId xmlns:a16="http://schemas.microsoft.com/office/drawing/2014/main" id="{742A81BF-0D95-4BE7-6D85-8C4B119B9110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47667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D6820015-06AD-9658-55CE-C9B798EE0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C2BC22B9-0A74-6A07-D1D9-69793A8AC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ED5D5CB8-C5F4-7494-E64A-EABACB2094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7" name="Rectangle 116">
                      <a:extLst>
                        <a:ext uri="{FF2B5EF4-FFF2-40B4-BE49-F238E27FC236}">
                          <a16:creationId xmlns:a16="http://schemas.microsoft.com/office/drawing/2014/main" id="{A22632D9-20F1-7CB1-797E-A374A4DE35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" name="Groupe 117">
                    <a:extLst>
                      <a:ext uri="{FF2B5EF4-FFF2-40B4-BE49-F238E27FC236}">
                        <a16:creationId xmlns:a16="http://schemas.microsoft.com/office/drawing/2014/main" id="{F03978A1-50F4-728D-FCD8-DA16C14D6138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54868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E7DA0D1E-C24A-8513-1FCB-56ACB09569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038A7960-F5CA-4BB7-9C11-64925C64C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E0C7CC50-03C4-4312-C4C1-16F5C44947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19E62C21-50AE-8DA2-7DAF-702C5009F1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3" name="Groupe 122">
                    <a:extLst>
                      <a:ext uri="{FF2B5EF4-FFF2-40B4-BE49-F238E27FC236}">
                        <a16:creationId xmlns:a16="http://schemas.microsoft.com/office/drawing/2014/main" id="{C640B00B-0C7D-D5E1-DB0B-300D796F2F1B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20688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8D35E17D-D15A-CFF7-6612-FE76E06F3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4A7DBFF0-3A35-8618-7978-0FE868960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7FA19D6B-CA7F-6F85-2EB0-519673E5D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272421DE-1CB7-A409-E796-663D29CF9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8" name="Groupe 127">
                    <a:extLst>
                      <a:ext uri="{FF2B5EF4-FFF2-40B4-BE49-F238E27FC236}">
                        <a16:creationId xmlns:a16="http://schemas.microsoft.com/office/drawing/2014/main" id="{BB2C9D23-33B2-31F4-4F57-3E1ACDD0A67F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92696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5C32232E-0CC1-8D60-06A2-84DBFD52D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CF1392B4-4419-D191-B922-B6A1133386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C695343D-FC0C-3B59-AC0A-BF5BE307D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A36CD319-275F-9099-2EED-AD6206DA32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3" name="Groupe 132">
                    <a:extLst>
                      <a:ext uri="{FF2B5EF4-FFF2-40B4-BE49-F238E27FC236}">
                        <a16:creationId xmlns:a16="http://schemas.microsoft.com/office/drawing/2014/main" id="{8E23AFD0-67DA-00AB-9674-69CA0D7E48C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764704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65351C51-1E3E-677A-D399-A89A4B726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999E5F72-567D-AECD-2F21-390EB94D4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8C4B3590-890B-A808-3CE6-0C42C5B7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76BAA913-9D95-57E8-ADBE-588ECAAB8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8" name="Groupe 137">
                    <a:extLst>
                      <a:ext uri="{FF2B5EF4-FFF2-40B4-BE49-F238E27FC236}">
                        <a16:creationId xmlns:a16="http://schemas.microsoft.com/office/drawing/2014/main" id="{35691D15-E9EB-CEBD-4CB8-1931E1C3FF2A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83671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9F02049F-94F5-3916-2521-E4283A1B3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62BAE55B-3CB5-DB04-9D5D-1D1D743D7E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0CE8D9A-5F24-A45B-3055-87865AAF44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F77CF0D-4EAF-CD88-F7BA-9B25318477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3" name="Groupe 142">
                    <a:extLst>
                      <a:ext uri="{FF2B5EF4-FFF2-40B4-BE49-F238E27FC236}">
                        <a16:creationId xmlns:a16="http://schemas.microsoft.com/office/drawing/2014/main" id="{46D2EA75-E3BD-F825-9CCF-06AB78BBA01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90872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44" name="Rectangle 143">
                      <a:extLst>
                        <a:ext uri="{FF2B5EF4-FFF2-40B4-BE49-F238E27FC236}">
                          <a16:creationId xmlns:a16="http://schemas.microsoft.com/office/drawing/2014/main" id="{6B232024-E4CC-06B0-2F74-01A8BF3B8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" name="Rectangle 144">
                      <a:extLst>
                        <a:ext uri="{FF2B5EF4-FFF2-40B4-BE49-F238E27FC236}">
                          <a16:creationId xmlns:a16="http://schemas.microsoft.com/office/drawing/2014/main" id="{9BC0A5EC-36EC-2C39-46DD-589025DCF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B9912249-3865-1F14-D338-A2A90A0F6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800B89DA-ECCA-6DD5-F96E-DC7B16AE6D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pic>
            <p:nvPicPr>
              <p:cNvPr id="79" name="Image 78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790FB96-F1D5-5686-4A15-961EBA3B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2983" y="4272138"/>
                <a:ext cx="416581" cy="416581"/>
              </a:xfrm>
              <a:prstGeom prst="rect">
                <a:avLst/>
              </a:prstGeom>
            </p:spPr>
          </p:pic>
        </p:grp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082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574689FD-3FDB-71DE-6CC5-B61D32A1DCA8}"/>
              </a:ext>
            </a:extLst>
          </p:cNvPr>
          <p:cNvSpPr txBox="1"/>
          <p:nvPr/>
        </p:nvSpPr>
        <p:spPr>
          <a:xfrm>
            <a:off x="7449275" y="1008030"/>
            <a:ext cx="1854957" cy="307777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S" sz="1400" b="1" dirty="0" err="1">
                <a:solidFill>
                  <a:schemeClr val="bg1"/>
                </a:solidFill>
              </a:rPr>
              <a:t>Distribution</a:t>
            </a:r>
            <a:r>
              <a:rPr lang="es-ES" sz="1400" b="1" dirty="0">
                <a:solidFill>
                  <a:schemeClr val="bg1"/>
                </a:solidFill>
              </a:rPr>
              <a:t> </a:t>
            </a:r>
            <a:r>
              <a:rPr lang="es-ES" sz="1400" b="1" dirty="0" err="1">
                <a:solidFill>
                  <a:schemeClr val="bg1"/>
                </a:solidFill>
              </a:rPr>
              <a:t>Unit</a:t>
            </a:r>
            <a:endParaRPr lang="es-ES" sz="1400" b="1" dirty="0">
              <a:solidFill>
                <a:schemeClr val="bg1"/>
              </a:solidFill>
            </a:endParaRPr>
          </a:p>
        </p:txBody>
      </p: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EA183DA2-2025-1582-7B44-486D31179EDC}"/>
              </a:ext>
            </a:extLst>
          </p:cNvPr>
          <p:cNvGrpSpPr/>
          <p:nvPr/>
        </p:nvGrpSpPr>
        <p:grpSpPr>
          <a:xfrm>
            <a:off x="3909691" y="3150881"/>
            <a:ext cx="2989873" cy="1537838"/>
            <a:chOff x="3909691" y="3150881"/>
            <a:chExt cx="2989873" cy="153783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B9058DF-7994-96D7-0EA8-68EF0D9F4948}"/>
                </a:ext>
              </a:extLst>
            </p:cNvPr>
            <p:cNvSpPr txBox="1"/>
            <p:nvPr/>
          </p:nvSpPr>
          <p:spPr>
            <a:xfrm>
              <a:off x="3909691" y="3797454"/>
              <a:ext cx="1600772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Cyclic stock taking – Batch or serial number and expiry date validation</a:t>
              </a:r>
            </a:p>
          </p:txBody>
        </p:sp>
        <p:sp>
          <p:nvSpPr>
            <p:cNvPr id="67" name="Flecha: arriba y abajo 92">
              <a:extLst>
                <a:ext uri="{FF2B5EF4-FFF2-40B4-BE49-F238E27FC236}">
                  <a16:creationId xmlns:a16="http://schemas.microsoft.com/office/drawing/2014/main" id="{E7BCAB92-E0B5-26E1-1E33-D16E782300D4}"/>
                </a:ext>
              </a:extLst>
            </p:cNvPr>
            <p:cNvSpPr/>
            <p:nvPr/>
          </p:nvSpPr>
          <p:spPr>
            <a:xfrm>
              <a:off x="5879736" y="3150881"/>
              <a:ext cx="433104" cy="619676"/>
            </a:xfrm>
            <a:prstGeom prst="upDown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endParaRPr lang="es-ES" sz="900" dirty="0"/>
            </a:p>
          </p:txBody>
        </p:sp>
        <p:grpSp>
          <p:nvGrpSpPr>
            <p:cNvPr id="151" name="Groupe 150">
              <a:extLst>
                <a:ext uri="{FF2B5EF4-FFF2-40B4-BE49-F238E27FC236}">
                  <a16:creationId xmlns:a16="http://schemas.microsoft.com/office/drawing/2014/main" id="{8198B041-6FB4-8127-D23A-118FAFC10502}"/>
                </a:ext>
              </a:extLst>
            </p:cNvPr>
            <p:cNvGrpSpPr/>
            <p:nvPr/>
          </p:nvGrpSpPr>
          <p:grpSpPr>
            <a:xfrm>
              <a:off x="5481631" y="3705924"/>
              <a:ext cx="1417933" cy="982795"/>
              <a:chOff x="5481631" y="3705924"/>
              <a:chExt cx="1417933" cy="982795"/>
            </a:xfrm>
          </p:grpSpPr>
          <p:grpSp>
            <p:nvGrpSpPr>
              <p:cNvPr id="150" name="Groupe 149">
                <a:extLst>
                  <a:ext uri="{FF2B5EF4-FFF2-40B4-BE49-F238E27FC236}">
                    <a16:creationId xmlns:a16="http://schemas.microsoft.com/office/drawing/2014/main" id="{1343B9A4-902B-DE17-772E-9D477D052C1E}"/>
                  </a:ext>
                </a:extLst>
              </p:cNvPr>
              <p:cNvGrpSpPr/>
              <p:nvPr/>
            </p:nvGrpSpPr>
            <p:grpSpPr>
              <a:xfrm>
                <a:off x="5481631" y="3705924"/>
                <a:ext cx="1229314" cy="896517"/>
                <a:chOff x="5481631" y="3705924"/>
                <a:chExt cx="1229314" cy="896517"/>
              </a:xfrm>
            </p:grpSpPr>
            <p:pic>
              <p:nvPicPr>
                <p:cNvPr id="74" name="Image 73">
                  <a:extLst>
                    <a:ext uri="{FF2B5EF4-FFF2-40B4-BE49-F238E27FC236}">
                      <a16:creationId xmlns:a16="http://schemas.microsoft.com/office/drawing/2014/main" id="{5C38E4AE-A9E5-50F3-6ED4-D05918B52A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5481631" y="3705924"/>
                  <a:ext cx="1229314" cy="896517"/>
                </a:xfrm>
                <a:prstGeom prst="rect">
                  <a:avLst/>
                </a:prstGeom>
              </p:spPr>
            </p:pic>
            <p:grpSp>
              <p:nvGrpSpPr>
                <p:cNvPr id="149" name="Groupe 148">
                  <a:extLst>
                    <a:ext uri="{FF2B5EF4-FFF2-40B4-BE49-F238E27FC236}">
                      <a16:creationId xmlns:a16="http://schemas.microsoft.com/office/drawing/2014/main" id="{1BD7915B-7556-CB9B-39FB-84A8A3D31321}"/>
                    </a:ext>
                  </a:extLst>
                </p:cNvPr>
                <p:cNvGrpSpPr/>
                <p:nvPr/>
              </p:nvGrpSpPr>
              <p:grpSpPr>
                <a:xfrm>
                  <a:off x="5582652" y="3874168"/>
                  <a:ext cx="1026696" cy="637674"/>
                  <a:chOff x="6509083" y="393031"/>
                  <a:chExt cx="1371601" cy="561408"/>
                </a:xfrm>
              </p:grpSpPr>
              <p:grpSp>
                <p:nvGrpSpPr>
                  <p:cNvPr id="148" name="Groupe 147">
                    <a:extLst>
                      <a:ext uri="{FF2B5EF4-FFF2-40B4-BE49-F238E27FC236}">
                        <a16:creationId xmlns:a16="http://schemas.microsoft.com/office/drawing/2014/main" id="{ECCDD8C9-2D86-9386-8064-4966DD897F37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393031"/>
                    <a:ext cx="1371601" cy="45719"/>
                    <a:chOff x="6509083" y="393031"/>
                    <a:chExt cx="1371601" cy="45719"/>
                  </a:xfrm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1334EE36-24A8-EE52-804A-FFBFE90B2D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61715DD4-7108-B776-AEAF-1AB74B8243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1795" y="393031"/>
                      <a:ext cx="507973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7D36DBE0-185A-D947-EBA6-8A7E0F9A35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57925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1" name="Rectangle 110">
                      <a:extLst>
                        <a:ext uri="{FF2B5EF4-FFF2-40B4-BE49-F238E27FC236}">
                          <a16:creationId xmlns:a16="http://schemas.microsoft.com/office/drawing/2014/main" id="{8547C903-7E69-BADA-E8D0-42541E8F1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35990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3" name="Groupe 112">
                    <a:extLst>
                      <a:ext uri="{FF2B5EF4-FFF2-40B4-BE49-F238E27FC236}">
                        <a16:creationId xmlns:a16="http://schemas.microsoft.com/office/drawing/2014/main" id="{742A81BF-0D95-4BE7-6D85-8C4B119B9110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47667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D6820015-06AD-9658-55CE-C9B798EE0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C2BC22B9-0A74-6A07-D1D9-69793A8AC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ED5D5CB8-C5F4-7494-E64A-EABACB2094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7" name="Rectangle 116">
                      <a:extLst>
                        <a:ext uri="{FF2B5EF4-FFF2-40B4-BE49-F238E27FC236}">
                          <a16:creationId xmlns:a16="http://schemas.microsoft.com/office/drawing/2014/main" id="{A22632D9-20F1-7CB1-797E-A374A4DE35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" name="Groupe 117">
                    <a:extLst>
                      <a:ext uri="{FF2B5EF4-FFF2-40B4-BE49-F238E27FC236}">
                        <a16:creationId xmlns:a16="http://schemas.microsoft.com/office/drawing/2014/main" id="{F03978A1-50F4-728D-FCD8-DA16C14D6138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54868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E7DA0D1E-C24A-8513-1FCB-56ACB09569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038A7960-F5CA-4BB7-9C11-64925C64C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E0C7CC50-03C4-4312-C4C1-16F5C44947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19E62C21-50AE-8DA2-7DAF-702C5009F1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3" name="Groupe 122">
                    <a:extLst>
                      <a:ext uri="{FF2B5EF4-FFF2-40B4-BE49-F238E27FC236}">
                        <a16:creationId xmlns:a16="http://schemas.microsoft.com/office/drawing/2014/main" id="{C640B00B-0C7D-D5E1-DB0B-300D796F2F1B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20688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8D35E17D-D15A-CFF7-6612-FE76E06F3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4A7DBFF0-3A35-8618-7978-0FE868960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7FA19D6B-CA7F-6F85-2EB0-519673E5D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272421DE-1CB7-A409-E796-663D29CF9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8" name="Groupe 127">
                    <a:extLst>
                      <a:ext uri="{FF2B5EF4-FFF2-40B4-BE49-F238E27FC236}">
                        <a16:creationId xmlns:a16="http://schemas.microsoft.com/office/drawing/2014/main" id="{BB2C9D23-33B2-31F4-4F57-3E1ACDD0A67F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92696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5C32232E-0CC1-8D60-06A2-84DBFD52D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CF1392B4-4419-D191-B922-B6A1133386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C695343D-FC0C-3B59-AC0A-BF5BE307D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A36CD319-275F-9099-2EED-AD6206DA32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3" name="Groupe 132">
                    <a:extLst>
                      <a:ext uri="{FF2B5EF4-FFF2-40B4-BE49-F238E27FC236}">
                        <a16:creationId xmlns:a16="http://schemas.microsoft.com/office/drawing/2014/main" id="{8E23AFD0-67DA-00AB-9674-69CA0D7E48C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764704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65351C51-1E3E-677A-D399-A89A4B726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999E5F72-567D-AECD-2F21-390EB94D4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8C4B3590-890B-A808-3CE6-0C42C5B7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76BAA913-9D95-57E8-ADBE-588ECAAB8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8" name="Groupe 137">
                    <a:extLst>
                      <a:ext uri="{FF2B5EF4-FFF2-40B4-BE49-F238E27FC236}">
                        <a16:creationId xmlns:a16="http://schemas.microsoft.com/office/drawing/2014/main" id="{35691D15-E9EB-CEBD-4CB8-1931E1C3FF2A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83671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9F02049F-94F5-3916-2521-E4283A1B3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62BAE55B-3CB5-DB04-9D5D-1D1D743D7E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0CE8D9A-5F24-A45B-3055-87865AAF44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F77CF0D-4EAF-CD88-F7BA-9B25318477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3" name="Groupe 142">
                    <a:extLst>
                      <a:ext uri="{FF2B5EF4-FFF2-40B4-BE49-F238E27FC236}">
                        <a16:creationId xmlns:a16="http://schemas.microsoft.com/office/drawing/2014/main" id="{46D2EA75-E3BD-F825-9CCF-06AB78BBA01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90872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44" name="Rectangle 143">
                      <a:extLst>
                        <a:ext uri="{FF2B5EF4-FFF2-40B4-BE49-F238E27FC236}">
                          <a16:creationId xmlns:a16="http://schemas.microsoft.com/office/drawing/2014/main" id="{6B232024-E4CC-06B0-2F74-01A8BF3B8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" name="Rectangle 144">
                      <a:extLst>
                        <a:ext uri="{FF2B5EF4-FFF2-40B4-BE49-F238E27FC236}">
                          <a16:creationId xmlns:a16="http://schemas.microsoft.com/office/drawing/2014/main" id="{9BC0A5EC-36EC-2C39-46DD-589025DCF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B9912249-3865-1F14-D338-A2A90A0F6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800B89DA-ECCA-6DD5-F96E-DC7B16AE6D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pic>
            <p:nvPicPr>
              <p:cNvPr id="79" name="Image 78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790FB96-F1D5-5686-4A15-961EBA3B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2983" y="4272138"/>
                <a:ext cx="416581" cy="416581"/>
              </a:xfrm>
              <a:prstGeom prst="rect">
                <a:avLst/>
              </a:prstGeom>
            </p:spPr>
          </p:pic>
        </p:grp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C570A894-63A5-06E0-1E4C-742BE4C418DC}"/>
              </a:ext>
            </a:extLst>
          </p:cNvPr>
          <p:cNvGrpSpPr/>
          <p:nvPr/>
        </p:nvGrpSpPr>
        <p:grpSpPr>
          <a:xfrm>
            <a:off x="6737684" y="1556847"/>
            <a:ext cx="2201859" cy="2107303"/>
            <a:chOff x="6737684" y="1556847"/>
            <a:chExt cx="2201859" cy="2107303"/>
          </a:xfrm>
        </p:grpSpPr>
        <p:sp>
          <p:nvSpPr>
            <p:cNvPr id="61" name="Flèche vers la droite 60">
              <a:extLst>
                <a:ext uri="{FF2B5EF4-FFF2-40B4-BE49-F238E27FC236}">
                  <a16:creationId xmlns:a16="http://schemas.microsoft.com/office/drawing/2014/main" id="{2EBA2403-10BB-D17B-0E58-7E66260CDCF9}"/>
                </a:ext>
              </a:extLst>
            </p:cNvPr>
            <p:cNvSpPr/>
            <p:nvPr/>
          </p:nvSpPr>
          <p:spPr>
            <a:xfrm>
              <a:off x="6737684" y="1824657"/>
              <a:ext cx="850700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88224B5-4A58-F411-7B37-CF5B44ADF60E}"/>
                </a:ext>
              </a:extLst>
            </p:cNvPr>
            <p:cNvSpPr txBox="1"/>
            <p:nvPr/>
          </p:nvSpPr>
          <p:spPr>
            <a:xfrm>
              <a:off x="7453557" y="2956264"/>
              <a:ext cx="141263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Products transferred to other locations (internal/external)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FC94984-686C-02AA-D25B-A2DA8F7DF9CA}"/>
                </a:ext>
              </a:extLst>
            </p:cNvPr>
            <p:cNvSpPr txBox="1"/>
            <p:nvPr/>
          </p:nvSpPr>
          <p:spPr>
            <a:xfrm>
              <a:off x="742895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  <p:pic>
          <p:nvPicPr>
            <p:cNvPr id="3" name="Image 2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35FAE58D-52CB-D285-D640-1A09D4C5F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83033" y="1556847"/>
              <a:ext cx="512233" cy="879436"/>
            </a:xfrm>
            <a:prstGeom prst="rect">
              <a:avLst/>
            </a:prstGeom>
          </p:spPr>
        </p:pic>
        <p:pic>
          <p:nvPicPr>
            <p:cNvPr id="4" name="Image 3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190D5316-F2FB-965D-8926-9A9734EE2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608168" y="1556847"/>
              <a:ext cx="512233" cy="8794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010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574689FD-3FDB-71DE-6CC5-B61D32A1DCA8}"/>
              </a:ext>
            </a:extLst>
          </p:cNvPr>
          <p:cNvSpPr txBox="1"/>
          <p:nvPr/>
        </p:nvSpPr>
        <p:spPr>
          <a:xfrm>
            <a:off x="7449275" y="1008030"/>
            <a:ext cx="1854957" cy="307777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S" sz="1400" b="1" dirty="0" err="1">
                <a:solidFill>
                  <a:schemeClr val="bg1"/>
                </a:solidFill>
              </a:rPr>
              <a:t>Distribution</a:t>
            </a:r>
            <a:r>
              <a:rPr lang="es-ES" sz="1400" b="1" dirty="0">
                <a:solidFill>
                  <a:schemeClr val="bg1"/>
                </a:solidFill>
              </a:rPr>
              <a:t> </a:t>
            </a:r>
            <a:r>
              <a:rPr lang="es-ES" sz="1400" b="1" dirty="0" err="1">
                <a:solidFill>
                  <a:schemeClr val="bg1"/>
                </a:solidFill>
              </a:rPr>
              <a:t>Unit</a:t>
            </a:r>
            <a:endParaRPr lang="es-ES" sz="1400" b="1" dirty="0">
              <a:solidFill>
                <a:schemeClr val="bg1"/>
              </a:solidFill>
            </a:endParaRPr>
          </a:p>
        </p:txBody>
      </p: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EA183DA2-2025-1582-7B44-486D31179EDC}"/>
              </a:ext>
            </a:extLst>
          </p:cNvPr>
          <p:cNvGrpSpPr/>
          <p:nvPr/>
        </p:nvGrpSpPr>
        <p:grpSpPr>
          <a:xfrm>
            <a:off x="3909691" y="3150881"/>
            <a:ext cx="2989873" cy="1537838"/>
            <a:chOff x="3909691" y="3150881"/>
            <a:chExt cx="2989873" cy="153783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B9058DF-7994-96D7-0EA8-68EF0D9F4948}"/>
                </a:ext>
              </a:extLst>
            </p:cNvPr>
            <p:cNvSpPr txBox="1"/>
            <p:nvPr/>
          </p:nvSpPr>
          <p:spPr>
            <a:xfrm>
              <a:off x="3909691" y="3797454"/>
              <a:ext cx="1600772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Cyclic stock taking – Batch or serial number and expiry date validation</a:t>
              </a:r>
            </a:p>
          </p:txBody>
        </p:sp>
        <p:sp>
          <p:nvSpPr>
            <p:cNvPr id="67" name="Flecha: arriba y abajo 92">
              <a:extLst>
                <a:ext uri="{FF2B5EF4-FFF2-40B4-BE49-F238E27FC236}">
                  <a16:creationId xmlns:a16="http://schemas.microsoft.com/office/drawing/2014/main" id="{E7BCAB92-E0B5-26E1-1E33-D16E782300D4}"/>
                </a:ext>
              </a:extLst>
            </p:cNvPr>
            <p:cNvSpPr/>
            <p:nvPr/>
          </p:nvSpPr>
          <p:spPr>
            <a:xfrm>
              <a:off x="5879736" y="3150881"/>
              <a:ext cx="433104" cy="619676"/>
            </a:xfrm>
            <a:prstGeom prst="upDown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endParaRPr lang="es-ES" sz="900" dirty="0"/>
            </a:p>
          </p:txBody>
        </p:sp>
        <p:grpSp>
          <p:nvGrpSpPr>
            <p:cNvPr id="151" name="Groupe 150">
              <a:extLst>
                <a:ext uri="{FF2B5EF4-FFF2-40B4-BE49-F238E27FC236}">
                  <a16:creationId xmlns:a16="http://schemas.microsoft.com/office/drawing/2014/main" id="{8198B041-6FB4-8127-D23A-118FAFC10502}"/>
                </a:ext>
              </a:extLst>
            </p:cNvPr>
            <p:cNvGrpSpPr/>
            <p:nvPr/>
          </p:nvGrpSpPr>
          <p:grpSpPr>
            <a:xfrm>
              <a:off x="5481631" y="3705924"/>
              <a:ext cx="1417933" cy="982795"/>
              <a:chOff x="5481631" y="3705924"/>
              <a:chExt cx="1417933" cy="982795"/>
            </a:xfrm>
          </p:grpSpPr>
          <p:grpSp>
            <p:nvGrpSpPr>
              <p:cNvPr id="150" name="Groupe 149">
                <a:extLst>
                  <a:ext uri="{FF2B5EF4-FFF2-40B4-BE49-F238E27FC236}">
                    <a16:creationId xmlns:a16="http://schemas.microsoft.com/office/drawing/2014/main" id="{1343B9A4-902B-DE17-772E-9D477D052C1E}"/>
                  </a:ext>
                </a:extLst>
              </p:cNvPr>
              <p:cNvGrpSpPr/>
              <p:nvPr/>
            </p:nvGrpSpPr>
            <p:grpSpPr>
              <a:xfrm>
                <a:off x="5481631" y="3705924"/>
                <a:ext cx="1229314" cy="896517"/>
                <a:chOff x="5481631" y="3705924"/>
                <a:chExt cx="1229314" cy="896517"/>
              </a:xfrm>
            </p:grpSpPr>
            <p:pic>
              <p:nvPicPr>
                <p:cNvPr id="74" name="Image 73">
                  <a:extLst>
                    <a:ext uri="{FF2B5EF4-FFF2-40B4-BE49-F238E27FC236}">
                      <a16:creationId xmlns:a16="http://schemas.microsoft.com/office/drawing/2014/main" id="{5C38E4AE-A9E5-50F3-6ED4-D05918B52A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5481631" y="3705924"/>
                  <a:ext cx="1229314" cy="896517"/>
                </a:xfrm>
                <a:prstGeom prst="rect">
                  <a:avLst/>
                </a:prstGeom>
              </p:spPr>
            </p:pic>
            <p:grpSp>
              <p:nvGrpSpPr>
                <p:cNvPr id="149" name="Groupe 148">
                  <a:extLst>
                    <a:ext uri="{FF2B5EF4-FFF2-40B4-BE49-F238E27FC236}">
                      <a16:creationId xmlns:a16="http://schemas.microsoft.com/office/drawing/2014/main" id="{1BD7915B-7556-CB9B-39FB-84A8A3D31321}"/>
                    </a:ext>
                  </a:extLst>
                </p:cNvPr>
                <p:cNvGrpSpPr/>
                <p:nvPr/>
              </p:nvGrpSpPr>
              <p:grpSpPr>
                <a:xfrm>
                  <a:off x="5582652" y="3874168"/>
                  <a:ext cx="1026696" cy="637674"/>
                  <a:chOff x="6509083" y="393031"/>
                  <a:chExt cx="1371601" cy="561408"/>
                </a:xfrm>
              </p:grpSpPr>
              <p:grpSp>
                <p:nvGrpSpPr>
                  <p:cNvPr id="148" name="Groupe 147">
                    <a:extLst>
                      <a:ext uri="{FF2B5EF4-FFF2-40B4-BE49-F238E27FC236}">
                        <a16:creationId xmlns:a16="http://schemas.microsoft.com/office/drawing/2014/main" id="{ECCDD8C9-2D86-9386-8064-4966DD897F37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393031"/>
                    <a:ext cx="1371601" cy="45719"/>
                    <a:chOff x="6509083" y="393031"/>
                    <a:chExt cx="1371601" cy="45719"/>
                  </a:xfrm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1334EE36-24A8-EE52-804A-FFBFE90B2D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61715DD4-7108-B776-AEAF-1AB74B8243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1795" y="393031"/>
                      <a:ext cx="507973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7D36DBE0-185A-D947-EBA6-8A7E0F9A35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57925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1" name="Rectangle 110">
                      <a:extLst>
                        <a:ext uri="{FF2B5EF4-FFF2-40B4-BE49-F238E27FC236}">
                          <a16:creationId xmlns:a16="http://schemas.microsoft.com/office/drawing/2014/main" id="{8547C903-7E69-BADA-E8D0-42541E8F1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35990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3" name="Groupe 112">
                    <a:extLst>
                      <a:ext uri="{FF2B5EF4-FFF2-40B4-BE49-F238E27FC236}">
                        <a16:creationId xmlns:a16="http://schemas.microsoft.com/office/drawing/2014/main" id="{742A81BF-0D95-4BE7-6D85-8C4B119B9110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47667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D6820015-06AD-9658-55CE-C9B798EE0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C2BC22B9-0A74-6A07-D1D9-69793A8AC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ED5D5CB8-C5F4-7494-E64A-EABACB2094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7" name="Rectangle 116">
                      <a:extLst>
                        <a:ext uri="{FF2B5EF4-FFF2-40B4-BE49-F238E27FC236}">
                          <a16:creationId xmlns:a16="http://schemas.microsoft.com/office/drawing/2014/main" id="{A22632D9-20F1-7CB1-797E-A374A4DE35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" name="Groupe 117">
                    <a:extLst>
                      <a:ext uri="{FF2B5EF4-FFF2-40B4-BE49-F238E27FC236}">
                        <a16:creationId xmlns:a16="http://schemas.microsoft.com/office/drawing/2014/main" id="{F03978A1-50F4-728D-FCD8-DA16C14D6138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54868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E7DA0D1E-C24A-8513-1FCB-56ACB09569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038A7960-F5CA-4BB7-9C11-64925C64C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E0C7CC50-03C4-4312-C4C1-16F5C44947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19E62C21-50AE-8DA2-7DAF-702C5009F1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3" name="Groupe 122">
                    <a:extLst>
                      <a:ext uri="{FF2B5EF4-FFF2-40B4-BE49-F238E27FC236}">
                        <a16:creationId xmlns:a16="http://schemas.microsoft.com/office/drawing/2014/main" id="{C640B00B-0C7D-D5E1-DB0B-300D796F2F1B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20688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8D35E17D-D15A-CFF7-6612-FE76E06F3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4A7DBFF0-3A35-8618-7978-0FE868960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7FA19D6B-CA7F-6F85-2EB0-519673E5D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272421DE-1CB7-A409-E796-663D29CF9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8" name="Groupe 127">
                    <a:extLst>
                      <a:ext uri="{FF2B5EF4-FFF2-40B4-BE49-F238E27FC236}">
                        <a16:creationId xmlns:a16="http://schemas.microsoft.com/office/drawing/2014/main" id="{BB2C9D23-33B2-31F4-4F57-3E1ACDD0A67F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92696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5C32232E-0CC1-8D60-06A2-84DBFD52D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CF1392B4-4419-D191-B922-B6A1133386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C695343D-FC0C-3B59-AC0A-BF5BE307D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A36CD319-275F-9099-2EED-AD6206DA32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3" name="Groupe 132">
                    <a:extLst>
                      <a:ext uri="{FF2B5EF4-FFF2-40B4-BE49-F238E27FC236}">
                        <a16:creationId xmlns:a16="http://schemas.microsoft.com/office/drawing/2014/main" id="{8E23AFD0-67DA-00AB-9674-69CA0D7E48C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764704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65351C51-1E3E-677A-D399-A89A4B726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999E5F72-567D-AECD-2F21-390EB94D4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8C4B3590-890B-A808-3CE6-0C42C5B7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76BAA913-9D95-57E8-ADBE-588ECAAB8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8" name="Groupe 137">
                    <a:extLst>
                      <a:ext uri="{FF2B5EF4-FFF2-40B4-BE49-F238E27FC236}">
                        <a16:creationId xmlns:a16="http://schemas.microsoft.com/office/drawing/2014/main" id="{35691D15-E9EB-CEBD-4CB8-1931E1C3FF2A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83671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9F02049F-94F5-3916-2521-E4283A1B3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62BAE55B-3CB5-DB04-9D5D-1D1D743D7E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0CE8D9A-5F24-A45B-3055-87865AAF44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F77CF0D-4EAF-CD88-F7BA-9B25318477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3" name="Groupe 142">
                    <a:extLst>
                      <a:ext uri="{FF2B5EF4-FFF2-40B4-BE49-F238E27FC236}">
                        <a16:creationId xmlns:a16="http://schemas.microsoft.com/office/drawing/2014/main" id="{46D2EA75-E3BD-F825-9CCF-06AB78BBA01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90872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44" name="Rectangle 143">
                      <a:extLst>
                        <a:ext uri="{FF2B5EF4-FFF2-40B4-BE49-F238E27FC236}">
                          <a16:creationId xmlns:a16="http://schemas.microsoft.com/office/drawing/2014/main" id="{6B232024-E4CC-06B0-2F74-01A8BF3B8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" name="Rectangle 144">
                      <a:extLst>
                        <a:ext uri="{FF2B5EF4-FFF2-40B4-BE49-F238E27FC236}">
                          <a16:creationId xmlns:a16="http://schemas.microsoft.com/office/drawing/2014/main" id="{9BC0A5EC-36EC-2C39-46DD-589025DCF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B9912249-3865-1F14-D338-A2A90A0F6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800B89DA-ECCA-6DD5-F96E-DC7B16AE6D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pic>
            <p:nvPicPr>
              <p:cNvPr id="79" name="Image 78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790FB96-F1D5-5686-4A15-961EBA3B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82983" y="4272138"/>
                <a:ext cx="416581" cy="416581"/>
              </a:xfrm>
              <a:prstGeom prst="rect">
                <a:avLst/>
              </a:prstGeom>
            </p:spPr>
          </p:pic>
        </p:grp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C570A894-63A5-06E0-1E4C-742BE4C418DC}"/>
              </a:ext>
            </a:extLst>
          </p:cNvPr>
          <p:cNvGrpSpPr/>
          <p:nvPr/>
        </p:nvGrpSpPr>
        <p:grpSpPr>
          <a:xfrm>
            <a:off x="6737684" y="1556847"/>
            <a:ext cx="2201859" cy="2107303"/>
            <a:chOff x="6737684" y="1556847"/>
            <a:chExt cx="2201859" cy="2107303"/>
          </a:xfrm>
        </p:grpSpPr>
        <p:sp>
          <p:nvSpPr>
            <p:cNvPr id="61" name="Flèche vers la droite 60">
              <a:extLst>
                <a:ext uri="{FF2B5EF4-FFF2-40B4-BE49-F238E27FC236}">
                  <a16:creationId xmlns:a16="http://schemas.microsoft.com/office/drawing/2014/main" id="{2EBA2403-10BB-D17B-0E58-7E66260CDCF9}"/>
                </a:ext>
              </a:extLst>
            </p:cNvPr>
            <p:cNvSpPr/>
            <p:nvPr/>
          </p:nvSpPr>
          <p:spPr>
            <a:xfrm>
              <a:off x="6737684" y="1824657"/>
              <a:ext cx="850700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88224B5-4A58-F411-7B37-CF5B44ADF60E}"/>
                </a:ext>
              </a:extLst>
            </p:cNvPr>
            <p:cNvSpPr txBox="1"/>
            <p:nvPr/>
          </p:nvSpPr>
          <p:spPr>
            <a:xfrm>
              <a:off x="7453557" y="2956264"/>
              <a:ext cx="141263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Products transferred to other locations (internal/external)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FC94984-686C-02AA-D25B-A2DA8F7DF9CA}"/>
                </a:ext>
              </a:extLst>
            </p:cNvPr>
            <p:cNvSpPr txBox="1"/>
            <p:nvPr/>
          </p:nvSpPr>
          <p:spPr>
            <a:xfrm>
              <a:off x="742895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  <p:pic>
          <p:nvPicPr>
            <p:cNvPr id="3" name="Image 2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35FAE58D-52CB-D285-D640-1A09D4C5F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83033" y="1556847"/>
              <a:ext cx="512233" cy="879436"/>
            </a:xfrm>
            <a:prstGeom prst="rect">
              <a:avLst/>
            </a:prstGeom>
          </p:spPr>
        </p:pic>
        <p:pic>
          <p:nvPicPr>
            <p:cNvPr id="4" name="Image 3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190D5316-F2FB-965D-8926-9A9734EE2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608168" y="1556847"/>
              <a:ext cx="512233" cy="8794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D509AA34-FA05-9249-593F-D45CEB0EA0C1}"/>
              </a:ext>
            </a:extLst>
          </p:cNvPr>
          <p:cNvGrpSpPr/>
          <p:nvPr/>
        </p:nvGrpSpPr>
        <p:grpSpPr>
          <a:xfrm>
            <a:off x="9652001" y="1008030"/>
            <a:ext cx="2122993" cy="4298223"/>
            <a:chOff x="9652001" y="1008030"/>
            <a:chExt cx="2122993" cy="429822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95AC8C3-2671-F8B0-C9B9-19D04FA34805}"/>
                </a:ext>
              </a:extLst>
            </p:cNvPr>
            <p:cNvSpPr/>
            <p:nvPr/>
          </p:nvSpPr>
          <p:spPr>
            <a:xfrm>
              <a:off x="9665640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11852F7-630C-7D24-E82B-796CEB10A068}"/>
                </a:ext>
              </a:extLst>
            </p:cNvPr>
            <p:cNvSpPr txBox="1"/>
            <p:nvPr/>
          </p:nvSpPr>
          <p:spPr>
            <a:xfrm>
              <a:off x="9652001" y="1008030"/>
              <a:ext cx="2116666" cy="307777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Point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of</a:t>
              </a:r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 care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usage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7643D74-4424-3F65-D4B9-AE3F0AE8B14D}"/>
                </a:ext>
              </a:extLst>
            </p:cNvPr>
            <p:cNvSpPr txBox="1"/>
            <p:nvPr/>
          </p:nvSpPr>
          <p:spPr>
            <a:xfrm>
              <a:off x="9813510" y="5060032"/>
              <a:ext cx="18136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1781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07B82948-5B6F-9DD4-ECB4-C6BC51B94BE5}"/>
              </a:ext>
            </a:extLst>
          </p:cNvPr>
          <p:cNvGrpSpPr/>
          <p:nvPr/>
        </p:nvGrpSpPr>
        <p:grpSpPr>
          <a:xfrm>
            <a:off x="9652001" y="1008030"/>
            <a:ext cx="2122993" cy="4298223"/>
            <a:chOff x="9652001" y="1008030"/>
            <a:chExt cx="2122993" cy="429822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F90440-4B12-2772-4C18-1D01FA0F904F}"/>
                </a:ext>
              </a:extLst>
            </p:cNvPr>
            <p:cNvSpPr/>
            <p:nvPr/>
          </p:nvSpPr>
          <p:spPr>
            <a:xfrm>
              <a:off x="9665640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24EFEF8-6C07-C827-109D-A5DC92C94FBA}"/>
                </a:ext>
              </a:extLst>
            </p:cNvPr>
            <p:cNvSpPr txBox="1"/>
            <p:nvPr/>
          </p:nvSpPr>
          <p:spPr>
            <a:xfrm>
              <a:off x="9652001" y="1008030"/>
              <a:ext cx="2116666" cy="307777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Point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of</a:t>
              </a:r>
              <a:r>
                <a:rPr lang="es-ES" sz="1400" b="1" dirty="0">
                  <a:ln w="25400">
                    <a:noFill/>
                  </a:ln>
                  <a:solidFill>
                    <a:schemeClr val="bg1"/>
                  </a:solidFill>
                </a:rPr>
                <a:t> care </a:t>
              </a:r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usage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AE494A03-6915-6F89-2E79-B5304FD6DB40}"/>
                </a:ext>
              </a:extLst>
            </p:cNvPr>
            <p:cNvSpPr txBox="1"/>
            <p:nvPr/>
          </p:nvSpPr>
          <p:spPr>
            <a:xfrm>
              <a:off x="9813510" y="5060032"/>
              <a:ext cx="181361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</a:t>
              </a:r>
            </a:p>
          </p:txBody>
        </p:sp>
      </p:grpSp>
      <p:grpSp>
        <p:nvGrpSpPr>
          <p:cNvPr id="168" name="Groupe 167">
            <a:extLst>
              <a:ext uri="{FF2B5EF4-FFF2-40B4-BE49-F238E27FC236}">
                <a16:creationId xmlns:a16="http://schemas.microsoft.com/office/drawing/2014/main" id="{CF5C0919-177F-BD79-1E44-5398D6586886}"/>
              </a:ext>
            </a:extLst>
          </p:cNvPr>
          <p:cNvGrpSpPr/>
          <p:nvPr/>
        </p:nvGrpSpPr>
        <p:grpSpPr>
          <a:xfrm>
            <a:off x="394855" y="1008030"/>
            <a:ext cx="2109354" cy="4040566"/>
            <a:chOff x="394855" y="1008030"/>
            <a:chExt cx="2109354" cy="404056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147A82-9C25-D6F8-079B-21A4667EFB1D}"/>
                </a:ext>
              </a:extLst>
            </p:cNvPr>
            <p:cNvSpPr/>
            <p:nvPr/>
          </p:nvSpPr>
          <p:spPr>
            <a:xfrm>
              <a:off x="394855" y="1214351"/>
              <a:ext cx="2109354" cy="3834245"/>
            </a:xfrm>
            <a:prstGeom prst="rect">
              <a:avLst/>
            </a:prstGeom>
            <a:noFill/>
            <a:ln w="508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81A961F-2EBD-D0CF-E50D-DA05B66D1D90}"/>
                </a:ext>
              </a:extLst>
            </p:cNvPr>
            <p:cNvSpPr txBox="1"/>
            <p:nvPr/>
          </p:nvSpPr>
          <p:spPr>
            <a:xfrm>
              <a:off x="713647" y="1008030"/>
              <a:ext cx="1395569" cy="3077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1400" b="1" dirty="0" err="1">
                  <a:ln w="25400">
                    <a:noFill/>
                  </a:ln>
                  <a:solidFill>
                    <a:schemeClr val="bg1"/>
                  </a:solidFill>
                </a:rPr>
                <a:t>Supplier</a:t>
              </a:r>
              <a:endParaRPr lang="fr-FR" sz="1400" dirty="0">
                <a:ln w="25400">
                  <a:noFill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7" name="Groupe 166">
            <a:extLst>
              <a:ext uri="{FF2B5EF4-FFF2-40B4-BE49-F238E27FC236}">
                <a16:creationId xmlns:a16="http://schemas.microsoft.com/office/drawing/2014/main" id="{E0D89041-6B20-FA31-F571-79CB21C642CF}"/>
              </a:ext>
            </a:extLst>
          </p:cNvPr>
          <p:cNvGrpSpPr/>
          <p:nvPr/>
        </p:nvGrpSpPr>
        <p:grpSpPr>
          <a:xfrm>
            <a:off x="2927648" y="1008030"/>
            <a:ext cx="6521152" cy="4040566"/>
            <a:chOff x="2927648" y="1008030"/>
            <a:chExt cx="6521152" cy="4040566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7905ECB-9D26-7D7E-73B6-7E31B46AE9F0}"/>
                </a:ext>
              </a:extLst>
            </p:cNvPr>
            <p:cNvSpPr/>
            <p:nvPr/>
          </p:nvSpPr>
          <p:spPr>
            <a:xfrm>
              <a:off x="2927648" y="1214351"/>
              <a:ext cx="6521152" cy="3834245"/>
            </a:xfrm>
            <a:prstGeom prst="rect">
              <a:avLst/>
            </a:prstGeom>
            <a:noFill/>
            <a:ln w="50800">
              <a:solidFill>
                <a:schemeClr val="accent6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53F8F598-6631-570F-B78B-1B76027E7039}"/>
                </a:ext>
              </a:extLst>
            </p:cNvPr>
            <p:cNvSpPr txBox="1"/>
            <p:nvPr/>
          </p:nvSpPr>
          <p:spPr>
            <a:xfrm>
              <a:off x="2989500" y="1008030"/>
              <a:ext cx="2194619" cy="307777"/>
            </a:xfrm>
            <a:prstGeom prst="rect">
              <a:avLst/>
            </a:prstGeom>
            <a:solidFill>
              <a:schemeClr val="accent6">
                <a:lumMod val="9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1400" b="1" dirty="0">
                  <a:solidFill>
                    <a:schemeClr val="bg1"/>
                  </a:solidFill>
                </a:rPr>
                <a:t>Hospital </a:t>
              </a:r>
              <a:r>
                <a:rPr lang="es-ES" sz="1400" b="1" dirty="0" err="1">
                  <a:solidFill>
                    <a:schemeClr val="bg1"/>
                  </a:solidFill>
                </a:rPr>
                <a:t>Warehouse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Inventory/stock management</a:t>
            </a:r>
          </a:p>
        </p:txBody>
      </p:sp>
      <p:grpSp>
        <p:nvGrpSpPr>
          <p:cNvPr id="165" name="Groupe 164">
            <a:extLst>
              <a:ext uri="{FF2B5EF4-FFF2-40B4-BE49-F238E27FC236}">
                <a16:creationId xmlns:a16="http://schemas.microsoft.com/office/drawing/2014/main" id="{2B69ACAE-459B-7081-AFBF-8C657FCFBBBE}"/>
              </a:ext>
            </a:extLst>
          </p:cNvPr>
          <p:cNvGrpSpPr/>
          <p:nvPr/>
        </p:nvGrpSpPr>
        <p:grpSpPr>
          <a:xfrm>
            <a:off x="420502" y="1810127"/>
            <a:ext cx="2031049" cy="2100024"/>
            <a:chOff x="420502" y="1810127"/>
            <a:chExt cx="2031049" cy="2100024"/>
          </a:xfrm>
        </p:grpSpPr>
        <p:sp>
          <p:nvSpPr>
            <p:cNvPr id="19" name="Flèche vers la droite 18">
              <a:extLst>
                <a:ext uri="{FF2B5EF4-FFF2-40B4-BE49-F238E27FC236}">
                  <a16:creationId xmlns:a16="http://schemas.microsoft.com/office/drawing/2014/main" id="{DD7E70FD-87A8-910A-E562-FEE01874036A}"/>
                </a:ext>
              </a:extLst>
            </p:cNvPr>
            <p:cNvSpPr/>
            <p:nvPr/>
          </p:nvSpPr>
          <p:spPr>
            <a:xfrm rot="16200000">
              <a:off x="1006252" y="3237206"/>
              <a:ext cx="884921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FEF6648-A620-0AC5-2264-8E7297C55D6E}"/>
                </a:ext>
              </a:extLst>
            </p:cNvPr>
            <p:cNvSpPr txBox="1"/>
            <p:nvPr/>
          </p:nvSpPr>
          <p:spPr>
            <a:xfrm>
              <a:off x="420502" y="2782837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shipped by supplier</a:t>
              </a:r>
            </a:p>
          </p:txBody>
        </p:sp>
        <p:pic>
          <p:nvPicPr>
            <p:cNvPr id="33" name="Image 32" descr="Une image contenant capture d’écran, Graphique, cercle, conception&#10;&#10;Description générée automatiquement">
              <a:extLst>
                <a:ext uri="{FF2B5EF4-FFF2-40B4-BE49-F238E27FC236}">
                  <a16:creationId xmlns:a16="http://schemas.microsoft.com/office/drawing/2014/main" id="{97E3FF45-02D1-0ED3-99FE-FCC62C5BB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5927" y="1810127"/>
              <a:ext cx="974436" cy="524289"/>
            </a:xfrm>
            <a:prstGeom prst="rect">
              <a:avLst/>
            </a:prstGeom>
          </p:spPr>
        </p:pic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94039666-ABEA-24E5-E423-77955C82C428}"/>
                </a:ext>
              </a:extLst>
            </p:cNvPr>
            <p:cNvSpPr txBox="1"/>
            <p:nvPr/>
          </p:nvSpPr>
          <p:spPr>
            <a:xfrm>
              <a:off x="748940" y="2450055"/>
              <a:ext cx="131412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 GLN/SSCC</a:t>
              </a:r>
            </a:p>
          </p:txBody>
        </p:sp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97519BBF-8AE9-23DD-3D33-26A14660B9B3}"/>
              </a:ext>
            </a:extLst>
          </p:cNvPr>
          <p:cNvSpPr txBox="1"/>
          <p:nvPr/>
        </p:nvSpPr>
        <p:spPr>
          <a:xfrm>
            <a:off x="2927648" y="5204481"/>
            <a:ext cx="6518633" cy="40011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have visibility of inventory across the hospital, each time the product is moved, the GTIN and GLN must be used to capture the transaction within the </a:t>
            </a:r>
            <a:r>
              <a:rPr lang="en-US" sz="1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Inventory Management System</a:t>
            </a:r>
            <a:r>
              <a:rPr lang="en-US" sz="1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551BADAC-3CD1-D246-7C98-089BCF1C0147}"/>
              </a:ext>
            </a:extLst>
          </p:cNvPr>
          <p:cNvGrpSpPr/>
          <p:nvPr/>
        </p:nvGrpSpPr>
        <p:grpSpPr>
          <a:xfrm>
            <a:off x="8301789" y="1824657"/>
            <a:ext cx="3425660" cy="788901"/>
            <a:chOff x="8301789" y="1824657"/>
            <a:chExt cx="3425660" cy="788901"/>
          </a:xfrm>
        </p:grpSpPr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EAAA7535-0997-1EE7-23CF-3C06DD0004F5}"/>
                </a:ext>
              </a:extLst>
            </p:cNvPr>
            <p:cNvSpPr txBox="1"/>
            <p:nvPr/>
          </p:nvSpPr>
          <p:spPr>
            <a:xfrm>
              <a:off x="9696400" y="22134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patient hospital department</a:t>
              </a:r>
            </a:p>
          </p:txBody>
        </p:sp>
        <p:pic>
          <p:nvPicPr>
            <p:cNvPr id="101" name="Image 100">
              <a:extLst>
                <a:ext uri="{FF2B5EF4-FFF2-40B4-BE49-F238E27FC236}">
                  <a16:creationId xmlns:a16="http://schemas.microsoft.com/office/drawing/2014/main" id="{50C4676B-5217-3DA6-BDA5-4774ED18CA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99771" y="1873899"/>
              <a:ext cx="816003" cy="362102"/>
            </a:xfrm>
            <a:prstGeom prst="rect">
              <a:avLst/>
            </a:prstGeom>
          </p:spPr>
        </p:pic>
        <p:sp>
          <p:nvSpPr>
            <p:cNvPr id="80" name="Flèche vers la droite 79">
              <a:extLst>
                <a:ext uri="{FF2B5EF4-FFF2-40B4-BE49-F238E27FC236}">
                  <a16:creationId xmlns:a16="http://schemas.microsoft.com/office/drawing/2014/main" id="{C2703FFA-70EC-4C3B-D28F-136F569C0B95}"/>
                </a:ext>
              </a:extLst>
            </p:cNvPr>
            <p:cNvSpPr/>
            <p:nvPr/>
          </p:nvSpPr>
          <p:spPr>
            <a:xfrm>
              <a:off x="8301789" y="1824657"/>
              <a:ext cx="1774028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63" name="ZoneTexte 62">
            <a:extLst>
              <a:ext uri="{FF2B5EF4-FFF2-40B4-BE49-F238E27FC236}">
                <a16:creationId xmlns:a16="http://schemas.microsoft.com/office/drawing/2014/main" id="{574689FD-3FDB-71DE-6CC5-B61D32A1DCA8}"/>
              </a:ext>
            </a:extLst>
          </p:cNvPr>
          <p:cNvSpPr txBox="1"/>
          <p:nvPr/>
        </p:nvSpPr>
        <p:spPr>
          <a:xfrm>
            <a:off x="7449275" y="1008030"/>
            <a:ext cx="1854957" cy="307777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s-ES" sz="1400" b="1" dirty="0" err="1">
                <a:solidFill>
                  <a:schemeClr val="bg1"/>
                </a:solidFill>
              </a:rPr>
              <a:t>Distribution</a:t>
            </a:r>
            <a:r>
              <a:rPr lang="es-ES" sz="1400" b="1" dirty="0">
                <a:solidFill>
                  <a:schemeClr val="bg1"/>
                </a:solidFill>
              </a:rPr>
              <a:t> </a:t>
            </a:r>
            <a:r>
              <a:rPr lang="es-ES" sz="1400" b="1" dirty="0" err="1">
                <a:solidFill>
                  <a:schemeClr val="bg1"/>
                </a:solidFill>
              </a:rPr>
              <a:t>Unit</a:t>
            </a:r>
            <a:endParaRPr lang="es-ES" sz="1400" b="1" dirty="0">
              <a:solidFill>
                <a:schemeClr val="bg1"/>
              </a:solidFill>
            </a:endParaRPr>
          </a:p>
        </p:txBody>
      </p:sp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EA183DA2-2025-1582-7B44-486D31179EDC}"/>
              </a:ext>
            </a:extLst>
          </p:cNvPr>
          <p:cNvGrpSpPr/>
          <p:nvPr/>
        </p:nvGrpSpPr>
        <p:grpSpPr>
          <a:xfrm>
            <a:off x="3909691" y="3150881"/>
            <a:ext cx="2989873" cy="1537838"/>
            <a:chOff x="3909691" y="3150881"/>
            <a:chExt cx="2989873" cy="153783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B9058DF-7994-96D7-0EA8-68EF0D9F4948}"/>
                </a:ext>
              </a:extLst>
            </p:cNvPr>
            <p:cNvSpPr txBox="1"/>
            <p:nvPr/>
          </p:nvSpPr>
          <p:spPr>
            <a:xfrm>
              <a:off x="3909691" y="3797454"/>
              <a:ext cx="1600772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Cyclic stock taking – Batch or serial number and expiry date validation</a:t>
              </a:r>
            </a:p>
          </p:txBody>
        </p:sp>
        <p:sp>
          <p:nvSpPr>
            <p:cNvPr id="67" name="Flecha: arriba y abajo 92">
              <a:extLst>
                <a:ext uri="{FF2B5EF4-FFF2-40B4-BE49-F238E27FC236}">
                  <a16:creationId xmlns:a16="http://schemas.microsoft.com/office/drawing/2014/main" id="{E7BCAB92-E0B5-26E1-1E33-D16E782300D4}"/>
                </a:ext>
              </a:extLst>
            </p:cNvPr>
            <p:cNvSpPr/>
            <p:nvPr/>
          </p:nvSpPr>
          <p:spPr>
            <a:xfrm>
              <a:off x="5879736" y="3150881"/>
              <a:ext cx="433104" cy="619676"/>
            </a:xfrm>
            <a:prstGeom prst="upDown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endParaRPr lang="es-ES" sz="900" dirty="0"/>
            </a:p>
          </p:txBody>
        </p:sp>
        <p:grpSp>
          <p:nvGrpSpPr>
            <p:cNvPr id="151" name="Groupe 150">
              <a:extLst>
                <a:ext uri="{FF2B5EF4-FFF2-40B4-BE49-F238E27FC236}">
                  <a16:creationId xmlns:a16="http://schemas.microsoft.com/office/drawing/2014/main" id="{8198B041-6FB4-8127-D23A-118FAFC10502}"/>
                </a:ext>
              </a:extLst>
            </p:cNvPr>
            <p:cNvGrpSpPr/>
            <p:nvPr/>
          </p:nvGrpSpPr>
          <p:grpSpPr>
            <a:xfrm>
              <a:off x="5481631" y="3705924"/>
              <a:ext cx="1417933" cy="982795"/>
              <a:chOff x="5481631" y="3705924"/>
              <a:chExt cx="1417933" cy="982795"/>
            </a:xfrm>
          </p:grpSpPr>
          <p:grpSp>
            <p:nvGrpSpPr>
              <p:cNvPr id="150" name="Groupe 149">
                <a:extLst>
                  <a:ext uri="{FF2B5EF4-FFF2-40B4-BE49-F238E27FC236}">
                    <a16:creationId xmlns:a16="http://schemas.microsoft.com/office/drawing/2014/main" id="{1343B9A4-902B-DE17-772E-9D477D052C1E}"/>
                  </a:ext>
                </a:extLst>
              </p:cNvPr>
              <p:cNvGrpSpPr/>
              <p:nvPr/>
            </p:nvGrpSpPr>
            <p:grpSpPr>
              <a:xfrm>
                <a:off x="5481631" y="3705924"/>
                <a:ext cx="1229314" cy="896517"/>
                <a:chOff x="5481631" y="3705924"/>
                <a:chExt cx="1229314" cy="896517"/>
              </a:xfrm>
            </p:grpSpPr>
            <p:pic>
              <p:nvPicPr>
                <p:cNvPr id="74" name="Image 73">
                  <a:extLst>
                    <a:ext uri="{FF2B5EF4-FFF2-40B4-BE49-F238E27FC236}">
                      <a16:creationId xmlns:a16="http://schemas.microsoft.com/office/drawing/2014/main" id="{5C38E4AE-A9E5-50F3-6ED4-D05918B52A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rcRect/>
                <a:stretch/>
              </p:blipFill>
              <p:spPr>
                <a:xfrm>
                  <a:off x="5481631" y="3705924"/>
                  <a:ext cx="1229314" cy="896517"/>
                </a:xfrm>
                <a:prstGeom prst="rect">
                  <a:avLst/>
                </a:prstGeom>
              </p:spPr>
            </p:pic>
            <p:grpSp>
              <p:nvGrpSpPr>
                <p:cNvPr id="149" name="Groupe 148">
                  <a:extLst>
                    <a:ext uri="{FF2B5EF4-FFF2-40B4-BE49-F238E27FC236}">
                      <a16:creationId xmlns:a16="http://schemas.microsoft.com/office/drawing/2014/main" id="{1BD7915B-7556-CB9B-39FB-84A8A3D31321}"/>
                    </a:ext>
                  </a:extLst>
                </p:cNvPr>
                <p:cNvGrpSpPr/>
                <p:nvPr/>
              </p:nvGrpSpPr>
              <p:grpSpPr>
                <a:xfrm>
                  <a:off x="5582652" y="3874168"/>
                  <a:ext cx="1026696" cy="637674"/>
                  <a:chOff x="6509083" y="393031"/>
                  <a:chExt cx="1371601" cy="561408"/>
                </a:xfrm>
              </p:grpSpPr>
              <p:grpSp>
                <p:nvGrpSpPr>
                  <p:cNvPr id="148" name="Groupe 147">
                    <a:extLst>
                      <a:ext uri="{FF2B5EF4-FFF2-40B4-BE49-F238E27FC236}">
                        <a16:creationId xmlns:a16="http://schemas.microsoft.com/office/drawing/2014/main" id="{ECCDD8C9-2D86-9386-8064-4966DD897F37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393031"/>
                    <a:ext cx="1371601" cy="45719"/>
                    <a:chOff x="6509083" y="393031"/>
                    <a:chExt cx="1371601" cy="45719"/>
                  </a:xfrm>
                </p:grpSpPr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1334EE36-24A8-EE52-804A-FFBFE90B2D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61715DD4-7108-B776-AEAF-1AB74B8243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1795" y="393031"/>
                      <a:ext cx="507973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7D36DBE0-185A-D947-EBA6-8A7E0F9A35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57925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1" name="Rectangle 110">
                      <a:extLst>
                        <a:ext uri="{FF2B5EF4-FFF2-40B4-BE49-F238E27FC236}">
                          <a16:creationId xmlns:a16="http://schemas.microsoft.com/office/drawing/2014/main" id="{8547C903-7E69-BADA-E8D0-42541E8F11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35990" y="393031"/>
                      <a:ext cx="244694" cy="45719"/>
                    </a:xfrm>
                    <a:prstGeom prst="rect">
                      <a:avLst/>
                    </a:prstGeom>
                    <a:solidFill>
                      <a:schemeClr val="tx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3" name="Groupe 112">
                    <a:extLst>
                      <a:ext uri="{FF2B5EF4-FFF2-40B4-BE49-F238E27FC236}">
                        <a16:creationId xmlns:a16="http://schemas.microsoft.com/office/drawing/2014/main" id="{742A81BF-0D95-4BE7-6D85-8C4B119B9110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47667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D6820015-06AD-9658-55CE-C9B798EE0A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C2BC22B9-0A74-6A07-D1D9-69793A8AC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ED5D5CB8-C5F4-7494-E64A-EABACB2094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7" name="Rectangle 116">
                      <a:extLst>
                        <a:ext uri="{FF2B5EF4-FFF2-40B4-BE49-F238E27FC236}">
                          <a16:creationId xmlns:a16="http://schemas.microsoft.com/office/drawing/2014/main" id="{A22632D9-20F1-7CB1-797E-A374A4DE35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" name="Groupe 117">
                    <a:extLst>
                      <a:ext uri="{FF2B5EF4-FFF2-40B4-BE49-F238E27FC236}">
                        <a16:creationId xmlns:a16="http://schemas.microsoft.com/office/drawing/2014/main" id="{F03978A1-50F4-728D-FCD8-DA16C14D6138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54868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19" name="Rectangle 118">
                      <a:extLst>
                        <a:ext uri="{FF2B5EF4-FFF2-40B4-BE49-F238E27FC236}">
                          <a16:creationId xmlns:a16="http://schemas.microsoft.com/office/drawing/2014/main" id="{E7DA0D1E-C24A-8513-1FCB-56ACB09569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" name="Rectangle 119">
                      <a:extLst>
                        <a:ext uri="{FF2B5EF4-FFF2-40B4-BE49-F238E27FC236}">
                          <a16:creationId xmlns:a16="http://schemas.microsoft.com/office/drawing/2014/main" id="{038A7960-F5CA-4BB7-9C11-64925C64CE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" name="Rectangle 120">
                      <a:extLst>
                        <a:ext uri="{FF2B5EF4-FFF2-40B4-BE49-F238E27FC236}">
                          <a16:creationId xmlns:a16="http://schemas.microsoft.com/office/drawing/2014/main" id="{E0C7CC50-03C4-4312-C4C1-16F5C44947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" name="Rectangle 121">
                      <a:extLst>
                        <a:ext uri="{FF2B5EF4-FFF2-40B4-BE49-F238E27FC236}">
                          <a16:creationId xmlns:a16="http://schemas.microsoft.com/office/drawing/2014/main" id="{19E62C21-50AE-8DA2-7DAF-702C5009F1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3" name="Groupe 122">
                    <a:extLst>
                      <a:ext uri="{FF2B5EF4-FFF2-40B4-BE49-F238E27FC236}">
                        <a16:creationId xmlns:a16="http://schemas.microsoft.com/office/drawing/2014/main" id="{C640B00B-0C7D-D5E1-DB0B-300D796F2F1B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20688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4" name="Rectangle 123">
                      <a:extLst>
                        <a:ext uri="{FF2B5EF4-FFF2-40B4-BE49-F238E27FC236}">
                          <a16:creationId xmlns:a16="http://schemas.microsoft.com/office/drawing/2014/main" id="{8D35E17D-D15A-CFF7-6612-FE76E06F3A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" name="Rectangle 124">
                      <a:extLst>
                        <a:ext uri="{FF2B5EF4-FFF2-40B4-BE49-F238E27FC236}">
                          <a16:creationId xmlns:a16="http://schemas.microsoft.com/office/drawing/2014/main" id="{4A7DBFF0-3A35-8618-7978-0FE868960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7FA19D6B-CA7F-6F85-2EB0-519673E5D9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272421DE-1CB7-A409-E796-663D29CF9D5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28" name="Groupe 127">
                    <a:extLst>
                      <a:ext uri="{FF2B5EF4-FFF2-40B4-BE49-F238E27FC236}">
                        <a16:creationId xmlns:a16="http://schemas.microsoft.com/office/drawing/2014/main" id="{BB2C9D23-33B2-31F4-4F57-3E1ACDD0A67F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692696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29" name="Rectangle 128">
                      <a:extLst>
                        <a:ext uri="{FF2B5EF4-FFF2-40B4-BE49-F238E27FC236}">
                          <a16:creationId xmlns:a16="http://schemas.microsoft.com/office/drawing/2014/main" id="{5C32232E-0CC1-8D60-06A2-84DBFD52D2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" name="Rectangle 129">
                      <a:extLst>
                        <a:ext uri="{FF2B5EF4-FFF2-40B4-BE49-F238E27FC236}">
                          <a16:creationId xmlns:a16="http://schemas.microsoft.com/office/drawing/2014/main" id="{CF1392B4-4419-D191-B922-B6A1133386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1" name="Rectangle 130">
                      <a:extLst>
                        <a:ext uri="{FF2B5EF4-FFF2-40B4-BE49-F238E27FC236}">
                          <a16:creationId xmlns:a16="http://schemas.microsoft.com/office/drawing/2014/main" id="{C695343D-FC0C-3B59-AC0A-BF5BE307DC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2" name="Rectangle 131">
                      <a:extLst>
                        <a:ext uri="{FF2B5EF4-FFF2-40B4-BE49-F238E27FC236}">
                          <a16:creationId xmlns:a16="http://schemas.microsoft.com/office/drawing/2014/main" id="{A36CD319-275F-9099-2EED-AD6206DA32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3" name="Groupe 132">
                    <a:extLst>
                      <a:ext uri="{FF2B5EF4-FFF2-40B4-BE49-F238E27FC236}">
                        <a16:creationId xmlns:a16="http://schemas.microsoft.com/office/drawing/2014/main" id="{8E23AFD0-67DA-00AB-9674-69CA0D7E48C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764704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4" name="Rectangle 133">
                      <a:extLst>
                        <a:ext uri="{FF2B5EF4-FFF2-40B4-BE49-F238E27FC236}">
                          <a16:creationId xmlns:a16="http://schemas.microsoft.com/office/drawing/2014/main" id="{65351C51-1E3E-677A-D399-A89A4B726D2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5" name="Rectangle 134">
                      <a:extLst>
                        <a:ext uri="{FF2B5EF4-FFF2-40B4-BE49-F238E27FC236}">
                          <a16:creationId xmlns:a16="http://schemas.microsoft.com/office/drawing/2014/main" id="{999E5F72-567D-AECD-2F21-390EB94D40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6" name="Rectangle 135">
                      <a:extLst>
                        <a:ext uri="{FF2B5EF4-FFF2-40B4-BE49-F238E27FC236}">
                          <a16:creationId xmlns:a16="http://schemas.microsoft.com/office/drawing/2014/main" id="{8C4B3590-890B-A808-3CE6-0C42C5B7B9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7" name="Rectangle 136">
                      <a:extLst>
                        <a:ext uri="{FF2B5EF4-FFF2-40B4-BE49-F238E27FC236}">
                          <a16:creationId xmlns:a16="http://schemas.microsoft.com/office/drawing/2014/main" id="{76BAA913-9D95-57E8-ADBE-588ECAAB8A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38" name="Groupe 137">
                    <a:extLst>
                      <a:ext uri="{FF2B5EF4-FFF2-40B4-BE49-F238E27FC236}">
                        <a16:creationId xmlns:a16="http://schemas.microsoft.com/office/drawing/2014/main" id="{35691D15-E9EB-CEBD-4CB8-1931E1C3FF2A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836712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9F02049F-94F5-3916-2521-E4283A1B3F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62BAE55B-3CB5-DB04-9D5D-1D1D743D7E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0CE8D9A-5F24-A45B-3055-87865AAF44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" name="Rectangle 141">
                      <a:extLst>
                        <a:ext uri="{FF2B5EF4-FFF2-40B4-BE49-F238E27FC236}">
                          <a16:creationId xmlns:a16="http://schemas.microsoft.com/office/drawing/2014/main" id="{FF77CF0D-4EAF-CD88-F7BA-9B25318477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3" name="Groupe 142">
                    <a:extLst>
                      <a:ext uri="{FF2B5EF4-FFF2-40B4-BE49-F238E27FC236}">
                        <a16:creationId xmlns:a16="http://schemas.microsoft.com/office/drawing/2014/main" id="{46D2EA75-E3BD-F825-9CCF-06AB78BBA015}"/>
                      </a:ext>
                    </a:extLst>
                  </p:cNvPr>
                  <p:cNvGrpSpPr/>
                  <p:nvPr/>
                </p:nvGrpSpPr>
                <p:grpSpPr>
                  <a:xfrm>
                    <a:off x="6509083" y="908720"/>
                    <a:ext cx="1371601" cy="45719"/>
                    <a:chOff x="6509083" y="393031"/>
                    <a:chExt cx="1775956" cy="104274"/>
                  </a:xfrm>
                </p:grpSpPr>
                <p:sp>
                  <p:nvSpPr>
                    <p:cNvPr id="144" name="Rectangle 143">
                      <a:extLst>
                        <a:ext uri="{FF2B5EF4-FFF2-40B4-BE49-F238E27FC236}">
                          <a16:creationId xmlns:a16="http://schemas.microsoft.com/office/drawing/2014/main" id="{6B232024-E4CC-06B0-2F74-01A8BF3B87D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09083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" name="Rectangle 144">
                      <a:extLst>
                        <a:ext uri="{FF2B5EF4-FFF2-40B4-BE49-F238E27FC236}">
                          <a16:creationId xmlns:a16="http://schemas.microsoft.com/office/drawing/2014/main" id="{9BC0A5EC-36EC-2C39-46DD-589025DCFF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88088" y="393031"/>
                      <a:ext cx="657726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" name="Rectangle 145">
                      <a:extLst>
                        <a:ext uri="{FF2B5EF4-FFF2-40B4-BE49-F238E27FC236}">
                          <a16:creationId xmlns:a16="http://schemas.microsoft.com/office/drawing/2014/main" id="{B9912249-3865-1F14-D338-A2A90A0F6F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0816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" name="Rectangle 146">
                      <a:extLst>
                        <a:ext uri="{FF2B5EF4-FFF2-40B4-BE49-F238E27FC236}">
                          <a16:creationId xmlns:a16="http://schemas.microsoft.com/office/drawing/2014/main" id="{800B89DA-ECCA-6DD5-F96E-DC7B16AE6D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68208" y="393031"/>
                      <a:ext cx="316831" cy="104274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pic>
            <p:nvPicPr>
              <p:cNvPr id="79" name="Image 78" descr="Une image contenant Graphique, symbole, cercle, logo&#10;&#10;Description générée automatiquement">
                <a:extLst>
                  <a:ext uri="{FF2B5EF4-FFF2-40B4-BE49-F238E27FC236}">
                    <a16:creationId xmlns:a16="http://schemas.microsoft.com/office/drawing/2014/main" id="{E790FB96-F1D5-5686-4A15-961EBA3BDE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82983" y="4272138"/>
                <a:ext cx="416581" cy="416581"/>
              </a:xfrm>
              <a:prstGeom prst="rect">
                <a:avLst/>
              </a:prstGeom>
            </p:spPr>
          </p:pic>
        </p:grpSp>
      </p:grpSp>
      <p:grpSp>
        <p:nvGrpSpPr>
          <p:cNvPr id="166" name="Groupe 165">
            <a:extLst>
              <a:ext uri="{FF2B5EF4-FFF2-40B4-BE49-F238E27FC236}">
                <a16:creationId xmlns:a16="http://schemas.microsoft.com/office/drawing/2014/main" id="{9F2B2EDB-E3C6-E49F-4EC2-2BF2FBC509CC}"/>
              </a:ext>
            </a:extLst>
          </p:cNvPr>
          <p:cNvGrpSpPr/>
          <p:nvPr/>
        </p:nvGrpSpPr>
        <p:grpSpPr>
          <a:xfrm>
            <a:off x="420502" y="3608325"/>
            <a:ext cx="2031049" cy="1050833"/>
            <a:chOff x="420502" y="3608325"/>
            <a:chExt cx="2031049" cy="1050833"/>
          </a:xfrm>
        </p:grpSpPr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ADEF698F-F3CB-723F-56B5-7B6CFE200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973608" y="3608325"/>
              <a:ext cx="850979" cy="620604"/>
            </a:xfrm>
            <a:prstGeom prst="rect">
              <a:avLst/>
            </a:prstGeom>
          </p:spPr>
        </p:pic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158C36C-851E-D91E-DB7A-24003E764402}"/>
                </a:ext>
              </a:extLst>
            </p:cNvPr>
            <p:cNvSpPr txBox="1"/>
            <p:nvPr/>
          </p:nvSpPr>
          <p:spPr>
            <a:xfrm>
              <a:off x="870127" y="3727676"/>
              <a:ext cx="101094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EDI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8427BF5A-AE6B-23CD-07FF-6BE5FC2F4F39}"/>
                </a:ext>
              </a:extLst>
            </p:cNvPr>
            <p:cNvSpPr txBox="1"/>
            <p:nvPr/>
          </p:nvSpPr>
          <p:spPr>
            <a:xfrm>
              <a:off x="420502" y="4259048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sent to supplier via EDI </a:t>
              </a:r>
            </a:p>
          </p:txBody>
        </p:sp>
        <p:pic>
          <p:nvPicPr>
            <p:cNvPr id="29" name="Image 28" descr="Une image contenant capture d’écran, triangle, Graphique, étoile&#10;&#10;Description générée automatiquement">
              <a:extLst>
                <a:ext uri="{FF2B5EF4-FFF2-40B4-BE49-F238E27FC236}">
                  <a16:creationId xmlns:a16="http://schemas.microsoft.com/office/drawing/2014/main" id="{82CB4AF5-31E2-273C-D4A2-4F423EAE5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62424" y="3980869"/>
              <a:ext cx="278671" cy="324036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C570A894-63A5-06E0-1E4C-742BE4C418DC}"/>
              </a:ext>
            </a:extLst>
          </p:cNvPr>
          <p:cNvGrpSpPr/>
          <p:nvPr/>
        </p:nvGrpSpPr>
        <p:grpSpPr>
          <a:xfrm>
            <a:off x="6737684" y="1556847"/>
            <a:ext cx="2201859" cy="2107303"/>
            <a:chOff x="6737684" y="1556847"/>
            <a:chExt cx="2201859" cy="2107303"/>
          </a:xfrm>
        </p:grpSpPr>
        <p:sp>
          <p:nvSpPr>
            <p:cNvPr id="61" name="Flèche vers la droite 60">
              <a:extLst>
                <a:ext uri="{FF2B5EF4-FFF2-40B4-BE49-F238E27FC236}">
                  <a16:creationId xmlns:a16="http://schemas.microsoft.com/office/drawing/2014/main" id="{2EBA2403-10BB-D17B-0E58-7E66260CDCF9}"/>
                </a:ext>
              </a:extLst>
            </p:cNvPr>
            <p:cNvSpPr/>
            <p:nvPr/>
          </p:nvSpPr>
          <p:spPr>
            <a:xfrm>
              <a:off x="6737684" y="1824657"/>
              <a:ext cx="850700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E88224B5-4A58-F411-7B37-CF5B44ADF60E}"/>
                </a:ext>
              </a:extLst>
            </p:cNvPr>
            <p:cNvSpPr txBox="1"/>
            <p:nvPr/>
          </p:nvSpPr>
          <p:spPr>
            <a:xfrm>
              <a:off x="7453557" y="2956264"/>
              <a:ext cx="141263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Products transferred to other locations (internal/external)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3FC94984-686C-02AA-D25B-A2DA8F7DF9CA}"/>
                </a:ext>
              </a:extLst>
            </p:cNvPr>
            <p:cNvSpPr txBox="1"/>
            <p:nvPr/>
          </p:nvSpPr>
          <p:spPr>
            <a:xfrm>
              <a:off x="742895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  <p:pic>
          <p:nvPicPr>
            <p:cNvPr id="3" name="Image 2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35FAE58D-52CB-D285-D640-1A09D4C5F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183033" y="1556847"/>
              <a:ext cx="512233" cy="879436"/>
            </a:xfrm>
            <a:prstGeom prst="rect">
              <a:avLst/>
            </a:prstGeom>
          </p:spPr>
        </p:pic>
        <p:pic>
          <p:nvPicPr>
            <p:cNvPr id="4" name="Image 3" descr="Une image contenant capture d’écran, Rectangle, carré, fenêtre&#10;&#10;Description générée automatiquement">
              <a:extLst>
                <a:ext uri="{FF2B5EF4-FFF2-40B4-BE49-F238E27FC236}">
                  <a16:creationId xmlns:a16="http://schemas.microsoft.com/office/drawing/2014/main" id="{190D5316-F2FB-965D-8926-9A9734EE2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608168" y="1556847"/>
              <a:ext cx="512233" cy="879436"/>
            </a:xfrm>
            <a:prstGeom prst="rect">
              <a:avLst/>
            </a:prstGeom>
          </p:spPr>
        </p:pic>
      </p:grpSp>
      <p:grpSp>
        <p:nvGrpSpPr>
          <p:cNvPr id="163" name="Groupe 162">
            <a:extLst>
              <a:ext uri="{FF2B5EF4-FFF2-40B4-BE49-F238E27FC236}">
                <a16:creationId xmlns:a16="http://schemas.microsoft.com/office/drawing/2014/main" id="{64E19FF7-D5C2-8F51-F037-D80F3D548353}"/>
              </a:ext>
            </a:extLst>
          </p:cNvPr>
          <p:cNvGrpSpPr/>
          <p:nvPr/>
        </p:nvGrpSpPr>
        <p:grpSpPr>
          <a:xfrm>
            <a:off x="4050263" y="1434788"/>
            <a:ext cx="3070008" cy="1773796"/>
            <a:chOff x="4050263" y="1434788"/>
            <a:chExt cx="3070008" cy="1773796"/>
          </a:xfrm>
        </p:grpSpPr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4826B540-A215-2701-2E5F-47A71D856ED3}"/>
                </a:ext>
              </a:extLst>
            </p:cNvPr>
            <p:cNvSpPr/>
            <p:nvPr/>
          </p:nvSpPr>
          <p:spPr>
            <a:xfrm>
              <a:off x="4050263" y="1824657"/>
              <a:ext cx="1290609" cy="460970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A454D7-5567-A97A-3B28-6920478305A9}"/>
                </a:ext>
              </a:extLst>
            </p:cNvPr>
            <p:cNvSpPr txBox="1"/>
            <p:nvPr/>
          </p:nvSpPr>
          <p:spPr>
            <a:xfrm>
              <a:off x="5089222" y="2962363"/>
              <a:ext cx="203104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Stocks held in storage</a:t>
              </a:r>
            </a:p>
          </p:txBody>
        </p: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ECE0900F-EC2B-2640-EF7F-31413321B920}"/>
                </a:ext>
              </a:extLst>
            </p:cNvPr>
            <p:cNvGrpSpPr/>
            <p:nvPr/>
          </p:nvGrpSpPr>
          <p:grpSpPr>
            <a:xfrm>
              <a:off x="5442346" y="1434788"/>
              <a:ext cx="1443911" cy="1017465"/>
              <a:chOff x="5441058" y="3675446"/>
              <a:chExt cx="1443911" cy="1017465"/>
            </a:xfrm>
          </p:grpSpPr>
          <p:pic>
            <p:nvPicPr>
              <p:cNvPr id="76" name="Image 75" descr="Une image contenant capture d’écran, carré, Rectangle, texte&#10;&#10;Description générée automatiquement">
                <a:extLst>
                  <a:ext uri="{FF2B5EF4-FFF2-40B4-BE49-F238E27FC236}">
                    <a16:creationId xmlns:a16="http://schemas.microsoft.com/office/drawing/2014/main" id="{65F5736A-9AD5-25E0-55F3-E829A8C70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41058" y="3675446"/>
                <a:ext cx="1317052" cy="1017465"/>
              </a:xfrm>
              <a:prstGeom prst="rect">
                <a:avLst/>
              </a:prstGeom>
            </p:spPr>
          </p:pic>
          <p:pic>
            <p:nvPicPr>
              <p:cNvPr id="58" name="Image 57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AFCAD3F-AC52-68B9-D446-570FE0E6DE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51961" y="4283671"/>
                <a:ext cx="533008" cy="382068"/>
              </a:xfrm>
              <a:prstGeom prst="rect">
                <a:avLst/>
              </a:prstGeom>
            </p:spPr>
          </p:pic>
        </p:grp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048DCD34-B10E-F604-519E-45FF1DA06B16}"/>
                </a:ext>
              </a:extLst>
            </p:cNvPr>
            <p:cNvSpPr txBox="1"/>
            <p:nvPr/>
          </p:nvSpPr>
          <p:spPr>
            <a:xfrm>
              <a:off x="5340993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  <p:grpSp>
        <p:nvGrpSpPr>
          <p:cNvPr id="164" name="Groupe 163">
            <a:extLst>
              <a:ext uri="{FF2B5EF4-FFF2-40B4-BE49-F238E27FC236}">
                <a16:creationId xmlns:a16="http://schemas.microsoft.com/office/drawing/2014/main" id="{88F76DFD-D950-A15F-23EE-1D086679CCBF}"/>
              </a:ext>
            </a:extLst>
          </p:cNvPr>
          <p:cNvGrpSpPr/>
          <p:nvPr/>
        </p:nvGrpSpPr>
        <p:grpSpPr>
          <a:xfrm>
            <a:off x="2063068" y="1824657"/>
            <a:ext cx="3026154" cy="1583298"/>
            <a:chOff x="2063068" y="1824657"/>
            <a:chExt cx="3026154" cy="1583298"/>
          </a:xfrm>
        </p:grpSpPr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6F3D3CC9-3A78-8D15-9AA8-DBD95F70DA7F}"/>
                </a:ext>
              </a:extLst>
            </p:cNvPr>
            <p:cNvSpPr txBox="1"/>
            <p:nvPr/>
          </p:nvSpPr>
          <p:spPr>
            <a:xfrm>
              <a:off x="3058173" y="3007845"/>
              <a:ext cx="203104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ORDER received and receipted at hospital</a:t>
              </a:r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639563B5-8433-D608-17F0-F7D33AA218DC}"/>
                </a:ext>
              </a:extLst>
            </p:cNvPr>
            <p:cNvGrpSpPr/>
            <p:nvPr/>
          </p:nvGrpSpPr>
          <p:grpSpPr>
            <a:xfrm>
              <a:off x="3460997" y="1835259"/>
              <a:ext cx="1252400" cy="710894"/>
              <a:chOff x="3347639" y="3011424"/>
              <a:chExt cx="1663273" cy="944117"/>
            </a:xfrm>
          </p:grpSpPr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8632C153-C7C8-E4B1-0F67-98033AFA78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956708" y="3021326"/>
                <a:ext cx="813005" cy="826708"/>
              </a:xfrm>
              <a:prstGeom prst="rect">
                <a:avLst/>
              </a:prstGeom>
            </p:spPr>
          </p:pic>
          <p:pic>
            <p:nvPicPr>
              <p:cNvPr id="42" name="Image 41" descr="Une image contenant texte&#10;&#10;Description générée automatiquement">
                <a:extLst>
                  <a:ext uri="{FF2B5EF4-FFF2-40B4-BE49-F238E27FC236}">
                    <a16:creationId xmlns:a16="http://schemas.microsoft.com/office/drawing/2014/main" id="{E61061DA-F4C8-3B59-C799-65A3E2199C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47639" y="3011424"/>
                <a:ext cx="1063596" cy="852198"/>
              </a:xfrm>
              <a:prstGeom prst="rect">
                <a:avLst/>
              </a:prstGeom>
            </p:spPr>
          </p:pic>
          <p:pic>
            <p:nvPicPr>
              <p:cNvPr id="47" name="Image 4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A2838483-5D48-81FD-F407-E0C98907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03090" y="3519846"/>
                <a:ext cx="607822" cy="435695"/>
              </a:xfrm>
              <a:prstGeom prst="rect">
                <a:avLst/>
              </a:prstGeom>
            </p:spPr>
          </p:pic>
        </p:grp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B0C74862-01D6-EBAD-F048-E0644103B09C}"/>
                </a:ext>
              </a:extLst>
            </p:cNvPr>
            <p:cNvSpPr/>
            <p:nvPr/>
          </p:nvSpPr>
          <p:spPr>
            <a:xfrm>
              <a:off x="2063068" y="1824657"/>
              <a:ext cx="1194010" cy="460970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EAC59D66-4E74-1C8B-27C1-C42B79706BC3}"/>
                </a:ext>
              </a:extLst>
            </p:cNvPr>
            <p:cNvSpPr txBox="1"/>
            <p:nvPr/>
          </p:nvSpPr>
          <p:spPr>
            <a:xfrm>
              <a:off x="3325906" y="2602454"/>
              <a:ext cx="1510590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</a:t>
              </a:r>
              <a:b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</a:b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GSRN(+SRIN)/SSCC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72192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475</TotalTime>
  <Words>1279</Words>
  <Application>Microsoft Macintosh PowerPoint</Application>
  <PresentationFormat>Grand écran</PresentationFormat>
  <Paragraphs>182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Verdana</vt:lpstr>
      <vt:lpstr>Thème Office 2013 – 2022</vt:lpstr>
      <vt:lpstr>Definition of business process</vt:lpstr>
      <vt:lpstr>Inventory/stock management</vt:lpstr>
      <vt:lpstr>Inventory/stock management</vt:lpstr>
      <vt:lpstr>Inventory/stock management</vt:lpstr>
      <vt:lpstr>Inventory/stock management</vt:lpstr>
      <vt:lpstr>Inventory/stock management</vt:lpstr>
      <vt:lpstr>Inventory/stock management</vt:lpstr>
      <vt:lpstr>Inventory/stock management</vt:lpstr>
      <vt:lpstr>Inventory/stock management</vt:lpstr>
      <vt:lpstr>Inventory/stock management</vt:lpstr>
      <vt:lpstr>Inventory/stock management</vt:lpstr>
      <vt:lpstr>Inventory/stock management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63</cp:revision>
  <dcterms:created xsi:type="dcterms:W3CDTF">2023-01-10T11:12:26Z</dcterms:created>
  <dcterms:modified xsi:type="dcterms:W3CDTF">2024-06-05T14:46:13Z</dcterms:modified>
</cp:coreProperties>
</file>