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2" r:id="rId2"/>
    <p:sldId id="284" r:id="rId3"/>
    <p:sldId id="283" r:id="rId4"/>
    <p:sldId id="282" r:id="rId5"/>
    <p:sldId id="281" r:id="rId6"/>
    <p:sldId id="280" r:id="rId7"/>
    <p:sldId id="279" r:id="rId8"/>
    <p:sldId id="278" r:id="rId9"/>
    <p:sldId id="277" r:id="rId10"/>
    <p:sldId id="276" r:id="rId11"/>
    <p:sldId id="275" r:id="rId12"/>
    <p:sldId id="274" r:id="rId13"/>
    <p:sldId id="264"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745736F-2991-90E5-F095-2F64FDBD429E}" name="Julien Degobert" initials="JD" userId="S::julien.degobert@gs1.org::f6bc3d54-ecf3-434d-92e6-b060041aa94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CFE3"/>
    <a:srgbClr val="F6B7CC"/>
    <a:srgbClr val="FCE0A6"/>
    <a:srgbClr val="CCE3AA"/>
    <a:srgbClr val="99E2F3"/>
    <a:srgbClr val="22336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270"/>
    <p:restoredTop sz="96327"/>
  </p:normalViewPr>
  <p:slideViewPr>
    <p:cSldViewPr snapToGrid="0">
      <p:cViewPr varScale="1">
        <p:scale>
          <a:sx n="119" d="100"/>
          <a:sy n="119" d="100"/>
        </p:scale>
        <p:origin x="216"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3AE1D0-CC12-98B5-93B8-0EE46D71846F}"/>
              </a:ext>
            </a:extLst>
          </p:cNvPr>
          <p:cNvSpPr>
            <a:spLocks noGrp="1"/>
          </p:cNvSpPr>
          <p:nvPr>
            <p:ph type="ctrTitle"/>
          </p:nvPr>
        </p:nvSpPr>
        <p:spPr>
          <a:xfrm>
            <a:off x="1524000" y="1122363"/>
            <a:ext cx="9144000" cy="2387600"/>
          </a:xfrm>
        </p:spPr>
        <p:txBody>
          <a:bodyPr anchor="b"/>
          <a:lstStyle>
            <a:lvl1pPr algn="ctr">
              <a:defRPr sz="6000">
                <a:latin typeface="Verdana" panose="020B0604030504040204" pitchFamily="34" charset="0"/>
                <a:ea typeface="Verdana" panose="020B0604030504040204" pitchFamily="34" charset="0"/>
                <a:cs typeface="Verdana" panose="020B0604030504040204" pitchFamily="34" charset="0"/>
              </a:defRPr>
            </a:lvl1pPr>
          </a:lstStyle>
          <a:p>
            <a:r>
              <a:rPr lang="fr-FR"/>
              <a:t>Modifiez le style du titre</a:t>
            </a:r>
          </a:p>
        </p:txBody>
      </p:sp>
      <p:sp>
        <p:nvSpPr>
          <p:cNvPr id="3" name="Sous-titre 2">
            <a:extLst>
              <a:ext uri="{FF2B5EF4-FFF2-40B4-BE49-F238E27FC236}">
                <a16:creationId xmlns:a16="http://schemas.microsoft.com/office/drawing/2014/main" id="{E6937AF5-455E-5ADC-031C-BDA465A61C8E}"/>
              </a:ext>
            </a:extLst>
          </p:cNvPr>
          <p:cNvSpPr>
            <a:spLocks noGrp="1"/>
          </p:cNvSpPr>
          <p:nvPr>
            <p:ph type="subTitle" idx="1"/>
          </p:nvPr>
        </p:nvSpPr>
        <p:spPr>
          <a:xfrm>
            <a:off x="1524000" y="3602038"/>
            <a:ext cx="9144000" cy="1655762"/>
          </a:xfrm>
        </p:spPr>
        <p:txBody>
          <a:bodyPr/>
          <a:lstStyle>
            <a:lvl1pPr marL="0" indent="0" algn="ctr">
              <a:buNone/>
              <a:defRPr sz="2400">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Tree>
    <p:extLst>
      <p:ext uri="{BB962C8B-B14F-4D97-AF65-F5344CB8AC3E}">
        <p14:creationId xmlns:p14="http://schemas.microsoft.com/office/powerpoint/2010/main" val="4166141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troduction">
    <p:bg>
      <p:bgPr>
        <a:solidFill>
          <a:schemeClr val="bg1"/>
        </a:solidFill>
        <a:effectLst/>
      </p:bgPr>
    </p:bg>
    <p:spTree>
      <p:nvGrpSpPr>
        <p:cNvPr id="1" name=""/>
        <p:cNvGrpSpPr/>
        <p:nvPr/>
      </p:nvGrpSpPr>
      <p:grpSpPr>
        <a:xfrm>
          <a:off x="0" y="0"/>
          <a:ext cx="0" cy="0"/>
          <a:chOff x="0" y="0"/>
          <a:chExt cx="0" cy="0"/>
        </a:xfrm>
      </p:grpSpPr>
      <p:sp>
        <p:nvSpPr>
          <p:cNvPr id="5" name="Rectangle : coins arrondis 4">
            <a:extLst>
              <a:ext uri="{FF2B5EF4-FFF2-40B4-BE49-F238E27FC236}">
                <a16:creationId xmlns:a16="http://schemas.microsoft.com/office/drawing/2014/main" id="{C4FE6465-8B13-DC94-424A-FA0CC0B051FA}"/>
              </a:ext>
            </a:extLst>
          </p:cNvPr>
          <p:cNvSpPr/>
          <p:nvPr userDrawn="1"/>
        </p:nvSpPr>
        <p:spPr>
          <a:xfrm>
            <a:off x="0" y="0"/>
            <a:ext cx="12192000" cy="6858000"/>
          </a:xfrm>
          <a:prstGeom prst="roundRect">
            <a:avLst>
              <a:gd name="adj" fmla="val 2346"/>
            </a:avLst>
          </a:prstGeom>
          <a:solidFill>
            <a:srgbClr val="C6E5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6A54DB19-1A23-C988-05D4-30DDBDF2A423}"/>
              </a:ext>
            </a:extLst>
          </p:cNvPr>
          <p:cNvSpPr>
            <a:spLocks noGrp="1"/>
          </p:cNvSpPr>
          <p:nvPr>
            <p:ph type="title"/>
          </p:nvPr>
        </p:nvSpPr>
        <p:spPr>
          <a:xfrm>
            <a:off x="838200" y="365126"/>
            <a:ext cx="10515600" cy="862096"/>
          </a:xfrm>
        </p:spPr>
        <p:txBody>
          <a:bodyPr anchor="t" anchorCtr="0"/>
          <a:lstStyle>
            <a:lvl1pPr>
              <a:defRPr>
                <a:solidFill>
                  <a:schemeClr val="accent2">
                    <a:lumMod val="50000"/>
                  </a:schemeClr>
                </a:solidFill>
                <a:effectLst/>
              </a:defRPr>
            </a:lvl1pPr>
          </a:lstStyle>
          <a:p>
            <a:r>
              <a:rPr lang="fr-FR" dirty="0"/>
              <a:t>Modifiez le style du titre</a:t>
            </a:r>
          </a:p>
        </p:txBody>
      </p:sp>
      <p:sp>
        <p:nvSpPr>
          <p:cNvPr id="3" name="Espace réservé du contenu 2">
            <a:extLst>
              <a:ext uri="{FF2B5EF4-FFF2-40B4-BE49-F238E27FC236}">
                <a16:creationId xmlns:a16="http://schemas.microsoft.com/office/drawing/2014/main" id="{1D17F212-8942-1095-1F81-FDF2A0E06BFE}"/>
              </a:ext>
            </a:extLst>
          </p:cNvPr>
          <p:cNvSpPr>
            <a:spLocks noGrp="1"/>
          </p:cNvSpPr>
          <p:nvPr>
            <p:ph idx="1"/>
          </p:nvPr>
        </p:nvSpPr>
        <p:spPr>
          <a:xfrm>
            <a:off x="838200" y="1592348"/>
            <a:ext cx="10515600" cy="5041815"/>
          </a:xfrm>
        </p:spPr>
        <p:txBody>
          <a:bodyPr>
            <a:noAutofit/>
          </a:bodyPr>
          <a:lstStyle>
            <a:lvl1pPr>
              <a:lnSpc>
                <a:spcPct val="100000"/>
              </a:lnSpc>
              <a:spcBef>
                <a:spcPts val="1500"/>
              </a:spcBef>
              <a:defRPr sz="2000"/>
            </a:lvl1pPr>
            <a:lvl2pPr>
              <a:spcBef>
                <a:spcPts val="1500"/>
              </a:spcBef>
              <a:defRPr sz="2000"/>
            </a:lvl2pPr>
            <a:lvl3pPr>
              <a:spcBef>
                <a:spcPts val="1500"/>
              </a:spcBef>
              <a:defRPr/>
            </a:lvl3pPr>
            <a:lvl4pPr>
              <a:spcBef>
                <a:spcPts val="1500"/>
              </a:spcBef>
              <a:defRPr/>
            </a:lvl4pPr>
            <a:lvl5pPr>
              <a:spcBef>
                <a:spcPts val="1500"/>
              </a:spcBef>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936230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enefits 1 col">
    <p:bg>
      <p:bgPr>
        <a:solidFill>
          <a:schemeClr val="bg1"/>
        </a:solidFill>
        <a:effectLst/>
      </p:bgPr>
    </p:bg>
    <p:spTree>
      <p:nvGrpSpPr>
        <p:cNvPr id="1" name=""/>
        <p:cNvGrpSpPr/>
        <p:nvPr/>
      </p:nvGrpSpPr>
      <p:grpSpPr>
        <a:xfrm>
          <a:off x="0" y="0"/>
          <a:ext cx="0" cy="0"/>
          <a:chOff x="0" y="0"/>
          <a:chExt cx="0" cy="0"/>
        </a:xfrm>
      </p:grpSpPr>
      <p:sp>
        <p:nvSpPr>
          <p:cNvPr id="4" name="Rectangle : coins arrondis 3">
            <a:extLst>
              <a:ext uri="{FF2B5EF4-FFF2-40B4-BE49-F238E27FC236}">
                <a16:creationId xmlns:a16="http://schemas.microsoft.com/office/drawing/2014/main" id="{236D9DC1-8056-2BE0-7384-D195785D08EF}"/>
              </a:ext>
            </a:extLst>
          </p:cNvPr>
          <p:cNvSpPr/>
          <p:nvPr userDrawn="1"/>
        </p:nvSpPr>
        <p:spPr>
          <a:xfrm>
            <a:off x="0" y="0"/>
            <a:ext cx="12192000" cy="6858000"/>
          </a:xfrm>
          <a:prstGeom prst="roundRect">
            <a:avLst>
              <a:gd name="adj" fmla="val 2346"/>
            </a:avLst>
          </a:prstGeom>
          <a:solidFill>
            <a:srgbClr val="C6E5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6A54DB19-1A23-C988-05D4-30DDBDF2A423}"/>
              </a:ext>
            </a:extLst>
          </p:cNvPr>
          <p:cNvSpPr>
            <a:spLocks noGrp="1"/>
          </p:cNvSpPr>
          <p:nvPr>
            <p:ph type="title"/>
          </p:nvPr>
        </p:nvSpPr>
        <p:spPr>
          <a:xfrm>
            <a:off x="838200" y="365126"/>
            <a:ext cx="10515600" cy="862096"/>
          </a:xfrm>
        </p:spPr>
        <p:txBody>
          <a:bodyPr anchor="t" anchorCtr="0"/>
          <a:lstStyle>
            <a:lvl1pPr>
              <a:defRPr>
                <a:solidFill>
                  <a:schemeClr val="accent2">
                    <a:lumMod val="50000"/>
                  </a:schemeClr>
                </a:solidFill>
                <a:effectLst/>
              </a:defRPr>
            </a:lvl1pPr>
          </a:lstStyle>
          <a:p>
            <a:r>
              <a:rPr lang="fr-FR" dirty="0"/>
              <a:t>Modifiez le style du titre</a:t>
            </a:r>
          </a:p>
        </p:txBody>
      </p:sp>
      <p:sp>
        <p:nvSpPr>
          <p:cNvPr id="3" name="Espace réservé du contenu 2">
            <a:extLst>
              <a:ext uri="{FF2B5EF4-FFF2-40B4-BE49-F238E27FC236}">
                <a16:creationId xmlns:a16="http://schemas.microsoft.com/office/drawing/2014/main" id="{1D17F212-8942-1095-1F81-FDF2A0E06BFE}"/>
              </a:ext>
            </a:extLst>
          </p:cNvPr>
          <p:cNvSpPr>
            <a:spLocks noGrp="1"/>
          </p:cNvSpPr>
          <p:nvPr>
            <p:ph idx="1"/>
          </p:nvPr>
        </p:nvSpPr>
        <p:spPr>
          <a:xfrm>
            <a:off x="838200" y="2286000"/>
            <a:ext cx="10515600" cy="4348163"/>
          </a:xfrm>
        </p:spPr>
        <p:txBody>
          <a:bodyPr>
            <a:noAutofit/>
          </a:bodyPr>
          <a:lstStyle>
            <a:lvl1pPr>
              <a:lnSpc>
                <a:spcPct val="100000"/>
              </a:lnSpc>
              <a:spcBef>
                <a:spcPts val="1500"/>
              </a:spcBef>
              <a:defRPr sz="2000"/>
            </a:lvl1pPr>
            <a:lvl2pPr>
              <a:spcBef>
                <a:spcPts val="1500"/>
              </a:spcBef>
              <a:defRPr sz="2000"/>
            </a:lvl2pPr>
            <a:lvl3pPr>
              <a:spcBef>
                <a:spcPts val="1500"/>
              </a:spcBef>
              <a:defRPr/>
            </a:lvl3pPr>
            <a:lvl4pPr>
              <a:spcBef>
                <a:spcPts val="1500"/>
              </a:spcBef>
              <a:defRPr/>
            </a:lvl4pPr>
            <a:lvl5pPr>
              <a:spcBef>
                <a:spcPts val="1500"/>
              </a:spcBef>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9" name="Espace réservé du texte 8">
            <a:extLst>
              <a:ext uri="{FF2B5EF4-FFF2-40B4-BE49-F238E27FC236}">
                <a16:creationId xmlns:a16="http://schemas.microsoft.com/office/drawing/2014/main" id="{00798327-9F12-FE54-89F8-8202DB546A36}"/>
              </a:ext>
            </a:extLst>
          </p:cNvPr>
          <p:cNvSpPr>
            <a:spLocks noGrp="1"/>
          </p:cNvSpPr>
          <p:nvPr>
            <p:ph type="body" sz="quarter" idx="10" hasCustomPrompt="1"/>
          </p:nvPr>
        </p:nvSpPr>
        <p:spPr>
          <a:xfrm>
            <a:off x="838200" y="1227138"/>
            <a:ext cx="10515600" cy="1058862"/>
          </a:xfrm>
        </p:spPr>
        <p:txBody>
          <a:bodyPr anchor="ctr" anchorCtr="0">
            <a:noAutofit/>
          </a:bodyPr>
          <a:lstStyle>
            <a:lvl1pPr>
              <a:defRPr sz="2000" b="1"/>
            </a:lvl1pPr>
          </a:lstStyle>
          <a:p>
            <a:pPr lvl="0"/>
            <a:r>
              <a:rPr lang="fr-FR" dirty="0"/>
              <a:t>Sous-titre</a:t>
            </a:r>
          </a:p>
        </p:txBody>
      </p:sp>
    </p:spTree>
    <p:extLst>
      <p:ext uri="{BB962C8B-B14F-4D97-AF65-F5344CB8AC3E}">
        <p14:creationId xmlns:p14="http://schemas.microsoft.com/office/powerpoint/2010/main" val="1164673698"/>
      </p:ext>
    </p:extLst>
  </p:cSld>
  <p:clrMapOvr>
    <a:masterClrMapping/>
  </p:clrMapOvr>
  <p:extLst>
    <p:ext uri="{DCECCB84-F9BA-43D5-87BE-67443E8EF086}">
      <p15:sldGuideLst xmlns:p15="http://schemas.microsoft.com/office/powerpoint/2012/main">
        <p15:guide id="1" orient="horz" pos="1162"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enefits 2 cols">
    <p:bg>
      <p:bgPr>
        <a:solidFill>
          <a:schemeClr val="bg1"/>
        </a:solidFill>
        <a:effectLst/>
      </p:bgPr>
    </p:bg>
    <p:spTree>
      <p:nvGrpSpPr>
        <p:cNvPr id="1" name=""/>
        <p:cNvGrpSpPr/>
        <p:nvPr/>
      </p:nvGrpSpPr>
      <p:grpSpPr>
        <a:xfrm>
          <a:off x="0" y="0"/>
          <a:ext cx="0" cy="0"/>
          <a:chOff x="0" y="0"/>
          <a:chExt cx="0" cy="0"/>
        </a:xfrm>
      </p:grpSpPr>
      <p:sp>
        <p:nvSpPr>
          <p:cNvPr id="4" name="Rectangle : coins arrondis 3">
            <a:extLst>
              <a:ext uri="{FF2B5EF4-FFF2-40B4-BE49-F238E27FC236}">
                <a16:creationId xmlns:a16="http://schemas.microsoft.com/office/drawing/2014/main" id="{236D9DC1-8056-2BE0-7384-D195785D08EF}"/>
              </a:ext>
            </a:extLst>
          </p:cNvPr>
          <p:cNvSpPr/>
          <p:nvPr userDrawn="1"/>
        </p:nvSpPr>
        <p:spPr>
          <a:xfrm>
            <a:off x="0" y="0"/>
            <a:ext cx="12192000" cy="6858000"/>
          </a:xfrm>
          <a:prstGeom prst="roundRect">
            <a:avLst>
              <a:gd name="adj" fmla="val 2346"/>
            </a:avLst>
          </a:prstGeom>
          <a:solidFill>
            <a:srgbClr val="C6E5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6A54DB19-1A23-C988-05D4-30DDBDF2A423}"/>
              </a:ext>
            </a:extLst>
          </p:cNvPr>
          <p:cNvSpPr>
            <a:spLocks noGrp="1"/>
          </p:cNvSpPr>
          <p:nvPr>
            <p:ph type="title"/>
          </p:nvPr>
        </p:nvSpPr>
        <p:spPr>
          <a:xfrm>
            <a:off x="838200" y="365126"/>
            <a:ext cx="10515600" cy="862096"/>
          </a:xfrm>
        </p:spPr>
        <p:txBody>
          <a:bodyPr anchor="t" anchorCtr="0"/>
          <a:lstStyle>
            <a:lvl1pPr>
              <a:defRPr>
                <a:solidFill>
                  <a:schemeClr val="accent2">
                    <a:lumMod val="50000"/>
                  </a:schemeClr>
                </a:solidFill>
                <a:effectLst/>
              </a:defRPr>
            </a:lvl1pPr>
          </a:lstStyle>
          <a:p>
            <a:r>
              <a:rPr lang="fr-FR" dirty="0"/>
              <a:t>Modifiez le style du titre</a:t>
            </a:r>
          </a:p>
        </p:txBody>
      </p:sp>
      <p:sp>
        <p:nvSpPr>
          <p:cNvPr id="3" name="Espace réservé du contenu 2">
            <a:extLst>
              <a:ext uri="{FF2B5EF4-FFF2-40B4-BE49-F238E27FC236}">
                <a16:creationId xmlns:a16="http://schemas.microsoft.com/office/drawing/2014/main" id="{1D17F212-8942-1095-1F81-FDF2A0E06BFE}"/>
              </a:ext>
            </a:extLst>
          </p:cNvPr>
          <p:cNvSpPr>
            <a:spLocks noGrp="1"/>
          </p:cNvSpPr>
          <p:nvPr>
            <p:ph idx="1"/>
          </p:nvPr>
        </p:nvSpPr>
        <p:spPr>
          <a:xfrm>
            <a:off x="838200" y="2286000"/>
            <a:ext cx="4913312" cy="4348163"/>
          </a:xfrm>
        </p:spPr>
        <p:txBody>
          <a:bodyPr>
            <a:noAutofit/>
          </a:bodyPr>
          <a:lstStyle>
            <a:lvl1pPr>
              <a:lnSpc>
                <a:spcPct val="100000"/>
              </a:lnSpc>
              <a:spcBef>
                <a:spcPts val="1500"/>
              </a:spcBef>
              <a:defRPr sz="2000"/>
            </a:lvl1pPr>
            <a:lvl2pPr>
              <a:spcBef>
                <a:spcPts val="1500"/>
              </a:spcBef>
              <a:defRPr sz="2000"/>
            </a:lvl2pPr>
            <a:lvl3pPr>
              <a:spcBef>
                <a:spcPts val="1500"/>
              </a:spcBef>
              <a:defRPr/>
            </a:lvl3pPr>
            <a:lvl4pPr>
              <a:spcBef>
                <a:spcPts val="1500"/>
              </a:spcBef>
              <a:defRPr/>
            </a:lvl4pPr>
            <a:lvl5pPr>
              <a:spcBef>
                <a:spcPts val="1500"/>
              </a:spcBef>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9" name="Espace réservé du texte 8">
            <a:extLst>
              <a:ext uri="{FF2B5EF4-FFF2-40B4-BE49-F238E27FC236}">
                <a16:creationId xmlns:a16="http://schemas.microsoft.com/office/drawing/2014/main" id="{00798327-9F12-FE54-89F8-8202DB546A36}"/>
              </a:ext>
            </a:extLst>
          </p:cNvPr>
          <p:cNvSpPr>
            <a:spLocks noGrp="1"/>
          </p:cNvSpPr>
          <p:nvPr>
            <p:ph type="body" sz="quarter" idx="10" hasCustomPrompt="1"/>
          </p:nvPr>
        </p:nvSpPr>
        <p:spPr>
          <a:xfrm>
            <a:off x="838200" y="1227138"/>
            <a:ext cx="4913312" cy="1058862"/>
          </a:xfrm>
        </p:spPr>
        <p:txBody>
          <a:bodyPr anchor="ctr" anchorCtr="0">
            <a:noAutofit/>
          </a:bodyPr>
          <a:lstStyle>
            <a:lvl1pPr>
              <a:defRPr sz="2000" b="1"/>
            </a:lvl1pPr>
          </a:lstStyle>
          <a:p>
            <a:pPr lvl="0"/>
            <a:r>
              <a:rPr lang="fr-FR" dirty="0"/>
              <a:t>Sous-titre</a:t>
            </a:r>
          </a:p>
        </p:txBody>
      </p:sp>
      <p:sp>
        <p:nvSpPr>
          <p:cNvPr id="5" name="Espace réservé du contenu 2">
            <a:extLst>
              <a:ext uri="{FF2B5EF4-FFF2-40B4-BE49-F238E27FC236}">
                <a16:creationId xmlns:a16="http://schemas.microsoft.com/office/drawing/2014/main" id="{9D276E13-CD46-83A6-13DD-05FE190AC9F3}"/>
              </a:ext>
            </a:extLst>
          </p:cNvPr>
          <p:cNvSpPr>
            <a:spLocks noGrp="1"/>
          </p:cNvSpPr>
          <p:nvPr>
            <p:ph idx="11"/>
          </p:nvPr>
        </p:nvSpPr>
        <p:spPr>
          <a:xfrm>
            <a:off x="6456363" y="2286000"/>
            <a:ext cx="4913312" cy="4348163"/>
          </a:xfrm>
        </p:spPr>
        <p:txBody>
          <a:bodyPr>
            <a:noAutofit/>
          </a:bodyPr>
          <a:lstStyle>
            <a:lvl1pPr>
              <a:lnSpc>
                <a:spcPct val="100000"/>
              </a:lnSpc>
              <a:spcBef>
                <a:spcPts val="1500"/>
              </a:spcBef>
              <a:defRPr sz="2000"/>
            </a:lvl1pPr>
            <a:lvl2pPr>
              <a:spcBef>
                <a:spcPts val="1500"/>
              </a:spcBef>
              <a:defRPr sz="2000"/>
            </a:lvl2pPr>
            <a:lvl3pPr>
              <a:spcBef>
                <a:spcPts val="1500"/>
              </a:spcBef>
              <a:defRPr/>
            </a:lvl3pPr>
            <a:lvl4pPr>
              <a:spcBef>
                <a:spcPts val="1500"/>
              </a:spcBef>
              <a:defRPr/>
            </a:lvl4pPr>
            <a:lvl5pPr>
              <a:spcBef>
                <a:spcPts val="1500"/>
              </a:spcBef>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texte 8">
            <a:extLst>
              <a:ext uri="{FF2B5EF4-FFF2-40B4-BE49-F238E27FC236}">
                <a16:creationId xmlns:a16="http://schemas.microsoft.com/office/drawing/2014/main" id="{79D7197E-94FE-D7DF-AAB8-E0B1665D2859}"/>
              </a:ext>
            </a:extLst>
          </p:cNvPr>
          <p:cNvSpPr>
            <a:spLocks noGrp="1"/>
          </p:cNvSpPr>
          <p:nvPr>
            <p:ph type="body" sz="quarter" idx="12" hasCustomPrompt="1"/>
          </p:nvPr>
        </p:nvSpPr>
        <p:spPr>
          <a:xfrm>
            <a:off x="6456363" y="1227138"/>
            <a:ext cx="4913312" cy="1058862"/>
          </a:xfrm>
        </p:spPr>
        <p:txBody>
          <a:bodyPr anchor="ctr" anchorCtr="0">
            <a:noAutofit/>
          </a:bodyPr>
          <a:lstStyle>
            <a:lvl1pPr>
              <a:defRPr sz="2000" b="1"/>
            </a:lvl1pPr>
          </a:lstStyle>
          <a:p>
            <a:pPr lvl="0"/>
            <a:r>
              <a:rPr lang="fr-FR" dirty="0"/>
              <a:t>Sous-titre</a:t>
            </a:r>
          </a:p>
        </p:txBody>
      </p:sp>
    </p:spTree>
    <p:extLst>
      <p:ext uri="{BB962C8B-B14F-4D97-AF65-F5344CB8AC3E}">
        <p14:creationId xmlns:p14="http://schemas.microsoft.com/office/powerpoint/2010/main" val="294350494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067" userDrawn="1">
          <p15:clr>
            <a:srgbClr val="FBAE40"/>
          </p15:clr>
        </p15:guide>
        <p15:guide id="4" pos="3613" userDrawn="1">
          <p15:clr>
            <a:srgbClr val="FBAE40"/>
          </p15:clr>
        </p15:guide>
        <p15:guide id="5" pos="518" userDrawn="1">
          <p15:clr>
            <a:srgbClr val="FBAE40"/>
          </p15:clr>
        </p15:guide>
        <p15:guide id="6" pos="716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770478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re 1">
            <a:extLst>
              <a:ext uri="{FF2B5EF4-FFF2-40B4-BE49-F238E27FC236}">
                <a16:creationId xmlns:a16="http://schemas.microsoft.com/office/drawing/2014/main" id="{EE662E75-D7DB-295E-F113-F0362940ED44}"/>
              </a:ext>
            </a:extLst>
          </p:cNvPr>
          <p:cNvSpPr>
            <a:spLocks noGrp="1"/>
          </p:cNvSpPr>
          <p:nvPr>
            <p:ph type="title"/>
          </p:nvPr>
        </p:nvSpPr>
        <p:spPr>
          <a:xfrm>
            <a:off x="838200" y="365126"/>
            <a:ext cx="10515600" cy="862096"/>
          </a:xfrm>
        </p:spPr>
        <p:txBody>
          <a:bodyPr anchor="t" anchorCtr="0">
            <a:normAutofit/>
          </a:bodyPr>
          <a:lstStyle>
            <a:lvl1pPr>
              <a:defRPr sz="2400">
                <a:solidFill>
                  <a:schemeClr val="tx1"/>
                </a:solidFill>
                <a:effectLst/>
              </a:defRPr>
            </a:lvl1pPr>
          </a:lstStyle>
          <a:p>
            <a:r>
              <a:rPr lang="fr-FR" dirty="0"/>
              <a:t>Modifiez le style du titre</a:t>
            </a:r>
          </a:p>
        </p:txBody>
      </p:sp>
    </p:spTree>
    <p:extLst>
      <p:ext uri="{BB962C8B-B14F-4D97-AF65-F5344CB8AC3E}">
        <p14:creationId xmlns:p14="http://schemas.microsoft.com/office/powerpoint/2010/main" val="234228226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12F2B87-0ABE-BCF7-9100-F061D9DFF2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a:extLst>
              <a:ext uri="{FF2B5EF4-FFF2-40B4-BE49-F238E27FC236}">
                <a16:creationId xmlns:a16="http://schemas.microsoft.com/office/drawing/2014/main" id="{4653BF99-FD48-27D2-1046-24F1372063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871906179"/>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61" r:id="rId3"/>
    <p:sldLayoutId id="2147483671" r:id="rId4"/>
    <p:sldLayoutId id="2147483655" r:id="rId5"/>
    <p:sldLayoutId id="2147483672" r:id="rId6"/>
  </p:sldLayoutIdLst>
  <p:txStyles>
    <p:titleStyle>
      <a:lvl1pPr algn="l" defTabSz="914400" rtl="0" eaLnBrk="1" latinLnBrk="0" hangingPunct="1">
        <a:lnSpc>
          <a:spcPct val="90000"/>
        </a:lnSpc>
        <a:spcBef>
          <a:spcPct val="0"/>
        </a:spcBef>
        <a:buNone/>
        <a:defRPr sz="44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914400" indent="0" algn="l" defTabSz="914400" rtl="0" eaLnBrk="1" latinLnBrk="0" hangingPunct="1">
        <a:lnSpc>
          <a:spcPct val="90000"/>
        </a:lnSpc>
        <a:spcBef>
          <a:spcPts val="500"/>
        </a:spcBef>
        <a:buFont typeface="Arial" panose="020B0604020202020204" pitchFamily="34" charset="0"/>
        <a:buNone/>
        <a:defRPr sz="20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371600" indent="0" algn="l" defTabSz="914400" rtl="0" eaLnBrk="1" latinLnBrk="0" hangingPunct="1">
        <a:lnSpc>
          <a:spcPct val="90000"/>
        </a:lnSpc>
        <a:spcBef>
          <a:spcPts val="500"/>
        </a:spcBef>
        <a:buFont typeface="Arial" panose="020B0604020202020204" pitchFamily="34" charset="0"/>
        <a:buNone/>
        <a:defRPr sz="18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8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5.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6.xml"/><Relationship Id="rId6" Type="http://schemas.openxmlformats.org/officeDocument/2006/relationships/image" Target="../media/image1.png"/><Relationship Id="rId11" Type="http://schemas.openxmlformats.org/officeDocument/2006/relationships/image" Target="../media/image13.png"/><Relationship Id="rId5" Type="http://schemas.openxmlformats.org/officeDocument/2006/relationships/image" Target="../media/image10.png"/><Relationship Id="rId10" Type="http://schemas.openxmlformats.org/officeDocument/2006/relationships/image" Target="../media/image4.png"/><Relationship Id="rId4" Type="http://schemas.openxmlformats.org/officeDocument/2006/relationships/image" Target="../media/image8.png"/><Relationship Id="rId9" Type="http://schemas.openxmlformats.org/officeDocument/2006/relationships/image" Target="../media/image2.png"/><Relationship Id="rId14" Type="http://schemas.openxmlformats.org/officeDocument/2006/relationships/image" Target="../media/image3.png"/></Relationships>
</file>

<file path=ppt/slides/_rels/slide11.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5.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6.xml"/><Relationship Id="rId6" Type="http://schemas.openxmlformats.org/officeDocument/2006/relationships/image" Target="../media/image1.png"/><Relationship Id="rId11" Type="http://schemas.openxmlformats.org/officeDocument/2006/relationships/image" Target="../media/image13.png"/><Relationship Id="rId5" Type="http://schemas.openxmlformats.org/officeDocument/2006/relationships/image" Target="../media/image10.png"/><Relationship Id="rId10" Type="http://schemas.openxmlformats.org/officeDocument/2006/relationships/image" Target="../media/image4.png"/><Relationship Id="rId4" Type="http://schemas.openxmlformats.org/officeDocument/2006/relationships/image" Target="../media/image8.png"/><Relationship Id="rId9" Type="http://schemas.openxmlformats.org/officeDocument/2006/relationships/image" Target="../media/image2.png"/><Relationship Id="rId14" Type="http://schemas.openxmlformats.org/officeDocument/2006/relationships/image" Target="../media/image3.png"/></Relationships>
</file>

<file path=ppt/slides/_rels/slide12.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9.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3.png"/><Relationship Id="rId2" Type="http://schemas.openxmlformats.org/officeDocument/2006/relationships/image" Target="../media/image6.png"/><Relationship Id="rId1" Type="http://schemas.openxmlformats.org/officeDocument/2006/relationships/slideLayout" Target="../slideLayouts/slideLayout6.xml"/><Relationship Id="rId6" Type="http://schemas.openxmlformats.org/officeDocument/2006/relationships/image" Target="../media/image1.png"/><Relationship Id="rId11" Type="http://schemas.openxmlformats.org/officeDocument/2006/relationships/image" Target="../media/image14.png"/><Relationship Id="rId5" Type="http://schemas.openxmlformats.org/officeDocument/2006/relationships/image" Target="../media/image10.png"/><Relationship Id="rId15" Type="http://schemas.openxmlformats.org/officeDocument/2006/relationships/image" Target="../media/image3.png"/><Relationship Id="rId10" Type="http://schemas.openxmlformats.org/officeDocument/2006/relationships/image" Target="../media/image4.png"/><Relationship Id="rId4" Type="http://schemas.openxmlformats.org/officeDocument/2006/relationships/image" Target="../media/image8.png"/><Relationship Id="rId9" Type="http://schemas.openxmlformats.org/officeDocument/2006/relationships/image" Target="../media/image2.png"/><Relationship Id="rId14"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3.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7.png"/><Relationship Id="rId7"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6.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8.png"/><Relationship Id="rId9"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7.png"/><Relationship Id="rId7"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6.xml"/><Relationship Id="rId6" Type="http://schemas.openxmlformats.org/officeDocument/2006/relationships/image" Target="../media/image2.png"/><Relationship Id="rId5" Type="http://schemas.openxmlformats.org/officeDocument/2006/relationships/image" Target="../media/image1.png"/><Relationship Id="rId10" Type="http://schemas.openxmlformats.org/officeDocument/2006/relationships/image" Target="../media/image3.png"/><Relationship Id="rId4" Type="http://schemas.openxmlformats.org/officeDocument/2006/relationships/image" Target="../media/image8.png"/><Relationship Id="rId9" Type="http://schemas.openxmlformats.org/officeDocument/2006/relationships/image" Target="../media/image5.png"/></Relationships>
</file>

<file path=ppt/slides/_rels/slide7.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7.png"/><Relationship Id="rId7"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6.xml"/><Relationship Id="rId6" Type="http://schemas.openxmlformats.org/officeDocument/2006/relationships/image" Target="../media/image1.png"/><Relationship Id="rId11" Type="http://schemas.openxmlformats.org/officeDocument/2006/relationships/image" Target="../media/image3.png"/><Relationship Id="rId5" Type="http://schemas.openxmlformats.org/officeDocument/2006/relationships/image" Target="../media/image10.png"/><Relationship Id="rId10" Type="http://schemas.openxmlformats.org/officeDocument/2006/relationships/image" Target="../media/image5.png"/><Relationship Id="rId4" Type="http://schemas.openxmlformats.org/officeDocument/2006/relationships/image" Target="../media/image8.png"/><Relationship Id="rId9" Type="http://schemas.openxmlformats.org/officeDocument/2006/relationships/image" Target="../media/image9.png"/></Relationships>
</file>

<file path=ppt/slides/_rels/slide8.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7.png"/><Relationship Id="rId7"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6.xml"/><Relationship Id="rId6" Type="http://schemas.openxmlformats.org/officeDocument/2006/relationships/image" Target="../media/image1.png"/><Relationship Id="rId11" Type="http://schemas.openxmlformats.org/officeDocument/2006/relationships/image" Target="../media/image3.png"/><Relationship Id="rId5" Type="http://schemas.openxmlformats.org/officeDocument/2006/relationships/image" Target="../media/image10.png"/><Relationship Id="rId10" Type="http://schemas.openxmlformats.org/officeDocument/2006/relationships/image" Target="../media/image5.png"/><Relationship Id="rId4" Type="http://schemas.openxmlformats.org/officeDocument/2006/relationships/image" Target="../media/image8.png"/><Relationship Id="rId9" Type="http://schemas.openxmlformats.org/officeDocument/2006/relationships/image" Target="../media/image9.png"/></Relationships>
</file>

<file path=ppt/slides/_rels/slide9.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3.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6.xml"/><Relationship Id="rId6" Type="http://schemas.openxmlformats.org/officeDocument/2006/relationships/image" Target="../media/image1.png"/><Relationship Id="rId11" Type="http://schemas.openxmlformats.org/officeDocument/2006/relationships/image" Target="../media/image9.png"/><Relationship Id="rId5" Type="http://schemas.openxmlformats.org/officeDocument/2006/relationships/image" Target="../media/image10.png"/><Relationship Id="rId10" Type="http://schemas.openxmlformats.org/officeDocument/2006/relationships/image" Target="../media/image4.png"/><Relationship Id="rId4" Type="http://schemas.openxmlformats.org/officeDocument/2006/relationships/image" Target="../media/image8.png"/><Relationship Id="rId9"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itre 10">
            <a:extLst>
              <a:ext uri="{FF2B5EF4-FFF2-40B4-BE49-F238E27FC236}">
                <a16:creationId xmlns:a16="http://schemas.microsoft.com/office/drawing/2014/main" id="{066F2B70-4ADC-BBAA-4A7D-260B73399E58}"/>
              </a:ext>
            </a:extLst>
          </p:cNvPr>
          <p:cNvSpPr>
            <a:spLocks noGrp="1"/>
          </p:cNvSpPr>
          <p:nvPr>
            <p:ph type="title"/>
          </p:nvPr>
        </p:nvSpPr>
        <p:spPr/>
        <p:txBody>
          <a:bodyPr>
            <a:normAutofit/>
          </a:bodyPr>
          <a:lstStyle/>
          <a:p>
            <a:r>
              <a:rPr lang="en-US" dirty="0">
                <a:effectLst/>
              </a:rPr>
              <a:t>Definition of business process</a:t>
            </a:r>
            <a:endParaRPr lang="fr-FR" dirty="0">
              <a:effectLst/>
            </a:endParaRPr>
          </a:p>
        </p:txBody>
      </p:sp>
      <p:sp>
        <p:nvSpPr>
          <p:cNvPr id="12" name="Espace réservé du contenu 11">
            <a:extLst>
              <a:ext uri="{FF2B5EF4-FFF2-40B4-BE49-F238E27FC236}">
                <a16:creationId xmlns:a16="http://schemas.microsoft.com/office/drawing/2014/main" id="{FD161E11-629A-6D21-3B91-EF906F68AB9D}"/>
              </a:ext>
            </a:extLst>
          </p:cNvPr>
          <p:cNvSpPr>
            <a:spLocks noGrp="1"/>
          </p:cNvSpPr>
          <p:nvPr>
            <p:ph idx="1"/>
          </p:nvPr>
        </p:nvSpPr>
        <p:spPr/>
        <p:txBody>
          <a:bodyPr>
            <a:noAutofit/>
          </a:bodyPr>
          <a:lstStyle/>
          <a:p>
            <a:pPr>
              <a:lnSpc>
                <a:spcPct val="100000"/>
              </a:lnSpc>
            </a:pPr>
            <a:r>
              <a:rPr lang="en-US" sz="2000" dirty="0">
                <a:latin typeface="Trebuchet MS" panose="020B0703020202090204" pitchFamily="34" charset="0"/>
                <a:ea typeface="+mn-lt"/>
                <a:cs typeface="+mn-lt"/>
              </a:rPr>
              <a:t>Within the hospital-supplier business relationship, the delivery-receipt process is the event of making available to the hospital the goods requested in the order, in the agreed quantity, place, time and under the agreed technical and legal conditions.</a:t>
            </a:r>
          </a:p>
          <a:p>
            <a:pPr>
              <a:lnSpc>
                <a:spcPct val="100000"/>
              </a:lnSpc>
            </a:pPr>
            <a:endParaRPr lang="en-US" sz="2000" dirty="0">
              <a:latin typeface="Trebuchet MS" panose="020B0703020202090204" pitchFamily="34" charset="0"/>
              <a:ea typeface="+mn-lt"/>
              <a:cs typeface="+mn-lt"/>
            </a:endParaRPr>
          </a:p>
        </p:txBody>
      </p:sp>
      <p:sp>
        <p:nvSpPr>
          <p:cNvPr id="17" name="Espace réservé du texte 16">
            <a:extLst>
              <a:ext uri="{FF2B5EF4-FFF2-40B4-BE49-F238E27FC236}">
                <a16:creationId xmlns:a16="http://schemas.microsoft.com/office/drawing/2014/main" id="{0E4E3DC1-7E8D-6377-59D7-D1C4DA15A04E}"/>
              </a:ext>
            </a:extLst>
          </p:cNvPr>
          <p:cNvSpPr>
            <a:spLocks noGrp="1"/>
          </p:cNvSpPr>
          <p:nvPr>
            <p:ph type="body" sz="quarter" idx="10"/>
          </p:nvPr>
        </p:nvSpPr>
        <p:spPr/>
        <p:txBody>
          <a:bodyPr/>
          <a:lstStyle/>
          <a:p>
            <a:r>
              <a:rPr lang="en-US" dirty="0"/>
              <a:t>Process 2 – Order to cash (Delivery-receipt process) </a:t>
            </a:r>
            <a:endParaRPr lang="fr-FR" dirty="0"/>
          </a:p>
        </p:txBody>
      </p:sp>
    </p:spTree>
    <p:extLst>
      <p:ext uri="{BB962C8B-B14F-4D97-AF65-F5344CB8AC3E}">
        <p14:creationId xmlns:p14="http://schemas.microsoft.com/office/powerpoint/2010/main" val="75485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lèche vers la droite 6">
            <a:extLst>
              <a:ext uri="{FF2B5EF4-FFF2-40B4-BE49-F238E27FC236}">
                <a16:creationId xmlns:a16="http://schemas.microsoft.com/office/drawing/2014/main" id="{83A489D2-69ED-63E7-9BE4-7DBEFFE01F39}"/>
              </a:ext>
            </a:extLst>
          </p:cNvPr>
          <p:cNvSpPr/>
          <p:nvPr/>
        </p:nvSpPr>
        <p:spPr>
          <a:xfrm>
            <a:off x="1018007" y="3406905"/>
            <a:ext cx="8808854" cy="460970"/>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19" name="Groupe 18">
            <a:extLst>
              <a:ext uri="{FF2B5EF4-FFF2-40B4-BE49-F238E27FC236}">
                <a16:creationId xmlns:a16="http://schemas.microsoft.com/office/drawing/2014/main" id="{E9234F3E-8F8D-7D9D-6CE8-86397FF47AEC}"/>
              </a:ext>
            </a:extLst>
          </p:cNvPr>
          <p:cNvGrpSpPr/>
          <p:nvPr/>
        </p:nvGrpSpPr>
        <p:grpSpPr>
          <a:xfrm>
            <a:off x="2724133" y="3417507"/>
            <a:ext cx="2031049" cy="1249152"/>
            <a:chOff x="3061536" y="1835259"/>
            <a:chExt cx="2031049" cy="1249152"/>
          </a:xfrm>
        </p:grpSpPr>
        <p:sp>
          <p:nvSpPr>
            <p:cNvPr id="20" name="ZoneTexte 19">
              <a:extLst>
                <a:ext uri="{FF2B5EF4-FFF2-40B4-BE49-F238E27FC236}">
                  <a16:creationId xmlns:a16="http://schemas.microsoft.com/office/drawing/2014/main" id="{9E25D1FE-45DC-3066-1E5F-C64C978CB4EE}"/>
                </a:ext>
              </a:extLst>
            </p:cNvPr>
            <p:cNvSpPr txBox="1"/>
            <p:nvPr/>
          </p:nvSpPr>
          <p:spPr>
            <a:xfrm>
              <a:off x="3061536" y="2838190"/>
              <a:ext cx="2031049" cy="246221"/>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Receipt of physical goods</a:t>
              </a:r>
            </a:p>
          </p:txBody>
        </p:sp>
        <p:grpSp>
          <p:nvGrpSpPr>
            <p:cNvPr id="21" name="Groupe 20">
              <a:extLst>
                <a:ext uri="{FF2B5EF4-FFF2-40B4-BE49-F238E27FC236}">
                  <a16:creationId xmlns:a16="http://schemas.microsoft.com/office/drawing/2014/main" id="{8903F13B-C1D6-F73A-2BD2-7D8E5915CF4F}"/>
                </a:ext>
              </a:extLst>
            </p:cNvPr>
            <p:cNvGrpSpPr/>
            <p:nvPr/>
          </p:nvGrpSpPr>
          <p:grpSpPr>
            <a:xfrm>
              <a:off x="3460997" y="1835259"/>
              <a:ext cx="1252400" cy="710894"/>
              <a:chOff x="3347639" y="3011424"/>
              <a:chExt cx="1663273" cy="944117"/>
            </a:xfrm>
          </p:grpSpPr>
          <p:pic>
            <p:nvPicPr>
              <p:cNvPr id="24" name="Image 23">
                <a:extLst>
                  <a:ext uri="{FF2B5EF4-FFF2-40B4-BE49-F238E27FC236}">
                    <a16:creationId xmlns:a16="http://schemas.microsoft.com/office/drawing/2014/main" id="{6758E0D4-1089-DEA0-35AB-93B69AA4E434}"/>
                  </a:ext>
                </a:extLst>
              </p:cNvPr>
              <p:cNvPicPr>
                <a:picLocks noChangeAspect="1"/>
              </p:cNvPicPr>
              <p:nvPr/>
            </p:nvPicPr>
            <p:blipFill>
              <a:blip r:embed="rId2"/>
              <a:stretch>
                <a:fillRect/>
              </a:stretch>
            </p:blipFill>
            <p:spPr>
              <a:xfrm>
                <a:off x="3956708" y="3021326"/>
                <a:ext cx="813005" cy="826708"/>
              </a:xfrm>
              <a:prstGeom prst="rect">
                <a:avLst/>
              </a:prstGeom>
            </p:spPr>
          </p:pic>
          <p:pic>
            <p:nvPicPr>
              <p:cNvPr id="25" name="Image 24" descr="Une image contenant texte&#10;&#10;Description générée automatiquement">
                <a:extLst>
                  <a:ext uri="{FF2B5EF4-FFF2-40B4-BE49-F238E27FC236}">
                    <a16:creationId xmlns:a16="http://schemas.microsoft.com/office/drawing/2014/main" id="{F3DE2738-6358-594D-C364-64ED8EB9A1EE}"/>
                  </a:ext>
                </a:extLst>
              </p:cNvPr>
              <p:cNvPicPr>
                <a:picLocks noChangeAspect="1"/>
              </p:cNvPicPr>
              <p:nvPr/>
            </p:nvPicPr>
            <p:blipFill>
              <a:blip r:embed="rId3"/>
              <a:stretch>
                <a:fillRect/>
              </a:stretch>
            </p:blipFill>
            <p:spPr>
              <a:xfrm>
                <a:off x="3347639" y="3011424"/>
                <a:ext cx="1063596" cy="852198"/>
              </a:xfrm>
              <a:prstGeom prst="rect">
                <a:avLst/>
              </a:prstGeom>
            </p:spPr>
          </p:pic>
          <p:pic>
            <p:nvPicPr>
              <p:cNvPr id="27" name="Image 26" descr="Une image contenant Graphique, Caractère coloré, symbole, graphisme&#10;&#10;Description générée automatiquement">
                <a:extLst>
                  <a:ext uri="{FF2B5EF4-FFF2-40B4-BE49-F238E27FC236}">
                    <a16:creationId xmlns:a16="http://schemas.microsoft.com/office/drawing/2014/main" id="{35EDA905-C30A-00CB-37B3-5058D7369B8D}"/>
                  </a:ext>
                </a:extLst>
              </p:cNvPr>
              <p:cNvPicPr>
                <a:picLocks noChangeAspect="1"/>
              </p:cNvPicPr>
              <p:nvPr/>
            </p:nvPicPr>
            <p:blipFill>
              <a:blip r:embed="rId4"/>
              <a:stretch>
                <a:fillRect/>
              </a:stretch>
            </p:blipFill>
            <p:spPr>
              <a:xfrm>
                <a:off x="4403090" y="3519846"/>
                <a:ext cx="607822" cy="435695"/>
              </a:xfrm>
              <a:prstGeom prst="rect">
                <a:avLst/>
              </a:prstGeom>
            </p:spPr>
          </p:pic>
        </p:grpSp>
        <p:sp>
          <p:nvSpPr>
            <p:cNvPr id="23" name="ZoneTexte 22">
              <a:extLst>
                <a:ext uri="{FF2B5EF4-FFF2-40B4-BE49-F238E27FC236}">
                  <a16:creationId xmlns:a16="http://schemas.microsoft.com/office/drawing/2014/main" id="{80C3B738-4215-E330-88CE-5340C31DB072}"/>
                </a:ext>
              </a:extLst>
            </p:cNvPr>
            <p:cNvSpPr txBox="1"/>
            <p:nvPr/>
          </p:nvSpPr>
          <p:spPr>
            <a:xfrm>
              <a:off x="3325906" y="2602454"/>
              <a:ext cx="1510590"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GTIN/GLN/SSCC</a:t>
              </a:r>
            </a:p>
          </p:txBody>
        </p:sp>
      </p:grpSp>
      <p:grpSp>
        <p:nvGrpSpPr>
          <p:cNvPr id="72" name="Groupe 71">
            <a:extLst>
              <a:ext uri="{FF2B5EF4-FFF2-40B4-BE49-F238E27FC236}">
                <a16:creationId xmlns:a16="http://schemas.microsoft.com/office/drawing/2014/main" id="{4AA17668-87C7-3E31-BB34-60E7432F7BA8}"/>
              </a:ext>
            </a:extLst>
          </p:cNvPr>
          <p:cNvGrpSpPr/>
          <p:nvPr/>
        </p:nvGrpSpPr>
        <p:grpSpPr>
          <a:xfrm>
            <a:off x="139849" y="1063871"/>
            <a:ext cx="11908716" cy="4199164"/>
            <a:chOff x="2520081" y="1008030"/>
            <a:chExt cx="11908716" cy="4199164"/>
          </a:xfrm>
        </p:grpSpPr>
        <p:sp>
          <p:nvSpPr>
            <p:cNvPr id="73" name="Rectangle 72">
              <a:extLst>
                <a:ext uri="{FF2B5EF4-FFF2-40B4-BE49-F238E27FC236}">
                  <a16:creationId xmlns:a16="http://schemas.microsoft.com/office/drawing/2014/main" id="{F7FA3E9D-3D1F-C354-B6B5-85FC4757EFAA}"/>
                </a:ext>
              </a:extLst>
            </p:cNvPr>
            <p:cNvSpPr/>
            <p:nvPr/>
          </p:nvSpPr>
          <p:spPr>
            <a:xfrm>
              <a:off x="2520081" y="1214351"/>
              <a:ext cx="11908716" cy="3992843"/>
            </a:xfrm>
            <a:prstGeom prst="rect">
              <a:avLst/>
            </a:prstGeom>
            <a:noFill/>
            <a:ln w="50800">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b="1" dirty="0"/>
            </a:p>
          </p:txBody>
        </p:sp>
        <p:sp>
          <p:nvSpPr>
            <p:cNvPr id="74" name="ZoneTexte 73">
              <a:extLst>
                <a:ext uri="{FF2B5EF4-FFF2-40B4-BE49-F238E27FC236}">
                  <a16:creationId xmlns:a16="http://schemas.microsoft.com/office/drawing/2014/main" id="{8A8E62F0-E604-E8E0-9782-540FD4B370F3}"/>
                </a:ext>
              </a:extLst>
            </p:cNvPr>
            <p:cNvSpPr txBox="1"/>
            <p:nvPr/>
          </p:nvSpPr>
          <p:spPr>
            <a:xfrm>
              <a:off x="2989500" y="1008030"/>
              <a:ext cx="2194619" cy="307777"/>
            </a:xfrm>
            <a:prstGeom prst="rect">
              <a:avLst/>
            </a:prstGeom>
            <a:solidFill>
              <a:schemeClr val="accent6">
                <a:lumMod val="90000"/>
              </a:schemeClr>
            </a:solidFill>
          </p:spPr>
          <p:txBody>
            <a:bodyPr wrap="square">
              <a:spAutoFit/>
            </a:bodyPr>
            <a:lstStyle/>
            <a:p>
              <a:r>
                <a:rPr lang="es-ES" sz="1400" b="1" dirty="0">
                  <a:solidFill>
                    <a:schemeClr val="bg1"/>
                  </a:solidFill>
                </a:rPr>
                <a:t>Hospital </a:t>
              </a:r>
              <a:r>
                <a:rPr lang="es-ES" sz="1400" b="1" dirty="0" err="1">
                  <a:solidFill>
                    <a:schemeClr val="bg1"/>
                  </a:solidFill>
                </a:rPr>
                <a:t>Warehouse</a:t>
              </a:r>
              <a:endParaRPr lang="es-ES" sz="1400" b="1" dirty="0">
                <a:solidFill>
                  <a:schemeClr val="bg1"/>
                </a:solidFill>
              </a:endParaRPr>
            </a:p>
          </p:txBody>
        </p:sp>
      </p:grpSp>
      <p:grpSp>
        <p:nvGrpSpPr>
          <p:cNvPr id="58" name="Groupe 57">
            <a:extLst>
              <a:ext uri="{FF2B5EF4-FFF2-40B4-BE49-F238E27FC236}">
                <a16:creationId xmlns:a16="http://schemas.microsoft.com/office/drawing/2014/main" id="{1F5EFD06-07AD-9EF3-5FD3-F50363CF47E8}"/>
              </a:ext>
            </a:extLst>
          </p:cNvPr>
          <p:cNvGrpSpPr/>
          <p:nvPr/>
        </p:nvGrpSpPr>
        <p:grpSpPr>
          <a:xfrm>
            <a:off x="6915040" y="3188653"/>
            <a:ext cx="2031049" cy="1785783"/>
            <a:chOff x="6435766" y="1606405"/>
            <a:chExt cx="2031049" cy="1785783"/>
          </a:xfrm>
        </p:grpSpPr>
        <p:grpSp>
          <p:nvGrpSpPr>
            <p:cNvPr id="46" name="Groupe 45">
              <a:extLst>
                <a:ext uri="{FF2B5EF4-FFF2-40B4-BE49-F238E27FC236}">
                  <a16:creationId xmlns:a16="http://schemas.microsoft.com/office/drawing/2014/main" id="{D6ED504F-BDB8-8419-039A-201F6AB3AD51}"/>
                </a:ext>
              </a:extLst>
            </p:cNvPr>
            <p:cNvGrpSpPr/>
            <p:nvPr/>
          </p:nvGrpSpPr>
          <p:grpSpPr>
            <a:xfrm>
              <a:off x="6770918" y="1606405"/>
              <a:ext cx="588232" cy="892490"/>
              <a:chOff x="5359400" y="2311400"/>
              <a:chExt cx="1473200" cy="2235200"/>
            </a:xfrm>
          </p:grpSpPr>
          <p:pic>
            <p:nvPicPr>
              <p:cNvPr id="47" name="Image 46" descr="Une image contenant capture d’écran, conception&#10;&#10;Description générée automatiquement">
                <a:extLst>
                  <a:ext uri="{FF2B5EF4-FFF2-40B4-BE49-F238E27FC236}">
                    <a16:creationId xmlns:a16="http://schemas.microsoft.com/office/drawing/2014/main" id="{D17AFA1B-44C6-DE28-FB68-F8494DCEFC19}"/>
                  </a:ext>
                </a:extLst>
              </p:cNvPr>
              <p:cNvPicPr>
                <a:picLocks noChangeAspect="1"/>
              </p:cNvPicPr>
              <p:nvPr/>
            </p:nvPicPr>
            <p:blipFill>
              <a:blip r:embed="rId5"/>
              <a:stretch>
                <a:fillRect/>
              </a:stretch>
            </p:blipFill>
            <p:spPr>
              <a:xfrm>
                <a:off x="5359400" y="2311400"/>
                <a:ext cx="1473200" cy="2235200"/>
              </a:xfrm>
              <a:prstGeom prst="rect">
                <a:avLst/>
              </a:prstGeom>
            </p:spPr>
          </p:pic>
          <p:pic>
            <p:nvPicPr>
              <p:cNvPr id="48" name="Image 47" descr="Une image contenant capture d’écran, Graphique, cercle, conception&#10;&#10;Description générée automatiquement">
                <a:extLst>
                  <a:ext uri="{FF2B5EF4-FFF2-40B4-BE49-F238E27FC236}">
                    <a16:creationId xmlns:a16="http://schemas.microsoft.com/office/drawing/2014/main" id="{28F56790-EAE8-D7F5-7F72-E71ADE828BF8}"/>
                  </a:ext>
                </a:extLst>
              </p:cNvPr>
              <p:cNvPicPr>
                <a:picLocks noChangeAspect="1"/>
              </p:cNvPicPr>
              <p:nvPr/>
            </p:nvPicPr>
            <p:blipFill>
              <a:blip r:embed="rId6"/>
              <a:stretch>
                <a:fillRect/>
              </a:stretch>
            </p:blipFill>
            <p:spPr>
              <a:xfrm>
                <a:off x="5584603" y="2890976"/>
                <a:ext cx="974436" cy="524289"/>
              </a:xfrm>
              <a:prstGeom prst="rect">
                <a:avLst/>
              </a:prstGeom>
            </p:spPr>
          </p:pic>
        </p:grpSp>
        <p:sp>
          <p:nvSpPr>
            <p:cNvPr id="49" name="ZoneTexte 48">
              <a:extLst>
                <a:ext uri="{FF2B5EF4-FFF2-40B4-BE49-F238E27FC236}">
                  <a16:creationId xmlns:a16="http://schemas.microsoft.com/office/drawing/2014/main" id="{36063114-096C-4DEB-DBAC-69BE766EF26C}"/>
                </a:ext>
              </a:extLst>
            </p:cNvPr>
            <p:cNvSpPr txBox="1"/>
            <p:nvPr/>
          </p:nvSpPr>
          <p:spPr>
            <a:xfrm>
              <a:off x="6435766" y="2838190"/>
              <a:ext cx="2031049" cy="553998"/>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Review and reconciliation of data between </a:t>
              </a:r>
              <a:r>
                <a:rPr lang="en-US" sz="1000" dirty="0" err="1">
                  <a:solidFill>
                    <a:schemeClr val="tx1"/>
                  </a:solidFill>
                  <a:latin typeface="Verdana" panose="020B0604030504040204" pitchFamily="34" charset="0"/>
                  <a:ea typeface="Verdana" panose="020B0604030504040204" pitchFamily="34" charset="0"/>
                  <a:cs typeface="Verdana" panose="020B0604030504040204" pitchFamily="34" charset="0"/>
                </a:rPr>
                <a:t>despatch</a:t>
              </a: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 advice and purchase order</a:t>
              </a:r>
            </a:p>
          </p:txBody>
        </p:sp>
        <p:sp>
          <p:nvSpPr>
            <p:cNvPr id="52" name="ZoneTexte 51">
              <a:extLst>
                <a:ext uri="{FF2B5EF4-FFF2-40B4-BE49-F238E27FC236}">
                  <a16:creationId xmlns:a16="http://schemas.microsoft.com/office/drawing/2014/main" id="{BC52827B-B6B3-27A9-36A0-78B22BC0E09B}"/>
                </a:ext>
              </a:extLst>
            </p:cNvPr>
            <p:cNvSpPr txBox="1"/>
            <p:nvPr/>
          </p:nvSpPr>
          <p:spPr>
            <a:xfrm>
              <a:off x="6700136" y="2602454"/>
              <a:ext cx="1510590"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GTIN/GLN/SSCC</a:t>
              </a:r>
            </a:p>
          </p:txBody>
        </p:sp>
        <p:pic>
          <p:nvPicPr>
            <p:cNvPr id="54" name="Image 53" descr="Une image contenant capture d’écran, Rectangle, ligne, conception&#10;&#10;Description générée automatiquement">
              <a:extLst>
                <a:ext uri="{FF2B5EF4-FFF2-40B4-BE49-F238E27FC236}">
                  <a16:creationId xmlns:a16="http://schemas.microsoft.com/office/drawing/2014/main" id="{A3551ECF-CBB8-9016-124E-2EF6FAA2703C}"/>
                </a:ext>
              </a:extLst>
            </p:cNvPr>
            <p:cNvPicPr>
              <a:picLocks noChangeAspect="1"/>
            </p:cNvPicPr>
            <p:nvPr/>
          </p:nvPicPr>
          <p:blipFill>
            <a:blip r:embed="rId7"/>
            <a:stretch>
              <a:fillRect/>
            </a:stretch>
          </p:blipFill>
          <p:spPr>
            <a:xfrm>
              <a:off x="7530229" y="1682216"/>
              <a:ext cx="587032" cy="809699"/>
            </a:xfrm>
            <a:prstGeom prst="rect">
              <a:avLst/>
            </a:prstGeom>
          </p:spPr>
        </p:pic>
        <p:sp>
          <p:nvSpPr>
            <p:cNvPr id="55" name="Flecha: arriba y abajo 92">
              <a:extLst>
                <a:ext uri="{FF2B5EF4-FFF2-40B4-BE49-F238E27FC236}">
                  <a16:creationId xmlns:a16="http://schemas.microsoft.com/office/drawing/2014/main" id="{5055BA23-B8EE-0D44-1A55-1E29F8CB00C1}"/>
                </a:ext>
              </a:extLst>
            </p:cNvPr>
            <p:cNvSpPr/>
            <p:nvPr/>
          </p:nvSpPr>
          <p:spPr>
            <a:xfrm rot="5400000">
              <a:off x="7252379" y="1689197"/>
              <a:ext cx="460689" cy="907420"/>
            </a:xfrm>
            <a:prstGeom prst="upDownArrow">
              <a:avLst>
                <a:gd name="adj1" fmla="val 52630"/>
                <a:gd name="adj2" fmla="val 52827"/>
              </a:avLst>
            </a:prstGeom>
            <a:solidFill>
              <a:schemeClr val="accent1"/>
            </a:solidFill>
            <a:ln>
              <a:noFill/>
            </a:ln>
            <a:effectLst/>
          </p:spPr>
          <p:txBody>
            <a:bodyPr spcFirstLastPara="0" vert="horz" wrap="square" lIns="0" tIns="0" rIns="0" bIns="0" numCol="1" spcCol="1270" anchor="ctr" anchorCtr="0">
              <a:noAutofit/>
            </a:bodyPr>
            <a:lstStyle/>
            <a:p>
              <a:endParaRPr lang="es-ES" sz="900" dirty="0"/>
            </a:p>
          </p:txBody>
        </p:sp>
        <p:pic>
          <p:nvPicPr>
            <p:cNvPr id="57" name="Image 56" descr="Une image contenant cercle, Graphique, créativité&#10;&#10;Description générée automatiquement">
              <a:extLst>
                <a:ext uri="{FF2B5EF4-FFF2-40B4-BE49-F238E27FC236}">
                  <a16:creationId xmlns:a16="http://schemas.microsoft.com/office/drawing/2014/main" id="{CA143EE4-9243-464D-9EDB-5448842FD2CE}"/>
                </a:ext>
              </a:extLst>
            </p:cNvPr>
            <p:cNvPicPr>
              <a:picLocks noChangeAspect="1"/>
            </p:cNvPicPr>
            <p:nvPr/>
          </p:nvPicPr>
          <p:blipFill>
            <a:blip r:embed="rId8"/>
            <a:stretch>
              <a:fillRect/>
            </a:stretch>
          </p:blipFill>
          <p:spPr>
            <a:xfrm>
              <a:off x="7259362" y="2037041"/>
              <a:ext cx="425788" cy="203217"/>
            </a:xfrm>
            <a:prstGeom prst="rect">
              <a:avLst/>
            </a:prstGeom>
          </p:spPr>
        </p:pic>
      </p:grpSp>
      <p:grpSp>
        <p:nvGrpSpPr>
          <p:cNvPr id="59" name="Groupe 58">
            <a:extLst>
              <a:ext uri="{FF2B5EF4-FFF2-40B4-BE49-F238E27FC236}">
                <a16:creationId xmlns:a16="http://schemas.microsoft.com/office/drawing/2014/main" id="{E95C9A9C-FDEC-B11E-C3A1-6EE57D2BB557}"/>
              </a:ext>
            </a:extLst>
          </p:cNvPr>
          <p:cNvGrpSpPr/>
          <p:nvPr/>
        </p:nvGrpSpPr>
        <p:grpSpPr>
          <a:xfrm>
            <a:off x="4777587" y="3188653"/>
            <a:ext cx="2031049" cy="1631895"/>
            <a:chOff x="4563558" y="1606405"/>
            <a:chExt cx="2031049" cy="1631895"/>
          </a:xfrm>
        </p:grpSpPr>
        <p:grpSp>
          <p:nvGrpSpPr>
            <p:cNvPr id="39" name="Groupe 38">
              <a:extLst>
                <a:ext uri="{FF2B5EF4-FFF2-40B4-BE49-F238E27FC236}">
                  <a16:creationId xmlns:a16="http://schemas.microsoft.com/office/drawing/2014/main" id="{CEE541C8-D404-FB05-C90D-D2AA07A720BB}"/>
                </a:ext>
              </a:extLst>
            </p:cNvPr>
            <p:cNvGrpSpPr/>
            <p:nvPr/>
          </p:nvGrpSpPr>
          <p:grpSpPr>
            <a:xfrm>
              <a:off x="5282618" y="1606405"/>
              <a:ext cx="588232" cy="892490"/>
              <a:chOff x="5359400" y="2311400"/>
              <a:chExt cx="1473200" cy="2235200"/>
            </a:xfrm>
          </p:grpSpPr>
          <p:pic>
            <p:nvPicPr>
              <p:cNvPr id="38" name="Image 37" descr="Une image contenant capture d’écran, conception&#10;&#10;Description générée automatiquement">
                <a:extLst>
                  <a:ext uri="{FF2B5EF4-FFF2-40B4-BE49-F238E27FC236}">
                    <a16:creationId xmlns:a16="http://schemas.microsoft.com/office/drawing/2014/main" id="{19EEB27D-3A4B-D1D1-6CFF-4A59193CB312}"/>
                  </a:ext>
                </a:extLst>
              </p:cNvPr>
              <p:cNvPicPr>
                <a:picLocks noChangeAspect="1"/>
              </p:cNvPicPr>
              <p:nvPr/>
            </p:nvPicPr>
            <p:blipFill>
              <a:blip r:embed="rId5"/>
              <a:stretch>
                <a:fillRect/>
              </a:stretch>
            </p:blipFill>
            <p:spPr>
              <a:xfrm>
                <a:off x="5359400" y="2311400"/>
                <a:ext cx="1473200" cy="2235200"/>
              </a:xfrm>
              <a:prstGeom prst="rect">
                <a:avLst/>
              </a:prstGeom>
            </p:spPr>
          </p:pic>
          <p:pic>
            <p:nvPicPr>
              <p:cNvPr id="36" name="Image 35" descr="Une image contenant capture d’écran, Graphique, cercle, conception&#10;&#10;Description générée automatiquement">
                <a:extLst>
                  <a:ext uri="{FF2B5EF4-FFF2-40B4-BE49-F238E27FC236}">
                    <a16:creationId xmlns:a16="http://schemas.microsoft.com/office/drawing/2014/main" id="{5CF6B219-3FE2-1DB2-52E4-9036598EA25D}"/>
                  </a:ext>
                </a:extLst>
              </p:cNvPr>
              <p:cNvPicPr>
                <a:picLocks noChangeAspect="1"/>
              </p:cNvPicPr>
              <p:nvPr/>
            </p:nvPicPr>
            <p:blipFill>
              <a:blip r:embed="rId6"/>
              <a:stretch>
                <a:fillRect/>
              </a:stretch>
            </p:blipFill>
            <p:spPr>
              <a:xfrm>
                <a:off x="5584603" y="2890976"/>
                <a:ext cx="974436" cy="524289"/>
              </a:xfrm>
              <a:prstGeom prst="rect">
                <a:avLst/>
              </a:prstGeom>
            </p:spPr>
          </p:pic>
        </p:grpSp>
        <p:sp>
          <p:nvSpPr>
            <p:cNvPr id="29" name="ZoneTexte 28">
              <a:extLst>
                <a:ext uri="{FF2B5EF4-FFF2-40B4-BE49-F238E27FC236}">
                  <a16:creationId xmlns:a16="http://schemas.microsoft.com/office/drawing/2014/main" id="{EFDD6198-231C-6B15-2145-DEE8FA6BDA23}"/>
                </a:ext>
              </a:extLst>
            </p:cNvPr>
            <p:cNvSpPr txBox="1"/>
            <p:nvPr/>
          </p:nvSpPr>
          <p:spPr>
            <a:xfrm>
              <a:off x="4563558" y="2838190"/>
              <a:ext cx="2031049" cy="400110"/>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Verification of the </a:t>
              </a:r>
              <a:r>
                <a:rPr lang="en-US" sz="1000" dirty="0" err="1">
                  <a:solidFill>
                    <a:schemeClr val="tx1"/>
                  </a:solidFill>
                  <a:latin typeface="Verdana" panose="020B0604030504040204" pitchFamily="34" charset="0"/>
                  <a:ea typeface="Verdana" panose="020B0604030504040204" pitchFamily="34" charset="0"/>
                  <a:cs typeface="Verdana" panose="020B0604030504040204" pitchFamily="34" charset="0"/>
                </a:rPr>
                <a:t>despatch</a:t>
              </a: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 advice</a:t>
              </a:r>
            </a:p>
          </p:txBody>
        </p:sp>
        <p:pic>
          <p:nvPicPr>
            <p:cNvPr id="35" name="Image 34" descr="Une image contenant Graphique, Caractère coloré, symbole, graphisme&#10;&#10;Description générée automatiquement">
              <a:extLst>
                <a:ext uri="{FF2B5EF4-FFF2-40B4-BE49-F238E27FC236}">
                  <a16:creationId xmlns:a16="http://schemas.microsoft.com/office/drawing/2014/main" id="{7496D126-B6B9-4EC3-7EAC-0912E980D515}"/>
                </a:ext>
              </a:extLst>
            </p:cNvPr>
            <p:cNvPicPr>
              <a:picLocks noChangeAspect="1"/>
            </p:cNvPicPr>
            <p:nvPr/>
          </p:nvPicPr>
          <p:blipFill>
            <a:blip r:embed="rId4"/>
            <a:stretch>
              <a:fillRect/>
            </a:stretch>
          </p:blipFill>
          <p:spPr>
            <a:xfrm>
              <a:off x="5562301" y="2218087"/>
              <a:ext cx="457674" cy="328066"/>
            </a:xfrm>
            <a:prstGeom prst="rect">
              <a:avLst/>
            </a:prstGeom>
          </p:spPr>
        </p:pic>
        <p:sp>
          <p:nvSpPr>
            <p:cNvPr id="32" name="ZoneTexte 31">
              <a:extLst>
                <a:ext uri="{FF2B5EF4-FFF2-40B4-BE49-F238E27FC236}">
                  <a16:creationId xmlns:a16="http://schemas.microsoft.com/office/drawing/2014/main" id="{DF395DC2-98C3-D2CD-DA82-0A75312EF84B}"/>
                </a:ext>
              </a:extLst>
            </p:cNvPr>
            <p:cNvSpPr txBox="1"/>
            <p:nvPr/>
          </p:nvSpPr>
          <p:spPr>
            <a:xfrm>
              <a:off x="4827928" y="2602454"/>
              <a:ext cx="1510590"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GTIN/GLN/SSCC</a:t>
              </a:r>
            </a:p>
          </p:txBody>
        </p:sp>
      </p:grpSp>
      <p:sp>
        <p:nvSpPr>
          <p:cNvPr id="2" name="Titre 1">
            <a:extLst>
              <a:ext uri="{FF2B5EF4-FFF2-40B4-BE49-F238E27FC236}">
                <a16:creationId xmlns:a16="http://schemas.microsoft.com/office/drawing/2014/main" id="{E56A2D8C-166E-2006-1CF1-3AE1501D17A0}"/>
              </a:ext>
            </a:extLst>
          </p:cNvPr>
          <p:cNvSpPr>
            <a:spLocks noGrp="1"/>
          </p:cNvSpPr>
          <p:nvPr>
            <p:ph type="title"/>
          </p:nvPr>
        </p:nvSpPr>
        <p:spPr>
          <a:xfrm>
            <a:off x="838200" y="365126"/>
            <a:ext cx="6756206" cy="521353"/>
          </a:xfrm>
        </p:spPr>
        <p:txBody>
          <a:bodyPr>
            <a:normAutofit fontScale="90000"/>
          </a:bodyPr>
          <a:lstStyle/>
          <a:p>
            <a:r>
              <a:rPr lang="fr-FR" dirty="0" err="1"/>
              <a:t>Where</a:t>
            </a:r>
            <a:r>
              <a:rPr lang="fr-FR" dirty="0"/>
              <a:t> the standards fit in the process </a:t>
            </a:r>
            <a:r>
              <a:rPr lang="fr-FR" dirty="0" err="1"/>
              <a:t>map</a:t>
            </a:r>
            <a:r>
              <a:rPr lang="fr-FR" dirty="0"/>
              <a:t>?</a:t>
            </a:r>
          </a:p>
        </p:txBody>
      </p:sp>
      <p:grpSp>
        <p:nvGrpSpPr>
          <p:cNvPr id="6" name="Groupe 5">
            <a:extLst>
              <a:ext uri="{FF2B5EF4-FFF2-40B4-BE49-F238E27FC236}">
                <a16:creationId xmlns:a16="http://schemas.microsoft.com/office/drawing/2014/main" id="{B28DF6D7-DA20-5AF5-FCE9-7DCA4EB61D42}"/>
              </a:ext>
            </a:extLst>
          </p:cNvPr>
          <p:cNvGrpSpPr/>
          <p:nvPr/>
        </p:nvGrpSpPr>
        <p:grpSpPr>
          <a:xfrm>
            <a:off x="265184" y="3322230"/>
            <a:ext cx="1421160" cy="1610064"/>
            <a:chOff x="1654470" y="2026168"/>
            <a:chExt cx="1421160" cy="1610064"/>
          </a:xfrm>
        </p:grpSpPr>
        <p:sp>
          <p:nvSpPr>
            <p:cNvPr id="10" name="ZoneTexte 9">
              <a:extLst>
                <a:ext uri="{FF2B5EF4-FFF2-40B4-BE49-F238E27FC236}">
                  <a16:creationId xmlns:a16="http://schemas.microsoft.com/office/drawing/2014/main" id="{2C50F38C-B07F-084D-EA6D-453DA4F0E2E1}"/>
                </a:ext>
              </a:extLst>
            </p:cNvPr>
            <p:cNvSpPr txBox="1"/>
            <p:nvPr/>
          </p:nvSpPr>
          <p:spPr>
            <a:xfrm>
              <a:off x="1654470" y="2928346"/>
              <a:ext cx="1421160" cy="707886"/>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Request for appointment of the supplier/logistic operator</a:t>
              </a:r>
            </a:p>
          </p:txBody>
        </p:sp>
        <p:pic>
          <p:nvPicPr>
            <p:cNvPr id="16" name="Image 15" descr="Une image contenant capture d’écran, Graphique, cercle, conception&#10;&#10;Description générée automatiquement">
              <a:extLst>
                <a:ext uri="{FF2B5EF4-FFF2-40B4-BE49-F238E27FC236}">
                  <a16:creationId xmlns:a16="http://schemas.microsoft.com/office/drawing/2014/main" id="{92FB4C2D-DE80-527F-C248-9E133BBAD612}"/>
                </a:ext>
              </a:extLst>
            </p:cNvPr>
            <p:cNvPicPr>
              <a:picLocks noChangeAspect="1"/>
            </p:cNvPicPr>
            <p:nvPr/>
          </p:nvPicPr>
          <p:blipFill>
            <a:blip r:embed="rId6"/>
            <a:stretch>
              <a:fillRect/>
            </a:stretch>
          </p:blipFill>
          <p:spPr>
            <a:xfrm>
              <a:off x="1897645" y="2172020"/>
              <a:ext cx="974436" cy="524289"/>
            </a:xfrm>
            <a:prstGeom prst="rect">
              <a:avLst/>
            </a:prstGeom>
          </p:spPr>
        </p:pic>
        <p:pic>
          <p:nvPicPr>
            <p:cNvPr id="18" name="Image 17" descr="Une image contenant symbole, logo, Graphique, cercle&#10;&#10;Description générée automatiquement">
              <a:extLst>
                <a:ext uri="{FF2B5EF4-FFF2-40B4-BE49-F238E27FC236}">
                  <a16:creationId xmlns:a16="http://schemas.microsoft.com/office/drawing/2014/main" id="{B43CC6F8-8C0D-58D3-3EBB-697843D1A1C9}"/>
                </a:ext>
              </a:extLst>
            </p:cNvPr>
            <p:cNvPicPr>
              <a:picLocks noChangeAspect="1"/>
            </p:cNvPicPr>
            <p:nvPr/>
          </p:nvPicPr>
          <p:blipFill>
            <a:blip r:embed="rId9"/>
            <a:stretch>
              <a:fillRect/>
            </a:stretch>
          </p:blipFill>
          <p:spPr>
            <a:xfrm>
              <a:off x="2225787" y="2026168"/>
              <a:ext cx="299738" cy="299738"/>
            </a:xfrm>
            <a:prstGeom prst="rect">
              <a:avLst/>
            </a:prstGeom>
          </p:spPr>
        </p:pic>
      </p:grpSp>
      <p:sp>
        <p:nvSpPr>
          <p:cNvPr id="4" name="ZoneTexte 3">
            <a:extLst>
              <a:ext uri="{FF2B5EF4-FFF2-40B4-BE49-F238E27FC236}">
                <a16:creationId xmlns:a16="http://schemas.microsoft.com/office/drawing/2014/main" id="{53A4C718-B9E2-07DB-6C32-1EC804555368}"/>
              </a:ext>
            </a:extLst>
          </p:cNvPr>
          <p:cNvSpPr txBox="1"/>
          <p:nvPr/>
        </p:nvSpPr>
        <p:spPr>
          <a:xfrm>
            <a:off x="445864" y="5442845"/>
            <a:ext cx="8701914" cy="246221"/>
          </a:xfrm>
          <a:prstGeom prst="rect">
            <a:avLst/>
          </a:prstGeom>
          <a:noFill/>
        </p:spPr>
        <p:txBody>
          <a:bodyPr wrap="square">
            <a:spAutoFit/>
          </a:bodyPr>
          <a:lstStyle/>
          <a:p>
            <a:r>
              <a:rPr lang="fr-FR" sz="1000" dirty="0"/>
              <a:t>*</a:t>
            </a:r>
            <a:r>
              <a:rPr lang="fr-FR" sz="1000" dirty="0" err="1"/>
              <a:t>Other</a:t>
            </a:r>
            <a:r>
              <a:rPr lang="fr-FR" sz="1000" dirty="0"/>
              <a:t> EDI </a:t>
            </a:r>
            <a:r>
              <a:rPr lang="fr-FR" sz="1000" dirty="0" err="1"/>
              <a:t>processes</a:t>
            </a:r>
            <a:r>
              <a:rPr lang="fr-FR" sz="1000" dirty="0"/>
              <a:t> messages </a:t>
            </a:r>
            <a:r>
              <a:rPr lang="fr-FR" sz="1000" dirty="0" err="1"/>
              <a:t>could</a:t>
            </a:r>
            <a:r>
              <a:rPr lang="fr-FR" sz="1000" dirty="0"/>
              <a:t> </a:t>
            </a:r>
            <a:r>
              <a:rPr lang="fr-FR" sz="1000" dirty="0" err="1"/>
              <a:t>be</a:t>
            </a:r>
            <a:r>
              <a:rPr lang="fr-FR" sz="1000" dirty="0"/>
              <a:t> </a:t>
            </a:r>
            <a:r>
              <a:rPr lang="fr-FR" sz="1000" dirty="0" err="1"/>
              <a:t>used</a:t>
            </a:r>
            <a:r>
              <a:rPr lang="fr-FR" sz="1000" dirty="0"/>
              <a:t> to </a:t>
            </a:r>
            <a:r>
              <a:rPr lang="fr-FR" sz="1000" dirty="0" err="1"/>
              <a:t>complete</a:t>
            </a:r>
            <a:r>
              <a:rPr lang="fr-FR" sz="1000" dirty="0"/>
              <a:t> </a:t>
            </a:r>
            <a:r>
              <a:rPr lang="fr-FR" sz="1000" dirty="0" err="1"/>
              <a:t>this</a:t>
            </a:r>
            <a:r>
              <a:rPr lang="fr-FR" sz="1000" dirty="0"/>
              <a:t> process. This </a:t>
            </a:r>
            <a:r>
              <a:rPr lang="fr-FR" sz="1000" dirty="0" err="1"/>
              <a:t>is</a:t>
            </a:r>
            <a:r>
              <a:rPr lang="fr-FR" sz="1000" dirty="0"/>
              <a:t> a </a:t>
            </a:r>
            <a:r>
              <a:rPr lang="fr-FR" sz="1000" dirty="0" err="1"/>
              <a:t>simplified</a:t>
            </a:r>
            <a:r>
              <a:rPr lang="fr-FR" sz="1000" dirty="0"/>
              <a:t> flow.</a:t>
            </a:r>
          </a:p>
        </p:txBody>
      </p:sp>
      <p:grpSp>
        <p:nvGrpSpPr>
          <p:cNvPr id="110" name="Groupe 109">
            <a:extLst>
              <a:ext uri="{FF2B5EF4-FFF2-40B4-BE49-F238E27FC236}">
                <a16:creationId xmlns:a16="http://schemas.microsoft.com/office/drawing/2014/main" id="{AB9B1B47-4925-BB7C-5BA6-D46D803F3843}"/>
              </a:ext>
            </a:extLst>
          </p:cNvPr>
          <p:cNvGrpSpPr/>
          <p:nvPr/>
        </p:nvGrpSpPr>
        <p:grpSpPr>
          <a:xfrm>
            <a:off x="6955377" y="1741334"/>
            <a:ext cx="3258946" cy="1166223"/>
            <a:chOff x="6561344" y="3699480"/>
            <a:chExt cx="3511018" cy="1256428"/>
          </a:xfrm>
        </p:grpSpPr>
        <p:sp>
          <p:nvSpPr>
            <p:cNvPr id="111" name="Flèche vers la droite 110">
              <a:extLst>
                <a:ext uri="{FF2B5EF4-FFF2-40B4-BE49-F238E27FC236}">
                  <a16:creationId xmlns:a16="http://schemas.microsoft.com/office/drawing/2014/main" id="{1D00D0BE-5655-0A9D-A3FF-15A3402CFB94}"/>
                </a:ext>
              </a:extLst>
            </p:cNvPr>
            <p:cNvSpPr/>
            <p:nvPr/>
          </p:nvSpPr>
          <p:spPr>
            <a:xfrm>
              <a:off x="6561344" y="3699480"/>
              <a:ext cx="3511018" cy="1256428"/>
            </a:xfrm>
            <a:prstGeom prst="rightArrow">
              <a:avLst>
                <a:gd name="adj1" fmla="val 100000"/>
                <a:gd name="adj2" fmla="val 35024"/>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pic>
          <p:nvPicPr>
            <p:cNvPr id="112" name="Image 111">
              <a:extLst>
                <a:ext uri="{FF2B5EF4-FFF2-40B4-BE49-F238E27FC236}">
                  <a16:creationId xmlns:a16="http://schemas.microsoft.com/office/drawing/2014/main" id="{7C663107-99BE-067F-527A-BF065908C470}"/>
                </a:ext>
              </a:extLst>
            </p:cNvPr>
            <p:cNvPicPr>
              <a:picLocks noChangeAspect="1"/>
            </p:cNvPicPr>
            <p:nvPr/>
          </p:nvPicPr>
          <p:blipFill>
            <a:blip r:embed="rId10"/>
            <a:srcRect/>
            <a:stretch/>
          </p:blipFill>
          <p:spPr>
            <a:xfrm>
              <a:off x="8400256" y="3859610"/>
              <a:ext cx="850979" cy="620604"/>
            </a:xfrm>
            <a:prstGeom prst="rect">
              <a:avLst/>
            </a:prstGeom>
          </p:spPr>
        </p:pic>
        <p:sp>
          <p:nvSpPr>
            <p:cNvPr id="113" name="ZoneTexte 112">
              <a:extLst>
                <a:ext uri="{FF2B5EF4-FFF2-40B4-BE49-F238E27FC236}">
                  <a16:creationId xmlns:a16="http://schemas.microsoft.com/office/drawing/2014/main" id="{2E489052-E77B-13B5-7437-FD10074760D7}"/>
                </a:ext>
              </a:extLst>
            </p:cNvPr>
            <p:cNvSpPr txBox="1"/>
            <p:nvPr/>
          </p:nvSpPr>
          <p:spPr>
            <a:xfrm>
              <a:off x="7819058" y="4635070"/>
              <a:ext cx="2031049" cy="246221"/>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Receiving Advice</a:t>
              </a:r>
            </a:p>
          </p:txBody>
        </p:sp>
        <p:pic>
          <p:nvPicPr>
            <p:cNvPr id="115" name="Image 114" descr="Une image contenant logo, symbole, Graphique, cercle&#10;&#10;Description générée automatiquement">
              <a:extLst>
                <a:ext uri="{FF2B5EF4-FFF2-40B4-BE49-F238E27FC236}">
                  <a16:creationId xmlns:a16="http://schemas.microsoft.com/office/drawing/2014/main" id="{D11A7AFE-C27C-5B3F-E8B7-9886D2C1D1AD}"/>
                </a:ext>
              </a:extLst>
            </p:cNvPr>
            <p:cNvPicPr>
              <a:picLocks noChangeAspect="1"/>
            </p:cNvPicPr>
            <p:nvPr/>
          </p:nvPicPr>
          <p:blipFill>
            <a:blip r:embed="rId11"/>
            <a:stretch>
              <a:fillRect/>
            </a:stretch>
          </p:blipFill>
          <p:spPr>
            <a:xfrm>
              <a:off x="8669931" y="3992648"/>
              <a:ext cx="321087" cy="321087"/>
            </a:xfrm>
            <a:prstGeom prst="rect">
              <a:avLst/>
            </a:prstGeom>
          </p:spPr>
        </p:pic>
      </p:grpSp>
      <p:sp>
        <p:nvSpPr>
          <p:cNvPr id="3" name="TextBox 2">
            <a:extLst>
              <a:ext uri="{FF2B5EF4-FFF2-40B4-BE49-F238E27FC236}">
                <a16:creationId xmlns:a16="http://schemas.microsoft.com/office/drawing/2014/main" id="{A65233E9-61A0-5259-79B2-1543839C204A}"/>
              </a:ext>
            </a:extLst>
          </p:cNvPr>
          <p:cNvSpPr txBox="1"/>
          <p:nvPr/>
        </p:nvSpPr>
        <p:spPr>
          <a:xfrm>
            <a:off x="4622250" y="1371648"/>
            <a:ext cx="3298157" cy="369332"/>
          </a:xfrm>
          <a:prstGeom prst="rect">
            <a:avLst/>
          </a:prstGeom>
          <a:noFill/>
        </p:spPr>
        <p:txBody>
          <a:bodyPr wrap="square" rtlCol="0">
            <a:spAutoFit/>
          </a:bodyPr>
          <a:lstStyle/>
          <a:p>
            <a:r>
              <a:rPr lang="en-GB" dirty="0"/>
              <a:t>EDI messaging*</a:t>
            </a:r>
          </a:p>
        </p:txBody>
      </p:sp>
      <p:grpSp>
        <p:nvGrpSpPr>
          <p:cNvPr id="9" name="Groupe 8">
            <a:extLst>
              <a:ext uri="{FF2B5EF4-FFF2-40B4-BE49-F238E27FC236}">
                <a16:creationId xmlns:a16="http://schemas.microsoft.com/office/drawing/2014/main" id="{E185F404-15EA-0DEC-D8DC-ADF62460EEBB}"/>
              </a:ext>
            </a:extLst>
          </p:cNvPr>
          <p:cNvGrpSpPr/>
          <p:nvPr/>
        </p:nvGrpSpPr>
        <p:grpSpPr>
          <a:xfrm>
            <a:off x="5788534" y="1741334"/>
            <a:ext cx="2470477" cy="1166223"/>
            <a:chOff x="3094766" y="3699480"/>
            <a:chExt cx="2661563" cy="1256428"/>
          </a:xfrm>
        </p:grpSpPr>
        <p:sp>
          <p:nvSpPr>
            <p:cNvPr id="11" name="Flèche vers la droite 10">
              <a:extLst>
                <a:ext uri="{FF2B5EF4-FFF2-40B4-BE49-F238E27FC236}">
                  <a16:creationId xmlns:a16="http://schemas.microsoft.com/office/drawing/2014/main" id="{FA8D54A0-D00A-0FAE-9B75-C76A0E059E0F}"/>
                </a:ext>
              </a:extLst>
            </p:cNvPr>
            <p:cNvSpPr/>
            <p:nvPr/>
          </p:nvSpPr>
          <p:spPr>
            <a:xfrm>
              <a:off x="3094766" y="3699480"/>
              <a:ext cx="2661563" cy="1256428"/>
            </a:xfrm>
            <a:prstGeom prst="rightArrow">
              <a:avLst>
                <a:gd name="adj1" fmla="val 100000"/>
                <a:gd name="adj2" fmla="val 35024"/>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pic>
          <p:nvPicPr>
            <p:cNvPr id="12" name="Image 11">
              <a:extLst>
                <a:ext uri="{FF2B5EF4-FFF2-40B4-BE49-F238E27FC236}">
                  <a16:creationId xmlns:a16="http://schemas.microsoft.com/office/drawing/2014/main" id="{B180D513-BE93-56D4-DAA2-4A995F024D5A}"/>
                </a:ext>
              </a:extLst>
            </p:cNvPr>
            <p:cNvPicPr>
              <a:picLocks noChangeAspect="1"/>
            </p:cNvPicPr>
            <p:nvPr/>
          </p:nvPicPr>
          <p:blipFill>
            <a:blip r:embed="rId10"/>
            <a:srcRect/>
            <a:stretch/>
          </p:blipFill>
          <p:spPr>
            <a:xfrm>
              <a:off x="3996015" y="3859610"/>
              <a:ext cx="850979" cy="620604"/>
            </a:xfrm>
            <a:prstGeom prst="rect">
              <a:avLst/>
            </a:prstGeom>
          </p:spPr>
        </p:pic>
        <p:sp>
          <p:nvSpPr>
            <p:cNvPr id="14" name="ZoneTexte 13">
              <a:extLst>
                <a:ext uri="{FF2B5EF4-FFF2-40B4-BE49-F238E27FC236}">
                  <a16:creationId xmlns:a16="http://schemas.microsoft.com/office/drawing/2014/main" id="{56F5A436-0367-6175-2307-BE2EC9CDBB78}"/>
                </a:ext>
              </a:extLst>
            </p:cNvPr>
            <p:cNvSpPr txBox="1"/>
            <p:nvPr/>
          </p:nvSpPr>
          <p:spPr>
            <a:xfrm>
              <a:off x="3390887" y="4635070"/>
              <a:ext cx="2031049" cy="246221"/>
            </a:xfrm>
            <a:prstGeom prst="rect">
              <a:avLst/>
            </a:prstGeom>
            <a:noFill/>
            <a:effectLst/>
          </p:spPr>
          <p:txBody>
            <a:bodyPr wrap="square">
              <a:spAutoFit/>
            </a:bodyPr>
            <a:lstStyle/>
            <a:p>
              <a:pPr algn="ctr"/>
              <a:r>
                <a:rPr lang="en-US" sz="1000" dirty="0" err="1">
                  <a:solidFill>
                    <a:schemeClr val="tx1"/>
                  </a:solidFill>
                  <a:latin typeface="Verdana" panose="020B0604030504040204" pitchFamily="34" charset="0"/>
                  <a:ea typeface="Verdana" panose="020B0604030504040204" pitchFamily="34" charset="0"/>
                  <a:cs typeface="Verdana" panose="020B0604030504040204" pitchFamily="34" charset="0"/>
                </a:rPr>
                <a:t>Despatch</a:t>
              </a: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 Advice</a:t>
              </a:r>
            </a:p>
          </p:txBody>
        </p:sp>
        <p:pic>
          <p:nvPicPr>
            <p:cNvPr id="17" name="Image 16" descr="Une image contenant capture d’écran, Graphique, cercle, conception&#10;&#10;Description générée automatiquement">
              <a:extLst>
                <a:ext uri="{FF2B5EF4-FFF2-40B4-BE49-F238E27FC236}">
                  <a16:creationId xmlns:a16="http://schemas.microsoft.com/office/drawing/2014/main" id="{A3FEBBCA-1D17-96A9-8060-7402514C7EBE}"/>
                </a:ext>
              </a:extLst>
            </p:cNvPr>
            <p:cNvPicPr>
              <a:picLocks noChangeAspect="1"/>
            </p:cNvPicPr>
            <p:nvPr/>
          </p:nvPicPr>
          <p:blipFill>
            <a:blip r:embed="rId6"/>
            <a:stretch>
              <a:fillRect/>
            </a:stretch>
          </p:blipFill>
          <p:spPr>
            <a:xfrm>
              <a:off x="4199868" y="4018612"/>
              <a:ext cx="389081" cy="209343"/>
            </a:xfrm>
            <a:prstGeom prst="rect">
              <a:avLst/>
            </a:prstGeom>
          </p:spPr>
        </p:pic>
      </p:grpSp>
      <p:grpSp>
        <p:nvGrpSpPr>
          <p:cNvPr id="43" name="Groupe 42">
            <a:extLst>
              <a:ext uri="{FF2B5EF4-FFF2-40B4-BE49-F238E27FC236}">
                <a16:creationId xmlns:a16="http://schemas.microsoft.com/office/drawing/2014/main" id="{D4BF80CE-E12F-CD00-9313-AB124828A067}"/>
              </a:ext>
            </a:extLst>
          </p:cNvPr>
          <p:cNvGrpSpPr/>
          <p:nvPr/>
        </p:nvGrpSpPr>
        <p:grpSpPr>
          <a:xfrm>
            <a:off x="3587383" y="1741334"/>
            <a:ext cx="2696269" cy="1166223"/>
            <a:chOff x="5011750" y="3699480"/>
            <a:chExt cx="2904820" cy="1256428"/>
          </a:xfrm>
        </p:grpSpPr>
        <p:sp>
          <p:nvSpPr>
            <p:cNvPr id="44" name="Flèche vers la droite 43">
              <a:extLst>
                <a:ext uri="{FF2B5EF4-FFF2-40B4-BE49-F238E27FC236}">
                  <a16:creationId xmlns:a16="http://schemas.microsoft.com/office/drawing/2014/main" id="{ACDD0D8B-6CBD-97F1-ED30-07B77864A9B4}"/>
                </a:ext>
              </a:extLst>
            </p:cNvPr>
            <p:cNvSpPr/>
            <p:nvPr/>
          </p:nvSpPr>
          <p:spPr>
            <a:xfrm>
              <a:off x="5011750" y="3699480"/>
              <a:ext cx="2904820" cy="1256428"/>
            </a:xfrm>
            <a:prstGeom prst="rightArrow">
              <a:avLst>
                <a:gd name="adj1" fmla="val 100000"/>
                <a:gd name="adj2" fmla="val 35024"/>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pic>
          <p:nvPicPr>
            <p:cNvPr id="45" name="Image 44">
              <a:extLst>
                <a:ext uri="{FF2B5EF4-FFF2-40B4-BE49-F238E27FC236}">
                  <a16:creationId xmlns:a16="http://schemas.microsoft.com/office/drawing/2014/main" id="{AF715C10-D9B7-89E4-D78F-4E82CA76E53F}"/>
                </a:ext>
              </a:extLst>
            </p:cNvPr>
            <p:cNvPicPr>
              <a:picLocks noChangeAspect="1"/>
            </p:cNvPicPr>
            <p:nvPr/>
          </p:nvPicPr>
          <p:blipFill>
            <a:blip r:embed="rId10"/>
            <a:srcRect/>
            <a:stretch/>
          </p:blipFill>
          <p:spPr>
            <a:xfrm>
              <a:off x="6116940" y="3859610"/>
              <a:ext cx="850979" cy="620604"/>
            </a:xfrm>
            <a:prstGeom prst="rect">
              <a:avLst/>
            </a:prstGeom>
          </p:spPr>
        </p:pic>
        <p:sp>
          <p:nvSpPr>
            <p:cNvPr id="51" name="ZoneTexte 50">
              <a:extLst>
                <a:ext uri="{FF2B5EF4-FFF2-40B4-BE49-F238E27FC236}">
                  <a16:creationId xmlns:a16="http://schemas.microsoft.com/office/drawing/2014/main" id="{95C0932E-E791-681E-CDCE-6F43ACAC69A4}"/>
                </a:ext>
              </a:extLst>
            </p:cNvPr>
            <p:cNvSpPr txBox="1"/>
            <p:nvPr/>
          </p:nvSpPr>
          <p:spPr>
            <a:xfrm>
              <a:off x="5523225" y="4635071"/>
              <a:ext cx="2031049" cy="265266"/>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Order Response</a:t>
              </a:r>
            </a:p>
          </p:txBody>
        </p:sp>
        <p:pic>
          <p:nvPicPr>
            <p:cNvPr id="62" name="Image 61" descr="Une image contenant ligne, Bleu électrique, conception, cadre&#10;&#10;Description générée automatiquement">
              <a:extLst>
                <a:ext uri="{FF2B5EF4-FFF2-40B4-BE49-F238E27FC236}">
                  <a16:creationId xmlns:a16="http://schemas.microsoft.com/office/drawing/2014/main" id="{3F1294C5-661F-483F-2F2B-48786AB8620E}"/>
                </a:ext>
              </a:extLst>
            </p:cNvPr>
            <p:cNvPicPr>
              <a:picLocks noChangeAspect="1"/>
            </p:cNvPicPr>
            <p:nvPr/>
          </p:nvPicPr>
          <p:blipFill>
            <a:blip r:embed="rId12"/>
            <a:stretch>
              <a:fillRect/>
            </a:stretch>
          </p:blipFill>
          <p:spPr>
            <a:xfrm>
              <a:off x="6335752" y="3999629"/>
              <a:ext cx="400095" cy="298252"/>
            </a:xfrm>
            <a:prstGeom prst="rect">
              <a:avLst/>
            </a:prstGeom>
          </p:spPr>
        </p:pic>
      </p:grpSp>
      <p:grpSp>
        <p:nvGrpSpPr>
          <p:cNvPr id="56" name="Groupe 55">
            <a:extLst>
              <a:ext uri="{FF2B5EF4-FFF2-40B4-BE49-F238E27FC236}">
                <a16:creationId xmlns:a16="http://schemas.microsoft.com/office/drawing/2014/main" id="{3E2A24E6-ECD1-74FC-B881-B6A03C7E0787}"/>
              </a:ext>
            </a:extLst>
          </p:cNvPr>
          <p:cNvGrpSpPr/>
          <p:nvPr/>
        </p:nvGrpSpPr>
        <p:grpSpPr>
          <a:xfrm>
            <a:off x="2117435" y="1741334"/>
            <a:ext cx="2195616" cy="1166223"/>
            <a:chOff x="1375577" y="1741334"/>
            <a:chExt cx="2195616" cy="1166223"/>
          </a:xfrm>
        </p:grpSpPr>
        <p:sp>
          <p:nvSpPr>
            <p:cNvPr id="13" name="Flèche vers la droite 12">
              <a:extLst>
                <a:ext uri="{FF2B5EF4-FFF2-40B4-BE49-F238E27FC236}">
                  <a16:creationId xmlns:a16="http://schemas.microsoft.com/office/drawing/2014/main" id="{66CC03C4-E7DC-533A-4FA8-60A25B6B23F4}"/>
                </a:ext>
              </a:extLst>
            </p:cNvPr>
            <p:cNvSpPr/>
            <p:nvPr/>
          </p:nvSpPr>
          <p:spPr>
            <a:xfrm>
              <a:off x="1402854" y="1741334"/>
              <a:ext cx="2168339" cy="1166223"/>
            </a:xfrm>
            <a:prstGeom prst="rightArrow">
              <a:avLst>
                <a:gd name="adj1" fmla="val 100000"/>
                <a:gd name="adj2" fmla="val 35024"/>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15" name="ZoneTexte 14">
              <a:extLst>
                <a:ext uri="{FF2B5EF4-FFF2-40B4-BE49-F238E27FC236}">
                  <a16:creationId xmlns:a16="http://schemas.microsoft.com/office/drawing/2014/main" id="{53118A15-23EB-8A0F-628C-C98B94AB8F4A}"/>
                </a:ext>
              </a:extLst>
            </p:cNvPr>
            <p:cNvSpPr txBox="1"/>
            <p:nvPr/>
          </p:nvSpPr>
          <p:spPr>
            <a:xfrm>
              <a:off x="1375577" y="2609754"/>
              <a:ext cx="1885231" cy="228544"/>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Order Advice</a:t>
              </a:r>
            </a:p>
          </p:txBody>
        </p:sp>
        <p:pic>
          <p:nvPicPr>
            <p:cNvPr id="53" name="Image 52">
              <a:extLst>
                <a:ext uri="{FF2B5EF4-FFF2-40B4-BE49-F238E27FC236}">
                  <a16:creationId xmlns:a16="http://schemas.microsoft.com/office/drawing/2014/main" id="{371F6519-27D1-F2C6-176E-3B5BEB12F03B}"/>
                </a:ext>
              </a:extLst>
            </p:cNvPr>
            <p:cNvPicPr>
              <a:picLocks noChangeAspect="1"/>
            </p:cNvPicPr>
            <p:nvPr/>
          </p:nvPicPr>
          <p:blipFill>
            <a:blip r:embed="rId10"/>
            <a:srcRect/>
            <a:stretch/>
          </p:blipFill>
          <p:spPr>
            <a:xfrm>
              <a:off x="1919536" y="1889967"/>
              <a:ext cx="789883" cy="576048"/>
            </a:xfrm>
            <a:prstGeom prst="rect">
              <a:avLst/>
            </a:prstGeom>
          </p:spPr>
        </p:pic>
        <p:pic>
          <p:nvPicPr>
            <p:cNvPr id="30" name="Image 29" descr="Une image contenant logo, capture d’écran, symbole, Bleu électrique&#10;&#10;Description générée automatiquement">
              <a:extLst>
                <a:ext uri="{FF2B5EF4-FFF2-40B4-BE49-F238E27FC236}">
                  <a16:creationId xmlns:a16="http://schemas.microsoft.com/office/drawing/2014/main" id="{E43CF02C-0F50-D156-526D-C51A6DC79FE4}"/>
                </a:ext>
              </a:extLst>
            </p:cNvPr>
            <p:cNvPicPr>
              <a:picLocks noChangeAspect="1"/>
            </p:cNvPicPr>
            <p:nvPr/>
          </p:nvPicPr>
          <p:blipFill>
            <a:blip r:embed="rId13"/>
            <a:stretch>
              <a:fillRect/>
            </a:stretch>
          </p:blipFill>
          <p:spPr>
            <a:xfrm>
              <a:off x="2071986" y="1778037"/>
              <a:ext cx="481011" cy="731972"/>
            </a:xfrm>
            <a:prstGeom prst="rect">
              <a:avLst/>
            </a:prstGeom>
          </p:spPr>
        </p:pic>
      </p:grpSp>
      <p:grpSp>
        <p:nvGrpSpPr>
          <p:cNvPr id="5" name="Groupe 4">
            <a:extLst>
              <a:ext uri="{FF2B5EF4-FFF2-40B4-BE49-F238E27FC236}">
                <a16:creationId xmlns:a16="http://schemas.microsoft.com/office/drawing/2014/main" id="{94D6AF01-3FC9-FF0D-D920-435818FADF70}"/>
              </a:ext>
            </a:extLst>
          </p:cNvPr>
          <p:cNvGrpSpPr/>
          <p:nvPr/>
        </p:nvGrpSpPr>
        <p:grpSpPr>
          <a:xfrm>
            <a:off x="1565485" y="3322230"/>
            <a:ext cx="1316614" cy="1302288"/>
            <a:chOff x="1654470" y="2026168"/>
            <a:chExt cx="1316614" cy="1302288"/>
          </a:xfrm>
        </p:grpSpPr>
        <p:sp>
          <p:nvSpPr>
            <p:cNvPr id="8" name="ZoneTexte 7">
              <a:extLst>
                <a:ext uri="{FF2B5EF4-FFF2-40B4-BE49-F238E27FC236}">
                  <a16:creationId xmlns:a16="http://schemas.microsoft.com/office/drawing/2014/main" id="{AC452E5B-A214-6E01-6B32-011789FD81CE}"/>
                </a:ext>
              </a:extLst>
            </p:cNvPr>
            <p:cNvSpPr txBox="1"/>
            <p:nvPr/>
          </p:nvSpPr>
          <p:spPr>
            <a:xfrm>
              <a:off x="1654470" y="2928346"/>
              <a:ext cx="1316614" cy="400110"/>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Request for goods </a:t>
              </a:r>
            </a:p>
          </p:txBody>
        </p:sp>
        <p:pic>
          <p:nvPicPr>
            <p:cNvPr id="22" name="Image 21">
              <a:extLst>
                <a:ext uri="{FF2B5EF4-FFF2-40B4-BE49-F238E27FC236}">
                  <a16:creationId xmlns:a16="http://schemas.microsoft.com/office/drawing/2014/main" id="{79EA5761-2816-1EC3-83A1-CE24F9B93D7B}"/>
                </a:ext>
              </a:extLst>
            </p:cNvPr>
            <p:cNvPicPr>
              <a:picLocks noChangeAspect="1"/>
            </p:cNvPicPr>
            <p:nvPr/>
          </p:nvPicPr>
          <p:blipFill>
            <a:blip r:embed="rId14"/>
            <a:srcRect/>
            <a:stretch/>
          </p:blipFill>
          <p:spPr>
            <a:xfrm>
              <a:off x="1968141" y="2236501"/>
              <a:ext cx="701278" cy="524289"/>
            </a:xfrm>
            <a:prstGeom prst="rect">
              <a:avLst/>
            </a:prstGeom>
          </p:spPr>
        </p:pic>
        <p:pic>
          <p:nvPicPr>
            <p:cNvPr id="26" name="Image 25" descr="Une image contenant symbole, logo, Graphique, cercle&#10;&#10;Description générée automatiquement">
              <a:extLst>
                <a:ext uri="{FF2B5EF4-FFF2-40B4-BE49-F238E27FC236}">
                  <a16:creationId xmlns:a16="http://schemas.microsoft.com/office/drawing/2014/main" id="{649D6F27-BED4-1ADB-93ED-A31BE1666D3F}"/>
                </a:ext>
              </a:extLst>
            </p:cNvPr>
            <p:cNvPicPr>
              <a:picLocks noChangeAspect="1"/>
            </p:cNvPicPr>
            <p:nvPr/>
          </p:nvPicPr>
          <p:blipFill>
            <a:blip r:embed="rId9"/>
            <a:stretch>
              <a:fillRect/>
            </a:stretch>
          </p:blipFill>
          <p:spPr>
            <a:xfrm>
              <a:off x="2225787" y="2026168"/>
              <a:ext cx="299738" cy="299738"/>
            </a:xfrm>
            <a:prstGeom prst="rect">
              <a:avLst/>
            </a:prstGeom>
          </p:spPr>
        </p:pic>
      </p:grpSp>
    </p:spTree>
    <p:extLst>
      <p:ext uri="{BB962C8B-B14F-4D97-AF65-F5344CB8AC3E}">
        <p14:creationId xmlns:p14="http://schemas.microsoft.com/office/powerpoint/2010/main" val="2472219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lèche vers la droite 6">
            <a:extLst>
              <a:ext uri="{FF2B5EF4-FFF2-40B4-BE49-F238E27FC236}">
                <a16:creationId xmlns:a16="http://schemas.microsoft.com/office/drawing/2014/main" id="{83A489D2-69ED-63E7-9BE4-7DBEFFE01F39}"/>
              </a:ext>
            </a:extLst>
          </p:cNvPr>
          <p:cNvSpPr/>
          <p:nvPr/>
        </p:nvSpPr>
        <p:spPr>
          <a:xfrm>
            <a:off x="1018007" y="3406905"/>
            <a:ext cx="8808854" cy="460970"/>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19" name="Groupe 18">
            <a:extLst>
              <a:ext uri="{FF2B5EF4-FFF2-40B4-BE49-F238E27FC236}">
                <a16:creationId xmlns:a16="http://schemas.microsoft.com/office/drawing/2014/main" id="{E9234F3E-8F8D-7D9D-6CE8-86397FF47AEC}"/>
              </a:ext>
            </a:extLst>
          </p:cNvPr>
          <p:cNvGrpSpPr/>
          <p:nvPr/>
        </p:nvGrpSpPr>
        <p:grpSpPr>
          <a:xfrm>
            <a:off x="2724133" y="3417507"/>
            <a:ext cx="2031049" cy="1249152"/>
            <a:chOff x="3061536" y="1835259"/>
            <a:chExt cx="2031049" cy="1249152"/>
          </a:xfrm>
        </p:grpSpPr>
        <p:sp>
          <p:nvSpPr>
            <p:cNvPr id="20" name="ZoneTexte 19">
              <a:extLst>
                <a:ext uri="{FF2B5EF4-FFF2-40B4-BE49-F238E27FC236}">
                  <a16:creationId xmlns:a16="http://schemas.microsoft.com/office/drawing/2014/main" id="{9E25D1FE-45DC-3066-1E5F-C64C978CB4EE}"/>
                </a:ext>
              </a:extLst>
            </p:cNvPr>
            <p:cNvSpPr txBox="1"/>
            <p:nvPr/>
          </p:nvSpPr>
          <p:spPr>
            <a:xfrm>
              <a:off x="3061536" y="2838190"/>
              <a:ext cx="2031049" cy="246221"/>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Receipt of physical goods</a:t>
              </a:r>
            </a:p>
          </p:txBody>
        </p:sp>
        <p:grpSp>
          <p:nvGrpSpPr>
            <p:cNvPr id="21" name="Groupe 20">
              <a:extLst>
                <a:ext uri="{FF2B5EF4-FFF2-40B4-BE49-F238E27FC236}">
                  <a16:creationId xmlns:a16="http://schemas.microsoft.com/office/drawing/2014/main" id="{8903F13B-C1D6-F73A-2BD2-7D8E5915CF4F}"/>
                </a:ext>
              </a:extLst>
            </p:cNvPr>
            <p:cNvGrpSpPr/>
            <p:nvPr/>
          </p:nvGrpSpPr>
          <p:grpSpPr>
            <a:xfrm>
              <a:off x="3460997" y="1835259"/>
              <a:ext cx="1252400" cy="710894"/>
              <a:chOff x="3347639" y="3011424"/>
              <a:chExt cx="1663273" cy="944117"/>
            </a:xfrm>
          </p:grpSpPr>
          <p:pic>
            <p:nvPicPr>
              <p:cNvPr id="24" name="Image 23">
                <a:extLst>
                  <a:ext uri="{FF2B5EF4-FFF2-40B4-BE49-F238E27FC236}">
                    <a16:creationId xmlns:a16="http://schemas.microsoft.com/office/drawing/2014/main" id="{6758E0D4-1089-DEA0-35AB-93B69AA4E434}"/>
                  </a:ext>
                </a:extLst>
              </p:cNvPr>
              <p:cNvPicPr>
                <a:picLocks noChangeAspect="1"/>
              </p:cNvPicPr>
              <p:nvPr/>
            </p:nvPicPr>
            <p:blipFill>
              <a:blip r:embed="rId2"/>
              <a:stretch>
                <a:fillRect/>
              </a:stretch>
            </p:blipFill>
            <p:spPr>
              <a:xfrm>
                <a:off x="3956708" y="3021326"/>
                <a:ext cx="813005" cy="826708"/>
              </a:xfrm>
              <a:prstGeom prst="rect">
                <a:avLst/>
              </a:prstGeom>
            </p:spPr>
          </p:pic>
          <p:pic>
            <p:nvPicPr>
              <p:cNvPr id="25" name="Image 24" descr="Une image contenant texte&#10;&#10;Description générée automatiquement">
                <a:extLst>
                  <a:ext uri="{FF2B5EF4-FFF2-40B4-BE49-F238E27FC236}">
                    <a16:creationId xmlns:a16="http://schemas.microsoft.com/office/drawing/2014/main" id="{F3DE2738-6358-594D-C364-64ED8EB9A1EE}"/>
                  </a:ext>
                </a:extLst>
              </p:cNvPr>
              <p:cNvPicPr>
                <a:picLocks noChangeAspect="1"/>
              </p:cNvPicPr>
              <p:nvPr/>
            </p:nvPicPr>
            <p:blipFill>
              <a:blip r:embed="rId3"/>
              <a:stretch>
                <a:fillRect/>
              </a:stretch>
            </p:blipFill>
            <p:spPr>
              <a:xfrm>
                <a:off x="3347639" y="3011424"/>
                <a:ext cx="1063596" cy="852198"/>
              </a:xfrm>
              <a:prstGeom prst="rect">
                <a:avLst/>
              </a:prstGeom>
            </p:spPr>
          </p:pic>
          <p:pic>
            <p:nvPicPr>
              <p:cNvPr id="27" name="Image 26" descr="Une image contenant Graphique, Caractère coloré, symbole, graphisme&#10;&#10;Description générée automatiquement">
                <a:extLst>
                  <a:ext uri="{FF2B5EF4-FFF2-40B4-BE49-F238E27FC236}">
                    <a16:creationId xmlns:a16="http://schemas.microsoft.com/office/drawing/2014/main" id="{35EDA905-C30A-00CB-37B3-5058D7369B8D}"/>
                  </a:ext>
                </a:extLst>
              </p:cNvPr>
              <p:cNvPicPr>
                <a:picLocks noChangeAspect="1"/>
              </p:cNvPicPr>
              <p:nvPr/>
            </p:nvPicPr>
            <p:blipFill>
              <a:blip r:embed="rId4"/>
              <a:stretch>
                <a:fillRect/>
              </a:stretch>
            </p:blipFill>
            <p:spPr>
              <a:xfrm>
                <a:off x="4403090" y="3519846"/>
                <a:ext cx="607822" cy="435695"/>
              </a:xfrm>
              <a:prstGeom prst="rect">
                <a:avLst/>
              </a:prstGeom>
            </p:spPr>
          </p:pic>
        </p:grpSp>
        <p:sp>
          <p:nvSpPr>
            <p:cNvPr id="23" name="ZoneTexte 22">
              <a:extLst>
                <a:ext uri="{FF2B5EF4-FFF2-40B4-BE49-F238E27FC236}">
                  <a16:creationId xmlns:a16="http://schemas.microsoft.com/office/drawing/2014/main" id="{80C3B738-4215-E330-88CE-5340C31DB072}"/>
                </a:ext>
              </a:extLst>
            </p:cNvPr>
            <p:cNvSpPr txBox="1"/>
            <p:nvPr/>
          </p:nvSpPr>
          <p:spPr>
            <a:xfrm>
              <a:off x="3325906" y="2602454"/>
              <a:ext cx="1510590"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GTIN/GLN/SSCC</a:t>
              </a:r>
            </a:p>
          </p:txBody>
        </p:sp>
      </p:grpSp>
      <p:grpSp>
        <p:nvGrpSpPr>
          <p:cNvPr id="72" name="Groupe 71">
            <a:extLst>
              <a:ext uri="{FF2B5EF4-FFF2-40B4-BE49-F238E27FC236}">
                <a16:creationId xmlns:a16="http://schemas.microsoft.com/office/drawing/2014/main" id="{4AA17668-87C7-3E31-BB34-60E7432F7BA8}"/>
              </a:ext>
            </a:extLst>
          </p:cNvPr>
          <p:cNvGrpSpPr/>
          <p:nvPr/>
        </p:nvGrpSpPr>
        <p:grpSpPr>
          <a:xfrm>
            <a:off x="139849" y="1063871"/>
            <a:ext cx="11908716" cy="4199164"/>
            <a:chOff x="2520081" y="1008030"/>
            <a:chExt cx="11908716" cy="4199164"/>
          </a:xfrm>
        </p:grpSpPr>
        <p:sp>
          <p:nvSpPr>
            <p:cNvPr id="73" name="Rectangle 72">
              <a:extLst>
                <a:ext uri="{FF2B5EF4-FFF2-40B4-BE49-F238E27FC236}">
                  <a16:creationId xmlns:a16="http://schemas.microsoft.com/office/drawing/2014/main" id="{F7FA3E9D-3D1F-C354-B6B5-85FC4757EFAA}"/>
                </a:ext>
              </a:extLst>
            </p:cNvPr>
            <p:cNvSpPr/>
            <p:nvPr/>
          </p:nvSpPr>
          <p:spPr>
            <a:xfrm>
              <a:off x="2520081" y="1214351"/>
              <a:ext cx="11908716" cy="3992843"/>
            </a:xfrm>
            <a:prstGeom prst="rect">
              <a:avLst/>
            </a:prstGeom>
            <a:noFill/>
            <a:ln w="50800">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b="1" dirty="0"/>
            </a:p>
          </p:txBody>
        </p:sp>
        <p:sp>
          <p:nvSpPr>
            <p:cNvPr id="74" name="ZoneTexte 73">
              <a:extLst>
                <a:ext uri="{FF2B5EF4-FFF2-40B4-BE49-F238E27FC236}">
                  <a16:creationId xmlns:a16="http://schemas.microsoft.com/office/drawing/2014/main" id="{8A8E62F0-E604-E8E0-9782-540FD4B370F3}"/>
                </a:ext>
              </a:extLst>
            </p:cNvPr>
            <p:cNvSpPr txBox="1"/>
            <p:nvPr/>
          </p:nvSpPr>
          <p:spPr>
            <a:xfrm>
              <a:off x="2989500" y="1008030"/>
              <a:ext cx="2194619" cy="307777"/>
            </a:xfrm>
            <a:prstGeom prst="rect">
              <a:avLst/>
            </a:prstGeom>
            <a:solidFill>
              <a:schemeClr val="accent6">
                <a:lumMod val="90000"/>
              </a:schemeClr>
            </a:solidFill>
          </p:spPr>
          <p:txBody>
            <a:bodyPr wrap="square">
              <a:spAutoFit/>
            </a:bodyPr>
            <a:lstStyle/>
            <a:p>
              <a:r>
                <a:rPr lang="es-ES" sz="1400" b="1" dirty="0">
                  <a:solidFill>
                    <a:schemeClr val="bg1"/>
                  </a:solidFill>
                </a:rPr>
                <a:t>Hospital </a:t>
              </a:r>
              <a:r>
                <a:rPr lang="es-ES" sz="1400" b="1" dirty="0" err="1">
                  <a:solidFill>
                    <a:schemeClr val="bg1"/>
                  </a:solidFill>
                </a:rPr>
                <a:t>Warehouse</a:t>
              </a:r>
              <a:endParaRPr lang="es-ES" sz="1400" b="1" dirty="0">
                <a:solidFill>
                  <a:schemeClr val="bg1"/>
                </a:solidFill>
              </a:endParaRPr>
            </a:p>
          </p:txBody>
        </p:sp>
      </p:grpSp>
      <p:grpSp>
        <p:nvGrpSpPr>
          <p:cNvPr id="75" name="Groupe 74">
            <a:extLst>
              <a:ext uri="{FF2B5EF4-FFF2-40B4-BE49-F238E27FC236}">
                <a16:creationId xmlns:a16="http://schemas.microsoft.com/office/drawing/2014/main" id="{FFD28BF5-B2DA-CF20-9545-D0F4BE37D703}"/>
              </a:ext>
            </a:extLst>
          </p:cNvPr>
          <p:cNvGrpSpPr/>
          <p:nvPr/>
        </p:nvGrpSpPr>
        <p:grpSpPr>
          <a:xfrm>
            <a:off x="9116037" y="3188653"/>
            <a:ext cx="2031049" cy="1631895"/>
            <a:chOff x="8329635" y="1606405"/>
            <a:chExt cx="2031049" cy="1631895"/>
          </a:xfrm>
        </p:grpSpPr>
        <p:sp>
          <p:nvSpPr>
            <p:cNvPr id="63" name="ZoneTexte 62">
              <a:extLst>
                <a:ext uri="{FF2B5EF4-FFF2-40B4-BE49-F238E27FC236}">
                  <a16:creationId xmlns:a16="http://schemas.microsoft.com/office/drawing/2014/main" id="{76F8D389-B61C-D64D-F3DA-FF295A0290D3}"/>
                </a:ext>
              </a:extLst>
            </p:cNvPr>
            <p:cNvSpPr txBox="1"/>
            <p:nvPr/>
          </p:nvSpPr>
          <p:spPr>
            <a:xfrm>
              <a:off x="8329635" y="2838190"/>
              <a:ext cx="2031049" cy="400110"/>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Creation of the receiving advice</a:t>
              </a:r>
            </a:p>
          </p:txBody>
        </p:sp>
        <p:sp>
          <p:nvSpPr>
            <p:cNvPr id="66" name="ZoneTexte 65">
              <a:extLst>
                <a:ext uri="{FF2B5EF4-FFF2-40B4-BE49-F238E27FC236}">
                  <a16:creationId xmlns:a16="http://schemas.microsoft.com/office/drawing/2014/main" id="{FF06D96F-9A77-C09E-93E5-58501223B0A3}"/>
                </a:ext>
              </a:extLst>
            </p:cNvPr>
            <p:cNvSpPr txBox="1"/>
            <p:nvPr/>
          </p:nvSpPr>
          <p:spPr>
            <a:xfrm>
              <a:off x="8594005" y="2602454"/>
              <a:ext cx="1510590"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GTIN/GLN/SSCC</a:t>
              </a:r>
            </a:p>
          </p:txBody>
        </p:sp>
        <p:grpSp>
          <p:nvGrpSpPr>
            <p:cNvPr id="70" name="Groupe 69">
              <a:extLst>
                <a:ext uri="{FF2B5EF4-FFF2-40B4-BE49-F238E27FC236}">
                  <a16:creationId xmlns:a16="http://schemas.microsoft.com/office/drawing/2014/main" id="{53B44C73-4A01-4B7B-94BF-1BDAEA3E191A}"/>
                </a:ext>
              </a:extLst>
            </p:cNvPr>
            <p:cNvGrpSpPr/>
            <p:nvPr/>
          </p:nvGrpSpPr>
          <p:grpSpPr>
            <a:xfrm>
              <a:off x="9048695" y="1606405"/>
              <a:ext cx="737357" cy="904847"/>
              <a:chOff x="9048695" y="1606405"/>
              <a:chExt cx="737357" cy="904847"/>
            </a:xfrm>
          </p:grpSpPr>
          <p:pic>
            <p:nvPicPr>
              <p:cNvPr id="67" name="Image 66" descr="Une image contenant capture d’écran, conception&#10;&#10;Description générée automatiquement">
                <a:extLst>
                  <a:ext uri="{FF2B5EF4-FFF2-40B4-BE49-F238E27FC236}">
                    <a16:creationId xmlns:a16="http://schemas.microsoft.com/office/drawing/2014/main" id="{D60D3E59-2188-FBBF-85AA-42D9E25B46F2}"/>
                  </a:ext>
                </a:extLst>
              </p:cNvPr>
              <p:cNvPicPr>
                <a:picLocks noChangeAspect="1"/>
              </p:cNvPicPr>
              <p:nvPr/>
            </p:nvPicPr>
            <p:blipFill>
              <a:blip r:embed="rId5"/>
              <a:stretch>
                <a:fillRect/>
              </a:stretch>
            </p:blipFill>
            <p:spPr>
              <a:xfrm>
                <a:off x="9048695" y="1606405"/>
                <a:ext cx="588232" cy="892490"/>
              </a:xfrm>
              <a:prstGeom prst="rect">
                <a:avLst/>
              </a:prstGeom>
            </p:spPr>
          </p:pic>
          <p:pic>
            <p:nvPicPr>
              <p:cNvPr id="69" name="Image 68">
                <a:extLst>
                  <a:ext uri="{FF2B5EF4-FFF2-40B4-BE49-F238E27FC236}">
                    <a16:creationId xmlns:a16="http://schemas.microsoft.com/office/drawing/2014/main" id="{93694DFA-805A-9F87-7D0E-3C791994EBC3}"/>
                  </a:ext>
                </a:extLst>
              </p:cNvPr>
              <p:cNvPicPr>
                <a:picLocks noChangeAspect="1"/>
              </p:cNvPicPr>
              <p:nvPr/>
            </p:nvPicPr>
            <p:blipFill>
              <a:blip r:embed="rId2"/>
              <a:stretch>
                <a:fillRect/>
              </a:stretch>
            </p:blipFill>
            <p:spPr>
              <a:xfrm>
                <a:off x="9139601" y="1835780"/>
                <a:ext cx="398184" cy="404895"/>
              </a:xfrm>
              <a:prstGeom prst="rect">
                <a:avLst/>
              </a:prstGeom>
            </p:spPr>
          </p:pic>
          <p:pic>
            <p:nvPicPr>
              <p:cNvPr id="64" name="Image 63" descr="Une image contenant Graphique, Caractère coloré, symbole, graphisme&#10;&#10;Description générée automatiquement">
                <a:extLst>
                  <a:ext uri="{FF2B5EF4-FFF2-40B4-BE49-F238E27FC236}">
                    <a16:creationId xmlns:a16="http://schemas.microsoft.com/office/drawing/2014/main" id="{78380196-819D-C041-9C9E-86C20E20D9F8}"/>
                  </a:ext>
                </a:extLst>
              </p:cNvPr>
              <p:cNvPicPr>
                <a:picLocks noChangeAspect="1"/>
              </p:cNvPicPr>
              <p:nvPr/>
            </p:nvPicPr>
            <p:blipFill>
              <a:blip r:embed="rId4"/>
              <a:stretch>
                <a:fillRect/>
              </a:stretch>
            </p:blipFill>
            <p:spPr>
              <a:xfrm>
                <a:off x="9328378" y="2183186"/>
                <a:ext cx="457674" cy="328066"/>
              </a:xfrm>
              <a:prstGeom prst="rect">
                <a:avLst/>
              </a:prstGeom>
            </p:spPr>
          </p:pic>
        </p:grpSp>
      </p:grpSp>
      <p:grpSp>
        <p:nvGrpSpPr>
          <p:cNvPr id="58" name="Groupe 57">
            <a:extLst>
              <a:ext uri="{FF2B5EF4-FFF2-40B4-BE49-F238E27FC236}">
                <a16:creationId xmlns:a16="http://schemas.microsoft.com/office/drawing/2014/main" id="{1F5EFD06-07AD-9EF3-5FD3-F50363CF47E8}"/>
              </a:ext>
            </a:extLst>
          </p:cNvPr>
          <p:cNvGrpSpPr/>
          <p:nvPr/>
        </p:nvGrpSpPr>
        <p:grpSpPr>
          <a:xfrm>
            <a:off x="6915040" y="3188653"/>
            <a:ext cx="2031049" cy="1785783"/>
            <a:chOff x="6435766" y="1606405"/>
            <a:chExt cx="2031049" cy="1785783"/>
          </a:xfrm>
        </p:grpSpPr>
        <p:grpSp>
          <p:nvGrpSpPr>
            <p:cNvPr id="46" name="Groupe 45">
              <a:extLst>
                <a:ext uri="{FF2B5EF4-FFF2-40B4-BE49-F238E27FC236}">
                  <a16:creationId xmlns:a16="http://schemas.microsoft.com/office/drawing/2014/main" id="{D6ED504F-BDB8-8419-039A-201F6AB3AD51}"/>
                </a:ext>
              </a:extLst>
            </p:cNvPr>
            <p:cNvGrpSpPr/>
            <p:nvPr/>
          </p:nvGrpSpPr>
          <p:grpSpPr>
            <a:xfrm>
              <a:off x="6770918" y="1606405"/>
              <a:ext cx="588232" cy="892490"/>
              <a:chOff x="5359400" y="2311400"/>
              <a:chExt cx="1473200" cy="2235200"/>
            </a:xfrm>
          </p:grpSpPr>
          <p:pic>
            <p:nvPicPr>
              <p:cNvPr id="47" name="Image 46" descr="Une image contenant capture d’écran, conception&#10;&#10;Description générée automatiquement">
                <a:extLst>
                  <a:ext uri="{FF2B5EF4-FFF2-40B4-BE49-F238E27FC236}">
                    <a16:creationId xmlns:a16="http://schemas.microsoft.com/office/drawing/2014/main" id="{D17AFA1B-44C6-DE28-FB68-F8494DCEFC19}"/>
                  </a:ext>
                </a:extLst>
              </p:cNvPr>
              <p:cNvPicPr>
                <a:picLocks noChangeAspect="1"/>
              </p:cNvPicPr>
              <p:nvPr/>
            </p:nvPicPr>
            <p:blipFill>
              <a:blip r:embed="rId5"/>
              <a:stretch>
                <a:fillRect/>
              </a:stretch>
            </p:blipFill>
            <p:spPr>
              <a:xfrm>
                <a:off x="5359400" y="2311400"/>
                <a:ext cx="1473200" cy="2235200"/>
              </a:xfrm>
              <a:prstGeom prst="rect">
                <a:avLst/>
              </a:prstGeom>
            </p:spPr>
          </p:pic>
          <p:pic>
            <p:nvPicPr>
              <p:cNvPr id="48" name="Image 47" descr="Une image contenant capture d’écran, Graphique, cercle, conception&#10;&#10;Description générée automatiquement">
                <a:extLst>
                  <a:ext uri="{FF2B5EF4-FFF2-40B4-BE49-F238E27FC236}">
                    <a16:creationId xmlns:a16="http://schemas.microsoft.com/office/drawing/2014/main" id="{28F56790-EAE8-D7F5-7F72-E71ADE828BF8}"/>
                  </a:ext>
                </a:extLst>
              </p:cNvPr>
              <p:cNvPicPr>
                <a:picLocks noChangeAspect="1"/>
              </p:cNvPicPr>
              <p:nvPr/>
            </p:nvPicPr>
            <p:blipFill>
              <a:blip r:embed="rId6"/>
              <a:stretch>
                <a:fillRect/>
              </a:stretch>
            </p:blipFill>
            <p:spPr>
              <a:xfrm>
                <a:off x="5584603" y="2890976"/>
                <a:ext cx="974436" cy="524289"/>
              </a:xfrm>
              <a:prstGeom prst="rect">
                <a:avLst/>
              </a:prstGeom>
            </p:spPr>
          </p:pic>
        </p:grpSp>
        <p:sp>
          <p:nvSpPr>
            <p:cNvPr id="49" name="ZoneTexte 48">
              <a:extLst>
                <a:ext uri="{FF2B5EF4-FFF2-40B4-BE49-F238E27FC236}">
                  <a16:creationId xmlns:a16="http://schemas.microsoft.com/office/drawing/2014/main" id="{36063114-096C-4DEB-DBAC-69BE766EF26C}"/>
                </a:ext>
              </a:extLst>
            </p:cNvPr>
            <p:cNvSpPr txBox="1"/>
            <p:nvPr/>
          </p:nvSpPr>
          <p:spPr>
            <a:xfrm>
              <a:off x="6435766" y="2838190"/>
              <a:ext cx="2031049" cy="553998"/>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Review and reconciliation of data between </a:t>
              </a:r>
              <a:r>
                <a:rPr lang="en-US" sz="1000" dirty="0" err="1">
                  <a:solidFill>
                    <a:schemeClr val="tx1"/>
                  </a:solidFill>
                  <a:latin typeface="Verdana" panose="020B0604030504040204" pitchFamily="34" charset="0"/>
                  <a:ea typeface="Verdana" panose="020B0604030504040204" pitchFamily="34" charset="0"/>
                  <a:cs typeface="Verdana" panose="020B0604030504040204" pitchFamily="34" charset="0"/>
                </a:rPr>
                <a:t>despatch</a:t>
              </a: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 advice and purchase order</a:t>
              </a:r>
            </a:p>
          </p:txBody>
        </p:sp>
        <p:sp>
          <p:nvSpPr>
            <p:cNvPr id="52" name="ZoneTexte 51">
              <a:extLst>
                <a:ext uri="{FF2B5EF4-FFF2-40B4-BE49-F238E27FC236}">
                  <a16:creationId xmlns:a16="http://schemas.microsoft.com/office/drawing/2014/main" id="{BC52827B-B6B3-27A9-36A0-78B22BC0E09B}"/>
                </a:ext>
              </a:extLst>
            </p:cNvPr>
            <p:cNvSpPr txBox="1"/>
            <p:nvPr/>
          </p:nvSpPr>
          <p:spPr>
            <a:xfrm>
              <a:off x="6700136" y="2602454"/>
              <a:ext cx="1510590"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GTIN/GLN/SSCC</a:t>
              </a:r>
            </a:p>
          </p:txBody>
        </p:sp>
        <p:pic>
          <p:nvPicPr>
            <p:cNvPr id="54" name="Image 53" descr="Une image contenant capture d’écran, Rectangle, ligne, conception&#10;&#10;Description générée automatiquement">
              <a:extLst>
                <a:ext uri="{FF2B5EF4-FFF2-40B4-BE49-F238E27FC236}">
                  <a16:creationId xmlns:a16="http://schemas.microsoft.com/office/drawing/2014/main" id="{A3551ECF-CBB8-9016-124E-2EF6FAA2703C}"/>
                </a:ext>
              </a:extLst>
            </p:cNvPr>
            <p:cNvPicPr>
              <a:picLocks noChangeAspect="1"/>
            </p:cNvPicPr>
            <p:nvPr/>
          </p:nvPicPr>
          <p:blipFill>
            <a:blip r:embed="rId7"/>
            <a:stretch>
              <a:fillRect/>
            </a:stretch>
          </p:blipFill>
          <p:spPr>
            <a:xfrm>
              <a:off x="7530229" y="1682216"/>
              <a:ext cx="587032" cy="809699"/>
            </a:xfrm>
            <a:prstGeom prst="rect">
              <a:avLst/>
            </a:prstGeom>
          </p:spPr>
        </p:pic>
        <p:sp>
          <p:nvSpPr>
            <p:cNvPr id="55" name="Flecha: arriba y abajo 92">
              <a:extLst>
                <a:ext uri="{FF2B5EF4-FFF2-40B4-BE49-F238E27FC236}">
                  <a16:creationId xmlns:a16="http://schemas.microsoft.com/office/drawing/2014/main" id="{5055BA23-B8EE-0D44-1A55-1E29F8CB00C1}"/>
                </a:ext>
              </a:extLst>
            </p:cNvPr>
            <p:cNvSpPr/>
            <p:nvPr/>
          </p:nvSpPr>
          <p:spPr>
            <a:xfrm rot="5400000">
              <a:off x="7252379" y="1689197"/>
              <a:ext cx="460689" cy="907420"/>
            </a:xfrm>
            <a:prstGeom prst="upDownArrow">
              <a:avLst>
                <a:gd name="adj1" fmla="val 52630"/>
                <a:gd name="adj2" fmla="val 52827"/>
              </a:avLst>
            </a:prstGeom>
            <a:solidFill>
              <a:schemeClr val="accent1"/>
            </a:solidFill>
            <a:ln>
              <a:noFill/>
            </a:ln>
            <a:effectLst/>
          </p:spPr>
          <p:txBody>
            <a:bodyPr spcFirstLastPara="0" vert="horz" wrap="square" lIns="0" tIns="0" rIns="0" bIns="0" numCol="1" spcCol="1270" anchor="ctr" anchorCtr="0">
              <a:noAutofit/>
            </a:bodyPr>
            <a:lstStyle/>
            <a:p>
              <a:endParaRPr lang="es-ES" sz="900" dirty="0"/>
            </a:p>
          </p:txBody>
        </p:sp>
        <p:pic>
          <p:nvPicPr>
            <p:cNvPr id="57" name="Image 56" descr="Une image contenant cercle, Graphique, créativité&#10;&#10;Description générée automatiquement">
              <a:extLst>
                <a:ext uri="{FF2B5EF4-FFF2-40B4-BE49-F238E27FC236}">
                  <a16:creationId xmlns:a16="http://schemas.microsoft.com/office/drawing/2014/main" id="{CA143EE4-9243-464D-9EDB-5448842FD2CE}"/>
                </a:ext>
              </a:extLst>
            </p:cNvPr>
            <p:cNvPicPr>
              <a:picLocks noChangeAspect="1"/>
            </p:cNvPicPr>
            <p:nvPr/>
          </p:nvPicPr>
          <p:blipFill>
            <a:blip r:embed="rId8"/>
            <a:stretch>
              <a:fillRect/>
            </a:stretch>
          </p:blipFill>
          <p:spPr>
            <a:xfrm>
              <a:off x="7259362" y="2037041"/>
              <a:ext cx="425788" cy="203217"/>
            </a:xfrm>
            <a:prstGeom prst="rect">
              <a:avLst/>
            </a:prstGeom>
          </p:spPr>
        </p:pic>
      </p:grpSp>
      <p:grpSp>
        <p:nvGrpSpPr>
          <p:cNvPr id="59" name="Groupe 58">
            <a:extLst>
              <a:ext uri="{FF2B5EF4-FFF2-40B4-BE49-F238E27FC236}">
                <a16:creationId xmlns:a16="http://schemas.microsoft.com/office/drawing/2014/main" id="{E95C9A9C-FDEC-B11E-C3A1-6EE57D2BB557}"/>
              </a:ext>
            </a:extLst>
          </p:cNvPr>
          <p:cNvGrpSpPr/>
          <p:nvPr/>
        </p:nvGrpSpPr>
        <p:grpSpPr>
          <a:xfrm>
            <a:off x="4777587" y="3188653"/>
            <a:ext cx="2031049" cy="1631895"/>
            <a:chOff x="4563558" y="1606405"/>
            <a:chExt cx="2031049" cy="1631895"/>
          </a:xfrm>
        </p:grpSpPr>
        <p:grpSp>
          <p:nvGrpSpPr>
            <p:cNvPr id="39" name="Groupe 38">
              <a:extLst>
                <a:ext uri="{FF2B5EF4-FFF2-40B4-BE49-F238E27FC236}">
                  <a16:creationId xmlns:a16="http://schemas.microsoft.com/office/drawing/2014/main" id="{CEE541C8-D404-FB05-C90D-D2AA07A720BB}"/>
                </a:ext>
              </a:extLst>
            </p:cNvPr>
            <p:cNvGrpSpPr/>
            <p:nvPr/>
          </p:nvGrpSpPr>
          <p:grpSpPr>
            <a:xfrm>
              <a:off x="5282618" y="1606405"/>
              <a:ext cx="588232" cy="892490"/>
              <a:chOff x="5359400" y="2311400"/>
              <a:chExt cx="1473200" cy="2235200"/>
            </a:xfrm>
          </p:grpSpPr>
          <p:pic>
            <p:nvPicPr>
              <p:cNvPr id="38" name="Image 37" descr="Une image contenant capture d’écran, conception&#10;&#10;Description générée automatiquement">
                <a:extLst>
                  <a:ext uri="{FF2B5EF4-FFF2-40B4-BE49-F238E27FC236}">
                    <a16:creationId xmlns:a16="http://schemas.microsoft.com/office/drawing/2014/main" id="{19EEB27D-3A4B-D1D1-6CFF-4A59193CB312}"/>
                  </a:ext>
                </a:extLst>
              </p:cNvPr>
              <p:cNvPicPr>
                <a:picLocks noChangeAspect="1"/>
              </p:cNvPicPr>
              <p:nvPr/>
            </p:nvPicPr>
            <p:blipFill>
              <a:blip r:embed="rId5"/>
              <a:stretch>
                <a:fillRect/>
              </a:stretch>
            </p:blipFill>
            <p:spPr>
              <a:xfrm>
                <a:off x="5359400" y="2311400"/>
                <a:ext cx="1473200" cy="2235200"/>
              </a:xfrm>
              <a:prstGeom prst="rect">
                <a:avLst/>
              </a:prstGeom>
            </p:spPr>
          </p:pic>
          <p:pic>
            <p:nvPicPr>
              <p:cNvPr id="36" name="Image 35" descr="Une image contenant capture d’écran, Graphique, cercle, conception&#10;&#10;Description générée automatiquement">
                <a:extLst>
                  <a:ext uri="{FF2B5EF4-FFF2-40B4-BE49-F238E27FC236}">
                    <a16:creationId xmlns:a16="http://schemas.microsoft.com/office/drawing/2014/main" id="{5CF6B219-3FE2-1DB2-52E4-9036598EA25D}"/>
                  </a:ext>
                </a:extLst>
              </p:cNvPr>
              <p:cNvPicPr>
                <a:picLocks noChangeAspect="1"/>
              </p:cNvPicPr>
              <p:nvPr/>
            </p:nvPicPr>
            <p:blipFill>
              <a:blip r:embed="rId6"/>
              <a:stretch>
                <a:fillRect/>
              </a:stretch>
            </p:blipFill>
            <p:spPr>
              <a:xfrm>
                <a:off x="5584603" y="2890976"/>
                <a:ext cx="974436" cy="524289"/>
              </a:xfrm>
              <a:prstGeom prst="rect">
                <a:avLst/>
              </a:prstGeom>
            </p:spPr>
          </p:pic>
        </p:grpSp>
        <p:sp>
          <p:nvSpPr>
            <p:cNvPr id="29" name="ZoneTexte 28">
              <a:extLst>
                <a:ext uri="{FF2B5EF4-FFF2-40B4-BE49-F238E27FC236}">
                  <a16:creationId xmlns:a16="http://schemas.microsoft.com/office/drawing/2014/main" id="{EFDD6198-231C-6B15-2145-DEE8FA6BDA23}"/>
                </a:ext>
              </a:extLst>
            </p:cNvPr>
            <p:cNvSpPr txBox="1"/>
            <p:nvPr/>
          </p:nvSpPr>
          <p:spPr>
            <a:xfrm>
              <a:off x="4563558" y="2838190"/>
              <a:ext cx="2031049" cy="400110"/>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Verification of the </a:t>
              </a:r>
              <a:r>
                <a:rPr lang="en-US" sz="1000" dirty="0" err="1">
                  <a:solidFill>
                    <a:schemeClr val="tx1"/>
                  </a:solidFill>
                  <a:latin typeface="Verdana" panose="020B0604030504040204" pitchFamily="34" charset="0"/>
                  <a:ea typeface="Verdana" panose="020B0604030504040204" pitchFamily="34" charset="0"/>
                  <a:cs typeface="Verdana" panose="020B0604030504040204" pitchFamily="34" charset="0"/>
                </a:rPr>
                <a:t>despatch</a:t>
              </a: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 advice</a:t>
              </a:r>
            </a:p>
          </p:txBody>
        </p:sp>
        <p:pic>
          <p:nvPicPr>
            <p:cNvPr id="35" name="Image 34" descr="Une image contenant Graphique, Caractère coloré, symbole, graphisme&#10;&#10;Description générée automatiquement">
              <a:extLst>
                <a:ext uri="{FF2B5EF4-FFF2-40B4-BE49-F238E27FC236}">
                  <a16:creationId xmlns:a16="http://schemas.microsoft.com/office/drawing/2014/main" id="{7496D126-B6B9-4EC3-7EAC-0912E980D515}"/>
                </a:ext>
              </a:extLst>
            </p:cNvPr>
            <p:cNvPicPr>
              <a:picLocks noChangeAspect="1"/>
            </p:cNvPicPr>
            <p:nvPr/>
          </p:nvPicPr>
          <p:blipFill>
            <a:blip r:embed="rId4"/>
            <a:stretch>
              <a:fillRect/>
            </a:stretch>
          </p:blipFill>
          <p:spPr>
            <a:xfrm>
              <a:off x="5562301" y="2218087"/>
              <a:ext cx="457674" cy="328066"/>
            </a:xfrm>
            <a:prstGeom prst="rect">
              <a:avLst/>
            </a:prstGeom>
          </p:spPr>
        </p:pic>
        <p:sp>
          <p:nvSpPr>
            <p:cNvPr id="32" name="ZoneTexte 31">
              <a:extLst>
                <a:ext uri="{FF2B5EF4-FFF2-40B4-BE49-F238E27FC236}">
                  <a16:creationId xmlns:a16="http://schemas.microsoft.com/office/drawing/2014/main" id="{DF395DC2-98C3-D2CD-DA82-0A75312EF84B}"/>
                </a:ext>
              </a:extLst>
            </p:cNvPr>
            <p:cNvSpPr txBox="1"/>
            <p:nvPr/>
          </p:nvSpPr>
          <p:spPr>
            <a:xfrm>
              <a:off x="4827928" y="2602454"/>
              <a:ext cx="1510590"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GTIN/GLN/SSCC</a:t>
              </a:r>
            </a:p>
          </p:txBody>
        </p:sp>
      </p:grpSp>
      <p:sp>
        <p:nvSpPr>
          <p:cNvPr id="2" name="Titre 1">
            <a:extLst>
              <a:ext uri="{FF2B5EF4-FFF2-40B4-BE49-F238E27FC236}">
                <a16:creationId xmlns:a16="http://schemas.microsoft.com/office/drawing/2014/main" id="{E56A2D8C-166E-2006-1CF1-3AE1501D17A0}"/>
              </a:ext>
            </a:extLst>
          </p:cNvPr>
          <p:cNvSpPr>
            <a:spLocks noGrp="1"/>
          </p:cNvSpPr>
          <p:nvPr>
            <p:ph type="title"/>
          </p:nvPr>
        </p:nvSpPr>
        <p:spPr>
          <a:xfrm>
            <a:off x="838200" y="365126"/>
            <a:ext cx="6756206" cy="521353"/>
          </a:xfrm>
        </p:spPr>
        <p:txBody>
          <a:bodyPr>
            <a:normAutofit fontScale="90000"/>
          </a:bodyPr>
          <a:lstStyle/>
          <a:p>
            <a:r>
              <a:rPr lang="fr-FR" dirty="0" err="1"/>
              <a:t>Where</a:t>
            </a:r>
            <a:r>
              <a:rPr lang="fr-FR" dirty="0"/>
              <a:t> the standards fit in the process </a:t>
            </a:r>
            <a:r>
              <a:rPr lang="fr-FR" dirty="0" err="1"/>
              <a:t>map</a:t>
            </a:r>
            <a:r>
              <a:rPr lang="fr-FR" dirty="0"/>
              <a:t>?</a:t>
            </a:r>
          </a:p>
        </p:txBody>
      </p:sp>
      <p:grpSp>
        <p:nvGrpSpPr>
          <p:cNvPr id="6" name="Groupe 5">
            <a:extLst>
              <a:ext uri="{FF2B5EF4-FFF2-40B4-BE49-F238E27FC236}">
                <a16:creationId xmlns:a16="http://schemas.microsoft.com/office/drawing/2014/main" id="{B28DF6D7-DA20-5AF5-FCE9-7DCA4EB61D42}"/>
              </a:ext>
            </a:extLst>
          </p:cNvPr>
          <p:cNvGrpSpPr/>
          <p:nvPr/>
        </p:nvGrpSpPr>
        <p:grpSpPr>
          <a:xfrm>
            <a:off x="265184" y="3322230"/>
            <a:ext cx="1421160" cy="1610064"/>
            <a:chOff x="1654470" y="2026168"/>
            <a:chExt cx="1421160" cy="1610064"/>
          </a:xfrm>
        </p:grpSpPr>
        <p:sp>
          <p:nvSpPr>
            <p:cNvPr id="10" name="ZoneTexte 9">
              <a:extLst>
                <a:ext uri="{FF2B5EF4-FFF2-40B4-BE49-F238E27FC236}">
                  <a16:creationId xmlns:a16="http://schemas.microsoft.com/office/drawing/2014/main" id="{2C50F38C-B07F-084D-EA6D-453DA4F0E2E1}"/>
                </a:ext>
              </a:extLst>
            </p:cNvPr>
            <p:cNvSpPr txBox="1"/>
            <p:nvPr/>
          </p:nvSpPr>
          <p:spPr>
            <a:xfrm>
              <a:off x="1654470" y="2928346"/>
              <a:ext cx="1421160" cy="707886"/>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Request for appointment of the supplier/logistic operator</a:t>
              </a:r>
            </a:p>
          </p:txBody>
        </p:sp>
        <p:pic>
          <p:nvPicPr>
            <p:cNvPr id="16" name="Image 15" descr="Une image contenant capture d’écran, Graphique, cercle, conception&#10;&#10;Description générée automatiquement">
              <a:extLst>
                <a:ext uri="{FF2B5EF4-FFF2-40B4-BE49-F238E27FC236}">
                  <a16:creationId xmlns:a16="http://schemas.microsoft.com/office/drawing/2014/main" id="{92FB4C2D-DE80-527F-C248-9E133BBAD612}"/>
                </a:ext>
              </a:extLst>
            </p:cNvPr>
            <p:cNvPicPr>
              <a:picLocks noChangeAspect="1"/>
            </p:cNvPicPr>
            <p:nvPr/>
          </p:nvPicPr>
          <p:blipFill>
            <a:blip r:embed="rId6"/>
            <a:stretch>
              <a:fillRect/>
            </a:stretch>
          </p:blipFill>
          <p:spPr>
            <a:xfrm>
              <a:off x="1897645" y="2172020"/>
              <a:ext cx="974436" cy="524289"/>
            </a:xfrm>
            <a:prstGeom prst="rect">
              <a:avLst/>
            </a:prstGeom>
          </p:spPr>
        </p:pic>
        <p:pic>
          <p:nvPicPr>
            <p:cNvPr id="18" name="Image 17" descr="Une image contenant symbole, logo, Graphique, cercle&#10;&#10;Description générée automatiquement">
              <a:extLst>
                <a:ext uri="{FF2B5EF4-FFF2-40B4-BE49-F238E27FC236}">
                  <a16:creationId xmlns:a16="http://schemas.microsoft.com/office/drawing/2014/main" id="{B43CC6F8-8C0D-58D3-3EBB-697843D1A1C9}"/>
                </a:ext>
              </a:extLst>
            </p:cNvPr>
            <p:cNvPicPr>
              <a:picLocks noChangeAspect="1"/>
            </p:cNvPicPr>
            <p:nvPr/>
          </p:nvPicPr>
          <p:blipFill>
            <a:blip r:embed="rId9"/>
            <a:stretch>
              <a:fillRect/>
            </a:stretch>
          </p:blipFill>
          <p:spPr>
            <a:xfrm>
              <a:off x="2225787" y="2026168"/>
              <a:ext cx="299738" cy="299738"/>
            </a:xfrm>
            <a:prstGeom prst="rect">
              <a:avLst/>
            </a:prstGeom>
          </p:spPr>
        </p:pic>
      </p:grpSp>
      <p:sp>
        <p:nvSpPr>
          <p:cNvPr id="4" name="ZoneTexte 3">
            <a:extLst>
              <a:ext uri="{FF2B5EF4-FFF2-40B4-BE49-F238E27FC236}">
                <a16:creationId xmlns:a16="http://schemas.microsoft.com/office/drawing/2014/main" id="{53A4C718-B9E2-07DB-6C32-1EC804555368}"/>
              </a:ext>
            </a:extLst>
          </p:cNvPr>
          <p:cNvSpPr txBox="1"/>
          <p:nvPr/>
        </p:nvSpPr>
        <p:spPr>
          <a:xfrm>
            <a:off x="445864" y="5442845"/>
            <a:ext cx="8701914" cy="246221"/>
          </a:xfrm>
          <a:prstGeom prst="rect">
            <a:avLst/>
          </a:prstGeom>
          <a:noFill/>
        </p:spPr>
        <p:txBody>
          <a:bodyPr wrap="square">
            <a:spAutoFit/>
          </a:bodyPr>
          <a:lstStyle/>
          <a:p>
            <a:r>
              <a:rPr lang="fr-FR" sz="1000" dirty="0"/>
              <a:t>*</a:t>
            </a:r>
            <a:r>
              <a:rPr lang="fr-FR" sz="1000" dirty="0" err="1"/>
              <a:t>Other</a:t>
            </a:r>
            <a:r>
              <a:rPr lang="fr-FR" sz="1000" dirty="0"/>
              <a:t> EDI </a:t>
            </a:r>
            <a:r>
              <a:rPr lang="fr-FR" sz="1000" dirty="0" err="1"/>
              <a:t>processes</a:t>
            </a:r>
            <a:r>
              <a:rPr lang="fr-FR" sz="1000" dirty="0"/>
              <a:t> messages </a:t>
            </a:r>
            <a:r>
              <a:rPr lang="fr-FR" sz="1000" dirty="0" err="1"/>
              <a:t>could</a:t>
            </a:r>
            <a:r>
              <a:rPr lang="fr-FR" sz="1000" dirty="0"/>
              <a:t> </a:t>
            </a:r>
            <a:r>
              <a:rPr lang="fr-FR" sz="1000" dirty="0" err="1"/>
              <a:t>be</a:t>
            </a:r>
            <a:r>
              <a:rPr lang="fr-FR" sz="1000" dirty="0"/>
              <a:t> </a:t>
            </a:r>
            <a:r>
              <a:rPr lang="fr-FR" sz="1000" dirty="0" err="1"/>
              <a:t>used</a:t>
            </a:r>
            <a:r>
              <a:rPr lang="fr-FR" sz="1000" dirty="0"/>
              <a:t> to </a:t>
            </a:r>
            <a:r>
              <a:rPr lang="fr-FR" sz="1000" dirty="0" err="1"/>
              <a:t>complete</a:t>
            </a:r>
            <a:r>
              <a:rPr lang="fr-FR" sz="1000" dirty="0"/>
              <a:t> </a:t>
            </a:r>
            <a:r>
              <a:rPr lang="fr-FR" sz="1000" dirty="0" err="1"/>
              <a:t>this</a:t>
            </a:r>
            <a:r>
              <a:rPr lang="fr-FR" sz="1000" dirty="0"/>
              <a:t> process. This </a:t>
            </a:r>
            <a:r>
              <a:rPr lang="fr-FR" sz="1000" dirty="0" err="1"/>
              <a:t>is</a:t>
            </a:r>
            <a:r>
              <a:rPr lang="fr-FR" sz="1000" dirty="0"/>
              <a:t> a </a:t>
            </a:r>
            <a:r>
              <a:rPr lang="fr-FR" sz="1000" dirty="0" err="1"/>
              <a:t>simplified</a:t>
            </a:r>
            <a:r>
              <a:rPr lang="fr-FR" sz="1000" dirty="0"/>
              <a:t> flow.</a:t>
            </a:r>
          </a:p>
        </p:txBody>
      </p:sp>
      <p:grpSp>
        <p:nvGrpSpPr>
          <p:cNvPr id="110" name="Groupe 109">
            <a:extLst>
              <a:ext uri="{FF2B5EF4-FFF2-40B4-BE49-F238E27FC236}">
                <a16:creationId xmlns:a16="http://schemas.microsoft.com/office/drawing/2014/main" id="{AB9B1B47-4925-BB7C-5BA6-D46D803F3843}"/>
              </a:ext>
            </a:extLst>
          </p:cNvPr>
          <p:cNvGrpSpPr/>
          <p:nvPr/>
        </p:nvGrpSpPr>
        <p:grpSpPr>
          <a:xfrm>
            <a:off x="6955377" y="1741334"/>
            <a:ext cx="3258946" cy="1166223"/>
            <a:chOff x="6561344" y="3699480"/>
            <a:chExt cx="3511018" cy="1256428"/>
          </a:xfrm>
        </p:grpSpPr>
        <p:sp>
          <p:nvSpPr>
            <p:cNvPr id="111" name="Flèche vers la droite 110">
              <a:extLst>
                <a:ext uri="{FF2B5EF4-FFF2-40B4-BE49-F238E27FC236}">
                  <a16:creationId xmlns:a16="http://schemas.microsoft.com/office/drawing/2014/main" id="{1D00D0BE-5655-0A9D-A3FF-15A3402CFB94}"/>
                </a:ext>
              </a:extLst>
            </p:cNvPr>
            <p:cNvSpPr/>
            <p:nvPr/>
          </p:nvSpPr>
          <p:spPr>
            <a:xfrm>
              <a:off x="6561344" y="3699480"/>
              <a:ext cx="3511018" cy="1256428"/>
            </a:xfrm>
            <a:prstGeom prst="rightArrow">
              <a:avLst>
                <a:gd name="adj1" fmla="val 100000"/>
                <a:gd name="adj2" fmla="val 35024"/>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pic>
          <p:nvPicPr>
            <p:cNvPr id="112" name="Image 111">
              <a:extLst>
                <a:ext uri="{FF2B5EF4-FFF2-40B4-BE49-F238E27FC236}">
                  <a16:creationId xmlns:a16="http://schemas.microsoft.com/office/drawing/2014/main" id="{7C663107-99BE-067F-527A-BF065908C470}"/>
                </a:ext>
              </a:extLst>
            </p:cNvPr>
            <p:cNvPicPr>
              <a:picLocks noChangeAspect="1"/>
            </p:cNvPicPr>
            <p:nvPr/>
          </p:nvPicPr>
          <p:blipFill>
            <a:blip r:embed="rId10"/>
            <a:srcRect/>
            <a:stretch/>
          </p:blipFill>
          <p:spPr>
            <a:xfrm>
              <a:off x="8400256" y="3859610"/>
              <a:ext cx="850979" cy="620604"/>
            </a:xfrm>
            <a:prstGeom prst="rect">
              <a:avLst/>
            </a:prstGeom>
          </p:spPr>
        </p:pic>
        <p:sp>
          <p:nvSpPr>
            <p:cNvPr id="113" name="ZoneTexte 112">
              <a:extLst>
                <a:ext uri="{FF2B5EF4-FFF2-40B4-BE49-F238E27FC236}">
                  <a16:creationId xmlns:a16="http://schemas.microsoft.com/office/drawing/2014/main" id="{2E489052-E77B-13B5-7437-FD10074760D7}"/>
                </a:ext>
              </a:extLst>
            </p:cNvPr>
            <p:cNvSpPr txBox="1"/>
            <p:nvPr/>
          </p:nvSpPr>
          <p:spPr>
            <a:xfrm>
              <a:off x="7819058" y="4635070"/>
              <a:ext cx="2031049" cy="246221"/>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Receiving Advice</a:t>
              </a:r>
            </a:p>
          </p:txBody>
        </p:sp>
        <p:pic>
          <p:nvPicPr>
            <p:cNvPr id="115" name="Image 114" descr="Une image contenant logo, symbole, Graphique, cercle&#10;&#10;Description générée automatiquement">
              <a:extLst>
                <a:ext uri="{FF2B5EF4-FFF2-40B4-BE49-F238E27FC236}">
                  <a16:creationId xmlns:a16="http://schemas.microsoft.com/office/drawing/2014/main" id="{D11A7AFE-C27C-5B3F-E8B7-9886D2C1D1AD}"/>
                </a:ext>
              </a:extLst>
            </p:cNvPr>
            <p:cNvPicPr>
              <a:picLocks noChangeAspect="1"/>
            </p:cNvPicPr>
            <p:nvPr/>
          </p:nvPicPr>
          <p:blipFill>
            <a:blip r:embed="rId11"/>
            <a:stretch>
              <a:fillRect/>
            </a:stretch>
          </p:blipFill>
          <p:spPr>
            <a:xfrm>
              <a:off x="8669931" y="3992648"/>
              <a:ext cx="321087" cy="321087"/>
            </a:xfrm>
            <a:prstGeom prst="rect">
              <a:avLst/>
            </a:prstGeom>
          </p:spPr>
        </p:pic>
      </p:grpSp>
      <p:sp>
        <p:nvSpPr>
          <p:cNvPr id="3" name="TextBox 2">
            <a:extLst>
              <a:ext uri="{FF2B5EF4-FFF2-40B4-BE49-F238E27FC236}">
                <a16:creationId xmlns:a16="http://schemas.microsoft.com/office/drawing/2014/main" id="{A65233E9-61A0-5259-79B2-1543839C204A}"/>
              </a:ext>
            </a:extLst>
          </p:cNvPr>
          <p:cNvSpPr txBox="1"/>
          <p:nvPr/>
        </p:nvSpPr>
        <p:spPr>
          <a:xfrm>
            <a:off x="4622250" y="1371648"/>
            <a:ext cx="3298157" cy="369332"/>
          </a:xfrm>
          <a:prstGeom prst="rect">
            <a:avLst/>
          </a:prstGeom>
          <a:noFill/>
        </p:spPr>
        <p:txBody>
          <a:bodyPr wrap="square" rtlCol="0">
            <a:spAutoFit/>
          </a:bodyPr>
          <a:lstStyle/>
          <a:p>
            <a:r>
              <a:rPr lang="en-GB" dirty="0"/>
              <a:t>EDI messaging*</a:t>
            </a:r>
          </a:p>
        </p:txBody>
      </p:sp>
      <p:grpSp>
        <p:nvGrpSpPr>
          <p:cNvPr id="9" name="Groupe 8">
            <a:extLst>
              <a:ext uri="{FF2B5EF4-FFF2-40B4-BE49-F238E27FC236}">
                <a16:creationId xmlns:a16="http://schemas.microsoft.com/office/drawing/2014/main" id="{E185F404-15EA-0DEC-D8DC-ADF62460EEBB}"/>
              </a:ext>
            </a:extLst>
          </p:cNvPr>
          <p:cNvGrpSpPr/>
          <p:nvPr/>
        </p:nvGrpSpPr>
        <p:grpSpPr>
          <a:xfrm>
            <a:off x="5788534" y="1741334"/>
            <a:ext cx="2470477" cy="1166223"/>
            <a:chOff x="3094766" y="3699480"/>
            <a:chExt cx="2661563" cy="1256428"/>
          </a:xfrm>
        </p:grpSpPr>
        <p:sp>
          <p:nvSpPr>
            <p:cNvPr id="11" name="Flèche vers la droite 10">
              <a:extLst>
                <a:ext uri="{FF2B5EF4-FFF2-40B4-BE49-F238E27FC236}">
                  <a16:creationId xmlns:a16="http://schemas.microsoft.com/office/drawing/2014/main" id="{FA8D54A0-D00A-0FAE-9B75-C76A0E059E0F}"/>
                </a:ext>
              </a:extLst>
            </p:cNvPr>
            <p:cNvSpPr/>
            <p:nvPr/>
          </p:nvSpPr>
          <p:spPr>
            <a:xfrm>
              <a:off x="3094766" y="3699480"/>
              <a:ext cx="2661563" cy="1256428"/>
            </a:xfrm>
            <a:prstGeom prst="rightArrow">
              <a:avLst>
                <a:gd name="adj1" fmla="val 100000"/>
                <a:gd name="adj2" fmla="val 35024"/>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pic>
          <p:nvPicPr>
            <p:cNvPr id="12" name="Image 11">
              <a:extLst>
                <a:ext uri="{FF2B5EF4-FFF2-40B4-BE49-F238E27FC236}">
                  <a16:creationId xmlns:a16="http://schemas.microsoft.com/office/drawing/2014/main" id="{B180D513-BE93-56D4-DAA2-4A995F024D5A}"/>
                </a:ext>
              </a:extLst>
            </p:cNvPr>
            <p:cNvPicPr>
              <a:picLocks noChangeAspect="1"/>
            </p:cNvPicPr>
            <p:nvPr/>
          </p:nvPicPr>
          <p:blipFill>
            <a:blip r:embed="rId10"/>
            <a:srcRect/>
            <a:stretch/>
          </p:blipFill>
          <p:spPr>
            <a:xfrm>
              <a:off x="3996015" y="3859610"/>
              <a:ext cx="850979" cy="620604"/>
            </a:xfrm>
            <a:prstGeom prst="rect">
              <a:avLst/>
            </a:prstGeom>
          </p:spPr>
        </p:pic>
        <p:sp>
          <p:nvSpPr>
            <p:cNvPr id="14" name="ZoneTexte 13">
              <a:extLst>
                <a:ext uri="{FF2B5EF4-FFF2-40B4-BE49-F238E27FC236}">
                  <a16:creationId xmlns:a16="http://schemas.microsoft.com/office/drawing/2014/main" id="{56F5A436-0367-6175-2307-BE2EC9CDBB78}"/>
                </a:ext>
              </a:extLst>
            </p:cNvPr>
            <p:cNvSpPr txBox="1"/>
            <p:nvPr/>
          </p:nvSpPr>
          <p:spPr>
            <a:xfrm>
              <a:off x="3390887" y="4635070"/>
              <a:ext cx="2031049" cy="246221"/>
            </a:xfrm>
            <a:prstGeom prst="rect">
              <a:avLst/>
            </a:prstGeom>
            <a:noFill/>
            <a:effectLst/>
          </p:spPr>
          <p:txBody>
            <a:bodyPr wrap="square">
              <a:spAutoFit/>
            </a:bodyPr>
            <a:lstStyle/>
            <a:p>
              <a:pPr algn="ctr"/>
              <a:r>
                <a:rPr lang="en-US" sz="1000" dirty="0" err="1">
                  <a:solidFill>
                    <a:schemeClr val="tx1"/>
                  </a:solidFill>
                  <a:latin typeface="Verdana" panose="020B0604030504040204" pitchFamily="34" charset="0"/>
                  <a:ea typeface="Verdana" panose="020B0604030504040204" pitchFamily="34" charset="0"/>
                  <a:cs typeface="Verdana" panose="020B0604030504040204" pitchFamily="34" charset="0"/>
                </a:rPr>
                <a:t>Despatch</a:t>
              </a: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 Advice</a:t>
              </a:r>
            </a:p>
          </p:txBody>
        </p:sp>
        <p:pic>
          <p:nvPicPr>
            <p:cNvPr id="17" name="Image 16" descr="Une image contenant capture d’écran, Graphique, cercle, conception&#10;&#10;Description générée automatiquement">
              <a:extLst>
                <a:ext uri="{FF2B5EF4-FFF2-40B4-BE49-F238E27FC236}">
                  <a16:creationId xmlns:a16="http://schemas.microsoft.com/office/drawing/2014/main" id="{A3FEBBCA-1D17-96A9-8060-7402514C7EBE}"/>
                </a:ext>
              </a:extLst>
            </p:cNvPr>
            <p:cNvPicPr>
              <a:picLocks noChangeAspect="1"/>
            </p:cNvPicPr>
            <p:nvPr/>
          </p:nvPicPr>
          <p:blipFill>
            <a:blip r:embed="rId6"/>
            <a:stretch>
              <a:fillRect/>
            </a:stretch>
          </p:blipFill>
          <p:spPr>
            <a:xfrm>
              <a:off x="4199868" y="4018612"/>
              <a:ext cx="389081" cy="209343"/>
            </a:xfrm>
            <a:prstGeom prst="rect">
              <a:avLst/>
            </a:prstGeom>
          </p:spPr>
        </p:pic>
      </p:grpSp>
      <p:grpSp>
        <p:nvGrpSpPr>
          <p:cNvPr id="43" name="Groupe 42">
            <a:extLst>
              <a:ext uri="{FF2B5EF4-FFF2-40B4-BE49-F238E27FC236}">
                <a16:creationId xmlns:a16="http://schemas.microsoft.com/office/drawing/2014/main" id="{D4BF80CE-E12F-CD00-9313-AB124828A067}"/>
              </a:ext>
            </a:extLst>
          </p:cNvPr>
          <p:cNvGrpSpPr/>
          <p:nvPr/>
        </p:nvGrpSpPr>
        <p:grpSpPr>
          <a:xfrm>
            <a:off x="3587383" y="1741334"/>
            <a:ext cx="2696269" cy="1166223"/>
            <a:chOff x="5011750" y="3699480"/>
            <a:chExt cx="2904820" cy="1256428"/>
          </a:xfrm>
        </p:grpSpPr>
        <p:sp>
          <p:nvSpPr>
            <p:cNvPr id="44" name="Flèche vers la droite 43">
              <a:extLst>
                <a:ext uri="{FF2B5EF4-FFF2-40B4-BE49-F238E27FC236}">
                  <a16:creationId xmlns:a16="http://schemas.microsoft.com/office/drawing/2014/main" id="{ACDD0D8B-6CBD-97F1-ED30-07B77864A9B4}"/>
                </a:ext>
              </a:extLst>
            </p:cNvPr>
            <p:cNvSpPr/>
            <p:nvPr/>
          </p:nvSpPr>
          <p:spPr>
            <a:xfrm>
              <a:off x="5011750" y="3699480"/>
              <a:ext cx="2904820" cy="1256428"/>
            </a:xfrm>
            <a:prstGeom prst="rightArrow">
              <a:avLst>
                <a:gd name="adj1" fmla="val 100000"/>
                <a:gd name="adj2" fmla="val 35024"/>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pic>
          <p:nvPicPr>
            <p:cNvPr id="45" name="Image 44">
              <a:extLst>
                <a:ext uri="{FF2B5EF4-FFF2-40B4-BE49-F238E27FC236}">
                  <a16:creationId xmlns:a16="http://schemas.microsoft.com/office/drawing/2014/main" id="{AF715C10-D9B7-89E4-D78F-4E82CA76E53F}"/>
                </a:ext>
              </a:extLst>
            </p:cNvPr>
            <p:cNvPicPr>
              <a:picLocks noChangeAspect="1"/>
            </p:cNvPicPr>
            <p:nvPr/>
          </p:nvPicPr>
          <p:blipFill>
            <a:blip r:embed="rId10"/>
            <a:srcRect/>
            <a:stretch/>
          </p:blipFill>
          <p:spPr>
            <a:xfrm>
              <a:off x="6116940" y="3859610"/>
              <a:ext cx="850979" cy="620604"/>
            </a:xfrm>
            <a:prstGeom prst="rect">
              <a:avLst/>
            </a:prstGeom>
          </p:spPr>
        </p:pic>
        <p:sp>
          <p:nvSpPr>
            <p:cNvPr id="51" name="ZoneTexte 50">
              <a:extLst>
                <a:ext uri="{FF2B5EF4-FFF2-40B4-BE49-F238E27FC236}">
                  <a16:creationId xmlns:a16="http://schemas.microsoft.com/office/drawing/2014/main" id="{95C0932E-E791-681E-CDCE-6F43ACAC69A4}"/>
                </a:ext>
              </a:extLst>
            </p:cNvPr>
            <p:cNvSpPr txBox="1"/>
            <p:nvPr/>
          </p:nvSpPr>
          <p:spPr>
            <a:xfrm>
              <a:off x="5523225" y="4635071"/>
              <a:ext cx="2031049" cy="265266"/>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Order Response</a:t>
              </a:r>
            </a:p>
          </p:txBody>
        </p:sp>
        <p:pic>
          <p:nvPicPr>
            <p:cNvPr id="62" name="Image 61" descr="Une image contenant ligne, Bleu électrique, conception, cadre&#10;&#10;Description générée automatiquement">
              <a:extLst>
                <a:ext uri="{FF2B5EF4-FFF2-40B4-BE49-F238E27FC236}">
                  <a16:creationId xmlns:a16="http://schemas.microsoft.com/office/drawing/2014/main" id="{3F1294C5-661F-483F-2F2B-48786AB8620E}"/>
                </a:ext>
              </a:extLst>
            </p:cNvPr>
            <p:cNvPicPr>
              <a:picLocks noChangeAspect="1"/>
            </p:cNvPicPr>
            <p:nvPr/>
          </p:nvPicPr>
          <p:blipFill>
            <a:blip r:embed="rId12"/>
            <a:stretch>
              <a:fillRect/>
            </a:stretch>
          </p:blipFill>
          <p:spPr>
            <a:xfrm>
              <a:off x="6335752" y="3999629"/>
              <a:ext cx="400095" cy="298252"/>
            </a:xfrm>
            <a:prstGeom prst="rect">
              <a:avLst/>
            </a:prstGeom>
          </p:spPr>
        </p:pic>
      </p:grpSp>
      <p:grpSp>
        <p:nvGrpSpPr>
          <p:cNvPr id="56" name="Groupe 55">
            <a:extLst>
              <a:ext uri="{FF2B5EF4-FFF2-40B4-BE49-F238E27FC236}">
                <a16:creationId xmlns:a16="http://schemas.microsoft.com/office/drawing/2014/main" id="{3E2A24E6-ECD1-74FC-B881-B6A03C7E0787}"/>
              </a:ext>
            </a:extLst>
          </p:cNvPr>
          <p:cNvGrpSpPr/>
          <p:nvPr/>
        </p:nvGrpSpPr>
        <p:grpSpPr>
          <a:xfrm>
            <a:off x="2117435" y="1741334"/>
            <a:ext cx="2195616" cy="1166223"/>
            <a:chOff x="1375577" y="1741334"/>
            <a:chExt cx="2195616" cy="1166223"/>
          </a:xfrm>
        </p:grpSpPr>
        <p:sp>
          <p:nvSpPr>
            <p:cNvPr id="13" name="Flèche vers la droite 12">
              <a:extLst>
                <a:ext uri="{FF2B5EF4-FFF2-40B4-BE49-F238E27FC236}">
                  <a16:creationId xmlns:a16="http://schemas.microsoft.com/office/drawing/2014/main" id="{66CC03C4-E7DC-533A-4FA8-60A25B6B23F4}"/>
                </a:ext>
              </a:extLst>
            </p:cNvPr>
            <p:cNvSpPr/>
            <p:nvPr/>
          </p:nvSpPr>
          <p:spPr>
            <a:xfrm>
              <a:off x="1402854" y="1741334"/>
              <a:ext cx="2168339" cy="1166223"/>
            </a:xfrm>
            <a:prstGeom prst="rightArrow">
              <a:avLst>
                <a:gd name="adj1" fmla="val 100000"/>
                <a:gd name="adj2" fmla="val 35024"/>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15" name="ZoneTexte 14">
              <a:extLst>
                <a:ext uri="{FF2B5EF4-FFF2-40B4-BE49-F238E27FC236}">
                  <a16:creationId xmlns:a16="http://schemas.microsoft.com/office/drawing/2014/main" id="{53118A15-23EB-8A0F-628C-C98B94AB8F4A}"/>
                </a:ext>
              </a:extLst>
            </p:cNvPr>
            <p:cNvSpPr txBox="1"/>
            <p:nvPr/>
          </p:nvSpPr>
          <p:spPr>
            <a:xfrm>
              <a:off x="1375577" y="2609754"/>
              <a:ext cx="1885231" cy="228544"/>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Order Advice</a:t>
              </a:r>
            </a:p>
          </p:txBody>
        </p:sp>
        <p:pic>
          <p:nvPicPr>
            <p:cNvPr id="53" name="Image 52">
              <a:extLst>
                <a:ext uri="{FF2B5EF4-FFF2-40B4-BE49-F238E27FC236}">
                  <a16:creationId xmlns:a16="http://schemas.microsoft.com/office/drawing/2014/main" id="{371F6519-27D1-F2C6-176E-3B5BEB12F03B}"/>
                </a:ext>
              </a:extLst>
            </p:cNvPr>
            <p:cNvPicPr>
              <a:picLocks noChangeAspect="1"/>
            </p:cNvPicPr>
            <p:nvPr/>
          </p:nvPicPr>
          <p:blipFill>
            <a:blip r:embed="rId10"/>
            <a:srcRect/>
            <a:stretch/>
          </p:blipFill>
          <p:spPr>
            <a:xfrm>
              <a:off x="1919536" y="1889967"/>
              <a:ext cx="789883" cy="576048"/>
            </a:xfrm>
            <a:prstGeom prst="rect">
              <a:avLst/>
            </a:prstGeom>
          </p:spPr>
        </p:pic>
        <p:pic>
          <p:nvPicPr>
            <p:cNvPr id="30" name="Image 29" descr="Une image contenant logo, capture d’écran, symbole, Bleu électrique&#10;&#10;Description générée automatiquement">
              <a:extLst>
                <a:ext uri="{FF2B5EF4-FFF2-40B4-BE49-F238E27FC236}">
                  <a16:creationId xmlns:a16="http://schemas.microsoft.com/office/drawing/2014/main" id="{E43CF02C-0F50-D156-526D-C51A6DC79FE4}"/>
                </a:ext>
              </a:extLst>
            </p:cNvPr>
            <p:cNvPicPr>
              <a:picLocks noChangeAspect="1"/>
            </p:cNvPicPr>
            <p:nvPr/>
          </p:nvPicPr>
          <p:blipFill>
            <a:blip r:embed="rId13"/>
            <a:stretch>
              <a:fillRect/>
            </a:stretch>
          </p:blipFill>
          <p:spPr>
            <a:xfrm>
              <a:off x="2071986" y="1778037"/>
              <a:ext cx="481011" cy="731972"/>
            </a:xfrm>
            <a:prstGeom prst="rect">
              <a:avLst/>
            </a:prstGeom>
          </p:spPr>
        </p:pic>
      </p:grpSp>
      <p:grpSp>
        <p:nvGrpSpPr>
          <p:cNvPr id="5" name="Groupe 4">
            <a:extLst>
              <a:ext uri="{FF2B5EF4-FFF2-40B4-BE49-F238E27FC236}">
                <a16:creationId xmlns:a16="http://schemas.microsoft.com/office/drawing/2014/main" id="{94D6AF01-3FC9-FF0D-D920-435818FADF70}"/>
              </a:ext>
            </a:extLst>
          </p:cNvPr>
          <p:cNvGrpSpPr/>
          <p:nvPr/>
        </p:nvGrpSpPr>
        <p:grpSpPr>
          <a:xfrm>
            <a:off x="1565485" y="3322230"/>
            <a:ext cx="1316614" cy="1302288"/>
            <a:chOff x="1654470" y="2026168"/>
            <a:chExt cx="1316614" cy="1302288"/>
          </a:xfrm>
        </p:grpSpPr>
        <p:sp>
          <p:nvSpPr>
            <p:cNvPr id="8" name="ZoneTexte 7">
              <a:extLst>
                <a:ext uri="{FF2B5EF4-FFF2-40B4-BE49-F238E27FC236}">
                  <a16:creationId xmlns:a16="http://schemas.microsoft.com/office/drawing/2014/main" id="{AC452E5B-A214-6E01-6B32-011789FD81CE}"/>
                </a:ext>
              </a:extLst>
            </p:cNvPr>
            <p:cNvSpPr txBox="1"/>
            <p:nvPr/>
          </p:nvSpPr>
          <p:spPr>
            <a:xfrm>
              <a:off x="1654470" y="2928346"/>
              <a:ext cx="1316614" cy="400110"/>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Request for goods </a:t>
              </a:r>
            </a:p>
          </p:txBody>
        </p:sp>
        <p:pic>
          <p:nvPicPr>
            <p:cNvPr id="22" name="Image 21">
              <a:extLst>
                <a:ext uri="{FF2B5EF4-FFF2-40B4-BE49-F238E27FC236}">
                  <a16:creationId xmlns:a16="http://schemas.microsoft.com/office/drawing/2014/main" id="{79EA5761-2816-1EC3-83A1-CE24F9B93D7B}"/>
                </a:ext>
              </a:extLst>
            </p:cNvPr>
            <p:cNvPicPr>
              <a:picLocks noChangeAspect="1"/>
            </p:cNvPicPr>
            <p:nvPr/>
          </p:nvPicPr>
          <p:blipFill>
            <a:blip r:embed="rId14"/>
            <a:srcRect/>
            <a:stretch/>
          </p:blipFill>
          <p:spPr>
            <a:xfrm>
              <a:off x="1968141" y="2236501"/>
              <a:ext cx="701278" cy="524289"/>
            </a:xfrm>
            <a:prstGeom prst="rect">
              <a:avLst/>
            </a:prstGeom>
          </p:spPr>
        </p:pic>
        <p:pic>
          <p:nvPicPr>
            <p:cNvPr id="26" name="Image 25" descr="Une image contenant symbole, logo, Graphique, cercle&#10;&#10;Description générée automatiquement">
              <a:extLst>
                <a:ext uri="{FF2B5EF4-FFF2-40B4-BE49-F238E27FC236}">
                  <a16:creationId xmlns:a16="http://schemas.microsoft.com/office/drawing/2014/main" id="{649D6F27-BED4-1ADB-93ED-A31BE1666D3F}"/>
                </a:ext>
              </a:extLst>
            </p:cNvPr>
            <p:cNvPicPr>
              <a:picLocks noChangeAspect="1"/>
            </p:cNvPicPr>
            <p:nvPr/>
          </p:nvPicPr>
          <p:blipFill>
            <a:blip r:embed="rId9"/>
            <a:stretch>
              <a:fillRect/>
            </a:stretch>
          </p:blipFill>
          <p:spPr>
            <a:xfrm>
              <a:off x="2225787" y="2026168"/>
              <a:ext cx="299738" cy="299738"/>
            </a:xfrm>
            <a:prstGeom prst="rect">
              <a:avLst/>
            </a:prstGeom>
          </p:spPr>
        </p:pic>
      </p:grpSp>
    </p:spTree>
    <p:extLst>
      <p:ext uri="{BB962C8B-B14F-4D97-AF65-F5344CB8AC3E}">
        <p14:creationId xmlns:p14="http://schemas.microsoft.com/office/powerpoint/2010/main" val="2502714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lèche vers la droite 6">
            <a:extLst>
              <a:ext uri="{FF2B5EF4-FFF2-40B4-BE49-F238E27FC236}">
                <a16:creationId xmlns:a16="http://schemas.microsoft.com/office/drawing/2014/main" id="{83A489D2-69ED-63E7-9BE4-7DBEFFE01F39}"/>
              </a:ext>
            </a:extLst>
          </p:cNvPr>
          <p:cNvSpPr/>
          <p:nvPr/>
        </p:nvSpPr>
        <p:spPr>
          <a:xfrm>
            <a:off x="1018007" y="3406905"/>
            <a:ext cx="8808854" cy="460970"/>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19" name="Groupe 18">
            <a:extLst>
              <a:ext uri="{FF2B5EF4-FFF2-40B4-BE49-F238E27FC236}">
                <a16:creationId xmlns:a16="http://schemas.microsoft.com/office/drawing/2014/main" id="{E9234F3E-8F8D-7D9D-6CE8-86397FF47AEC}"/>
              </a:ext>
            </a:extLst>
          </p:cNvPr>
          <p:cNvGrpSpPr/>
          <p:nvPr/>
        </p:nvGrpSpPr>
        <p:grpSpPr>
          <a:xfrm>
            <a:off x="2724133" y="3417507"/>
            <a:ext cx="2031049" cy="1249152"/>
            <a:chOff x="3061536" y="1835259"/>
            <a:chExt cx="2031049" cy="1249152"/>
          </a:xfrm>
        </p:grpSpPr>
        <p:sp>
          <p:nvSpPr>
            <p:cNvPr id="20" name="ZoneTexte 19">
              <a:extLst>
                <a:ext uri="{FF2B5EF4-FFF2-40B4-BE49-F238E27FC236}">
                  <a16:creationId xmlns:a16="http://schemas.microsoft.com/office/drawing/2014/main" id="{9E25D1FE-45DC-3066-1E5F-C64C978CB4EE}"/>
                </a:ext>
              </a:extLst>
            </p:cNvPr>
            <p:cNvSpPr txBox="1"/>
            <p:nvPr/>
          </p:nvSpPr>
          <p:spPr>
            <a:xfrm>
              <a:off x="3061536" y="2838190"/>
              <a:ext cx="2031049" cy="246221"/>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Receipt of physical goods</a:t>
              </a:r>
            </a:p>
          </p:txBody>
        </p:sp>
        <p:grpSp>
          <p:nvGrpSpPr>
            <p:cNvPr id="21" name="Groupe 20">
              <a:extLst>
                <a:ext uri="{FF2B5EF4-FFF2-40B4-BE49-F238E27FC236}">
                  <a16:creationId xmlns:a16="http://schemas.microsoft.com/office/drawing/2014/main" id="{8903F13B-C1D6-F73A-2BD2-7D8E5915CF4F}"/>
                </a:ext>
              </a:extLst>
            </p:cNvPr>
            <p:cNvGrpSpPr/>
            <p:nvPr/>
          </p:nvGrpSpPr>
          <p:grpSpPr>
            <a:xfrm>
              <a:off x="3460997" y="1835259"/>
              <a:ext cx="1252400" cy="710894"/>
              <a:chOff x="3347639" y="3011424"/>
              <a:chExt cx="1663273" cy="944117"/>
            </a:xfrm>
          </p:grpSpPr>
          <p:pic>
            <p:nvPicPr>
              <p:cNvPr id="24" name="Image 23">
                <a:extLst>
                  <a:ext uri="{FF2B5EF4-FFF2-40B4-BE49-F238E27FC236}">
                    <a16:creationId xmlns:a16="http://schemas.microsoft.com/office/drawing/2014/main" id="{6758E0D4-1089-DEA0-35AB-93B69AA4E434}"/>
                  </a:ext>
                </a:extLst>
              </p:cNvPr>
              <p:cNvPicPr>
                <a:picLocks noChangeAspect="1"/>
              </p:cNvPicPr>
              <p:nvPr/>
            </p:nvPicPr>
            <p:blipFill>
              <a:blip r:embed="rId2"/>
              <a:stretch>
                <a:fillRect/>
              </a:stretch>
            </p:blipFill>
            <p:spPr>
              <a:xfrm>
                <a:off x="3956708" y="3021326"/>
                <a:ext cx="813005" cy="826708"/>
              </a:xfrm>
              <a:prstGeom prst="rect">
                <a:avLst/>
              </a:prstGeom>
            </p:spPr>
          </p:pic>
          <p:pic>
            <p:nvPicPr>
              <p:cNvPr id="25" name="Image 24" descr="Une image contenant texte&#10;&#10;Description générée automatiquement">
                <a:extLst>
                  <a:ext uri="{FF2B5EF4-FFF2-40B4-BE49-F238E27FC236}">
                    <a16:creationId xmlns:a16="http://schemas.microsoft.com/office/drawing/2014/main" id="{F3DE2738-6358-594D-C364-64ED8EB9A1EE}"/>
                  </a:ext>
                </a:extLst>
              </p:cNvPr>
              <p:cNvPicPr>
                <a:picLocks noChangeAspect="1"/>
              </p:cNvPicPr>
              <p:nvPr/>
            </p:nvPicPr>
            <p:blipFill>
              <a:blip r:embed="rId3"/>
              <a:stretch>
                <a:fillRect/>
              </a:stretch>
            </p:blipFill>
            <p:spPr>
              <a:xfrm>
                <a:off x="3347639" y="3011424"/>
                <a:ext cx="1063596" cy="852198"/>
              </a:xfrm>
              <a:prstGeom prst="rect">
                <a:avLst/>
              </a:prstGeom>
            </p:spPr>
          </p:pic>
          <p:pic>
            <p:nvPicPr>
              <p:cNvPr id="27" name="Image 26" descr="Une image contenant Graphique, Caractère coloré, symbole, graphisme&#10;&#10;Description générée automatiquement">
                <a:extLst>
                  <a:ext uri="{FF2B5EF4-FFF2-40B4-BE49-F238E27FC236}">
                    <a16:creationId xmlns:a16="http://schemas.microsoft.com/office/drawing/2014/main" id="{35EDA905-C30A-00CB-37B3-5058D7369B8D}"/>
                  </a:ext>
                </a:extLst>
              </p:cNvPr>
              <p:cNvPicPr>
                <a:picLocks noChangeAspect="1"/>
              </p:cNvPicPr>
              <p:nvPr/>
            </p:nvPicPr>
            <p:blipFill>
              <a:blip r:embed="rId4"/>
              <a:stretch>
                <a:fillRect/>
              </a:stretch>
            </p:blipFill>
            <p:spPr>
              <a:xfrm>
                <a:off x="4403090" y="3519846"/>
                <a:ext cx="607822" cy="435695"/>
              </a:xfrm>
              <a:prstGeom prst="rect">
                <a:avLst/>
              </a:prstGeom>
            </p:spPr>
          </p:pic>
        </p:grpSp>
        <p:sp>
          <p:nvSpPr>
            <p:cNvPr id="23" name="ZoneTexte 22">
              <a:extLst>
                <a:ext uri="{FF2B5EF4-FFF2-40B4-BE49-F238E27FC236}">
                  <a16:creationId xmlns:a16="http://schemas.microsoft.com/office/drawing/2014/main" id="{80C3B738-4215-E330-88CE-5340C31DB072}"/>
                </a:ext>
              </a:extLst>
            </p:cNvPr>
            <p:cNvSpPr txBox="1"/>
            <p:nvPr/>
          </p:nvSpPr>
          <p:spPr>
            <a:xfrm>
              <a:off x="3325906" y="2602454"/>
              <a:ext cx="1510590"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GTIN/GLN/SSCC</a:t>
              </a:r>
            </a:p>
          </p:txBody>
        </p:sp>
      </p:grpSp>
      <p:grpSp>
        <p:nvGrpSpPr>
          <p:cNvPr id="72" name="Groupe 71">
            <a:extLst>
              <a:ext uri="{FF2B5EF4-FFF2-40B4-BE49-F238E27FC236}">
                <a16:creationId xmlns:a16="http://schemas.microsoft.com/office/drawing/2014/main" id="{4AA17668-87C7-3E31-BB34-60E7432F7BA8}"/>
              </a:ext>
            </a:extLst>
          </p:cNvPr>
          <p:cNvGrpSpPr/>
          <p:nvPr/>
        </p:nvGrpSpPr>
        <p:grpSpPr>
          <a:xfrm>
            <a:off x="139849" y="1063871"/>
            <a:ext cx="11908716" cy="4199164"/>
            <a:chOff x="2520081" y="1008030"/>
            <a:chExt cx="11908716" cy="4199164"/>
          </a:xfrm>
        </p:grpSpPr>
        <p:sp>
          <p:nvSpPr>
            <p:cNvPr id="73" name="Rectangle 72">
              <a:extLst>
                <a:ext uri="{FF2B5EF4-FFF2-40B4-BE49-F238E27FC236}">
                  <a16:creationId xmlns:a16="http://schemas.microsoft.com/office/drawing/2014/main" id="{F7FA3E9D-3D1F-C354-B6B5-85FC4757EFAA}"/>
                </a:ext>
              </a:extLst>
            </p:cNvPr>
            <p:cNvSpPr/>
            <p:nvPr/>
          </p:nvSpPr>
          <p:spPr>
            <a:xfrm>
              <a:off x="2520081" y="1214351"/>
              <a:ext cx="11908716" cy="3992843"/>
            </a:xfrm>
            <a:prstGeom prst="rect">
              <a:avLst/>
            </a:prstGeom>
            <a:noFill/>
            <a:ln w="50800">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b="1" dirty="0"/>
            </a:p>
          </p:txBody>
        </p:sp>
        <p:sp>
          <p:nvSpPr>
            <p:cNvPr id="74" name="ZoneTexte 73">
              <a:extLst>
                <a:ext uri="{FF2B5EF4-FFF2-40B4-BE49-F238E27FC236}">
                  <a16:creationId xmlns:a16="http://schemas.microsoft.com/office/drawing/2014/main" id="{8A8E62F0-E604-E8E0-9782-540FD4B370F3}"/>
                </a:ext>
              </a:extLst>
            </p:cNvPr>
            <p:cNvSpPr txBox="1"/>
            <p:nvPr/>
          </p:nvSpPr>
          <p:spPr>
            <a:xfrm>
              <a:off x="2989500" y="1008030"/>
              <a:ext cx="2194619" cy="307777"/>
            </a:xfrm>
            <a:prstGeom prst="rect">
              <a:avLst/>
            </a:prstGeom>
            <a:solidFill>
              <a:schemeClr val="accent6">
                <a:lumMod val="90000"/>
              </a:schemeClr>
            </a:solidFill>
          </p:spPr>
          <p:txBody>
            <a:bodyPr wrap="square">
              <a:spAutoFit/>
            </a:bodyPr>
            <a:lstStyle/>
            <a:p>
              <a:r>
                <a:rPr lang="es-ES" sz="1400" b="1" dirty="0">
                  <a:solidFill>
                    <a:schemeClr val="bg1"/>
                  </a:solidFill>
                </a:rPr>
                <a:t>Hospital </a:t>
              </a:r>
              <a:r>
                <a:rPr lang="es-ES" sz="1400" b="1" dirty="0" err="1">
                  <a:solidFill>
                    <a:schemeClr val="bg1"/>
                  </a:solidFill>
                </a:rPr>
                <a:t>Warehouse</a:t>
              </a:r>
              <a:endParaRPr lang="es-ES" sz="1400" b="1" dirty="0">
                <a:solidFill>
                  <a:schemeClr val="bg1"/>
                </a:solidFill>
              </a:endParaRPr>
            </a:p>
          </p:txBody>
        </p:sp>
      </p:grpSp>
      <p:grpSp>
        <p:nvGrpSpPr>
          <p:cNvPr id="75" name="Groupe 74">
            <a:extLst>
              <a:ext uri="{FF2B5EF4-FFF2-40B4-BE49-F238E27FC236}">
                <a16:creationId xmlns:a16="http://schemas.microsoft.com/office/drawing/2014/main" id="{FFD28BF5-B2DA-CF20-9545-D0F4BE37D703}"/>
              </a:ext>
            </a:extLst>
          </p:cNvPr>
          <p:cNvGrpSpPr/>
          <p:nvPr/>
        </p:nvGrpSpPr>
        <p:grpSpPr>
          <a:xfrm>
            <a:off x="9116037" y="3188653"/>
            <a:ext cx="2031049" cy="1631895"/>
            <a:chOff x="8329635" y="1606405"/>
            <a:chExt cx="2031049" cy="1631895"/>
          </a:xfrm>
        </p:grpSpPr>
        <p:sp>
          <p:nvSpPr>
            <p:cNvPr id="63" name="ZoneTexte 62">
              <a:extLst>
                <a:ext uri="{FF2B5EF4-FFF2-40B4-BE49-F238E27FC236}">
                  <a16:creationId xmlns:a16="http://schemas.microsoft.com/office/drawing/2014/main" id="{76F8D389-B61C-D64D-F3DA-FF295A0290D3}"/>
                </a:ext>
              </a:extLst>
            </p:cNvPr>
            <p:cNvSpPr txBox="1"/>
            <p:nvPr/>
          </p:nvSpPr>
          <p:spPr>
            <a:xfrm>
              <a:off x="8329635" y="2838190"/>
              <a:ext cx="2031049" cy="400110"/>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Creation of the receiving advice</a:t>
              </a:r>
            </a:p>
          </p:txBody>
        </p:sp>
        <p:sp>
          <p:nvSpPr>
            <p:cNvPr id="66" name="ZoneTexte 65">
              <a:extLst>
                <a:ext uri="{FF2B5EF4-FFF2-40B4-BE49-F238E27FC236}">
                  <a16:creationId xmlns:a16="http://schemas.microsoft.com/office/drawing/2014/main" id="{FF06D96F-9A77-C09E-93E5-58501223B0A3}"/>
                </a:ext>
              </a:extLst>
            </p:cNvPr>
            <p:cNvSpPr txBox="1"/>
            <p:nvPr/>
          </p:nvSpPr>
          <p:spPr>
            <a:xfrm>
              <a:off x="8594005" y="2602454"/>
              <a:ext cx="1510590"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GTIN/GLN/SSCC</a:t>
              </a:r>
            </a:p>
          </p:txBody>
        </p:sp>
        <p:grpSp>
          <p:nvGrpSpPr>
            <p:cNvPr id="70" name="Groupe 69">
              <a:extLst>
                <a:ext uri="{FF2B5EF4-FFF2-40B4-BE49-F238E27FC236}">
                  <a16:creationId xmlns:a16="http://schemas.microsoft.com/office/drawing/2014/main" id="{53B44C73-4A01-4B7B-94BF-1BDAEA3E191A}"/>
                </a:ext>
              </a:extLst>
            </p:cNvPr>
            <p:cNvGrpSpPr/>
            <p:nvPr/>
          </p:nvGrpSpPr>
          <p:grpSpPr>
            <a:xfrm>
              <a:off x="9048695" y="1606405"/>
              <a:ext cx="737357" cy="904847"/>
              <a:chOff x="9048695" y="1606405"/>
              <a:chExt cx="737357" cy="904847"/>
            </a:xfrm>
          </p:grpSpPr>
          <p:pic>
            <p:nvPicPr>
              <p:cNvPr id="67" name="Image 66" descr="Une image contenant capture d’écran, conception&#10;&#10;Description générée automatiquement">
                <a:extLst>
                  <a:ext uri="{FF2B5EF4-FFF2-40B4-BE49-F238E27FC236}">
                    <a16:creationId xmlns:a16="http://schemas.microsoft.com/office/drawing/2014/main" id="{D60D3E59-2188-FBBF-85AA-42D9E25B46F2}"/>
                  </a:ext>
                </a:extLst>
              </p:cNvPr>
              <p:cNvPicPr>
                <a:picLocks noChangeAspect="1"/>
              </p:cNvPicPr>
              <p:nvPr/>
            </p:nvPicPr>
            <p:blipFill>
              <a:blip r:embed="rId5"/>
              <a:stretch>
                <a:fillRect/>
              </a:stretch>
            </p:blipFill>
            <p:spPr>
              <a:xfrm>
                <a:off x="9048695" y="1606405"/>
                <a:ext cx="588232" cy="892490"/>
              </a:xfrm>
              <a:prstGeom prst="rect">
                <a:avLst/>
              </a:prstGeom>
            </p:spPr>
          </p:pic>
          <p:pic>
            <p:nvPicPr>
              <p:cNvPr id="69" name="Image 68">
                <a:extLst>
                  <a:ext uri="{FF2B5EF4-FFF2-40B4-BE49-F238E27FC236}">
                    <a16:creationId xmlns:a16="http://schemas.microsoft.com/office/drawing/2014/main" id="{93694DFA-805A-9F87-7D0E-3C791994EBC3}"/>
                  </a:ext>
                </a:extLst>
              </p:cNvPr>
              <p:cNvPicPr>
                <a:picLocks noChangeAspect="1"/>
              </p:cNvPicPr>
              <p:nvPr/>
            </p:nvPicPr>
            <p:blipFill>
              <a:blip r:embed="rId2"/>
              <a:stretch>
                <a:fillRect/>
              </a:stretch>
            </p:blipFill>
            <p:spPr>
              <a:xfrm>
                <a:off x="9139601" y="1835780"/>
                <a:ext cx="398184" cy="404895"/>
              </a:xfrm>
              <a:prstGeom prst="rect">
                <a:avLst/>
              </a:prstGeom>
            </p:spPr>
          </p:pic>
          <p:pic>
            <p:nvPicPr>
              <p:cNvPr id="64" name="Image 63" descr="Une image contenant Graphique, Caractère coloré, symbole, graphisme&#10;&#10;Description générée automatiquement">
                <a:extLst>
                  <a:ext uri="{FF2B5EF4-FFF2-40B4-BE49-F238E27FC236}">
                    <a16:creationId xmlns:a16="http://schemas.microsoft.com/office/drawing/2014/main" id="{78380196-819D-C041-9C9E-86C20E20D9F8}"/>
                  </a:ext>
                </a:extLst>
              </p:cNvPr>
              <p:cNvPicPr>
                <a:picLocks noChangeAspect="1"/>
              </p:cNvPicPr>
              <p:nvPr/>
            </p:nvPicPr>
            <p:blipFill>
              <a:blip r:embed="rId4"/>
              <a:stretch>
                <a:fillRect/>
              </a:stretch>
            </p:blipFill>
            <p:spPr>
              <a:xfrm>
                <a:off x="9328378" y="2183186"/>
                <a:ext cx="457674" cy="328066"/>
              </a:xfrm>
              <a:prstGeom prst="rect">
                <a:avLst/>
              </a:prstGeom>
            </p:spPr>
          </p:pic>
        </p:grpSp>
      </p:grpSp>
      <p:grpSp>
        <p:nvGrpSpPr>
          <p:cNvPr id="58" name="Groupe 57">
            <a:extLst>
              <a:ext uri="{FF2B5EF4-FFF2-40B4-BE49-F238E27FC236}">
                <a16:creationId xmlns:a16="http://schemas.microsoft.com/office/drawing/2014/main" id="{1F5EFD06-07AD-9EF3-5FD3-F50363CF47E8}"/>
              </a:ext>
            </a:extLst>
          </p:cNvPr>
          <p:cNvGrpSpPr/>
          <p:nvPr/>
        </p:nvGrpSpPr>
        <p:grpSpPr>
          <a:xfrm>
            <a:off x="6915040" y="3188653"/>
            <a:ext cx="2031049" cy="1785783"/>
            <a:chOff x="6435766" y="1606405"/>
            <a:chExt cx="2031049" cy="1785783"/>
          </a:xfrm>
        </p:grpSpPr>
        <p:grpSp>
          <p:nvGrpSpPr>
            <p:cNvPr id="46" name="Groupe 45">
              <a:extLst>
                <a:ext uri="{FF2B5EF4-FFF2-40B4-BE49-F238E27FC236}">
                  <a16:creationId xmlns:a16="http://schemas.microsoft.com/office/drawing/2014/main" id="{D6ED504F-BDB8-8419-039A-201F6AB3AD51}"/>
                </a:ext>
              </a:extLst>
            </p:cNvPr>
            <p:cNvGrpSpPr/>
            <p:nvPr/>
          </p:nvGrpSpPr>
          <p:grpSpPr>
            <a:xfrm>
              <a:off x="6770918" y="1606405"/>
              <a:ext cx="588232" cy="892490"/>
              <a:chOff x="5359400" y="2311400"/>
              <a:chExt cx="1473200" cy="2235200"/>
            </a:xfrm>
          </p:grpSpPr>
          <p:pic>
            <p:nvPicPr>
              <p:cNvPr id="47" name="Image 46" descr="Une image contenant capture d’écran, conception&#10;&#10;Description générée automatiquement">
                <a:extLst>
                  <a:ext uri="{FF2B5EF4-FFF2-40B4-BE49-F238E27FC236}">
                    <a16:creationId xmlns:a16="http://schemas.microsoft.com/office/drawing/2014/main" id="{D17AFA1B-44C6-DE28-FB68-F8494DCEFC19}"/>
                  </a:ext>
                </a:extLst>
              </p:cNvPr>
              <p:cNvPicPr>
                <a:picLocks noChangeAspect="1"/>
              </p:cNvPicPr>
              <p:nvPr/>
            </p:nvPicPr>
            <p:blipFill>
              <a:blip r:embed="rId5"/>
              <a:stretch>
                <a:fillRect/>
              </a:stretch>
            </p:blipFill>
            <p:spPr>
              <a:xfrm>
                <a:off x="5359400" y="2311400"/>
                <a:ext cx="1473200" cy="2235200"/>
              </a:xfrm>
              <a:prstGeom prst="rect">
                <a:avLst/>
              </a:prstGeom>
            </p:spPr>
          </p:pic>
          <p:pic>
            <p:nvPicPr>
              <p:cNvPr id="48" name="Image 47" descr="Une image contenant capture d’écran, Graphique, cercle, conception&#10;&#10;Description générée automatiquement">
                <a:extLst>
                  <a:ext uri="{FF2B5EF4-FFF2-40B4-BE49-F238E27FC236}">
                    <a16:creationId xmlns:a16="http://schemas.microsoft.com/office/drawing/2014/main" id="{28F56790-EAE8-D7F5-7F72-E71ADE828BF8}"/>
                  </a:ext>
                </a:extLst>
              </p:cNvPr>
              <p:cNvPicPr>
                <a:picLocks noChangeAspect="1"/>
              </p:cNvPicPr>
              <p:nvPr/>
            </p:nvPicPr>
            <p:blipFill>
              <a:blip r:embed="rId6"/>
              <a:stretch>
                <a:fillRect/>
              </a:stretch>
            </p:blipFill>
            <p:spPr>
              <a:xfrm>
                <a:off x="5584603" y="2890976"/>
                <a:ext cx="974436" cy="524289"/>
              </a:xfrm>
              <a:prstGeom prst="rect">
                <a:avLst/>
              </a:prstGeom>
            </p:spPr>
          </p:pic>
        </p:grpSp>
        <p:sp>
          <p:nvSpPr>
            <p:cNvPr id="49" name="ZoneTexte 48">
              <a:extLst>
                <a:ext uri="{FF2B5EF4-FFF2-40B4-BE49-F238E27FC236}">
                  <a16:creationId xmlns:a16="http://schemas.microsoft.com/office/drawing/2014/main" id="{36063114-096C-4DEB-DBAC-69BE766EF26C}"/>
                </a:ext>
              </a:extLst>
            </p:cNvPr>
            <p:cNvSpPr txBox="1"/>
            <p:nvPr/>
          </p:nvSpPr>
          <p:spPr>
            <a:xfrm>
              <a:off x="6435766" y="2838190"/>
              <a:ext cx="2031049" cy="553998"/>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Review and reconciliation of data between </a:t>
              </a:r>
              <a:r>
                <a:rPr lang="en-US" sz="1000" dirty="0" err="1">
                  <a:solidFill>
                    <a:schemeClr val="tx1"/>
                  </a:solidFill>
                  <a:latin typeface="Verdana" panose="020B0604030504040204" pitchFamily="34" charset="0"/>
                  <a:ea typeface="Verdana" panose="020B0604030504040204" pitchFamily="34" charset="0"/>
                  <a:cs typeface="Verdana" panose="020B0604030504040204" pitchFamily="34" charset="0"/>
                </a:rPr>
                <a:t>despatch</a:t>
              </a: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 advice and purchase order</a:t>
              </a:r>
            </a:p>
          </p:txBody>
        </p:sp>
        <p:sp>
          <p:nvSpPr>
            <p:cNvPr id="52" name="ZoneTexte 51">
              <a:extLst>
                <a:ext uri="{FF2B5EF4-FFF2-40B4-BE49-F238E27FC236}">
                  <a16:creationId xmlns:a16="http://schemas.microsoft.com/office/drawing/2014/main" id="{BC52827B-B6B3-27A9-36A0-78B22BC0E09B}"/>
                </a:ext>
              </a:extLst>
            </p:cNvPr>
            <p:cNvSpPr txBox="1"/>
            <p:nvPr/>
          </p:nvSpPr>
          <p:spPr>
            <a:xfrm>
              <a:off x="6700136" y="2602454"/>
              <a:ext cx="1510590"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GTIN/GLN/SSCC</a:t>
              </a:r>
            </a:p>
          </p:txBody>
        </p:sp>
        <p:pic>
          <p:nvPicPr>
            <p:cNvPr id="54" name="Image 53" descr="Une image contenant capture d’écran, Rectangle, ligne, conception&#10;&#10;Description générée automatiquement">
              <a:extLst>
                <a:ext uri="{FF2B5EF4-FFF2-40B4-BE49-F238E27FC236}">
                  <a16:creationId xmlns:a16="http://schemas.microsoft.com/office/drawing/2014/main" id="{A3551ECF-CBB8-9016-124E-2EF6FAA2703C}"/>
                </a:ext>
              </a:extLst>
            </p:cNvPr>
            <p:cNvPicPr>
              <a:picLocks noChangeAspect="1"/>
            </p:cNvPicPr>
            <p:nvPr/>
          </p:nvPicPr>
          <p:blipFill>
            <a:blip r:embed="rId7"/>
            <a:stretch>
              <a:fillRect/>
            </a:stretch>
          </p:blipFill>
          <p:spPr>
            <a:xfrm>
              <a:off x="7530229" y="1682216"/>
              <a:ext cx="587032" cy="809699"/>
            </a:xfrm>
            <a:prstGeom prst="rect">
              <a:avLst/>
            </a:prstGeom>
          </p:spPr>
        </p:pic>
        <p:sp>
          <p:nvSpPr>
            <p:cNvPr id="55" name="Flecha: arriba y abajo 92">
              <a:extLst>
                <a:ext uri="{FF2B5EF4-FFF2-40B4-BE49-F238E27FC236}">
                  <a16:creationId xmlns:a16="http://schemas.microsoft.com/office/drawing/2014/main" id="{5055BA23-B8EE-0D44-1A55-1E29F8CB00C1}"/>
                </a:ext>
              </a:extLst>
            </p:cNvPr>
            <p:cNvSpPr/>
            <p:nvPr/>
          </p:nvSpPr>
          <p:spPr>
            <a:xfrm rot="5400000">
              <a:off x="7252379" y="1689197"/>
              <a:ext cx="460689" cy="907420"/>
            </a:xfrm>
            <a:prstGeom prst="upDownArrow">
              <a:avLst>
                <a:gd name="adj1" fmla="val 52630"/>
                <a:gd name="adj2" fmla="val 52827"/>
              </a:avLst>
            </a:prstGeom>
            <a:solidFill>
              <a:schemeClr val="accent1"/>
            </a:solidFill>
            <a:ln>
              <a:noFill/>
            </a:ln>
            <a:effectLst/>
          </p:spPr>
          <p:txBody>
            <a:bodyPr spcFirstLastPara="0" vert="horz" wrap="square" lIns="0" tIns="0" rIns="0" bIns="0" numCol="1" spcCol="1270" anchor="ctr" anchorCtr="0">
              <a:noAutofit/>
            </a:bodyPr>
            <a:lstStyle/>
            <a:p>
              <a:endParaRPr lang="es-ES" sz="900" dirty="0"/>
            </a:p>
          </p:txBody>
        </p:sp>
        <p:pic>
          <p:nvPicPr>
            <p:cNvPr id="57" name="Image 56" descr="Une image contenant cercle, Graphique, créativité&#10;&#10;Description générée automatiquement">
              <a:extLst>
                <a:ext uri="{FF2B5EF4-FFF2-40B4-BE49-F238E27FC236}">
                  <a16:creationId xmlns:a16="http://schemas.microsoft.com/office/drawing/2014/main" id="{CA143EE4-9243-464D-9EDB-5448842FD2CE}"/>
                </a:ext>
              </a:extLst>
            </p:cNvPr>
            <p:cNvPicPr>
              <a:picLocks noChangeAspect="1"/>
            </p:cNvPicPr>
            <p:nvPr/>
          </p:nvPicPr>
          <p:blipFill>
            <a:blip r:embed="rId8"/>
            <a:stretch>
              <a:fillRect/>
            </a:stretch>
          </p:blipFill>
          <p:spPr>
            <a:xfrm>
              <a:off x="7259362" y="2037041"/>
              <a:ext cx="425788" cy="203217"/>
            </a:xfrm>
            <a:prstGeom prst="rect">
              <a:avLst/>
            </a:prstGeom>
          </p:spPr>
        </p:pic>
      </p:grpSp>
      <p:grpSp>
        <p:nvGrpSpPr>
          <p:cNvPr id="59" name="Groupe 58">
            <a:extLst>
              <a:ext uri="{FF2B5EF4-FFF2-40B4-BE49-F238E27FC236}">
                <a16:creationId xmlns:a16="http://schemas.microsoft.com/office/drawing/2014/main" id="{E95C9A9C-FDEC-B11E-C3A1-6EE57D2BB557}"/>
              </a:ext>
            </a:extLst>
          </p:cNvPr>
          <p:cNvGrpSpPr/>
          <p:nvPr/>
        </p:nvGrpSpPr>
        <p:grpSpPr>
          <a:xfrm>
            <a:off x="4777587" y="3188653"/>
            <a:ext cx="2031049" cy="1631895"/>
            <a:chOff x="4563558" y="1606405"/>
            <a:chExt cx="2031049" cy="1631895"/>
          </a:xfrm>
        </p:grpSpPr>
        <p:grpSp>
          <p:nvGrpSpPr>
            <p:cNvPr id="39" name="Groupe 38">
              <a:extLst>
                <a:ext uri="{FF2B5EF4-FFF2-40B4-BE49-F238E27FC236}">
                  <a16:creationId xmlns:a16="http://schemas.microsoft.com/office/drawing/2014/main" id="{CEE541C8-D404-FB05-C90D-D2AA07A720BB}"/>
                </a:ext>
              </a:extLst>
            </p:cNvPr>
            <p:cNvGrpSpPr/>
            <p:nvPr/>
          </p:nvGrpSpPr>
          <p:grpSpPr>
            <a:xfrm>
              <a:off x="5282618" y="1606405"/>
              <a:ext cx="588232" cy="892490"/>
              <a:chOff x="5359400" y="2311400"/>
              <a:chExt cx="1473200" cy="2235200"/>
            </a:xfrm>
          </p:grpSpPr>
          <p:pic>
            <p:nvPicPr>
              <p:cNvPr id="38" name="Image 37" descr="Une image contenant capture d’écran, conception&#10;&#10;Description générée automatiquement">
                <a:extLst>
                  <a:ext uri="{FF2B5EF4-FFF2-40B4-BE49-F238E27FC236}">
                    <a16:creationId xmlns:a16="http://schemas.microsoft.com/office/drawing/2014/main" id="{19EEB27D-3A4B-D1D1-6CFF-4A59193CB312}"/>
                  </a:ext>
                </a:extLst>
              </p:cNvPr>
              <p:cNvPicPr>
                <a:picLocks noChangeAspect="1"/>
              </p:cNvPicPr>
              <p:nvPr/>
            </p:nvPicPr>
            <p:blipFill>
              <a:blip r:embed="rId5"/>
              <a:stretch>
                <a:fillRect/>
              </a:stretch>
            </p:blipFill>
            <p:spPr>
              <a:xfrm>
                <a:off x="5359400" y="2311400"/>
                <a:ext cx="1473200" cy="2235200"/>
              </a:xfrm>
              <a:prstGeom prst="rect">
                <a:avLst/>
              </a:prstGeom>
            </p:spPr>
          </p:pic>
          <p:pic>
            <p:nvPicPr>
              <p:cNvPr id="36" name="Image 35" descr="Une image contenant capture d’écran, Graphique, cercle, conception&#10;&#10;Description générée automatiquement">
                <a:extLst>
                  <a:ext uri="{FF2B5EF4-FFF2-40B4-BE49-F238E27FC236}">
                    <a16:creationId xmlns:a16="http://schemas.microsoft.com/office/drawing/2014/main" id="{5CF6B219-3FE2-1DB2-52E4-9036598EA25D}"/>
                  </a:ext>
                </a:extLst>
              </p:cNvPr>
              <p:cNvPicPr>
                <a:picLocks noChangeAspect="1"/>
              </p:cNvPicPr>
              <p:nvPr/>
            </p:nvPicPr>
            <p:blipFill>
              <a:blip r:embed="rId6"/>
              <a:stretch>
                <a:fillRect/>
              </a:stretch>
            </p:blipFill>
            <p:spPr>
              <a:xfrm>
                <a:off x="5584603" y="2890976"/>
                <a:ext cx="974436" cy="524289"/>
              </a:xfrm>
              <a:prstGeom prst="rect">
                <a:avLst/>
              </a:prstGeom>
            </p:spPr>
          </p:pic>
        </p:grpSp>
        <p:sp>
          <p:nvSpPr>
            <p:cNvPr id="29" name="ZoneTexte 28">
              <a:extLst>
                <a:ext uri="{FF2B5EF4-FFF2-40B4-BE49-F238E27FC236}">
                  <a16:creationId xmlns:a16="http://schemas.microsoft.com/office/drawing/2014/main" id="{EFDD6198-231C-6B15-2145-DEE8FA6BDA23}"/>
                </a:ext>
              </a:extLst>
            </p:cNvPr>
            <p:cNvSpPr txBox="1"/>
            <p:nvPr/>
          </p:nvSpPr>
          <p:spPr>
            <a:xfrm>
              <a:off x="4563558" y="2838190"/>
              <a:ext cx="2031049" cy="400110"/>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Verification of the </a:t>
              </a:r>
              <a:r>
                <a:rPr lang="en-US" sz="1000" dirty="0" err="1">
                  <a:solidFill>
                    <a:schemeClr val="tx1"/>
                  </a:solidFill>
                  <a:latin typeface="Verdana" panose="020B0604030504040204" pitchFamily="34" charset="0"/>
                  <a:ea typeface="Verdana" panose="020B0604030504040204" pitchFamily="34" charset="0"/>
                  <a:cs typeface="Verdana" panose="020B0604030504040204" pitchFamily="34" charset="0"/>
                </a:rPr>
                <a:t>despatch</a:t>
              </a: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 advice</a:t>
              </a:r>
            </a:p>
          </p:txBody>
        </p:sp>
        <p:pic>
          <p:nvPicPr>
            <p:cNvPr id="35" name="Image 34" descr="Une image contenant Graphique, Caractère coloré, symbole, graphisme&#10;&#10;Description générée automatiquement">
              <a:extLst>
                <a:ext uri="{FF2B5EF4-FFF2-40B4-BE49-F238E27FC236}">
                  <a16:creationId xmlns:a16="http://schemas.microsoft.com/office/drawing/2014/main" id="{7496D126-B6B9-4EC3-7EAC-0912E980D515}"/>
                </a:ext>
              </a:extLst>
            </p:cNvPr>
            <p:cNvPicPr>
              <a:picLocks noChangeAspect="1"/>
            </p:cNvPicPr>
            <p:nvPr/>
          </p:nvPicPr>
          <p:blipFill>
            <a:blip r:embed="rId4"/>
            <a:stretch>
              <a:fillRect/>
            </a:stretch>
          </p:blipFill>
          <p:spPr>
            <a:xfrm>
              <a:off x="5562301" y="2218087"/>
              <a:ext cx="457674" cy="328066"/>
            </a:xfrm>
            <a:prstGeom prst="rect">
              <a:avLst/>
            </a:prstGeom>
          </p:spPr>
        </p:pic>
        <p:sp>
          <p:nvSpPr>
            <p:cNvPr id="32" name="ZoneTexte 31">
              <a:extLst>
                <a:ext uri="{FF2B5EF4-FFF2-40B4-BE49-F238E27FC236}">
                  <a16:creationId xmlns:a16="http://schemas.microsoft.com/office/drawing/2014/main" id="{DF395DC2-98C3-D2CD-DA82-0A75312EF84B}"/>
                </a:ext>
              </a:extLst>
            </p:cNvPr>
            <p:cNvSpPr txBox="1"/>
            <p:nvPr/>
          </p:nvSpPr>
          <p:spPr>
            <a:xfrm>
              <a:off x="4827928" y="2602454"/>
              <a:ext cx="1510590"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GTIN/GLN/SSCC</a:t>
              </a:r>
            </a:p>
          </p:txBody>
        </p:sp>
      </p:grpSp>
      <p:sp>
        <p:nvSpPr>
          <p:cNvPr id="2" name="Titre 1">
            <a:extLst>
              <a:ext uri="{FF2B5EF4-FFF2-40B4-BE49-F238E27FC236}">
                <a16:creationId xmlns:a16="http://schemas.microsoft.com/office/drawing/2014/main" id="{E56A2D8C-166E-2006-1CF1-3AE1501D17A0}"/>
              </a:ext>
            </a:extLst>
          </p:cNvPr>
          <p:cNvSpPr>
            <a:spLocks noGrp="1"/>
          </p:cNvSpPr>
          <p:nvPr>
            <p:ph type="title"/>
          </p:nvPr>
        </p:nvSpPr>
        <p:spPr>
          <a:xfrm>
            <a:off x="838200" y="365126"/>
            <a:ext cx="6756206" cy="521353"/>
          </a:xfrm>
        </p:spPr>
        <p:txBody>
          <a:bodyPr>
            <a:normAutofit fontScale="90000"/>
          </a:bodyPr>
          <a:lstStyle/>
          <a:p>
            <a:r>
              <a:rPr lang="fr-FR" dirty="0" err="1"/>
              <a:t>Where</a:t>
            </a:r>
            <a:r>
              <a:rPr lang="fr-FR" dirty="0"/>
              <a:t> the standards fit in the process </a:t>
            </a:r>
            <a:r>
              <a:rPr lang="fr-FR" dirty="0" err="1"/>
              <a:t>map</a:t>
            </a:r>
            <a:r>
              <a:rPr lang="fr-FR" dirty="0"/>
              <a:t>?</a:t>
            </a:r>
          </a:p>
        </p:txBody>
      </p:sp>
      <p:grpSp>
        <p:nvGrpSpPr>
          <p:cNvPr id="6" name="Groupe 5">
            <a:extLst>
              <a:ext uri="{FF2B5EF4-FFF2-40B4-BE49-F238E27FC236}">
                <a16:creationId xmlns:a16="http://schemas.microsoft.com/office/drawing/2014/main" id="{B28DF6D7-DA20-5AF5-FCE9-7DCA4EB61D42}"/>
              </a:ext>
            </a:extLst>
          </p:cNvPr>
          <p:cNvGrpSpPr/>
          <p:nvPr/>
        </p:nvGrpSpPr>
        <p:grpSpPr>
          <a:xfrm>
            <a:off x="265184" y="3322230"/>
            <a:ext cx="1421160" cy="1610064"/>
            <a:chOff x="1654470" y="2026168"/>
            <a:chExt cx="1421160" cy="1610064"/>
          </a:xfrm>
        </p:grpSpPr>
        <p:sp>
          <p:nvSpPr>
            <p:cNvPr id="10" name="ZoneTexte 9">
              <a:extLst>
                <a:ext uri="{FF2B5EF4-FFF2-40B4-BE49-F238E27FC236}">
                  <a16:creationId xmlns:a16="http://schemas.microsoft.com/office/drawing/2014/main" id="{2C50F38C-B07F-084D-EA6D-453DA4F0E2E1}"/>
                </a:ext>
              </a:extLst>
            </p:cNvPr>
            <p:cNvSpPr txBox="1"/>
            <p:nvPr/>
          </p:nvSpPr>
          <p:spPr>
            <a:xfrm>
              <a:off x="1654470" y="2928346"/>
              <a:ext cx="1421160" cy="707886"/>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Request for appointment of the supplier/logistic operator</a:t>
              </a:r>
            </a:p>
          </p:txBody>
        </p:sp>
        <p:pic>
          <p:nvPicPr>
            <p:cNvPr id="16" name="Image 15" descr="Une image contenant capture d’écran, Graphique, cercle, conception&#10;&#10;Description générée automatiquement">
              <a:extLst>
                <a:ext uri="{FF2B5EF4-FFF2-40B4-BE49-F238E27FC236}">
                  <a16:creationId xmlns:a16="http://schemas.microsoft.com/office/drawing/2014/main" id="{92FB4C2D-DE80-527F-C248-9E133BBAD612}"/>
                </a:ext>
              </a:extLst>
            </p:cNvPr>
            <p:cNvPicPr>
              <a:picLocks noChangeAspect="1"/>
            </p:cNvPicPr>
            <p:nvPr/>
          </p:nvPicPr>
          <p:blipFill>
            <a:blip r:embed="rId6"/>
            <a:stretch>
              <a:fillRect/>
            </a:stretch>
          </p:blipFill>
          <p:spPr>
            <a:xfrm>
              <a:off x="1897645" y="2172020"/>
              <a:ext cx="974436" cy="524289"/>
            </a:xfrm>
            <a:prstGeom prst="rect">
              <a:avLst/>
            </a:prstGeom>
          </p:spPr>
        </p:pic>
        <p:pic>
          <p:nvPicPr>
            <p:cNvPr id="18" name="Image 17" descr="Une image contenant symbole, logo, Graphique, cercle&#10;&#10;Description générée automatiquement">
              <a:extLst>
                <a:ext uri="{FF2B5EF4-FFF2-40B4-BE49-F238E27FC236}">
                  <a16:creationId xmlns:a16="http://schemas.microsoft.com/office/drawing/2014/main" id="{B43CC6F8-8C0D-58D3-3EBB-697843D1A1C9}"/>
                </a:ext>
              </a:extLst>
            </p:cNvPr>
            <p:cNvPicPr>
              <a:picLocks noChangeAspect="1"/>
            </p:cNvPicPr>
            <p:nvPr/>
          </p:nvPicPr>
          <p:blipFill>
            <a:blip r:embed="rId9"/>
            <a:stretch>
              <a:fillRect/>
            </a:stretch>
          </p:blipFill>
          <p:spPr>
            <a:xfrm>
              <a:off x="2225787" y="2026168"/>
              <a:ext cx="299738" cy="299738"/>
            </a:xfrm>
            <a:prstGeom prst="rect">
              <a:avLst/>
            </a:prstGeom>
          </p:spPr>
        </p:pic>
      </p:grpSp>
      <p:sp>
        <p:nvSpPr>
          <p:cNvPr id="4" name="ZoneTexte 3">
            <a:extLst>
              <a:ext uri="{FF2B5EF4-FFF2-40B4-BE49-F238E27FC236}">
                <a16:creationId xmlns:a16="http://schemas.microsoft.com/office/drawing/2014/main" id="{53A4C718-B9E2-07DB-6C32-1EC804555368}"/>
              </a:ext>
            </a:extLst>
          </p:cNvPr>
          <p:cNvSpPr txBox="1"/>
          <p:nvPr/>
        </p:nvSpPr>
        <p:spPr>
          <a:xfrm>
            <a:off x="445864" y="5442845"/>
            <a:ext cx="8701914" cy="246221"/>
          </a:xfrm>
          <a:prstGeom prst="rect">
            <a:avLst/>
          </a:prstGeom>
          <a:noFill/>
        </p:spPr>
        <p:txBody>
          <a:bodyPr wrap="square">
            <a:spAutoFit/>
          </a:bodyPr>
          <a:lstStyle/>
          <a:p>
            <a:r>
              <a:rPr lang="fr-FR" sz="1000" dirty="0"/>
              <a:t>*</a:t>
            </a:r>
            <a:r>
              <a:rPr lang="fr-FR" sz="1000" dirty="0" err="1"/>
              <a:t>Other</a:t>
            </a:r>
            <a:r>
              <a:rPr lang="fr-FR" sz="1000" dirty="0"/>
              <a:t> EDI </a:t>
            </a:r>
            <a:r>
              <a:rPr lang="fr-FR" sz="1000" dirty="0" err="1"/>
              <a:t>processes</a:t>
            </a:r>
            <a:r>
              <a:rPr lang="fr-FR" sz="1000" dirty="0"/>
              <a:t> messages </a:t>
            </a:r>
            <a:r>
              <a:rPr lang="fr-FR" sz="1000" dirty="0" err="1"/>
              <a:t>could</a:t>
            </a:r>
            <a:r>
              <a:rPr lang="fr-FR" sz="1000" dirty="0"/>
              <a:t> </a:t>
            </a:r>
            <a:r>
              <a:rPr lang="fr-FR" sz="1000" dirty="0" err="1"/>
              <a:t>be</a:t>
            </a:r>
            <a:r>
              <a:rPr lang="fr-FR" sz="1000" dirty="0"/>
              <a:t> </a:t>
            </a:r>
            <a:r>
              <a:rPr lang="fr-FR" sz="1000" dirty="0" err="1"/>
              <a:t>used</a:t>
            </a:r>
            <a:r>
              <a:rPr lang="fr-FR" sz="1000" dirty="0"/>
              <a:t> to </a:t>
            </a:r>
            <a:r>
              <a:rPr lang="fr-FR" sz="1000" dirty="0" err="1"/>
              <a:t>complete</a:t>
            </a:r>
            <a:r>
              <a:rPr lang="fr-FR" sz="1000" dirty="0"/>
              <a:t> </a:t>
            </a:r>
            <a:r>
              <a:rPr lang="fr-FR" sz="1000" dirty="0" err="1"/>
              <a:t>this</a:t>
            </a:r>
            <a:r>
              <a:rPr lang="fr-FR" sz="1000" dirty="0"/>
              <a:t> process. This </a:t>
            </a:r>
            <a:r>
              <a:rPr lang="fr-FR" sz="1000" dirty="0" err="1"/>
              <a:t>is</a:t>
            </a:r>
            <a:r>
              <a:rPr lang="fr-FR" sz="1000" dirty="0"/>
              <a:t> a </a:t>
            </a:r>
            <a:r>
              <a:rPr lang="fr-FR" sz="1000" dirty="0" err="1"/>
              <a:t>simplified</a:t>
            </a:r>
            <a:r>
              <a:rPr lang="fr-FR" sz="1000" dirty="0"/>
              <a:t> flow.</a:t>
            </a:r>
          </a:p>
        </p:txBody>
      </p:sp>
      <p:grpSp>
        <p:nvGrpSpPr>
          <p:cNvPr id="60" name="Groupe 59">
            <a:extLst>
              <a:ext uri="{FF2B5EF4-FFF2-40B4-BE49-F238E27FC236}">
                <a16:creationId xmlns:a16="http://schemas.microsoft.com/office/drawing/2014/main" id="{B8D53A45-C20D-3C05-97C3-8398D69D7F9C}"/>
              </a:ext>
            </a:extLst>
          </p:cNvPr>
          <p:cNvGrpSpPr/>
          <p:nvPr/>
        </p:nvGrpSpPr>
        <p:grpSpPr>
          <a:xfrm>
            <a:off x="8711405" y="1741334"/>
            <a:ext cx="3267332" cy="1166223"/>
            <a:chOff x="7969547" y="1741334"/>
            <a:chExt cx="3267332" cy="1166223"/>
          </a:xfrm>
        </p:grpSpPr>
        <p:sp>
          <p:nvSpPr>
            <p:cNvPr id="40" name="Flèche vers la droite 39">
              <a:extLst>
                <a:ext uri="{FF2B5EF4-FFF2-40B4-BE49-F238E27FC236}">
                  <a16:creationId xmlns:a16="http://schemas.microsoft.com/office/drawing/2014/main" id="{99653EEA-9101-3EA8-596D-F70350A12CF3}"/>
                </a:ext>
              </a:extLst>
            </p:cNvPr>
            <p:cNvSpPr/>
            <p:nvPr/>
          </p:nvSpPr>
          <p:spPr>
            <a:xfrm rot="10800000">
              <a:off x="7969547" y="1741334"/>
              <a:ext cx="3258946" cy="1166223"/>
            </a:xfrm>
            <a:prstGeom prst="rightArrow">
              <a:avLst>
                <a:gd name="adj1" fmla="val 100000"/>
                <a:gd name="adj2" fmla="val 35024"/>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pic>
          <p:nvPicPr>
            <p:cNvPr id="41" name="Image 40">
              <a:extLst>
                <a:ext uri="{FF2B5EF4-FFF2-40B4-BE49-F238E27FC236}">
                  <a16:creationId xmlns:a16="http://schemas.microsoft.com/office/drawing/2014/main" id="{801F6B14-6EB7-DDD4-2B50-A3D3ED59F4CF}"/>
                </a:ext>
              </a:extLst>
            </p:cNvPr>
            <p:cNvPicPr>
              <a:picLocks noChangeAspect="1"/>
            </p:cNvPicPr>
            <p:nvPr/>
          </p:nvPicPr>
          <p:blipFill>
            <a:blip r:embed="rId10"/>
            <a:srcRect/>
            <a:stretch/>
          </p:blipFill>
          <p:spPr>
            <a:xfrm>
              <a:off x="9891120" y="1889967"/>
              <a:ext cx="789883" cy="576048"/>
            </a:xfrm>
            <a:prstGeom prst="rect">
              <a:avLst/>
            </a:prstGeom>
          </p:spPr>
        </p:pic>
        <p:sp>
          <p:nvSpPr>
            <p:cNvPr id="42" name="ZoneTexte 41">
              <a:extLst>
                <a:ext uri="{FF2B5EF4-FFF2-40B4-BE49-F238E27FC236}">
                  <a16:creationId xmlns:a16="http://schemas.microsoft.com/office/drawing/2014/main" id="{FB86D4F2-73BD-786B-3FA8-064DCE38DE93}"/>
                </a:ext>
              </a:extLst>
            </p:cNvPr>
            <p:cNvSpPr txBox="1"/>
            <p:nvPr/>
          </p:nvSpPr>
          <p:spPr>
            <a:xfrm>
              <a:off x="9351648" y="2609754"/>
              <a:ext cx="1885231" cy="246221"/>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Invoice</a:t>
              </a:r>
            </a:p>
          </p:txBody>
        </p:sp>
        <p:pic>
          <p:nvPicPr>
            <p:cNvPr id="50" name="Image 49" descr="Une image contenant capture d’écran, Rectangle, ligne, conception&#10;&#10;Description générée automatiquement">
              <a:extLst>
                <a:ext uri="{FF2B5EF4-FFF2-40B4-BE49-F238E27FC236}">
                  <a16:creationId xmlns:a16="http://schemas.microsoft.com/office/drawing/2014/main" id="{2A9924BC-6A14-61E6-744A-C43ED3F22BA9}"/>
                </a:ext>
              </a:extLst>
            </p:cNvPr>
            <p:cNvPicPr>
              <a:picLocks noChangeAspect="1"/>
            </p:cNvPicPr>
            <p:nvPr/>
          </p:nvPicPr>
          <p:blipFill>
            <a:blip r:embed="rId11"/>
            <a:stretch>
              <a:fillRect/>
            </a:stretch>
          </p:blipFill>
          <p:spPr>
            <a:xfrm>
              <a:off x="10042718" y="1835866"/>
              <a:ext cx="508663" cy="754224"/>
            </a:xfrm>
            <a:prstGeom prst="rect">
              <a:avLst/>
            </a:prstGeom>
          </p:spPr>
        </p:pic>
      </p:grpSp>
      <p:grpSp>
        <p:nvGrpSpPr>
          <p:cNvPr id="110" name="Groupe 109">
            <a:extLst>
              <a:ext uri="{FF2B5EF4-FFF2-40B4-BE49-F238E27FC236}">
                <a16:creationId xmlns:a16="http://schemas.microsoft.com/office/drawing/2014/main" id="{AB9B1B47-4925-BB7C-5BA6-D46D803F3843}"/>
              </a:ext>
            </a:extLst>
          </p:cNvPr>
          <p:cNvGrpSpPr/>
          <p:nvPr/>
        </p:nvGrpSpPr>
        <p:grpSpPr>
          <a:xfrm>
            <a:off x="6955377" y="1741334"/>
            <a:ext cx="3258946" cy="1166223"/>
            <a:chOff x="6561344" y="3699480"/>
            <a:chExt cx="3511018" cy="1256428"/>
          </a:xfrm>
        </p:grpSpPr>
        <p:sp>
          <p:nvSpPr>
            <p:cNvPr id="111" name="Flèche vers la droite 110">
              <a:extLst>
                <a:ext uri="{FF2B5EF4-FFF2-40B4-BE49-F238E27FC236}">
                  <a16:creationId xmlns:a16="http://schemas.microsoft.com/office/drawing/2014/main" id="{1D00D0BE-5655-0A9D-A3FF-15A3402CFB94}"/>
                </a:ext>
              </a:extLst>
            </p:cNvPr>
            <p:cNvSpPr/>
            <p:nvPr/>
          </p:nvSpPr>
          <p:spPr>
            <a:xfrm>
              <a:off x="6561344" y="3699480"/>
              <a:ext cx="3511018" cy="1256428"/>
            </a:xfrm>
            <a:prstGeom prst="rightArrow">
              <a:avLst>
                <a:gd name="adj1" fmla="val 100000"/>
                <a:gd name="adj2" fmla="val 35024"/>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pic>
          <p:nvPicPr>
            <p:cNvPr id="112" name="Image 111">
              <a:extLst>
                <a:ext uri="{FF2B5EF4-FFF2-40B4-BE49-F238E27FC236}">
                  <a16:creationId xmlns:a16="http://schemas.microsoft.com/office/drawing/2014/main" id="{7C663107-99BE-067F-527A-BF065908C470}"/>
                </a:ext>
              </a:extLst>
            </p:cNvPr>
            <p:cNvPicPr>
              <a:picLocks noChangeAspect="1"/>
            </p:cNvPicPr>
            <p:nvPr/>
          </p:nvPicPr>
          <p:blipFill>
            <a:blip r:embed="rId10"/>
            <a:srcRect/>
            <a:stretch/>
          </p:blipFill>
          <p:spPr>
            <a:xfrm>
              <a:off x="8400256" y="3859610"/>
              <a:ext cx="850979" cy="620604"/>
            </a:xfrm>
            <a:prstGeom prst="rect">
              <a:avLst/>
            </a:prstGeom>
          </p:spPr>
        </p:pic>
        <p:sp>
          <p:nvSpPr>
            <p:cNvPr id="113" name="ZoneTexte 112">
              <a:extLst>
                <a:ext uri="{FF2B5EF4-FFF2-40B4-BE49-F238E27FC236}">
                  <a16:creationId xmlns:a16="http://schemas.microsoft.com/office/drawing/2014/main" id="{2E489052-E77B-13B5-7437-FD10074760D7}"/>
                </a:ext>
              </a:extLst>
            </p:cNvPr>
            <p:cNvSpPr txBox="1"/>
            <p:nvPr/>
          </p:nvSpPr>
          <p:spPr>
            <a:xfrm>
              <a:off x="7819058" y="4635070"/>
              <a:ext cx="2031049" cy="246221"/>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Receiving Advice</a:t>
              </a:r>
            </a:p>
          </p:txBody>
        </p:sp>
        <p:pic>
          <p:nvPicPr>
            <p:cNvPr id="115" name="Image 114" descr="Une image contenant logo, symbole, Graphique, cercle&#10;&#10;Description générée automatiquement">
              <a:extLst>
                <a:ext uri="{FF2B5EF4-FFF2-40B4-BE49-F238E27FC236}">
                  <a16:creationId xmlns:a16="http://schemas.microsoft.com/office/drawing/2014/main" id="{D11A7AFE-C27C-5B3F-E8B7-9886D2C1D1AD}"/>
                </a:ext>
              </a:extLst>
            </p:cNvPr>
            <p:cNvPicPr>
              <a:picLocks noChangeAspect="1"/>
            </p:cNvPicPr>
            <p:nvPr/>
          </p:nvPicPr>
          <p:blipFill>
            <a:blip r:embed="rId12"/>
            <a:stretch>
              <a:fillRect/>
            </a:stretch>
          </p:blipFill>
          <p:spPr>
            <a:xfrm>
              <a:off x="8669931" y="3992648"/>
              <a:ext cx="321087" cy="321087"/>
            </a:xfrm>
            <a:prstGeom prst="rect">
              <a:avLst/>
            </a:prstGeom>
          </p:spPr>
        </p:pic>
      </p:grpSp>
      <p:sp>
        <p:nvSpPr>
          <p:cNvPr id="3" name="TextBox 2">
            <a:extLst>
              <a:ext uri="{FF2B5EF4-FFF2-40B4-BE49-F238E27FC236}">
                <a16:creationId xmlns:a16="http://schemas.microsoft.com/office/drawing/2014/main" id="{A65233E9-61A0-5259-79B2-1543839C204A}"/>
              </a:ext>
            </a:extLst>
          </p:cNvPr>
          <p:cNvSpPr txBox="1"/>
          <p:nvPr/>
        </p:nvSpPr>
        <p:spPr>
          <a:xfrm>
            <a:off x="4622250" y="1371648"/>
            <a:ext cx="3298157" cy="369332"/>
          </a:xfrm>
          <a:prstGeom prst="rect">
            <a:avLst/>
          </a:prstGeom>
          <a:noFill/>
        </p:spPr>
        <p:txBody>
          <a:bodyPr wrap="square" rtlCol="0">
            <a:spAutoFit/>
          </a:bodyPr>
          <a:lstStyle/>
          <a:p>
            <a:r>
              <a:rPr lang="en-GB" dirty="0"/>
              <a:t>EDI messaging*</a:t>
            </a:r>
          </a:p>
        </p:txBody>
      </p:sp>
      <p:grpSp>
        <p:nvGrpSpPr>
          <p:cNvPr id="9" name="Groupe 8">
            <a:extLst>
              <a:ext uri="{FF2B5EF4-FFF2-40B4-BE49-F238E27FC236}">
                <a16:creationId xmlns:a16="http://schemas.microsoft.com/office/drawing/2014/main" id="{E185F404-15EA-0DEC-D8DC-ADF62460EEBB}"/>
              </a:ext>
            </a:extLst>
          </p:cNvPr>
          <p:cNvGrpSpPr/>
          <p:nvPr/>
        </p:nvGrpSpPr>
        <p:grpSpPr>
          <a:xfrm>
            <a:off x="5788534" y="1741334"/>
            <a:ext cx="2470477" cy="1166223"/>
            <a:chOff x="3094766" y="3699480"/>
            <a:chExt cx="2661563" cy="1256428"/>
          </a:xfrm>
        </p:grpSpPr>
        <p:sp>
          <p:nvSpPr>
            <p:cNvPr id="11" name="Flèche vers la droite 10">
              <a:extLst>
                <a:ext uri="{FF2B5EF4-FFF2-40B4-BE49-F238E27FC236}">
                  <a16:creationId xmlns:a16="http://schemas.microsoft.com/office/drawing/2014/main" id="{FA8D54A0-D00A-0FAE-9B75-C76A0E059E0F}"/>
                </a:ext>
              </a:extLst>
            </p:cNvPr>
            <p:cNvSpPr/>
            <p:nvPr/>
          </p:nvSpPr>
          <p:spPr>
            <a:xfrm>
              <a:off x="3094766" y="3699480"/>
              <a:ext cx="2661563" cy="1256428"/>
            </a:xfrm>
            <a:prstGeom prst="rightArrow">
              <a:avLst>
                <a:gd name="adj1" fmla="val 100000"/>
                <a:gd name="adj2" fmla="val 35024"/>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pic>
          <p:nvPicPr>
            <p:cNvPr id="12" name="Image 11">
              <a:extLst>
                <a:ext uri="{FF2B5EF4-FFF2-40B4-BE49-F238E27FC236}">
                  <a16:creationId xmlns:a16="http://schemas.microsoft.com/office/drawing/2014/main" id="{B180D513-BE93-56D4-DAA2-4A995F024D5A}"/>
                </a:ext>
              </a:extLst>
            </p:cNvPr>
            <p:cNvPicPr>
              <a:picLocks noChangeAspect="1"/>
            </p:cNvPicPr>
            <p:nvPr/>
          </p:nvPicPr>
          <p:blipFill>
            <a:blip r:embed="rId10"/>
            <a:srcRect/>
            <a:stretch/>
          </p:blipFill>
          <p:spPr>
            <a:xfrm>
              <a:off x="3996015" y="3859610"/>
              <a:ext cx="850979" cy="620604"/>
            </a:xfrm>
            <a:prstGeom prst="rect">
              <a:avLst/>
            </a:prstGeom>
          </p:spPr>
        </p:pic>
        <p:sp>
          <p:nvSpPr>
            <p:cNvPr id="14" name="ZoneTexte 13">
              <a:extLst>
                <a:ext uri="{FF2B5EF4-FFF2-40B4-BE49-F238E27FC236}">
                  <a16:creationId xmlns:a16="http://schemas.microsoft.com/office/drawing/2014/main" id="{56F5A436-0367-6175-2307-BE2EC9CDBB78}"/>
                </a:ext>
              </a:extLst>
            </p:cNvPr>
            <p:cNvSpPr txBox="1"/>
            <p:nvPr/>
          </p:nvSpPr>
          <p:spPr>
            <a:xfrm>
              <a:off x="3390887" y="4635070"/>
              <a:ext cx="2031049" cy="246221"/>
            </a:xfrm>
            <a:prstGeom prst="rect">
              <a:avLst/>
            </a:prstGeom>
            <a:noFill/>
            <a:effectLst/>
          </p:spPr>
          <p:txBody>
            <a:bodyPr wrap="square">
              <a:spAutoFit/>
            </a:bodyPr>
            <a:lstStyle/>
            <a:p>
              <a:pPr algn="ctr"/>
              <a:r>
                <a:rPr lang="en-US" sz="1000" dirty="0" err="1">
                  <a:solidFill>
                    <a:schemeClr val="tx1"/>
                  </a:solidFill>
                  <a:latin typeface="Verdana" panose="020B0604030504040204" pitchFamily="34" charset="0"/>
                  <a:ea typeface="Verdana" panose="020B0604030504040204" pitchFamily="34" charset="0"/>
                  <a:cs typeface="Verdana" panose="020B0604030504040204" pitchFamily="34" charset="0"/>
                </a:rPr>
                <a:t>Despatch</a:t>
              </a: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 Advice</a:t>
              </a:r>
            </a:p>
          </p:txBody>
        </p:sp>
        <p:pic>
          <p:nvPicPr>
            <p:cNvPr id="17" name="Image 16" descr="Une image contenant capture d’écran, Graphique, cercle, conception&#10;&#10;Description générée automatiquement">
              <a:extLst>
                <a:ext uri="{FF2B5EF4-FFF2-40B4-BE49-F238E27FC236}">
                  <a16:creationId xmlns:a16="http://schemas.microsoft.com/office/drawing/2014/main" id="{A3FEBBCA-1D17-96A9-8060-7402514C7EBE}"/>
                </a:ext>
              </a:extLst>
            </p:cNvPr>
            <p:cNvPicPr>
              <a:picLocks noChangeAspect="1"/>
            </p:cNvPicPr>
            <p:nvPr/>
          </p:nvPicPr>
          <p:blipFill>
            <a:blip r:embed="rId6"/>
            <a:stretch>
              <a:fillRect/>
            </a:stretch>
          </p:blipFill>
          <p:spPr>
            <a:xfrm>
              <a:off x="4199868" y="4018612"/>
              <a:ext cx="389081" cy="209343"/>
            </a:xfrm>
            <a:prstGeom prst="rect">
              <a:avLst/>
            </a:prstGeom>
          </p:spPr>
        </p:pic>
      </p:grpSp>
      <p:grpSp>
        <p:nvGrpSpPr>
          <p:cNvPr id="43" name="Groupe 42">
            <a:extLst>
              <a:ext uri="{FF2B5EF4-FFF2-40B4-BE49-F238E27FC236}">
                <a16:creationId xmlns:a16="http://schemas.microsoft.com/office/drawing/2014/main" id="{D4BF80CE-E12F-CD00-9313-AB124828A067}"/>
              </a:ext>
            </a:extLst>
          </p:cNvPr>
          <p:cNvGrpSpPr/>
          <p:nvPr/>
        </p:nvGrpSpPr>
        <p:grpSpPr>
          <a:xfrm>
            <a:off x="3587383" y="1741334"/>
            <a:ext cx="2696269" cy="1166223"/>
            <a:chOff x="5011750" y="3699480"/>
            <a:chExt cx="2904820" cy="1256428"/>
          </a:xfrm>
        </p:grpSpPr>
        <p:sp>
          <p:nvSpPr>
            <p:cNvPr id="44" name="Flèche vers la droite 43">
              <a:extLst>
                <a:ext uri="{FF2B5EF4-FFF2-40B4-BE49-F238E27FC236}">
                  <a16:creationId xmlns:a16="http://schemas.microsoft.com/office/drawing/2014/main" id="{ACDD0D8B-6CBD-97F1-ED30-07B77864A9B4}"/>
                </a:ext>
              </a:extLst>
            </p:cNvPr>
            <p:cNvSpPr/>
            <p:nvPr/>
          </p:nvSpPr>
          <p:spPr>
            <a:xfrm>
              <a:off x="5011750" y="3699480"/>
              <a:ext cx="2904820" cy="1256428"/>
            </a:xfrm>
            <a:prstGeom prst="rightArrow">
              <a:avLst>
                <a:gd name="adj1" fmla="val 100000"/>
                <a:gd name="adj2" fmla="val 35024"/>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pic>
          <p:nvPicPr>
            <p:cNvPr id="45" name="Image 44">
              <a:extLst>
                <a:ext uri="{FF2B5EF4-FFF2-40B4-BE49-F238E27FC236}">
                  <a16:creationId xmlns:a16="http://schemas.microsoft.com/office/drawing/2014/main" id="{AF715C10-D9B7-89E4-D78F-4E82CA76E53F}"/>
                </a:ext>
              </a:extLst>
            </p:cNvPr>
            <p:cNvPicPr>
              <a:picLocks noChangeAspect="1"/>
            </p:cNvPicPr>
            <p:nvPr/>
          </p:nvPicPr>
          <p:blipFill>
            <a:blip r:embed="rId10"/>
            <a:srcRect/>
            <a:stretch/>
          </p:blipFill>
          <p:spPr>
            <a:xfrm>
              <a:off x="6116940" y="3859610"/>
              <a:ext cx="850979" cy="620604"/>
            </a:xfrm>
            <a:prstGeom prst="rect">
              <a:avLst/>
            </a:prstGeom>
          </p:spPr>
        </p:pic>
        <p:sp>
          <p:nvSpPr>
            <p:cNvPr id="51" name="ZoneTexte 50">
              <a:extLst>
                <a:ext uri="{FF2B5EF4-FFF2-40B4-BE49-F238E27FC236}">
                  <a16:creationId xmlns:a16="http://schemas.microsoft.com/office/drawing/2014/main" id="{95C0932E-E791-681E-CDCE-6F43ACAC69A4}"/>
                </a:ext>
              </a:extLst>
            </p:cNvPr>
            <p:cNvSpPr txBox="1"/>
            <p:nvPr/>
          </p:nvSpPr>
          <p:spPr>
            <a:xfrm>
              <a:off x="5523225" y="4635071"/>
              <a:ext cx="2031049" cy="265266"/>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Order Response</a:t>
              </a:r>
            </a:p>
          </p:txBody>
        </p:sp>
        <p:pic>
          <p:nvPicPr>
            <p:cNvPr id="62" name="Image 61" descr="Une image contenant ligne, Bleu électrique, conception, cadre&#10;&#10;Description générée automatiquement">
              <a:extLst>
                <a:ext uri="{FF2B5EF4-FFF2-40B4-BE49-F238E27FC236}">
                  <a16:creationId xmlns:a16="http://schemas.microsoft.com/office/drawing/2014/main" id="{3F1294C5-661F-483F-2F2B-48786AB8620E}"/>
                </a:ext>
              </a:extLst>
            </p:cNvPr>
            <p:cNvPicPr>
              <a:picLocks noChangeAspect="1"/>
            </p:cNvPicPr>
            <p:nvPr/>
          </p:nvPicPr>
          <p:blipFill>
            <a:blip r:embed="rId13"/>
            <a:stretch>
              <a:fillRect/>
            </a:stretch>
          </p:blipFill>
          <p:spPr>
            <a:xfrm>
              <a:off x="6335752" y="3999629"/>
              <a:ext cx="400095" cy="298252"/>
            </a:xfrm>
            <a:prstGeom prst="rect">
              <a:avLst/>
            </a:prstGeom>
          </p:spPr>
        </p:pic>
      </p:grpSp>
      <p:grpSp>
        <p:nvGrpSpPr>
          <p:cNvPr id="56" name="Groupe 55">
            <a:extLst>
              <a:ext uri="{FF2B5EF4-FFF2-40B4-BE49-F238E27FC236}">
                <a16:creationId xmlns:a16="http://schemas.microsoft.com/office/drawing/2014/main" id="{3E2A24E6-ECD1-74FC-B881-B6A03C7E0787}"/>
              </a:ext>
            </a:extLst>
          </p:cNvPr>
          <p:cNvGrpSpPr/>
          <p:nvPr/>
        </p:nvGrpSpPr>
        <p:grpSpPr>
          <a:xfrm>
            <a:off x="2117435" y="1741334"/>
            <a:ext cx="2195616" cy="1166223"/>
            <a:chOff x="1375577" y="1741334"/>
            <a:chExt cx="2195616" cy="1166223"/>
          </a:xfrm>
        </p:grpSpPr>
        <p:sp>
          <p:nvSpPr>
            <p:cNvPr id="13" name="Flèche vers la droite 12">
              <a:extLst>
                <a:ext uri="{FF2B5EF4-FFF2-40B4-BE49-F238E27FC236}">
                  <a16:creationId xmlns:a16="http://schemas.microsoft.com/office/drawing/2014/main" id="{66CC03C4-E7DC-533A-4FA8-60A25B6B23F4}"/>
                </a:ext>
              </a:extLst>
            </p:cNvPr>
            <p:cNvSpPr/>
            <p:nvPr/>
          </p:nvSpPr>
          <p:spPr>
            <a:xfrm>
              <a:off x="1402854" y="1741334"/>
              <a:ext cx="2168339" cy="1166223"/>
            </a:xfrm>
            <a:prstGeom prst="rightArrow">
              <a:avLst>
                <a:gd name="adj1" fmla="val 100000"/>
                <a:gd name="adj2" fmla="val 35024"/>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15" name="ZoneTexte 14">
              <a:extLst>
                <a:ext uri="{FF2B5EF4-FFF2-40B4-BE49-F238E27FC236}">
                  <a16:creationId xmlns:a16="http://schemas.microsoft.com/office/drawing/2014/main" id="{53118A15-23EB-8A0F-628C-C98B94AB8F4A}"/>
                </a:ext>
              </a:extLst>
            </p:cNvPr>
            <p:cNvSpPr txBox="1"/>
            <p:nvPr/>
          </p:nvSpPr>
          <p:spPr>
            <a:xfrm>
              <a:off x="1375577" y="2609754"/>
              <a:ext cx="1885231" cy="228544"/>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Order Advice</a:t>
              </a:r>
            </a:p>
          </p:txBody>
        </p:sp>
        <p:pic>
          <p:nvPicPr>
            <p:cNvPr id="53" name="Image 52">
              <a:extLst>
                <a:ext uri="{FF2B5EF4-FFF2-40B4-BE49-F238E27FC236}">
                  <a16:creationId xmlns:a16="http://schemas.microsoft.com/office/drawing/2014/main" id="{371F6519-27D1-F2C6-176E-3B5BEB12F03B}"/>
                </a:ext>
              </a:extLst>
            </p:cNvPr>
            <p:cNvPicPr>
              <a:picLocks noChangeAspect="1"/>
            </p:cNvPicPr>
            <p:nvPr/>
          </p:nvPicPr>
          <p:blipFill>
            <a:blip r:embed="rId10"/>
            <a:srcRect/>
            <a:stretch/>
          </p:blipFill>
          <p:spPr>
            <a:xfrm>
              <a:off x="1919536" y="1889967"/>
              <a:ext cx="789883" cy="576048"/>
            </a:xfrm>
            <a:prstGeom prst="rect">
              <a:avLst/>
            </a:prstGeom>
          </p:spPr>
        </p:pic>
        <p:pic>
          <p:nvPicPr>
            <p:cNvPr id="30" name="Image 29" descr="Une image contenant logo, capture d’écran, symbole, Bleu électrique&#10;&#10;Description générée automatiquement">
              <a:extLst>
                <a:ext uri="{FF2B5EF4-FFF2-40B4-BE49-F238E27FC236}">
                  <a16:creationId xmlns:a16="http://schemas.microsoft.com/office/drawing/2014/main" id="{E43CF02C-0F50-D156-526D-C51A6DC79FE4}"/>
                </a:ext>
              </a:extLst>
            </p:cNvPr>
            <p:cNvPicPr>
              <a:picLocks noChangeAspect="1"/>
            </p:cNvPicPr>
            <p:nvPr/>
          </p:nvPicPr>
          <p:blipFill>
            <a:blip r:embed="rId14"/>
            <a:stretch>
              <a:fillRect/>
            </a:stretch>
          </p:blipFill>
          <p:spPr>
            <a:xfrm>
              <a:off x="2071986" y="1778037"/>
              <a:ext cx="481011" cy="731972"/>
            </a:xfrm>
            <a:prstGeom prst="rect">
              <a:avLst/>
            </a:prstGeom>
          </p:spPr>
        </p:pic>
      </p:grpSp>
      <p:grpSp>
        <p:nvGrpSpPr>
          <p:cNvPr id="5" name="Groupe 4">
            <a:extLst>
              <a:ext uri="{FF2B5EF4-FFF2-40B4-BE49-F238E27FC236}">
                <a16:creationId xmlns:a16="http://schemas.microsoft.com/office/drawing/2014/main" id="{94D6AF01-3FC9-FF0D-D920-435818FADF70}"/>
              </a:ext>
            </a:extLst>
          </p:cNvPr>
          <p:cNvGrpSpPr/>
          <p:nvPr/>
        </p:nvGrpSpPr>
        <p:grpSpPr>
          <a:xfrm>
            <a:off x="1565485" y="3322230"/>
            <a:ext cx="1316614" cy="1302288"/>
            <a:chOff x="1654470" y="2026168"/>
            <a:chExt cx="1316614" cy="1302288"/>
          </a:xfrm>
        </p:grpSpPr>
        <p:sp>
          <p:nvSpPr>
            <p:cNvPr id="8" name="ZoneTexte 7">
              <a:extLst>
                <a:ext uri="{FF2B5EF4-FFF2-40B4-BE49-F238E27FC236}">
                  <a16:creationId xmlns:a16="http://schemas.microsoft.com/office/drawing/2014/main" id="{AC452E5B-A214-6E01-6B32-011789FD81CE}"/>
                </a:ext>
              </a:extLst>
            </p:cNvPr>
            <p:cNvSpPr txBox="1"/>
            <p:nvPr/>
          </p:nvSpPr>
          <p:spPr>
            <a:xfrm>
              <a:off x="1654470" y="2928346"/>
              <a:ext cx="1316614" cy="400110"/>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Request for goods </a:t>
              </a:r>
            </a:p>
          </p:txBody>
        </p:sp>
        <p:pic>
          <p:nvPicPr>
            <p:cNvPr id="22" name="Image 21">
              <a:extLst>
                <a:ext uri="{FF2B5EF4-FFF2-40B4-BE49-F238E27FC236}">
                  <a16:creationId xmlns:a16="http://schemas.microsoft.com/office/drawing/2014/main" id="{79EA5761-2816-1EC3-83A1-CE24F9B93D7B}"/>
                </a:ext>
              </a:extLst>
            </p:cNvPr>
            <p:cNvPicPr>
              <a:picLocks noChangeAspect="1"/>
            </p:cNvPicPr>
            <p:nvPr/>
          </p:nvPicPr>
          <p:blipFill>
            <a:blip r:embed="rId15"/>
            <a:srcRect/>
            <a:stretch/>
          </p:blipFill>
          <p:spPr>
            <a:xfrm>
              <a:off x="1968141" y="2236501"/>
              <a:ext cx="701278" cy="524289"/>
            </a:xfrm>
            <a:prstGeom prst="rect">
              <a:avLst/>
            </a:prstGeom>
          </p:spPr>
        </p:pic>
        <p:pic>
          <p:nvPicPr>
            <p:cNvPr id="26" name="Image 25" descr="Une image contenant symbole, logo, Graphique, cercle&#10;&#10;Description générée automatiquement">
              <a:extLst>
                <a:ext uri="{FF2B5EF4-FFF2-40B4-BE49-F238E27FC236}">
                  <a16:creationId xmlns:a16="http://schemas.microsoft.com/office/drawing/2014/main" id="{649D6F27-BED4-1ADB-93ED-A31BE1666D3F}"/>
                </a:ext>
              </a:extLst>
            </p:cNvPr>
            <p:cNvPicPr>
              <a:picLocks noChangeAspect="1"/>
            </p:cNvPicPr>
            <p:nvPr/>
          </p:nvPicPr>
          <p:blipFill>
            <a:blip r:embed="rId9"/>
            <a:stretch>
              <a:fillRect/>
            </a:stretch>
          </p:blipFill>
          <p:spPr>
            <a:xfrm>
              <a:off x="2225787" y="2026168"/>
              <a:ext cx="299738" cy="299738"/>
            </a:xfrm>
            <a:prstGeom prst="rect">
              <a:avLst/>
            </a:prstGeom>
          </p:spPr>
        </p:pic>
      </p:grpSp>
    </p:spTree>
    <p:extLst>
      <p:ext uri="{BB962C8B-B14F-4D97-AF65-F5344CB8AC3E}">
        <p14:creationId xmlns:p14="http://schemas.microsoft.com/office/powerpoint/2010/main" val="24057252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itre 10">
            <a:extLst>
              <a:ext uri="{FF2B5EF4-FFF2-40B4-BE49-F238E27FC236}">
                <a16:creationId xmlns:a16="http://schemas.microsoft.com/office/drawing/2014/main" id="{066F2B70-4ADC-BBAA-4A7D-260B73399E58}"/>
              </a:ext>
            </a:extLst>
          </p:cNvPr>
          <p:cNvSpPr>
            <a:spLocks noGrp="1"/>
          </p:cNvSpPr>
          <p:nvPr>
            <p:ph type="title"/>
          </p:nvPr>
        </p:nvSpPr>
        <p:spPr/>
        <p:txBody>
          <a:bodyPr>
            <a:normAutofit/>
          </a:bodyPr>
          <a:lstStyle/>
          <a:p>
            <a:r>
              <a:rPr lang="en-US" dirty="0">
                <a:latin typeface="Verdana" panose="020B0604030504040204" pitchFamily="34" charset="0"/>
                <a:ea typeface="Verdana" panose="020B0604030504040204" pitchFamily="34" charset="0"/>
                <a:cs typeface="Verdana" panose="020B0604030504040204" pitchFamily="34" charset="0"/>
              </a:rPr>
              <a:t>Benefits</a:t>
            </a:r>
            <a:endParaRPr lang="fr-FR" dirty="0">
              <a:latin typeface="Verdana" panose="020B0604030504040204" pitchFamily="34" charset="0"/>
              <a:ea typeface="Verdana" panose="020B0604030504040204" pitchFamily="34" charset="0"/>
              <a:cs typeface="Verdana" panose="020B0604030504040204" pitchFamily="34" charset="0"/>
            </a:endParaRPr>
          </a:p>
        </p:txBody>
      </p:sp>
      <p:sp>
        <p:nvSpPr>
          <p:cNvPr id="3" name="Espace réservé du contenu 2">
            <a:extLst>
              <a:ext uri="{FF2B5EF4-FFF2-40B4-BE49-F238E27FC236}">
                <a16:creationId xmlns:a16="http://schemas.microsoft.com/office/drawing/2014/main" id="{C3714187-5723-0583-6A7D-6F5A20B6B9A8}"/>
              </a:ext>
            </a:extLst>
          </p:cNvPr>
          <p:cNvSpPr>
            <a:spLocks noGrp="1"/>
          </p:cNvSpPr>
          <p:nvPr>
            <p:ph idx="1"/>
          </p:nvPr>
        </p:nvSpPr>
        <p:spPr/>
        <p:txBody>
          <a:bodyPr/>
          <a:lstStyle/>
          <a:p>
            <a:pPr marL="342900" indent="-342900">
              <a:spcBef>
                <a:spcPts val="300"/>
              </a:spcBef>
              <a:buFont typeface="Arial" panose="020B0604020202020204" pitchFamily="34" charset="0"/>
              <a:buChar char="•"/>
            </a:pPr>
            <a:r>
              <a:rPr lang="fr-FR" dirty="0"/>
              <a:t>Service </a:t>
            </a:r>
            <a:r>
              <a:rPr lang="fr-FR" dirty="0" err="1"/>
              <a:t>efficiency</a:t>
            </a:r>
            <a:endParaRPr lang="fr-FR" dirty="0"/>
          </a:p>
          <a:p>
            <a:pPr marL="342900" indent="-342900">
              <a:spcBef>
                <a:spcPts val="300"/>
              </a:spcBef>
              <a:buFont typeface="Arial" panose="020B0604020202020204" pitchFamily="34" charset="0"/>
              <a:buChar char="•"/>
            </a:pPr>
            <a:r>
              <a:rPr lang="fr-FR" dirty="0" err="1"/>
              <a:t>Accurate</a:t>
            </a:r>
            <a:r>
              <a:rPr lang="fr-FR" dirty="0"/>
              <a:t> </a:t>
            </a:r>
            <a:r>
              <a:rPr lang="fr-FR" dirty="0" err="1"/>
              <a:t>product</a:t>
            </a:r>
            <a:r>
              <a:rPr lang="fr-FR" dirty="0"/>
              <a:t> </a:t>
            </a:r>
            <a:r>
              <a:rPr lang="fr-FR" dirty="0" err="1"/>
              <a:t>receival</a:t>
            </a:r>
            <a:endParaRPr lang="fr-FR" dirty="0"/>
          </a:p>
          <a:p>
            <a:pPr marL="342900" indent="-342900">
              <a:spcBef>
                <a:spcPts val="300"/>
              </a:spcBef>
              <a:buFont typeface="Arial" panose="020B0604020202020204" pitchFamily="34" charset="0"/>
              <a:buChar char="•"/>
            </a:pPr>
            <a:r>
              <a:rPr lang="fr-FR" dirty="0"/>
              <a:t>Release time for care</a:t>
            </a:r>
          </a:p>
        </p:txBody>
      </p:sp>
      <p:sp>
        <p:nvSpPr>
          <p:cNvPr id="2" name="Espace réservé du texte 1">
            <a:extLst>
              <a:ext uri="{FF2B5EF4-FFF2-40B4-BE49-F238E27FC236}">
                <a16:creationId xmlns:a16="http://schemas.microsoft.com/office/drawing/2014/main" id="{90A90517-1600-E2C2-A3BD-A2E3AEEA931A}"/>
              </a:ext>
            </a:extLst>
          </p:cNvPr>
          <p:cNvSpPr>
            <a:spLocks noGrp="1"/>
          </p:cNvSpPr>
          <p:nvPr>
            <p:ph type="body" sz="quarter" idx="10"/>
          </p:nvPr>
        </p:nvSpPr>
        <p:spPr/>
        <p:txBody>
          <a:bodyPr/>
          <a:lstStyle/>
          <a:p>
            <a:r>
              <a:rPr lang="en-US" b="1" dirty="0">
                <a:latin typeface="Verdana" panose="020B0604030504040204" pitchFamily="34" charset="0"/>
                <a:ea typeface="Verdana" panose="020B0604030504040204" pitchFamily="34" charset="0"/>
                <a:cs typeface="Verdana" panose="020B0604030504040204" pitchFamily="34" charset="0"/>
              </a:rPr>
              <a:t>Clinical</a:t>
            </a:r>
          </a:p>
        </p:txBody>
      </p:sp>
      <p:sp>
        <p:nvSpPr>
          <p:cNvPr id="4" name="Espace réservé du contenu 3">
            <a:extLst>
              <a:ext uri="{FF2B5EF4-FFF2-40B4-BE49-F238E27FC236}">
                <a16:creationId xmlns:a16="http://schemas.microsoft.com/office/drawing/2014/main" id="{E3973CE0-D378-7B3F-5902-6C4748D590C9}"/>
              </a:ext>
            </a:extLst>
          </p:cNvPr>
          <p:cNvSpPr>
            <a:spLocks noGrp="1"/>
          </p:cNvSpPr>
          <p:nvPr>
            <p:ph idx="11"/>
          </p:nvPr>
        </p:nvSpPr>
        <p:spPr/>
        <p:txBody>
          <a:bodyPr/>
          <a:lstStyle/>
          <a:p>
            <a:pPr marL="342900" indent="-342900">
              <a:spcBef>
                <a:spcPts val="300"/>
              </a:spcBef>
              <a:buFont typeface="Arial" panose="020B0604020202020204" pitchFamily="34" charset="0"/>
              <a:buChar char="•"/>
            </a:pPr>
            <a:r>
              <a:rPr lang="fr-FR" dirty="0" err="1"/>
              <a:t>Discrepancies</a:t>
            </a:r>
            <a:r>
              <a:rPr lang="fr-FR" dirty="0"/>
              <a:t> and </a:t>
            </a:r>
            <a:r>
              <a:rPr lang="fr-FR" dirty="0" err="1"/>
              <a:t>error</a:t>
            </a:r>
            <a:r>
              <a:rPr lang="fr-FR" dirty="0"/>
              <a:t> </a:t>
            </a:r>
            <a:r>
              <a:rPr lang="fr-FR" dirty="0" err="1"/>
              <a:t>reduction</a:t>
            </a:r>
            <a:r>
              <a:rPr lang="fr-FR" dirty="0"/>
              <a:t> in transactions</a:t>
            </a:r>
          </a:p>
          <a:p>
            <a:pPr marL="342900" indent="-342900">
              <a:spcBef>
                <a:spcPts val="300"/>
              </a:spcBef>
              <a:buFont typeface="Arial" panose="020B0604020202020204" pitchFamily="34" charset="0"/>
              <a:buChar char="•"/>
            </a:pPr>
            <a:r>
              <a:rPr lang="fr-FR" dirty="0"/>
              <a:t>More </a:t>
            </a:r>
            <a:r>
              <a:rPr lang="fr-FR" dirty="0" err="1"/>
              <a:t>sustainable</a:t>
            </a:r>
            <a:r>
              <a:rPr lang="fr-FR" dirty="0"/>
              <a:t> process for </a:t>
            </a:r>
            <a:r>
              <a:rPr lang="fr-FR" dirty="0" err="1"/>
              <a:t>invoice</a:t>
            </a:r>
            <a:r>
              <a:rPr lang="fr-FR" dirty="0"/>
              <a:t> </a:t>
            </a:r>
            <a:r>
              <a:rPr lang="fr-FR" dirty="0" err="1"/>
              <a:t>reconciliations</a:t>
            </a:r>
            <a:endParaRPr lang="fr-FR" dirty="0"/>
          </a:p>
          <a:p>
            <a:pPr marL="342900" indent="-342900">
              <a:spcBef>
                <a:spcPts val="300"/>
              </a:spcBef>
              <a:buFont typeface="Arial" panose="020B0604020202020204" pitchFamily="34" charset="0"/>
              <a:buChar char="•"/>
            </a:pPr>
            <a:r>
              <a:rPr lang="fr-FR" dirty="0"/>
              <a:t>Required data </a:t>
            </a:r>
            <a:r>
              <a:rPr lang="fr-FR" dirty="0" err="1"/>
              <a:t>captured</a:t>
            </a:r>
            <a:r>
              <a:rPr lang="fr-FR" dirty="0"/>
              <a:t> by one scan</a:t>
            </a:r>
          </a:p>
        </p:txBody>
      </p:sp>
      <p:sp>
        <p:nvSpPr>
          <p:cNvPr id="5" name="Espace réservé du texte 4">
            <a:extLst>
              <a:ext uri="{FF2B5EF4-FFF2-40B4-BE49-F238E27FC236}">
                <a16:creationId xmlns:a16="http://schemas.microsoft.com/office/drawing/2014/main" id="{C91900BD-D0B2-C329-1390-35929E01E7D9}"/>
              </a:ext>
            </a:extLst>
          </p:cNvPr>
          <p:cNvSpPr>
            <a:spLocks noGrp="1"/>
          </p:cNvSpPr>
          <p:nvPr>
            <p:ph type="body" sz="quarter" idx="12"/>
          </p:nvPr>
        </p:nvSpPr>
        <p:spPr/>
        <p:txBody>
          <a:bodyPr/>
          <a:lstStyle/>
          <a:p>
            <a:r>
              <a:rPr lang="fr-FR" dirty="0"/>
              <a:t>Non </a:t>
            </a:r>
            <a:r>
              <a:rPr lang="fr-FR" dirty="0" err="1"/>
              <a:t>Clinical</a:t>
            </a:r>
            <a:r>
              <a:rPr lang="fr-FR" dirty="0"/>
              <a:t> </a:t>
            </a:r>
          </a:p>
        </p:txBody>
      </p:sp>
    </p:spTree>
    <p:extLst>
      <p:ext uri="{BB962C8B-B14F-4D97-AF65-F5344CB8AC3E}">
        <p14:creationId xmlns:p14="http://schemas.microsoft.com/office/powerpoint/2010/main" val="2892594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2" name="Groupe 71">
            <a:extLst>
              <a:ext uri="{FF2B5EF4-FFF2-40B4-BE49-F238E27FC236}">
                <a16:creationId xmlns:a16="http://schemas.microsoft.com/office/drawing/2014/main" id="{4AA17668-87C7-3E31-BB34-60E7432F7BA8}"/>
              </a:ext>
            </a:extLst>
          </p:cNvPr>
          <p:cNvGrpSpPr/>
          <p:nvPr/>
        </p:nvGrpSpPr>
        <p:grpSpPr>
          <a:xfrm>
            <a:off x="139849" y="1063871"/>
            <a:ext cx="11908716" cy="4199164"/>
            <a:chOff x="2520081" y="1008030"/>
            <a:chExt cx="11908716" cy="4199164"/>
          </a:xfrm>
        </p:grpSpPr>
        <p:sp>
          <p:nvSpPr>
            <p:cNvPr id="73" name="Rectangle 72">
              <a:extLst>
                <a:ext uri="{FF2B5EF4-FFF2-40B4-BE49-F238E27FC236}">
                  <a16:creationId xmlns:a16="http://schemas.microsoft.com/office/drawing/2014/main" id="{F7FA3E9D-3D1F-C354-B6B5-85FC4757EFAA}"/>
                </a:ext>
              </a:extLst>
            </p:cNvPr>
            <p:cNvSpPr/>
            <p:nvPr/>
          </p:nvSpPr>
          <p:spPr>
            <a:xfrm>
              <a:off x="2520081" y="1214351"/>
              <a:ext cx="11908716" cy="3992843"/>
            </a:xfrm>
            <a:prstGeom prst="rect">
              <a:avLst/>
            </a:prstGeom>
            <a:noFill/>
            <a:ln w="50800">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b="1" dirty="0"/>
            </a:p>
          </p:txBody>
        </p:sp>
        <p:sp>
          <p:nvSpPr>
            <p:cNvPr id="74" name="ZoneTexte 73">
              <a:extLst>
                <a:ext uri="{FF2B5EF4-FFF2-40B4-BE49-F238E27FC236}">
                  <a16:creationId xmlns:a16="http://schemas.microsoft.com/office/drawing/2014/main" id="{8A8E62F0-E604-E8E0-9782-540FD4B370F3}"/>
                </a:ext>
              </a:extLst>
            </p:cNvPr>
            <p:cNvSpPr txBox="1"/>
            <p:nvPr/>
          </p:nvSpPr>
          <p:spPr>
            <a:xfrm>
              <a:off x="2989500" y="1008030"/>
              <a:ext cx="2194619" cy="307777"/>
            </a:xfrm>
            <a:prstGeom prst="rect">
              <a:avLst/>
            </a:prstGeom>
            <a:solidFill>
              <a:schemeClr val="accent6">
                <a:lumMod val="90000"/>
              </a:schemeClr>
            </a:solidFill>
          </p:spPr>
          <p:txBody>
            <a:bodyPr wrap="square">
              <a:spAutoFit/>
            </a:bodyPr>
            <a:lstStyle/>
            <a:p>
              <a:r>
                <a:rPr lang="es-ES" sz="1400" b="1" dirty="0">
                  <a:solidFill>
                    <a:schemeClr val="bg1"/>
                  </a:solidFill>
                </a:rPr>
                <a:t>Hospital </a:t>
              </a:r>
              <a:r>
                <a:rPr lang="es-ES" sz="1400" b="1" dirty="0" err="1">
                  <a:solidFill>
                    <a:schemeClr val="bg1"/>
                  </a:solidFill>
                </a:rPr>
                <a:t>Warehouse</a:t>
              </a:r>
              <a:endParaRPr lang="es-ES" sz="1400" b="1" dirty="0">
                <a:solidFill>
                  <a:schemeClr val="bg1"/>
                </a:solidFill>
              </a:endParaRPr>
            </a:p>
          </p:txBody>
        </p:sp>
      </p:grpSp>
      <p:sp>
        <p:nvSpPr>
          <p:cNvPr id="2" name="Titre 1">
            <a:extLst>
              <a:ext uri="{FF2B5EF4-FFF2-40B4-BE49-F238E27FC236}">
                <a16:creationId xmlns:a16="http://schemas.microsoft.com/office/drawing/2014/main" id="{E56A2D8C-166E-2006-1CF1-3AE1501D17A0}"/>
              </a:ext>
            </a:extLst>
          </p:cNvPr>
          <p:cNvSpPr>
            <a:spLocks noGrp="1"/>
          </p:cNvSpPr>
          <p:nvPr>
            <p:ph type="title"/>
          </p:nvPr>
        </p:nvSpPr>
        <p:spPr>
          <a:xfrm>
            <a:off x="838200" y="365126"/>
            <a:ext cx="6756206" cy="521353"/>
          </a:xfrm>
        </p:spPr>
        <p:txBody>
          <a:bodyPr>
            <a:normAutofit fontScale="90000"/>
          </a:bodyPr>
          <a:lstStyle/>
          <a:p>
            <a:r>
              <a:rPr lang="fr-FR" dirty="0" err="1"/>
              <a:t>Where</a:t>
            </a:r>
            <a:r>
              <a:rPr lang="fr-FR" dirty="0"/>
              <a:t> the standards fit in the process </a:t>
            </a:r>
            <a:r>
              <a:rPr lang="fr-FR" dirty="0" err="1"/>
              <a:t>map</a:t>
            </a:r>
            <a:r>
              <a:rPr lang="fr-FR" dirty="0"/>
              <a:t>?</a:t>
            </a:r>
          </a:p>
        </p:txBody>
      </p:sp>
      <p:grpSp>
        <p:nvGrpSpPr>
          <p:cNvPr id="6" name="Groupe 5">
            <a:extLst>
              <a:ext uri="{FF2B5EF4-FFF2-40B4-BE49-F238E27FC236}">
                <a16:creationId xmlns:a16="http://schemas.microsoft.com/office/drawing/2014/main" id="{B28DF6D7-DA20-5AF5-FCE9-7DCA4EB61D42}"/>
              </a:ext>
            </a:extLst>
          </p:cNvPr>
          <p:cNvGrpSpPr/>
          <p:nvPr/>
        </p:nvGrpSpPr>
        <p:grpSpPr>
          <a:xfrm>
            <a:off x="265184" y="3322230"/>
            <a:ext cx="1421160" cy="1610064"/>
            <a:chOff x="1654470" y="2026168"/>
            <a:chExt cx="1421160" cy="1610064"/>
          </a:xfrm>
        </p:grpSpPr>
        <p:sp>
          <p:nvSpPr>
            <p:cNvPr id="10" name="ZoneTexte 9">
              <a:extLst>
                <a:ext uri="{FF2B5EF4-FFF2-40B4-BE49-F238E27FC236}">
                  <a16:creationId xmlns:a16="http://schemas.microsoft.com/office/drawing/2014/main" id="{2C50F38C-B07F-084D-EA6D-453DA4F0E2E1}"/>
                </a:ext>
              </a:extLst>
            </p:cNvPr>
            <p:cNvSpPr txBox="1"/>
            <p:nvPr/>
          </p:nvSpPr>
          <p:spPr>
            <a:xfrm>
              <a:off x="1654470" y="2928346"/>
              <a:ext cx="1421160" cy="707886"/>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Request for appointment of the supplier/logistic operator</a:t>
              </a:r>
            </a:p>
          </p:txBody>
        </p:sp>
        <p:pic>
          <p:nvPicPr>
            <p:cNvPr id="16" name="Image 15" descr="Une image contenant capture d’écran, Graphique, cercle, conception&#10;&#10;Description générée automatiquement">
              <a:extLst>
                <a:ext uri="{FF2B5EF4-FFF2-40B4-BE49-F238E27FC236}">
                  <a16:creationId xmlns:a16="http://schemas.microsoft.com/office/drawing/2014/main" id="{92FB4C2D-DE80-527F-C248-9E133BBAD612}"/>
                </a:ext>
              </a:extLst>
            </p:cNvPr>
            <p:cNvPicPr>
              <a:picLocks noChangeAspect="1"/>
            </p:cNvPicPr>
            <p:nvPr/>
          </p:nvPicPr>
          <p:blipFill>
            <a:blip r:embed="rId2"/>
            <a:stretch>
              <a:fillRect/>
            </a:stretch>
          </p:blipFill>
          <p:spPr>
            <a:xfrm>
              <a:off x="1897645" y="2172020"/>
              <a:ext cx="974436" cy="524289"/>
            </a:xfrm>
            <a:prstGeom prst="rect">
              <a:avLst/>
            </a:prstGeom>
          </p:spPr>
        </p:pic>
        <p:pic>
          <p:nvPicPr>
            <p:cNvPr id="18" name="Image 17" descr="Une image contenant symbole, logo, Graphique, cercle&#10;&#10;Description générée automatiquement">
              <a:extLst>
                <a:ext uri="{FF2B5EF4-FFF2-40B4-BE49-F238E27FC236}">
                  <a16:creationId xmlns:a16="http://schemas.microsoft.com/office/drawing/2014/main" id="{B43CC6F8-8C0D-58D3-3EBB-697843D1A1C9}"/>
                </a:ext>
              </a:extLst>
            </p:cNvPr>
            <p:cNvPicPr>
              <a:picLocks noChangeAspect="1"/>
            </p:cNvPicPr>
            <p:nvPr/>
          </p:nvPicPr>
          <p:blipFill>
            <a:blip r:embed="rId3"/>
            <a:stretch>
              <a:fillRect/>
            </a:stretch>
          </p:blipFill>
          <p:spPr>
            <a:xfrm>
              <a:off x="2225787" y="2026168"/>
              <a:ext cx="299738" cy="299738"/>
            </a:xfrm>
            <a:prstGeom prst="rect">
              <a:avLst/>
            </a:prstGeom>
          </p:spPr>
        </p:pic>
      </p:grpSp>
      <p:sp>
        <p:nvSpPr>
          <p:cNvPr id="4" name="ZoneTexte 3">
            <a:extLst>
              <a:ext uri="{FF2B5EF4-FFF2-40B4-BE49-F238E27FC236}">
                <a16:creationId xmlns:a16="http://schemas.microsoft.com/office/drawing/2014/main" id="{53A4C718-B9E2-07DB-6C32-1EC804555368}"/>
              </a:ext>
            </a:extLst>
          </p:cNvPr>
          <p:cNvSpPr txBox="1"/>
          <p:nvPr/>
        </p:nvSpPr>
        <p:spPr>
          <a:xfrm>
            <a:off x="445864" y="5442845"/>
            <a:ext cx="8701914" cy="246221"/>
          </a:xfrm>
          <a:prstGeom prst="rect">
            <a:avLst/>
          </a:prstGeom>
          <a:noFill/>
        </p:spPr>
        <p:txBody>
          <a:bodyPr wrap="square">
            <a:spAutoFit/>
          </a:bodyPr>
          <a:lstStyle/>
          <a:p>
            <a:r>
              <a:rPr lang="fr-FR" sz="1000" dirty="0"/>
              <a:t>*</a:t>
            </a:r>
            <a:r>
              <a:rPr lang="fr-FR" sz="1000" dirty="0" err="1"/>
              <a:t>Other</a:t>
            </a:r>
            <a:r>
              <a:rPr lang="fr-FR" sz="1000" dirty="0"/>
              <a:t> EDI </a:t>
            </a:r>
            <a:r>
              <a:rPr lang="fr-FR" sz="1000" dirty="0" err="1"/>
              <a:t>processes</a:t>
            </a:r>
            <a:r>
              <a:rPr lang="fr-FR" sz="1000" dirty="0"/>
              <a:t> messages </a:t>
            </a:r>
            <a:r>
              <a:rPr lang="fr-FR" sz="1000" dirty="0" err="1"/>
              <a:t>could</a:t>
            </a:r>
            <a:r>
              <a:rPr lang="fr-FR" sz="1000" dirty="0"/>
              <a:t> </a:t>
            </a:r>
            <a:r>
              <a:rPr lang="fr-FR" sz="1000" dirty="0" err="1"/>
              <a:t>be</a:t>
            </a:r>
            <a:r>
              <a:rPr lang="fr-FR" sz="1000" dirty="0"/>
              <a:t> </a:t>
            </a:r>
            <a:r>
              <a:rPr lang="fr-FR" sz="1000" dirty="0" err="1"/>
              <a:t>used</a:t>
            </a:r>
            <a:r>
              <a:rPr lang="fr-FR" sz="1000" dirty="0"/>
              <a:t> to </a:t>
            </a:r>
            <a:r>
              <a:rPr lang="fr-FR" sz="1000" dirty="0" err="1"/>
              <a:t>complete</a:t>
            </a:r>
            <a:r>
              <a:rPr lang="fr-FR" sz="1000" dirty="0"/>
              <a:t> </a:t>
            </a:r>
            <a:r>
              <a:rPr lang="fr-FR" sz="1000" dirty="0" err="1"/>
              <a:t>this</a:t>
            </a:r>
            <a:r>
              <a:rPr lang="fr-FR" sz="1000" dirty="0"/>
              <a:t> process. This </a:t>
            </a:r>
            <a:r>
              <a:rPr lang="fr-FR" sz="1000" dirty="0" err="1"/>
              <a:t>is</a:t>
            </a:r>
            <a:r>
              <a:rPr lang="fr-FR" sz="1000" dirty="0"/>
              <a:t> a </a:t>
            </a:r>
            <a:r>
              <a:rPr lang="fr-FR" sz="1000" dirty="0" err="1"/>
              <a:t>simplified</a:t>
            </a:r>
            <a:r>
              <a:rPr lang="fr-FR" sz="1000" dirty="0"/>
              <a:t> flow.</a:t>
            </a:r>
          </a:p>
        </p:txBody>
      </p:sp>
      <p:sp>
        <p:nvSpPr>
          <p:cNvPr id="3" name="TextBox 2">
            <a:extLst>
              <a:ext uri="{FF2B5EF4-FFF2-40B4-BE49-F238E27FC236}">
                <a16:creationId xmlns:a16="http://schemas.microsoft.com/office/drawing/2014/main" id="{A65233E9-61A0-5259-79B2-1543839C204A}"/>
              </a:ext>
            </a:extLst>
          </p:cNvPr>
          <p:cNvSpPr txBox="1"/>
          <p:nvPr/>
        </p:nvSpPr>
        <p:spPr>
          <a:xfrm>
            <a:off x="4622250" y="1371648"/>
            <a:ext cx="3298157" cy="369332"/>
          </a:xfrm>
          <a:prstGeom prst="rect">
            <a:avLst/>
          </a:prstGeom>
          <a:noFill/>
        </p:spPr>
        <p:txBody>
          <a:bodyPr wrap="square" rtlCol="0">
            <a:spAutoFit/>
          </a:bodyPr>
          <a:lstStyle/>
          <a:p>
            <a:r>
              <a:rPr lang="en-GB" dirty="0"/>
              <a:t>EDI messaging*</a:t>
            </a:r>
          </a:p>
        </p:txBody>
      </p:sp>
    </p:spTree>
    <p:extLst>
      <p:ext uri="{BB962C8B-B14F-4D97-AF65-F5344CB8AC3E}">
        <p14:creationId xmlns:p14="http://schemas.microsoft.com/office/powerpoint/2010/main" val="1193057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lèche vers la droite 6">
            <a:extLst>
              <a:ext uri="{FF2B5EF4-FFF2-40B4-BE49-F238E27FC236}">
                <a16:creationId xmlns:a16="http://schemas.microsoft.com/office/drawing/2014/main" id="{83A489D2-69ED-63E7-9BE4-7DBEFFE01F39}"/>
              </a:ext>
            </a:extLst>
          </p:cNvPr>
          <p:cNvSpPr/>
          <p:nvPr/>
        </p:nvSpPr>
        <p:spPr>
          <a:xfrm>
            <a:off x="1018007" y="3406905"/>
            <a:ext cx="8808854" cy="460970"/>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72" name="Groupe 71">
            <a:extLst>
              <a:ext uri="{FF2B5EF4-FFF2-40B4-BE49-F238E27FC236}">
                <a16:creationId xmlns:a16="http://schemas.microsoft.com/office/drawing/2014/main" id="{4AA17668-87C7-3E31-BB34-60E7432F7BA8}"/>
              </a:ext>
            </a:extLst>
          </p:cNvPr>
          <p:cNvGrpSpPr/>
          <p:nvPr/>
        </p:nvGrpSpPr>
        <p:grpSpPr>
          <a:xfrm>
            <a:off x="139849" y="1063871"/>
            <a:ext cx="11908716" cy="4199164"/>
            <a:chOff x="2520081" y="1008030"/>
            <a:chExt cx="11908716" cy="4199164"/>
          </a:xfrm>
        </p:grpSpPr>
        <p:sp>
          <p:nvSpPr>
            <p:cNvPr id="73" name="Rectangle 72">
              <a:extLst>
                <a:ext uri="{FF2B5EF4-FFF2-40B4-BE49-F238E27FC236}">
                  <a16:creationId xmlns:a16="http://schemas.microsoft.com/office/drawing/2014/main" id="{F7FA3E9D-3D1F-C354-B6B5-85FC4757EFAA}"/>
                </a:ext>
              </a:extLst>
            </p:cNvPr>
            <p:cNvSpPr/>
            <p:nvPr/>
          </p:nvSpPr>
          <p:spPr>
            <a:xfrm>
              <a:off x="2520081" y="1214351"/>
              <a:ext cx="11908716" cy="3992843"/>
            </a:xfrm>
            <a:prstGeom prst="rect">
              <a:avLst/>
            </a:prstGeom>
            <a:noFill/>
            <a:ln w="50800">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b="1" dirty="0"/>
            </a:p>
          </p:txBody>
        </p:sp>
        <p:sp>
          <p:nvSpPr>
            <p:cNvPr id="74" name="ZoneTexte 73">
              <a:extLst>
                <a:ext uri="{FF2B5EF4-FFF2-40B4-BE49-F238E27FC236}">
                  <a16:creationId xmlns:a16="http://schemas.microsoft.com/office/drawing/2014/main" id="{8A8E62F0-E604-E8E0-9782-540FD4B370F3}"/>
                </a:ext>
              </a:extLst>
            </p:cNvPr>
            <p:cNvSpPr txBox="1"/>
            <p:nvPr/>
          </p:nvSpPr>
          <p:spPr>
            <a:xfrm>
              <a:off x="2989500" y="1008030"/>
              <a:ext cx="2194619" cy="307777"/>
            </a:xfrm>
            <a:prstGeom prst="rect">
              <a:avLst/>
            </a:prstGeom>
            <a:solidFill>
              <a:schemeClr val="accent6">
                <a:lumMod val="90000"/>
              </a:schemeClr>
            </a:solidFill>
          </p:spPr>
          <p:txBody>
            <a:bodyPr wrap="square">
              <a:spAutoFit/>
            </a:bodyPr>
            <a:lstStyle/>
            <a:p>
              <a:r>
                <a:rPr lang="es-ES" sz="1400" b="1" dirty="0">
                  <a:solidFill>
                    <a:schemeClr val="bg1"/>
                  </a:solidFill>
                </a:rPr>
                <a:t>Hospital </a:t>
              </a:r>
              <a:r>
                <a:rPr lang="es-ES" sz="1400" b="1" dirty="0" err="1">
                  <a:solidFill>
                    <a:schemeClr val="bg1"/>
                  </a:solidFill>
                </a:rPr>
                <a:t>Warehouse</a:t>
              </a:r>
              <a:endParaRPr lang="es-ES" sz="1400" b="1" dirty="0">
                <a:solidFill>
                  <a:schemeClr val="bg1"/>
                </a:solidFill>
              </a:endParaRPr>
            </a:p>
          </p:txBody>
        </p:sp>
      </p:grpSp>
      <p:sp>
        <p:nvSpPr>
          <p:cNvPr id="2" name="Titre 1">
            <a:extLst>
              <a:ext uri="{FF2B5EF4-FFF2-40B4-BE49-F238E27FC236}">
                <a16:creationId xmlns:a16="http://schemas.microsoft.com/office/drawing/2014/main" id="{E56A2D8C-166E-2006-1CF1-3AE1501D17A0}"/>
              </a:ext>
            </a:extLst>
          </p:cNvPr>
          <p:cNvSpPr>
            <a:spLocks noGrp="1"/>
          </p:cNvSpPr>
          <p:nvPr>
            <p:ph type="title"/>
          </p:nvPr>
        </p:nvSpPr>
        <p:spPr>
          <a:xfrm>
            <a:off x="838200" y="365126"/>
            <a:ext cx="6756206" cy="521353"/>
          </a:xfrm>
        </p:spPr>
        <p:txBody>
          <a:bodyPr>
            <a:normAutofit fontScale="90000"/>
          </a:bodyPr>
          <a:lstStyle/>
          <a:p>
            <a:r>
              <a:rPr lang="fr-FR" dirty="0" err="1"/>
              <a:t>Where</a:t>
            </a:r>
            <a:r>
              <a:rPr lang="fr-FR" dirty="0"/>
              <a:t> the standards fit in the process </a:t>
            </a:r>
            <a:r>
              <a:rPr lang="fr-FR" dirty="0" err="1"/>
              <a:t>map</a:t>
            </a:r>
            <a:r>
              <a:rPr lang="fr-FR" dirty="0"/>
              <a:t>?</a:t>
            </a:r>
          </a:p>
        </p:txBody>
      </p:sp>
      <p:grpSp>
        <p:nvGrpSpPr>
          <p:cNvPr id="6" name="Groupe 5">
            <a:extLst>
              <a:ext uri="{FF2B5EF4-FFF2-40B4-BE49-F238E27FC236}">
                <a16:creationId xmlns:a16="http://schemas.microsoft.com/office/drawing/2014/main" id="{B28DF6D7-DA20-5AF5-FCE9-7DCA4EB61D42}"/>
              </a:ext>
            </a:extLst>
          </p:cNvPr>
          <p:cNvGrpSpPr/>
          <p:nvPr/>
        </p:nvGrpSpPr>
        <p:grpSpPr>
          <a:xfrm>
            <a:off x="265184" y="3322230"/>
            <a:ext cx="1421160" cy="1610064"/>
            <a:chOff x="1654470" y="2026168"/>
            <a:chExt cx="1421160" cy="1610064"/>
          </a:xfrm>
        </p:grpSpPr>
        <p:sp>
          <p:nvSpPr>
            <p:cNvPr id="10" name="ZoneTexte 9">
              <a:extLst>
                <a:ext uri="{FF2B5EF4-FFF2-40B4-BE49-F238E27FC236}">
                  <a16:creationId xmlns:a16="http://schemas.microsoft.com/office/drawing/2014/main" id="{2C50F38C-B07F-084D-EA6D-453DA4F0E2E1}"/>
                </a:ext>
              </a:extLst>
            </p:cNvPr>
            <p:cNvSpPr txBox="1"/>
            <p:nvPr/>
          </p:nvSpPr>
          <p:spPr>
            <a:xfrm>
              <a:off x="1654470" y="2928346"/>
              <a:ext cx="1421160" cy="707886"/>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Request for appointment of the supplier/logistic operator</a:t>
              </a:r>
            </a:p>
          </p:txBody>
        </p:sp>
        <p:pic>
          <p:nvPicPr>
            <p:cNvPr id="16" name="Image 15" descr="Une image contenant capture d’écran, Graphique, cercle, conception&#10;&#10;Description générée automatiquement">
              <a:extLst>
                <a:ext uri="{FF2B5EF4-FFF2-40B4-BE49-F238E27FC236}">
                  <a16:creationId xmlns:a16="http://schemas.microsoft.com/office/drawing/2014/main" id="{92FB4C2D-DE80-527F-C248-9E133BBAD612}"/>
                </a:ext>
              </a:extLst>
            </p:cNvPr>
            <p:cNvPicPr>
              <a:picLocks noChangeAspect="1"/>
            </p:cNvPicPr>
            <p:nvPr/>
          </p:nvPicPr>
          <p:blipFill>
            <a:blip r:embed="rId2"/>
            <a:stretch>
              <a:fillRect/>
            </a:stretch>
          </p:blipFill>
          <p:spPr>
            <a:xfrm>
              <a:off x="1897645" y="2172020"/>
              <a:ext cx="974436" cy="524289"/>
            </a:xfrm>
            <a:prstGeom prst="rect">
              <a:avLst/>
            </a:prstGeom>
          </p:spPr>
        </p:pic>
        <p:pic>
          <p:nvPicPr>
            <p:cNvPr id="18" name="Image 17" descr="Une image contenant symbole, logo, Graphique, cercle&#10;&#10;Description générée automatiquement">
              <a:extLst>
                <a:ext uri="{FF2B5EF4-FFF2-40B4-BE49-F238E27FC236}">
                  <a16:creationId xmlns:a16="http://schemas.microsoft.com/office/drawing/2014/main" id="{B43CC6F8-8C0D-58D3-3EBB-697843D1A1C9}"/>
                </a:ext>
              </a:extLst>
            </p:cNvPr>
            <p:cNvPicPr>
              <a:picLocks noChangeAspect="1"/>
            </p:cNvPicPr>
            <p:nvPr/>
          </p:nvPicPr>
          <p:blipFill>
            <a:blip r:embed="rId3"/>
            <a:stretch>
              <a:fillRect/>
            </a:stretch>
          </p:blipFill>
          <p:spPr>
            <a:xfrm>
              <a:off x="2225787" y="2026168"/>
              <a:ext cx="299738" cy="299738"/>
            </a:xfrm>
            <a:prstGeom prst="rect">
              <a:avLst/>
            </a:prstGeom>
          </p:spPr>
        </p:pic>
      </p:grpSp>
      <p:sp>
        <p:nvSpPr>
          <p:cNvPr id="4" name="ZoneTexte 3">
            <a:extLst>
              <a:ext uri="{FF2B5EF4-FFF2-40B4-BE49-F238E27FC236}">
                <a16:creationId xmlns:a16="http://schemas.microsoft.com/office/drawing/2014/main" id="{53A4C718-B9E2-07DB-6C32-1EC804555368}"/>
              </a:ext>
            </a:extLst>
          </p:cNvPr>
          <p:cNvSpPr txBox="1"/>
          <p:nvPr/>
        </p:nvSpPr>
        <p:spPr>
          <a:xfrm>
            <a:off x="445864" y="5442845"/>
            <a:ext cx="8701914" cy="246221"/>
          </a:xfrm>
          <a:prstGeom prst="rect">
            <a:avLst/>
          </a:prstGeom>
          <a:noFill/>
        </p:spPr>
        <p:txBody>
          <a:bodyPr wrap="square">
            <a:spAutoFit/>
          </a:bodyPr>
          <a:lstStyle/>
          <a:p>
            <a:r>
              <a:rPr lang="fr-FR" sz="1000" dirty="0"/>
              <a:t>*</a:t>
            </a:r>
            <a:r>
              <a:rPr lang="fr-FR" sz="1000" dirty="0" err="1"/>
              <a:t>Other</a:t>
            </a:r>
            <a:r>
              <a:rPr lang="fr-FR" sz="1000" dirty="0"/>
              <a:t> EDI </a:t>
            </a:r>
            <a:r>
              <a:rPr lang="fr-FR" sz="1000" dirty="0" err="1"/>
              <a:t>processes</a:t>
            </a:r>
            <a:r>
              <a:rPr lang="fr-FR" sz="1000" dirty="0"/>
              <a:t> messages </a:t>
            </a:r>
            <a:r>
              <a:rPr lang="fr-FR" sz="1000" dirty="0" err="1"/>
              <a:t>could</a:t>
            </a:r>
            <a:r>
              <a:rPr lang="fr-FR" sz="1000" dirty="0"/>
              <a:t> </a:t>
            </a:r>
            <a:r>
              <a:rPr lang="fr-FR" sz="1000" dirty="0" err="1"/>
              <a:t>be</a:t>
            </a:r>
            <a:r>
              <a:rPr lang="fr-FR" sz="1000" dirty="0"/>
              <a:t> </a:t>
            </a:r>
            <a:r>
              <a:rPr lang="fr-FR" sz="1000" dirty="0" err="1"/>
              <a:t>used</a:t>
            </a:r>
            <a:r>
              <a:rPr lang="fr-FR" sz="1000" dirty="0"/>
              <a:t> to </a:t>
            </a:r>
            <a:r>
              <a:rPr lang="fr-FR" sz="1000" dirty="0" err="1"/>
              <a:t>complete</a:t>
            </a:r>
            <a:r>
              <a:rPr lang="fr-FR" sz="1000" dirty="0"/>
              <a:t> </a:t>
            </a:r>
            <a:r>
              <a:rPr lang="fr-FR" sz="1000" dirty="0" err="1"/>
              <a:t>this</a:t>
            </a:r>
            <a:r>
              <a:rPr lang="fr-FR" sz="1000" dirty="0"/>
              <a:t> process. This </a:t>
            </a:r>
            <a:r>
              <a:rPr lang="fr-FR" sz="1000" dirty="0" err="1"/>
              <a:t>is</a:t>
            </a:r>
            <a:r>
              <a:rPr lang="fr-FR" sz="1000" dirty="0"/>
              <a:t> a </a:t>
            </a:r>
            <a:r>
              <a:rPr lang="fr-FR" sz="1000" dirty="0" err="1"/>
              <a:t>simplified</a:t>
            </a:r>
            <a:r>
              <a:rPr lang="fr-FR" sz="1000" dirty="0"/>
              <a:t> flow.</a:t>
            </a:r>
          </a:p>
        </p:txBody>
      </p:sp>
      <p:sp>
        <p:nvSpPr>
          <p:cNvPr id="3" name="TextBox 2">
            <a:extLst>
              <a:ext uri="{FF2B5EF4-FFF2-40B4-BE49-F238E27FC236}">
                <a16:creationId xmlns:a16="http://schemas.microsoft.com/office/drawing/2014/main" id="{A65233E9-61A0-5259-79B2-1543839C204A}"/>
              </a:ext>
            </a:extLst>
          </p:cNvPr>
          <p:cNvSpPr txBox="1"/>
          <p:nvPr/>
        </p:nvSpPr>
        <p:spPr>
          <a:xfrm>
            <a:off x="4622250" y="1371648"/>
            <a:ext cx="3298157" cy="369332"/>
          </a:xfrm>
          <a:prstGeom prst="rect">
            <a:avLst/>
          </a:prstGeom>
          <a:noFill/>
        </p:spPr>
        <p:txBody>
          <a:bodyPr wrap="square" rtlCol="0">
            <a:spAutoFit/>
          </a:bodyPr>
          <a:lstStyle/>
          <a:p>
            <a:r>
              <a:rPr lang="en-GB" dirty="0"/>
              <a:t>EDI messaging*</a:t>
            </a:r>
          </a:p>
        </p:txBody>
      </p:sp>
      <p:grpSp>
        <p:nvGrpSpPr>
          <p:cNvPr id="5" name="Groupe 4">
            <a:extLst>
              <a:ext uri="{FF2B5EF4-FFF2-40B4-BE49-F238E27FC236}">
                <a16:creationId xmlns:a16="http://schemas.microsoft.com/office/drawing/2014/main" id="{94D6AF01-3FC9-FF0D-D920-435818FADF70}"/>
              </a:ext>
            </a:extLst>
          </p:cNvPr>
          <p:cNvGrpSpPr/>
          <p:nvPr/>
        </p:nvGrpSpPr>
        <p:grpSpPr>
          <a:xfrm>
            <a:off x="1565485" y="3322230"/>
            <a:ext cx="1316614" cy="1302288"/>
            <a:chOff x="1654470" y="2026168"/>
            <a:chExt cx="1316614" cy="1302288"/>
          </a:xfrm>
        </p:grpSpPr>
        <p:sp>
          <p:nvSpPr>
            <p:cNvPr id="8" name="ZoneTexte 7">
              <a:extLst>
                <a:ext uri="{FF2B5EF4-FFF2-40B4-BE49-F238E27FC236}">
                  <a16:creationId xmlns:a16="http://schemas.microsoft.com/office/drawing/2014/main" id="{AC452E5B-A214-6E01-6B32-011789FD81CE}"/>
                </a:ext>
              </a:extLst>
            </p:cNvPr>
            <p:cNvSpPr txBox="1"/>
            <p:nvPr/>
          </p:nvSpPr>
          <p:spPr>
            <a:xfrm>
              <a:off x="1654470" y="2928346"/>
              <a:ext cx="1316614" cy="400110"/>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Request for goods </a:t>
              </a:r>
            </a:p>
          </p:txBody>
        </p:sp>
        <p:pic>
          <p:nvPicPr>
            <p:cNvPr id="22" name="Image 21">
              <a:extLst>
                <a:ext uri="{FF2B5EF4-FFF2-40B4-BE49-F238E27FC236}">
                  <a16:creationId xmlns:a16="http://schemas.microsoft.com/office/drawing/2014/main" id="{79EA5761-2816-1EC3-83A1-CE24F9B93D7B}"/>
                </a:ext>
              </a:extLst>
            </p:cNvPr>
            <p:cNvPicPr>
              <a:picLocks noChangeAspect="1"/>
            </p:cNvPicPr>
            <p:nvPr/>
          </p:nvPicPr>
          <p:blipFill>
            <a:blip r:embed="rId4"/>
            <a:srcRect/>
            <a:stretch/>
          </p:blipFill>
          <p:spPr>
            <a:xfrm>
              <a:off x="1968141" y="2236501"/>
              <a:ext cx="701278" cy="524289"/>
            </a:xfrm>
            <a:prstGeom prst="rect">
              <a:avLst/>
            </a:prstGeom>
          </p:spPr>
        </p:pic>
        <p:pic>
          <p:nvPicPr>
            <p:cNvPr id="26" name="Image 25" descr="Une image contenant symbole, logo, Graphique, cercle&#10;&#10;Description générée automatiquement">
              <a:extLst>
                <a:ext uri="{FF2B5EF4-FFF2-40B4-BE49-F238E27FC236}">
                  <a16:creationId xmlns:a16="http://schemas.microsoft.com/office/drawing/2014/main" id="{649D6F27-BED4-1ADB-93ED-A31BE1666D3F}"/>
                </a:ext>
              </a:extLst>
            </p:cNvPr>
            <p:cNvPicPr>
              <a:picLocks noChangeAspect="1"/>
            </p:cNvPicPr>
            <p:nvPr/>
          </p:nvPicPr>
          <p:blipFill>
            <a:blip r:embed="rId3"/>
            <a:stretch>
              <a:fillRect/>
            </a:stretch>
          </p:blipFill>
          <p:spPr>
            <a:xfrm>
              <a:off x="2225787" y="2026168"/>
              <a:ext cx="299738" cy="299738"/>
            </a:xfrm>
            <a:prstGeom prst="rect">
              <a:avLst/>
            </a:prstGeom>
          </p:spPr>
        </p:pic>
      </p:grpSp>
    </p:spTree>
    <p:extLst>
      <p:ext uri="{BB962C8B-B14F-4D97-AF65-F5344CB8AC3E}">
        <p14:creationId xmlns:p14="http://schemas.microsoft.com/office/powerpoint/2010/main" val="443559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lèche vers la droite 6">
            <a:extLst>
              <a:ext uri="{FF2B5EF4-FFF2-40B4-BE49-F238E27FC236}">
                <a16:creationId xmlns:a16="http://schemas.microsoft.com/office/drawing/2014/main" id="{83A489D2-69ED-63E7-9BE4-7DBEFFE01F39}"/>
              </a:ext>
            </a:extLst>
          </p:cNvPr>
          <p:cNvSpPr/>
          <p:nvPr/>
        </p:nvSpPr>
        <p:spPr>
          <a:xfrm>
            <a:off x="1018007" y="3406905"/>
            <a:ext cx="8808854" cy="460970"/>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72" name="Groupe 71">
            <a:extLst>
              <a:ext uri="{FF2B5EF4-FFF2-40B4-BE49-F238E27FC236}">
                <a16:creationId xmlns:a16="http://schemas.microsoft.com/office/drawing/2014/main" id="{4AA17668-87C7-3E31-BB34-60E7432F7BA8}"/>
              </a:ext>
            </a:extLst>
          </p:cNvPr>
          <p:cNvGrpSpPr/>
          <p:nvPr/>
        </p:nvGrpSpPr>
        <p:grpSpPr>
          <a:xfrm>
            <a:off x="139849" y="1063871"/>
            <a:ext cx="11908716" cy="4199164"/>
            <a:chOff x="2520081" y="1008030"/>
            <a:chExt cx="11908716" cy="4199164"/>
          </a:xfrm>
        </p:grpSpPr>
        <p:sp>
          <p:nvSpPr>
            <p:cNvPr id="73" name="Rectangle 72">
              <a:extLst>
                <a:ext uri="{FF2B5EF4-FFF2-40B4-BE49-F238E27FC236}">
                  <a16:creationId xmlns:a16="http://schemas.microsoft.com/office/drawing/2014/main" id="{F7FA3E9D-3D1F-C354-B6B5-85FC4757EFAA}"/>
                </a:ext>
              </a:extLst>
            </p:cNvPr>
            <p:cNvSpPr/>
            <p:nvPr/>
          </p:nvSpPr>
          <p:spPr>
            <a:xfrm>
              <a:off x="2520081" y="1214351"/>
              <a:ext cx="11908716" cy="3992843"/>
            </a:xfrm>
            <a:prstGeom prst="rect">
              <a:avLst/>
            </a:prstGeom>
            <a:noFill/>
            <a:ln w="50800">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b="1" dirty="0"/>
            </a:p>
          </p:txBody>
        </p:sp>
        <p:sp>
          <p:nvSpPr>
            <p:cNvPr id="74" name="ZoneTexte 73">
              <a:extLst>
                <a:ext uri="{FF2B5EF4-FFF2-40B4-BE49-F238E27FC236}">
                  <a16:creationId xmlns:a16="http://schemas.microsoft.com/office/drawing/2014/main" id="{8A8E62F0-E604-E8E0-9782-540FD4B370F3}"/>
                </a:ext>
              </a:extLst>
            </p:cNvPr>
            <p:cNvSpPr txBox="1"/>
            <p:nvPr/>
          </p:nvSpPr>
          <p:spPr>
            <a:xfrm>
              <a:off x="2989500" y="1008030"/>
              <a:ext cx="2194619" cy="307777"/>
            </a:xfrm>
            <a:prstGeom prst="rect">
              <a:avLst/>
            </a:prstGeom>
            <a:solidFill>
              <a:schemeClr val="accent6">
                <a:lumMod val="90000"/>
              </a:schemeClr>
            </a:solidFill>
          </p:spPr>
          <p:txBody>
            <a:bodyPr wrap="square">
              <a:spAutoFit/>
            </a:bodyPr>
            <a:lstStyle/>
            <a:p>
              <a:r>
                <a:rPr lang="es-ES" sz="1400" b="1" dirty="0">
                  <a:solidFill>
                    <a:schemeClr val="bg1"/>
                  </a:solidFill>
                </a:rPr>
                <a:t>Hospital </a:t>
              </a:r>
              <a:r>
                <a:rPr lang="es-ES" sz="1400" b="1" dirty="0" err="1">
                  <a:solidFill>
                    <a:schemeClr val="bg1"/>
                  </a:solidFill>
                </a:rPr>
                <a:t>Warehouse</a:t>
              </a:r>
              <a:endParaRPr lang="es-ES" sz="1400" b="1" dirty="0">
                <a:solidFill>
                  <a:schemeClr val="bg1"/>
                </a:solidFill>
              </a:endParaRPr>
            </a:p>
          </p:txBody>
        </p:sp>
      </p:grpSp>
      <p:sp>
        <p:nvSpPr>
          <p:cNvPr id="2" name="Titre 1">
            <a:extLst>
              <a:ext uri="{FF2B5EF4-FFF2-40B4-BE49-F238E27FC236}">
                <a16:creationId xmlns:a16="http://schemas.microsoft.com/office/drawing/2014/main" id="{E56A2D8C-166E-2006-1CF1-3AE1501D17A0}"/>
              </a:ext>
            </a:extLst>
          </p:cNvPr>
          <p:cNvSpPr>
            <a:spLocks noGrp="1"/>
          </p:cNvSpPr>
          <p:nvPr>
            <p:ph type="title"/>
          </p:nvPr>
        </p:nvSpPr>
        <p:spPr>
          <a:xfrm>
            <a:off x="838200" y="365126"/>
            <a:ext cx="6756206" cy="521353"/>
          </a:xfrm>
        </p:spPr>
        <p:txBody>
          <a:bodyPr>
            <a:normAutofit fontScale="90000"/>
          </a:bodyPr>
          <a:lstStyle/>
          <a:p>
            <a:r>
              <a:rPr lang="fr-FR" dirty="0" err="1"/>
              <a:t>Where</a:t>
            </a:r>
            <a:r>
              <a:rPr lang="fr-FR" dirty="0"/>
              <a:t> the standards fit in the process </a:t>
            </a:r>
            <a:r>
              <a:rPr lang="fr-FR" dirty="0" err="1"/>
              <a:t>map</a:t>
            </a:r>
            <a:r>
              <a:rPr lang="fr-FR" dirty="0"/>
              <a:t>?</a:t>
            </a:r>
          </a:p>
        </p:txBody>
      </p:sp>
      <p:grpSp>
        <p:nvGrpSpPr>
          <p:cNvPr id="6" name="Groupe 5">
            <a:extLst>
              <a:ext uri="{FF2B5EF4-FFF2-40B4-BE49-F238E27FC236}">
                <a16:creationId xmlns:a16="http://schemas.microsoft.com/office/drawing/2014/main" id="{B28DF6D7-DA20-5AF5-FCE9-7DCA4EB61D42}"/>
              </a:ext>
            </a:extLst>
          </p:cNvPr>
          <p:cNvGrpSpPr/>
          <p:nvPr/>
        </p:nvGrpSpPr>
        <p:grpSpPr>
          <a:xfrm>
            <a:off x="265184" y="3322230"/>
            <a:ext cx="1421160" cy="1610064"/>
            <a:chOff x="1654470" y="2026168"/>
            <a:chExt cx="1421160" cy="1610064"/>
          </a:xfrm>
        </p:grpSpPr>
        <p:sp>
          <p:nvSpPr>
            <p:cNvPr id="10" name="ZoneTexte 9">
              <a:extLst>
                <a:ext uri="{FF2B5EF4-FFF2-40B4-BE49-F238E27FC236}">
                  <a16:creationId xmlns:a16="http://schemas.microsoft.com/office/drawing/2014/main" id="{2C50F38C-B07F-084D-EA6D-453DA4F0E2E1}"/>
                </a:ext>
              </a:extLst>
            </p:cNvPr>
            <p:cNvSpPr txBox="1"/>
            <p:nvPr/>
          </p:nvSpPr>
          <p:spPr>
            <a:xfrm>
              <a:off x="1654470" y="2928346"/>
              <a:ext cx="1421160" cy="707886"/>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Request for appointment of the supplier/logistic operator</a:t>
              </a:r>
            </a:p>
          </p:txBody>
        </p:sp>
        <p:pic>
          <p:nvPicPr>
            <p:cNvPr id="16" name="Image 15" descr="Une image contenant capture d’écran, Graphique, cercle, conception&#10;&#10;Description générée automatiquement">
              <a:extLst>
                <a:ext uri="{FF2B5EF4-FFF2-40B4-BE49-F238E27FC236}">
                  <a16:creationId xmlns:a16="http://schemas.microsoft.com/office/drawing/2014/main" id="{92FB4C2D-DE80-527F-C248-9E133BBAD612}"/>
                </a:ext>
              </a:extLst>
            </p:cNvPr>
            <p:cNvPicPr>
              <a:picLocks noChangeAspect="1"/>
            </p:cNvPicPr>
            <p:nvPr/>
          </p:nvPicPr>
          <p:blipFill>
            <a:blip r:embed="rId2"/>
            <a:stretch>
              <a:fillRect/>
            </a:stretch>
          </p:blipFill>
          <p:spPr>
            <a:xfrm>
              <a:off x="1897645" y="2172020"/>
              <a:ext cx="974436" cy="524289"/>
            </a:xfrm>
            <a:prstGeom prst="rect">
              <a:avLst/>
            </a:prstGeom>
          </p:spPr>
        </p:pic>
        <p:pic>
          <p:nvPicPr>
            <p:cNvPr id="18" name="Image 17" descr="Une image contenant symbole, logo, Graphique, cercle&#10;&#10;Description générée automatiquement">
              <a:extLst>
                <a:ext uri="{FF2B5EF4-FFF2-40B4-BE49-F238E27FC236}">
                  <a16:creationId xmlns:a16="http://schemas.microsoft.com/office/drawing/2014/main" id="{B43CC6F8-8C0D-58D3-3EBB-697843D1A1C9}"/>
                </a:ext>
              </a:extLst>
            </p:cNvPr>
            <p:cNvPicPr>
              <a:picLocks noChangeAspect="1"/>
            </p:cNvPicPr>
            <p:nvPr/>
          </p:nvPicPr>
          <p:blipFill>
            <a:blip r:embed="rId3"/>
            <a:stretch>
              <a:fillRect/>
            </a:stretch>
          </p:blipFill>
          <p:spPr>
            <a:xfrm>
              <a:off x="2225787" y="2026168"/>
              <a:ext cx="299738" cy="299738"/>
            </a:xfrm>
            <a:prstGeom prst="rect">
              <a:avLst/>
            </a:prstGeom>
          </p:spPr>
        </p:pic>
      </p:grpSp>
      <p:sp>
        <p:nvSpPr>
          <p:cNvPr id="4" name="ZoneTexte 3">
            <a:extLst>
              <a:ext uri="{FF2B5EF4-FFF2-40B4-BE49-F238E27FC236}">
                <a16:creationId xmlns:a16="http://schemas.microsoft.com/office/drawing/2014/main" id="{53A4C718-B9E2-07DB-6C32-1EC804555368}"/>
              </a:ext>
            </a:extLst>
          </p:cNvPr>
          <p:cNvSpPr txBox="1"/>
          <p:nvPr/>
        </p:nvSpPr>
        <p:spPr>
          <a:xfrm>
            <a:off x="445864" y="5442845"/>
            <a:ext cx="8701914" cy="246221"/>
          </a:xfrm>
          <a:prstGeom prst="rect">
            <a:avLst/>
          </a:prstGeom>
          <a:noFill/>
        </p:spPr>
        <p:txBody>
          <a:bodyPr wrap="square">
            <a:spAutoFit/>
          </a:bodyPr>
          <a:lstStyle/>
          <a:p>
            <a:r>
              <a:rPr lang="fr-FR" sz="1000" dirty="0"/>
              <a:t>*</a:t>
            </a:r>
            <a:r>
              <a:rPr lang="fr-FR" sz="1000" dirty="0" err="1"/>
              <a:t>Other</a:t>
            </a:r>
            <a:r>
              <a:rPr lang="fr-FR" sz="1000" dirty="0"/>
              <a:t> EDI </a:t>
            </a:r>
            <a:r>
              <a:rPr lang="fr-FR" sz="1000" dirty="0" err="1"/>
              <a:t>processes</a:t>
            </a:r>
            <a:r>
              <a:rPr lang="fr-FR" sz="1000" dirty="0"/>
              <a:t> messages </a:t>
            </a:r>
            <a:r>
              <a:rPr lang="fr-FR" sz="1000" dirty="0" err="1"/>
              <a:t>could</a:t>
            </a:r>
            <a:r>
              <a:rPr lang="fr-FR" sz="1000" dirty="0"/>
              <a:t> </a:t>
            </a:r>
            <a:r>
              <a:rPr lang="fr-FR" sz="1000" dirty="0" err="1"/>
              <a:t>be</a:t>
            </a:r>
            <a:r>
              <a:rPr lang="fr-FR" sz="1000" dirty="0"/>
              <a:t> </a:t>
            </a:r>
            <a:r>
              <a:rPr lang="fr-FR" sz="1000" dirty="0" err="1"/>
              <a:t>used</a:t>
            </a:r>
            <a:r>
              <a:rPr lang="fr-FR" sz="1000" dirty="0"/>
              <a:t> to </a:t>
            </a:r>
            <a:r>
              <a:rPr lang="fr-FR" sz="1000" dirty="0" err="1"/>
              <a:t>complete</a:t>
            </a:r>
            <a:r>
              <a:rPr lang="fr-FR" sz="1000" dirty="0"/>
              <a:t> </a:t>
            </a:r>
            <a:r>
              <a:rPr lang="fr-FR" sz="1000" dirty="0" err="1"/>
              <a:t>this</a:t>
            </a:r>
            <a:r>
              <a:rPr lang="fr-FR" sz="1000" dirty="0"/>
              <a:t> process. This </a:t>
            </a:r>
            <a:r>
              <a:rPr lang="fr-FR" sz="1000" dirty="0" err="1"/>
              <a:t>is</a:t>
            </a:r>
            <a:r>
              <a:rPr lang="fr-FR" sz="1000" dirty="0"/>
              <a:t> a </a:t>
            </a:r>
            <a:r>
              <a:rPr lang="fr-FR" sz="1000" dirty="0" err="1"/>
              <a:t>simplified</a:t>
            </a:r>
            <a:r>
              <a:rPr lang="fr-FR" sz="1000" dirty="0"/>
              <a:t> flow.</a:t>
            </a:r>
          </a:p>
        </p:txBody>
      </p:sp>
      <p:sp>
        <p:nvSpPr>
          <p:cNvPr id="3" name="TextBox 2">
            <a:extLst>
              <a:ext uri="{FF2B5EF4-FFF2-40B4-BE49-F238E27FC236}">
                <a16:creationId xmlns:a16="http://schemas.microsoft.com/office/drawing/2014/main" id="{A65233E9-61A0-5259-79B2-1543839C204A}"/>
              </a:ext>
            </a:extLst>
          </p:cNvPr>
          <p:cNvSpPr txBox="1"/>
          <p:nvPr/>
        </p:nvSpPr>
        <p:spPr>
          <a:xfrm>
            <a:off x="4622250" y="1371648"/>
            <a:ext cx="3298157" cy="369332"/>
          </a:xfrm>
          <a:prstGeom prst="rect">
            <a:avLst/>
          </a:prstGeom>
          <a:noFill/>
        </p:spPr>
        <p:txBody>
          <a:bodyPr wrap="square" rtlCol="0">
            <a:spAutoFit/>
          </a:bodyPr>
          <a:lstStyle/>
          <a:p>
            <a:r>
              <a:rPr lang="en-GB" dirty="0"/>
              <a:t>EDI messaging*</a:t>
            </a:r>
          </a:p>
        </p:txBody>
      </p:sp>
      <p:grpSp>
        <p:nvGrpSpPr>
          <p:cNvPr id="56" name="Groupe 55">
            <a:extLst>
              <a:ext uri="{FF2B5EF4-FFF2-40B4-BE49-F238E27FC236}">
                <a16:creationId xmlns:a16="http://schemas.microsoft.com/office/drawing/2014/main" id="{3E2A24E6-ECD1-74FC-B881-B6A03C7E0787}"/>
              </a:ext>
            </a:extLst>
          </p:cNvPr>
          <p:cNvGrpSpPr/>
          <p:nvPr/>
        </p:nvGrpSpPr>
        <p:grpSpPr>
          <a:xfrm>
            <a:off x="2117435" y="1741334"/>
            <a:ext cx="2195616" cy="1166223"/>
            <a:chOff x="1375577" y="1741334"/>
            <a:chExt cx="2195616" cy="1166223"/>
          </a:xfrm>
        </p:grpSpPr>
        <p:sp>
          <p:nvSpPr>
            <p:cNvPr id="13" name="Flèche vers la droite 12">
              <a:extLst>
                <a:ext uri="{FF2B5EF4-FFF2-40B4-BE49-F238E27FC236}">
                  <a16:creationId xmlns:a16="http://schemas.microsoft.com/office/drawing/2014/main" id="{66CC03C4-E7DC-533A-4FA8-60A25B6B23F4}"/>
                </a:ext>
              </a:extLst>
            </p:cNvPr>
            <p:cNvSpPr/>
            <p:nvPr/>
          </p:nvSpPr>
          <p:spPr>
            <a:xfrm>
              <a:off x="1402854" y="1741334"/>
              <a:ext cx="2168339" cy="1166223"/>
            </a:xfrm>
            <a:prstGeom prst="rightArrow">
              <a:avLst>
                <a:gd name="adj1" fmla="val 100000"/>
                <a:gd name="adj2" fmla="val 35024"/>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15" name="ZoneTexte 14">
              <a:extLst>
                <a:ext uri="{FF2B5EF4-FFF2-40B4-BE49-F238E27FC236}">
                  <a16:creationId xmlns:a16="http://schemas.microsoft.com/office/drawing/2014/main" id="{53118A15-23EB-8A0F-628C-C98B94AB8F4A}"/>
                </a:ext>
              </a:extLst>
            </p:cNvPr>
            <p:cNvSpPr txBox="1"/>
            <p:nvPr/>
          </p:nvSpPr>
          <p:spPr>
            <a:xfrm>
              <a:off x="1375577" y="2609754"/>
              <a:ext cx="1885231" cy="228544"/>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Order Advice</a:t>
              </a:r>
            </a:p>
          </p:txBody>
        </p:sp>
        <p:pic>
          <p:nvPicPr>
            <p:cNvPr id="53" name="Image 52">
              <a:extLst>
                <a:ext uri="{FF2B5EF4-FFF2-40B4-BE49-F238E27FC236}">
                  <a16:creationId xmlns:a16="http://schemas.microsoft.com/office/drawing/2014/main" id="{371F6519-27D1-F2C6-176E-3B5BEB12F03B}"/>
                </a:ext>
              </a:extLst>
            </p:cNvPr>
            <p:cNvPicPr>
              <a:picLocks noChangeAspect="1"/>
            </p:cNvPicPr>
            <p:nvPr/>
          </p:nvPicPr>
          <p:blipFill>
            <a:blip r:embed="rId4"/>
            <a:srcRect/>
            <a:stretch/>
          </p:blipFill>
          <p:spPr>
            <a:xfrm>
              <a:off x="1919536" y="1889967"/>
              <a:ext cx="789883" cy="576048"/>
            </a:xfrm>
            <a:prstGeom prst="rect">
              <a:avLst/>
            </a:prstGeom>
          </p:spPr>
        </p:pic>
        <p:pic>
          <p:nvPicPr>
            <p:cNvPr id="30" name="Image 29" descr="Une image contenant logo, capture d’écran, symbole, Bleu électrique&#10;&#10;Description générée automatiquement">
              <a:extLst>
                <a:ext uri="{FF2B5EF4-FFF2-40B4-BE49-F238E27FC236}">
                  <a16:creationId xmlns:a16="http://schemas.microsoft.com/office/drawing/2014/main" id="{E43CF02C-0F50-D156-526D-C51A6DC79FE4}"/>
                </a:ext>
              </a:extLst>
            </p:cNvPr>
            <p:cNvPicPr>
              <a:picLocks noChangeAspect="1"/>
            </p:cNvPicPr>
            <p:nvPr/>
          </p:nvPicPr>
          <p:blipFill>
            <a:blip r:embed="rId5"/>
            <a:stretch>
              <a:fillRect/>
            </a:stretch>
          </p:blipFill>
          <p:spPr>
            <a:xfrm>
              <a:off x="2071986" y="1778037"/>
              <a:ext cx="481011" cy="731972"/>
            </a:xfrm>
            <a:prstGeom prst="rect">
              <a:avLst/>
            </a:prstGeom>
          </p:spPr>
        </p:pic>
      </p:grpSp>
      <p:grpSp>
        <p:nvGrpSpPr>
          <p:cNvPr id="5" name="Groupe 4">
            <a:extLst>
              <a:ext uri="{FF2B5EF4-FFF2-40B4-BE49-F238E27FC236}">
                <a16:creationId xmlns:a16="http://schemas.microsoft.com/office/drawing/2014/main" id="{94D6AF01-3FC9-FF0D-D920-435818FADF70}"/>
              </a:ext>
            </a:extLst>
          </p:cNvPr>
          <p:cNvGrpSpPr/>
          <p:nvPr/>
        </p:nvGrpSpPr>
        <p:grpSpPr>
          <a:xfrm>
            <a:off x="1565485" y="3322230"/>
            <a:ext cx="1316614" cy="1302288"/>
            <a:chOff x="1654470" y="2026168"/>
            <a:chExt cx="1316614" cy="1302288"/>
          </a:xfrm>
        </p:grpSpPr>
        <p:sp>
          <p:nvSpPr>
            <p:cNvPr id="8" name="ZoneTexte 7">
              <a:extLst>
                <a:ext uri="{FF2B5EF4-FFF2-40B4-BE49-F238E27FC236}">
                  <a16:creationId xmlns:a16="http://schemas.microsoft.com/office/drawing/2014/main" id="{AC452E5B-A214-6E01-6B32-011789FD81CE}"/>
                </a:ext>
              </a:extLst>
            </p:cNvPr>
            <p:cNvSpPr txBox="1"/>
            <p:nvPr/>
          </p:nvSpPr>
          <p:spPr>
            <a:xfrm>
              <a:off x="1654470" y="2928346"/>
              <a:ext cx="1316614" cy="400110"/>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Request for goods </a:t>
              </a:r>
            </a:p>
          </p:txBody>
        </p:sp>
        <p:pic>
          <p:nvPicPr>
            <p:cNvPr id="22" name="Image 21">
              <a:extLst>
                <a:ext uri="{FF2B5EF4-FFF2-40B4-BE49-F238E27FC236}">
                  <a16:creationId xmlns:a16="http://schemas.microsoft.com/office/drawing/2014/main" id="{79EA5761-2816-1EC3-83A1-CE24F9B93D7B}"/>
                </a:ext>
              </a:extLst>
            </p:cNvPr>
            <p:cNvPicPr>
              <a:picLocks noChangeAspect="1"/>
            </p:cNvPicPr>
            <p:nvPr/>
          </p:nvPicPr>
          <p:blipFill>
            <a:blip r:embed="rId6"/>
            <a:srcRect/>
            <a:stretch/>
          </p:blipFill>
          <p:spPr>
            <a:xfrm>
              <a:off x="1968141" y="2236501"/>
              <a:ext cx="701278" cy="524289"/>
            </a:xfrm>
            <a:prstGeom prst="rect">
              <a:avLst/>
            </a:prstGeom>
          </p:spPr>
        </p:pic>
        <p:pic>
          <p:nvPicPr>
            <p:cNvPr id="26" name="Image 25" descr="Une image contenant symbole, logo, Graphique, cercle&#10;&#10;Description générée automatiquement">
              <a:extLst>
                <a:ext uri="{FF2B5EF4-FFF2-40B4-BE49-F238E27FC236}">
                  <a16:creationId xmlns:a16="http://schemas.microsoft.com/office/drawing/2014/main" id="{649D6F27-BED4-1ADB-93ED-A31BE1666D3F}"/>
                </a:ext>
              </a:extLst>
            </p:cNvPr>
            <p:cNvPicPr>
              <a:picLocks noChangeAspect="1"/>
            </p:cNvPicPr>
            <p:nvPr/>
          </p:nvPicPr>
          <p:blipFill>
            <a:blip r:embed="rId3"/>
            <a:stretch>
              <a:fillRect/>
            </a:stretch>
          </p:blipFill>
          <p:spPr>
            <a:xfrm>
              <a:off x="2225787" y="2026168"/>
              <a:ext cx="299738" cy="299738"/>
            </a:xfrm>
            <a:prstGeom prst="rect">
              <a:avLst/>
            </a:prstGeom>
          </p:spPr>
        </p:pic>
      </p:grpSp>
    </p:spTree>
    <p:extLst>
      <p:ext uri="{BB962C8B-B14F-4D97-AF65-F5344CB8AC3E}">
        <p14:creationId xmlns:p14="http://schemas.microsoft.com/office/powerpoint/2010/main" val="487861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lèche vers la droite 6">
            <a:extLst>
              <a:ext uri="{FF2B5EF4-FFF2-40B4-BE49-F238E27FC236}">
                <a16:creationId xmlns:a16="http://schemas.microsoft.com/office/drawing/2014/main" id="{83A489D2-69ED-63E7-9BE4-7DBEFFE01F39}"/>
              </a:ext>
            </a:extLst>
          </p:cNvPr>
          <p:cNvSpPr/>
          <p:nvPr/>
        </p:nvSpPr>
        <p:spPr>
          <a:xfrm>
            <a:off x="1018007" y="3406905"/>
            <a:ext cx="8808854" cy="460970"/>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19" name="Groupe 18">
            <a:extLst>
              <a:ext uri="{FF2B5EF4-FFF2-40B4-BE49-F238E27FC236}">
                <a16:creationId xmlns:a16="http://schemas.microsoft.com/office/drawing/2014/main" id="{E9234F3E-8F8D-7D9D-6CE8-86397FF47AEC}"/>
              </a:ext>
            </a:extLst>
          </p:cNvPr>
          <p:cNvGrpSpPr/>
          <p:nvPr/>
        </p:nvGrpSpPr>
        <p:grpSpPr>
          <a:xfrm>
            <a:off x="2724133" y="3417507"/>
            <a:ext cx="2031049" cy="1249152"/>
            <a:chOff x="3061536" y="1835259"/>
            <a:chExt cx="2031049" cy="1249152"/>
          </a:xfrm>
        </p:grpSpPr>
        <p:sp>
          <p:nvSpPr>
            <p:cNvPr id="20" name="ZoneTexte 19">
              <a:extLst>
                <a:ext uri="{FF2B5EF4-FFF2-40B4-BE49-F238E27FC236}">
                  <a16:creationId xmlns:a16="http://schemas.microsoft.com/office/drawing/2014/main" id="{9E25D1FE-45DC-3066-1E5F-C64C978CB4EE}"/>
                </a:ext>
              </a:extLst>
            </p:cNvPr>
            <p:cNvSpPr txBox="1"/>
            <p:nvPr/>
          </p:nvSpPr>
          <p:spPr>
            <a:xfrm>
              <a:off x="3061536" y="2838190"/>
              <a:ext cx="2031049" cy="246221"/>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Receipt of physical goods</a:t>
              </a:r>
            </a:p>
          </p:txBody>
        </p:sp>
        <p:grpSp>
          <p:nvGrpSpPr>
            <p:cNvPr id="21" name="Groupe 20">
              <a:extLst>
                <a:ext uri="{FF2B5EF4-FFF2-40B4-BE49-F238E27FC236}">
                  <a16:creationId xmlns:a16="http://schemas.microsoft.com/office/drawing/2014/main" id="{8903F13B-C1D6-F73A-2BD2-7D8E5915CF4F}"/>
                </a:ext>
              </a:extLst>
            </p:cNvPr>
            <p:cNvGrpSpPr/>
            <p:nvPr/>
          </p:nvGrpSpPr>
          <p:grpSpPr>
            <a:xfrm>
              <a:off x="3460997" y="1835259"/>
              <a:ext cx="1252400" cy="710894"/>
              <a:chOff x="3347639" y="3011424"/>
              <a:chExt cx="1663273" cy="944117"/>
            </a:xfrm>
          </p:grpSpPr>
          <p:pic>
            <p:nvPicPr>
              <p:cNvPr id="24" name="Image 23">
                <a:extLst>
                  <a:ext uri="{FF2B5EF4-FFF2-40B4-BE49-F238E27FC236}">
                    <a16:creationId xmlns:a16="http://schemas.microsoft.com/office/drawing/2014/main" id="{6758E0D4-1089-DEA0-35AB-93B69AA4E434}"/>
                  </a:ext>
                </a:extLst>
              </p:cNvPr>
              <p:cNvPicPr>
                <a:picLocks noChangeAspect="1"/>
              </p:cNvPicPr>
              <p:nvPr/>
            </p:nvPicPr>
            <p:blipFill>
              <a:blip r:embed="rId2"/>
              <a:stretch>
                <a:fillRect/>
              </a:stretch>
            </p:blipFill>
            <p:spPr>
              <a:xfrm>
                <a:off x="3956708" y="3021326"/>
                <a:ext cx="813005" cy="826708"/>
              </a:xfrm>
              <a:prstGeom prst="rect">
                <a:avLst/>
              </a:prstGeom>
            </p:spPr>
          </p:pic>
          <p:pic>
            <p:nvPicPr>
              <p:cNvPr id="25" name="Image 24" descr="Une image contenant texte&#10;&#10;Description générée automatiquement">
                <a:extLst>
                  <a:ext uri="{FF2B5EF4-FFF2-40B4-BE49-F238E27FC236}">
                    <a16:creationId xmlns:a16="http://schemas.microsoft.com/office/drawing/2014/main" id="{F3DE2738-6358-594D-C364-64ED8EB9A1EE}"/>
                  </a:ext>
                </a:extLst>
              </p:cNvPr>
              <p:cNvPicPr>
                <a:picLocks noChangeAspect="1"/>
              </p:cNvPicPr>
              <p:nvPr/>
            </p:nvPicPr>
            <p:blipFill>
              <a:blip r:embed="rId3"/>
              <a:stretch>
                <a:fillRect/>
              </a:stretch>
            </p:blipFill>
            <p:spPr>
              <a:xfrm>
                <a:off x="3347639" y="3011424"/>
                <a:ext cx="1063596" cy="852198"/>
              </a:xfrm>
              <a:prstGeom prst="rect">
                <a:avLst/>
              </a:prstGeom>
            </p:spPr>
          </p:pic>
          <p:pic>
            <p:nvPicPr>
              <p:cNvPr id="27" name="Image 26" descr="Une image contenant Graphique, Caractère coloré, symbole, graphisme&#10;&#10;Description générée automatiquement">
                <a:extLst>
                  <a:ext uri="{FF2B5EF4-FFF2-40B4-BE49-F238E27FC236}">
                    <a16:creationId xmlns:a16="http://schemas.microsoft.com/office/drawing/2014/main" id="{35EDA905-C30A-00CB-37B3-5058D7369B8D}"/>
                  </a:ext>
                </a:extLst>
              </p:cNvPr>
              <p:cNvPicPr>
                <a:picLocks noChangeAspect="1"/>
              </p:cNvPicPr>
              <p:nvPr/>
            </p:nvPicPr>
            <p:blipFill>
              <a:blip r:embed="rId4"/>
              <a:stretch>
                <a:fillRect/>
              </a:stretch>
            </p:blipFill>
            <p:spPr>
              <a:xfrm>
                <a:off x="4403090" y="3519846"/>
                <a:ext cx="607822" cy="435695"/>
              </a:xfrm>
              <a:prstGeom prst="rect">
                <a:avLst/>
              </a:prstGeom>
            </p:spPr>
          </p:pic>
        </p:grpSp>
        <p:sp>
          <p:nvSpPr>
            <p:cNvPr id="23" name="ZoneTexte 22">
              <a:extLst>
                <a:ext uri="{FF2B5EF4-FFF2-40B4-BE49-F238E27FC236}">
                  <a16:creationId xmlns:a16="http://schemas.microsoft.com/office/drawing/2014/main" id="{80C3B738-4215-E330-88CE-5340C31DB072}"/>
                </a:ext>
              </a:extLst>
            </p:cNvPr>
            <p:cNvSpPr txBox="1"/>
            <p:nvPr/>
          </p:nvSpPr>
          <p:spPr>
            <a:xfrm>
              <a:off x="3325906" y="2602454"/>
              <a:ext cx="1510590"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GTIN/GLN/SSCC</a:t>
              </a:r>
            </a:p>
          </p:txBody>
        </p:sp>
      </p:grpSp>
      <p:grpSp>
        <p:nvGrpSpPr>
          <p:cNvPr id="72" name="Groupe 71">
            <a:extLst>
              <a:ext uri="{FF2B5EF4-FFF2-40B4-BE49-F238E27FC236}">
                <a16:creationId xmlns:a16="http://schemas.microsoft.com/office/drawing/2014/main" id="{4AA17668-87C7-3E31-BB34-60E7432F7BA8}"/>
              </a:ext>
            </a:extLst>
          </p:cNvPr>
          <p:cNvGrpSpPr/>
          <p:nvPr/>
        </p:nvGrpSpPr>
        <p:grpSpPr>
          <a:xfrm>
            <a:off x="139849" y="1063871"/>
            <a:ext cx="11908716" cy="4199164"/>
            <a:chOff x="2520081" y="1008030"/>
            <a:chExt cx="11908716" cy="4199164"/>
          </a:xfrm>
        </p:grpSpPr>
        <p:sp>
          <p:nvSpPr>
            <p:cNvPr id="73" name="Rectangle 72">
              <a:extLst>
                <a:ext uri="{FF2B5EF4-FFF2-40B4-BE49-F238E27FC236}">
                  <a16:creationId xmlns:a16="http://schemas.microsoft.com/office/drawing/2014/main" id="{F7FA3E9D-3D1F-C354-B6B5-85FC4757EFAA}"/>
                </a:ext>
              </a:extLst>
            </p:cNvPr>
            <p:cNvSpPr/>
            <p:nvPr/>
          </p:nvSpPr>
          <p:spPr>
            <a:xfrm>
              <a:off x="2520081" y="1214351"/>
              <a:ext cx="11908716" cy="3992843"/>
            </a:xfrm>
            <a:prstGeom prst="rect">
              <a:avLst/>
            </a:prstGeom>
            <a:noFill/>
            <a:ln w="50800">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b="1" dirty="0"/>
            </a:p>
          </p:txBody>
        </p:sp>
        <p:sp>
          <p:nvSpPr>
            <p:cNvPr id="74" name="ZoneTexte 73">
              <a:extLst>
                <a:ext uri="{FF2B5EF4-FFF2-40B4-BE49-F238E27FC236}">
                  <a16:creationId xmlns:a16="http://schemas.microsoft.com/office/drawing/2014/main" id="{8A8E62F0-E604-E8E0-9782-540FD4B370F3}"/>
                </a:ext>
              </a:extLst>
            </p:cNvPr>
            <p:cNvSpPr txBox="1"/>
            <p:nvPr/>
          </p:nvSpPr>
          <p:spPr>
            <a:xfrm>
              <a:off x="2989500" y="1008030"/>
              <a:ext cx="2194619" cy="307777"/>
            </a:xfrm>
            <a:prstGeom prst="rect">
              <a:avLst/>
            </a:prstGeom>
            <a:solidFill>
              <a:schemeClr val="accent6">
                <a:lumMod val="90000"/>
              </a:schemeClr>
            </a:solidFill>
          </p:spPr>
          <p:txBody>
            <a:bodyPr wrap="square">
              <a:spAutoFit/>
            </a:bodyPr>
            <a:lstStyle/>
            <a:p>
              <a:r>
                <a:rPr lang="es-ES" sz="1400" b="1" dirty="0">
                  <a:solidFill>
                    <a:schemeClr val="bg1"/>
                  </a:solidFill>
                </a:rPr>
                <a:t>Hospital </a:t>
              </a:r>
              <a:r>
                <a:rPr lang="es-ES" sz="1400" b="1" dirty="0" err="1">
                  <a:solidFill>
                    <a:schemeClr val="bg1"/>
                  </a:solidFill>
                </a:rPr>
                <a:t>Warehouse</a:t>
              </a:r>
              <a:endParaRPr lang="es-ES" sz="1400" b="1" dirty="0">
                <a:solidFill>
                  <a:schemeClr val="bg1"/>
                </a:solidFill>
              </a:endParaRPr>
            </a:p>
          </p:txBody>
        </p:sp>
      </p:grpSp>
      <p:sp>
        <p:nvSpPr>
          <p:cNvPr id="2" name="Titre 1">
            <a:extLst>
              <a:ext uri="{FF2B5EF4-FFF2-40B4-BE49-F238E27FC236}">
                <a16:creationId xmlns:a16="http://schemas.microsoft.com/office/drawing/2014/main" id="{E56A2D8C-166E-2006-1CF1-3AE1501D17A0}"/>
              </a:ext>
            </a:extLst>
          </p:cNvPr>
          <p:cNvSpPr>
            <a:spLocks noGrp="1"/>
          </p:cNvSpPr>
          <p:nvPr>
            <p:ph type="title"/>
          </p:nvPr>
        </p:nvSpPr>
        <p:spPr>
          <a:xfrm>
            <a:off x="838200" y="365126"/>
            <a:ext cx="6756206" cy="521353"/>
          </a:xfrm>
        </p:spPr>
        <p:txBody>
          <a:bodyPr>
            <a:normAutofit fontScale="90000"/>
          </a:bodyPr>
          <a:lstStyle/>
          <a:p>
            <a:r>
              <a:rPr lang="fr-FR" dirty="0" err="1"/>
              <a:t>Where</a:t>
            </a:r>
            <a:r>
              <a:rPr lang="fr-FR" dirty="0"/>
              <a:t> the standards fit in the process </a:t>
            </a:r>
            <a:r>
              <a:rPr lang="fr-FR" dirty="0" err="1"/>
              <a:t>map</a:t>
            </a:r>
            <a:r>
              <a:rPr lang="fr-FR" dirty="0"/>
              <a:t>?</a:t>
            </a:r>
          </a:p>
        </p:txBody>
      </p:sp>
      <p:grpSp>
        <p:nvGrpSpPr>
          <p:cNvPr id="6" name="Groupe 5">
            <a:extLst>
              <a:ext uri="{FF2B5EF4-FFF2-40B4-BE49-F238E27FC236}">
                <a16:creationId xmlns:a16="http://schemas.microsoft.com/office/drawing/2014/main" id="{B28DF6D7-DA20-5AF5-FCE9-7DCA4EB61D42}"/>
              </a:ext>
            </a:extLst>
          </p:cNvPr>
          <p:cNvGrpSpPr/>
          <p:nvPr/>
        </p:nvGrpSpPr>
        <p:grpSpPr>
          <a:xfrm>
            <a:off x="265184" y="3322230"/>
            <a:ext cx="1421160" cy="1610064"/>
            <a:chOff x="1654470" y="2026168"/>
            <a:chExt cx="1421160" cy="1610064"/>
          </a:xfrm>
        </p:grpSpPr>
        <p:sp>
          <p:nvSpPr>
            <p:cNvPr id="10" name="ZoneTexte 9">
              <a:extLst>
                <a:ext uri="{FF2B5EF4-FFF2-40B4-BE49-F238E27FC236}">
                  <a16:creationId xmlns:a16="http://schemas.microsoft.com/office/drawing/2014/main" id="{2C50F38C-B07F-084D-EA6D-453DA4F0E2E1}"/>
                </a:ext>
              </a:extLst>
            </p:cNvPr>
            <p:cNvSpPr txBox="1"/>
            <p:nvPr/>
          </p:nvSpPr>
          <p:spPr>
            <a:xfrm>
              <a:off x="1654470" y="2928346"/>
              <a:ext cx="1421160" cy="707886"/>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Request for appointment of the supplier/logistic operator</a:t>
              </a:r>
            </a:p>
          </p:txBody>
        </p:sp>
        <p:pic>
          <p:nvPicPr>
            <p:cNvPr id="16" name="Image 15" descr="Une image contenant capture d’écran, Graphique, cercle, conception&#10;&#10;Description générée automatiquement">
              <a:extLst>
                <a:ext uri="{FF2B5EF4-FFF2-40B4-BE49-F238E27FC236}">
                  <a16:creationId xmlns:a16="http://schemas.microsoft.com/office/drawing/2014/main" id="{92FB4C2D-DE80-527F-C248-9E133BBAD612}"/>
                </a:ext>
              </a:extLst>
            </p:cNvPr>
            <p:cNvPicPr>
              <a:picLocks noChangeAspect="1"/>
            </p:cNvPicPr>
            <p:nvPr/>
          </p:nvPicPr>
          <p:blipFill>
            <a:blip r:embed="rId5"/>
            <a:stretch>
              <a:fillRect/>
            </a:stretch>
          </p:blipFill>
          <p:spPr>
            <a:xfrm>
              <a:off x="1897645" y="2172020"/>
              <a:ext cx="974436" cy="524289"/>
            </a:xfrm>
            <a:prstGeom prst="rect">
              <a:avLst/>
            </a:prstGeom>
          </p:spPr>
        </p:pic>
        <p:pic>
          <p:nvPicPr>
            <p:cNvPr id="18" name="Image 17" descr="Une image contenant symbole, logo, Graphique, cercle&#10;&#10;Description générée automatiquement">
              <a:extLst>
                <a:ext uri="{FF2B5EF4-FFF2-40B4-BE49-F238E27FC236}">
                  <a16:creationId xmlns:a16="http://schemas.microsoft.com/office/drawing/2014/main" id="{B43CC6F8-8C0D-58D3-3EBB-697843D1A1C9}"/>
                </a:ext>
              </a:extLst>
            </p:cNvPr>
            <p:cNvPicPr>
              <a:picLocks noChangeAspect="1"/>
            </p:cNvPicPr>
            <p:nvPr/>
          </p:nvPicPr>
          <p:blipFill>
            <a:blip r:embed="rId6"/>
            <a:stretch>
              <a:fillRect/>
            </a:stretch>
          </p:blipFill>
          <p:spPr>
            <a:xfrm>
              <a:off x="2225787" y="2026168"/>
              <a:ext cx="299738" cy="299738"/>
            </a:xfrm>
            <a:prstGeom prst="rect">
              <a:avLst/>
            </a:prstGeom>
          </p:spPr>
        </p:pic>
      </p:grpSp>
      <p:sp>
        <p:nvSpPr>
          <p:cNvPr id="4" name="ZoneTexte 3">
            <a:extLst>
              <a:ext uri="{FF2B5EF4-FFF2-40B4-BE49-F238E27FC236}">
                <a16:creationId xmlns:a16="http://schemas.microsoft.com/office/drawing/2014/main" id="{53A4C718-B9E2-07DB-6C32-1EC804555368}"/>
              </a:ext>
            </a:extLst>
          </p:cNvPr>
          <p:cNvSpPr txBox="1"/>
          <p:nvPr/>
        </p:nvSpPr>
        <p:spPr>
          <a:xfrm>
            <a:off x="445864" y="5442845"/>
            <a:ext cx="8701914" cy="246221"/>
          </a:xfrm>
          <a:prstGeom prst="rect">
            <a:avLst/>
          </a:prstGeom>
          <a:noFill/>
        </p:spPr>
        <p:txBody>
          <a:bodyPr wrap="square">
            <a:spAutoFit/>
          </a:bodyPr>
          <a:lstStyle/>
          <a:p>
            <a:r>
              <a:rPr lang="fr-FR" sz="1000" dirty="0"/>
              <a:t>*</a:t>
            </a:r>
            <a:r>
              <a:rPr lang="fr-FR" sz="1000" dirty="0" err="1"/>
              <a:t>Other</a:t>
            </a:r>
            <a:r>
              <a:rPr lang="fr-FR" sz="1000" dirty="0"/>
              <a:t> EDI </a:t>
            </a:r>
            <a:r>
              <a:rPr lang="fr-FR" sz="1000" dirty="0" err="1"/>
              <a:t>processes</a:t>
            </a:r>
            <a:r>
              <a:rPr lang="fr-FR" sz="1000" dirty="0"/>
              <a:t> messages </a:t>
            </a:r>
            <a:r>
              <a:rPr lang="fr-FR" sz="1000" dirty="0" err="1"/>
              <a:t>could</a:t>
            </a:r>
            <a:r>
              <a:rPr lang="fr-FR" sz="1000" dirty="0"/>
              <a:t> </a:t>
            </a:r>
            <a:r>
              <a:rPr lang="fr-FR" sz="1000" dirty="0" err="1"/>
              <a:t>be</a:t>
            </a:r>
            <a:r>
              <a:rPr lang="fr-FR" sz="1000" dirty="0"/>
              <a:t> </a:t>
            </a:r>
            <a:r>
              <a:rPr lang="fr-FR" sz="1000" dirty="0" err="1"/>
              <a:t>used</a:t>
            </a:r>
            <a:r>
              <a:rPr lang="fr-FR" sz="1000" dirty="0"/>
              <a:t> to </a:t>
            </a:r>
            <a:r>
              <a:rPr lang="fr-FR" sz="1000" dirty="0" err="1"/>
              <a:t>complete</a:t>
            </a:r>
            <a:r>
              <a:rPr lang="fr-FR" sz="1000" dirty="0"/>
              <a:t> </a:t>
            </a:r>
            <a:r>
              <a:rPr lang="fr-FR" sz="1000" dirty="0" err="1"/>
              <a:t>this</a:t>
            </a:r>
            <a:r>
              <a:rPr lang="fr-FR" sz="1000" dirty="0"/>
              <a:t> process. This </a:t>
            </a:r>
            <a:r>
              <a:rPr lang="fr-FR" sz="1000" dirty="0" err="1"/>
              <a:t>is</a:t>
            </a:r>
            <a:r>
              <a:rPr lang="fr-FR" sz="1000" dirty="0"/>
              <a:t> a </a:t>
            </a:r>
            <a:r>
              <a:rPr lang="fr-FR" sz="1000" dirty="0" err="1"/>
              <a:t>simplified</a:t>
            </a:r>
            <a:r>
              <a:rPr lang="fr-FR" sz="1000" dirty="0"/>
              <a:t> flow.</a:t>
            </a:r>
          </a:p>
        </p:txBody>
      </p:sp>
      <p:sp>
        <p:nvSpPr>
          <p:cNvPr id="3" name="TextBox 2">
            <a:extLst>
              <a:ext uri="{FF2B5EF4-FFF2-40B4-BE49-F238E27FC236}">
                <a16:creationId xmlns:a16="http://schemas.microsoft.com/office/drawing/2014/main" id="{A65233E9-61A0-5259-79B2-1543839C204A}"/>
              </a:ext>
            </a:extLst>
          </p:cNvPr>
          <p:cNvSpPr txBox="1"/>
          <p:nvPr/>
        </p:nvSpPr>
        <p:spPr>
          <a:xfrm>
            <a:off x="4622250" y="1371648"/>
            <a:ext cx="3298157" cy="369332"/>
          </a:xfrm>
          <a:prstGeom prst="rect">
            <a:avLst/>
          </a:prstGeom>
          <a:noFill/>
        </p:spPr>
        <p:txBody>
          <a:bodyPr wrap="square" rtlCol="0">
            <a:spAutoFit/>
          </a:bodyPr>
          <a:lstStyle/>
          <a:p>
            <a:r>
              <a:rPr lang="en-GB" dirty="0"/>
              <a:t>EDI messaging*</a:t>
            </a:r>
          </a:p>
        </p:txBody>
      </p:sp>
      <p:grpSp>
        <p:nvGrpSpPr>
          <p:cNvPr id="56" name="Groupe 55">
            <a:extLst>
              <a:ext uri="{FF2B5EF4-FFF2-40B4-BE49-F238E27FC236}">
                <a16:creationId xmlns:a16="http://schemas.microsoft.com/office/drawing/2014/main" id="{3E2A24E6-ECD1-74FC-B881-B6A03C7E0787}"/>
              </a:ext>
            </a:extLst>
          </p:cNvPr>
          <p:cNvGrpSpPr/>
          <p:nvPr/>
        </p:nvGrpSpPr>
        <p:grpSpPr>
          <a:xfrm>
            <a:off x="2117435" y="1741334"/>
            <a:ext cx="2195616" cy="1166223"/>
            <a:chOff x="1375577" y="1741334"/>
            <a:chExt cx="2195616" cy="1166223"/>
          </a:xfrm>
        </p:grpSpPr>
        <p:sp>
          <p:nvSpPr>
            <p:cNvPr id="13" name="Flèche vers la droite 12">
              <a:extLst>
                <a:ext uri="{FF2B5EF4-FFF2-40B4-BE49-F238E27FC236}">
                  <a16:creationId xmlns:a16="http://schemas.microsoft.com/office/drawing/2014/main" id="{66CC03C4-E7DC-533A-4FA8-60A25B6B23F4}"/>
                </a:ext>
              </a:extLst>
            </p:cNvPr>
            <p:cNvSpPr/>
            <p:nvPr/>
          </p:nvSpPr>
          <p:spPr>
            <a:xfrm>
              <a:off x="1402854" y="1741334"/>
              <a:ext cx="2168339" cy="1166223"/>
            </a:xfrm>
            <a:prstGeom prst="rightArrow">
              <a:avLst>
                <a:gd name="adj1" fmla="val 100000"/>
                <a:gd name="adj2" fmla="val 35024"/>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15" name="ZoneTexte 14">
              <a:extLst>
                <a:ext uri="{FF2B5EF4-FFF2-40B4-BE49-F238E27FC236}">
                  <a16:creationId xmlns:a16="http://schemas.microsoft.com/office/drawing/2014/main" id="{53118A15-23EB-8A0F-628C-C98B94AB8F4A}"/>
                </a:ext>
              </a:extLst>
            </p:cNvPr>
            <p:cNvSpPr txBox="1"/>
            <p:nvPr/>
          </p:nvSpPr>
          <p:spPr>
            <a:xfrm>
              <a:off x="1375577" y="2609754"/>
              <a:ext cx="1885231" cy="228544"/>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Order Advice</a:t>
              </a:r>
            </a:p>
          </p:txBody>
        </p:sp>
        <p:pic>
          <p:nvPicPr>
            <p:cNvPr id="53" name="Image 52">
              <a:extLst>
                <a:ext uri="{FF2B5EF4-FFF2-40B4-BE49-F238E27FC236}">
                  <a16:creationId xmlns:a16="http://schemas.microsoft.com/office/drawing/2014/main" id="{371F6519-27D1-F2C6-176E-3B5BEB12F03B}"/>
                </a:ext>
              </a:extLst>
            </p:cNvPr>
            <p:cNvPicPr>
              <a:picLocks noChangeAspect="1"/>
            </p:cNvPicPr>
            <p:nvPr/>
          </p:nvPicPr>
          <p:blipFill>
            <a:blip r:embed="rId7"/>
            <a:srcRect/>
            <a:stretch/>
          </p:blipFill>
          <p:spPr>
            <a:xfrm>
              <a:off x="1919536" y="1889967"/>
              <a:ext cx="789883" cy="576048"/>
            </a:xfrm>
            <a:prstGeom prst="rect">
              <a:avLst/>
            </a:prstGeom>
          </p:spPr>
        </p:pic>
        <p:pic>
          <p:nvPicPr>
            <p:cNvPr id="30" name="Image 29" descr="Une image contenant logo, capture d’écran, symbole, Bleu électrique&#10;&#10;Description générée automatiquement">
              <a:extLst>
                <a:ext uri="{FF2B5EF4-FFF2-40B4-BE49-F238E27FC236}">
                  <a16:creationId xmlns:a16="http://schemas.microsoft.com/office/drawing/2014/main" id="{E43CF02C-0F50-D156-526D-C51A6DC79FE4}"/>
                </a:ext>
              </a:extLst>
            </p:cNvPr>
            <p:cNvPicPr>
              <a:picLocks noChangeAspect="1"/>
            </p:cNvPicPr>
            <p:nvPr/>
          </p:nvPicPr>
          <p:blipFill>
            <a:blip r:embed="rId8"/>
            <a:stretch>
              <a:fillRect/>
            </a:stretch>
          </p:blipFill>
          <p:spPr>
            <a:xfrm>
              <a:off x="2071986" y="1778037"/>
              <a:ext cx="481011" cy="731972"/>
            </a:xfrm>
            <a:prstGeom prst="rect">
              <a:avLst/>
            </a:prstGeom>
          </p:spPr>
        </p:pic>
      </p:grpSp>
      <p:grpSp>
        <p:nvGrpSpPr>
          <p:cNvPr id="5" name="Groupe 4">
            <a:extLst>
              <a:ext uri="{FF2B5EF4-FFF2-40B4-BE49-F238E27FC236}">
                <a16:creationId xmlns:a16="http://schemas.microsoft.com/office/drawing/2014/main" id="{94D6AF01-3FC9-FF0D-D920-435818FADF70}"/>
              </a:ext>
            </a:extLst>
          </p:cNvPr>
          <p:cNvGrpSpPr/>
          <p:nvPr/>
        </p:nvGrpSpPr>
        <p:grpSpPr>
          <a:xfrm>
            <a:off x="1565485" y="3322230"/>
            <a:ext cx="1316614" cy="1302288"/>
            <a:chOff x="1654470" y="2026168"/>
            <a:chExt cx="1316614" cy="1302288"/>
          </a:xfrm>
        </p:grpSpPr>
        <p:sp>
          <p:nvSpPr>
            <p:cNvPr id="8" name="ZoneTexte 7">
              <a:extLst>
                <a:ext uri="{FF2B5EF4-FFF2-40B4-BE49-F238E27FC236}">
                  <a16:creationId xmlns:a16="http://schemas.microsoft.com/office/drawing/2014/main" id="{AC452E5B-A214-6E01-6B32-011789FD81CE}"/>
                </a:ext>
              </a:extLst>
            </p:cNvPr>
            <p:cNvSpPr txBox="1"/>
            <p:nvPr/>
          </p:nvSpPr>
          <p:spPr>
            <a:xfrm>
              <a:off x="1654470" y="2928346"/>
              <a:ext cx="1316614" cy="400110"/>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Request for goods </a:t>
              </a:r>
            </a:p>
          </p:txBody>
        </p:sp>
        <p:pic>
          <p:nvPicPr>
            <p:cNvPr id="22" name="Image 21">
              <a:extLst>
                <a:ext uri="{FF2B5EF4-FFF2-40B4-BE49-F238E27FC236}">
                  <a16:creationId xmlns:a16="http://schemas.microsoft.com/office/drawing/2014/main" id="{79EA5761-2816-1EC3-83A1-CE24F9B93D7B}"/>
                </a:ext>
              </a:extLst>
            </p:cNvPr>
            <p:cNvPicPr>
              <a:picLocks noChangeAspect="1"/>
            </p:cNvPicPr>
            <p:nvPr/>
          </p:nvPicPr>
          <p:blipFill>
            <a:blip r:embed="rId9"/>
            <a:srcRect/>
            <a:stretch/>
          </p:blipFill>
          <p:spPr>
            <a:xfrm>
              <a:off x="1968141" y="2236501"/>
              <a:ext cx="701278" cy="524289"/>
            </a:xfrm>
            <a:prstGeom prst="rect">
              <a:avLst/>
            </a:prstGeom>
          </p:spPr>
        </p:pic>
        <p:pic>
          <p:nvPicPr>
            <p:cNvPr id="26" name="Image 25" descr="Une image contenant symbole, logo, Graphique, cercle&#10;&#10;Description générée automatiquement">
              <a:extLst>
                <a:ext uri="{FF2B5EF4-FFF2-40B4-BE49-F238E27FC236}">
                  <a16:creationId xmlns:a16="http://schemas.microsoft.com/office/drawing/2014/main" id="{649D6F27-BED4-1ADB-93ED-A31BE1666D3F}"/>
                </a:ext>
              </a:extLst>
            </p:cNvPr>
            <p:cNvPicPr>
              <a:picLocks noChangeAspect="1"/>
            </p:cNvPicPr>
            <p:nvPr/>
          </p:nvPicPr>
          <p:blipFill>
            <a:blip r:embed="rId6"/>
            <a:stretch>
              <a:fillRect/>
            </a:stretch>
          </p:blipFill>
          <p:spPr>
            <a:xfrm>
              <a:off x="2225787" y="2026168"/>
              <a:ext cx="299738" cy="299738"/>
            </a:xfrm>
            <a:prstGeom prst="rect">
              <a:avLst/>
            </a:prstGeom>
          </p:spPr>
        </p:pic>
      </p:grpSp>
    </p:spTree>
    <p:extLst>
      <p:ext uri="{BB962C8B-B14F-4D97-AF65-F5344CB8AC3E}">
        <p14:creationId xmlns:p14="http://schemas.microsoft.com/office/powerpoint/2010/main" val="553346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lèche vers la droite 6">
            <a:extLst>
              <a:ext uri="{FF2B5EF4-FFF2-40B4-BE49-F238E27FC236}">
                <a16:creationId xmlns:a16="http://schemas.microsoft.com/office/drawing/2014/main" id="{83A489D2-69ED-63E7-9BE4-7DBEFFE01F39}"/>
              </a:ext>
            </a:extLst>
          </p:cNvPr>
          <p:cNvSpPr/>
          <p:nvPr/>
        </p:nvSpPr>
        <p:spPr>
          <a:xfrm>
            <a:off x="1018007" y="3406905"/>
            <a:ext cx="8808854" cy="460970"/>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19" name="Groupe 18">
            <a:extLst>
              <a:ext uri="{FF2B5EF4-FFF2-40B4-BE49-F238E27FC236}">
                <a16:creationId xmlns:a16="http://schemas.microsoft.com/office/drawing/2014/main" id="{E9234F3E-8F8D-7D9D-6CE8-86397FF47AEC}"/>
              </a:ext>
            </a:extLst>
          </p:cNvPr>
          <p:cNvGrpSpPr/>
          <p:nvPr/>
        </p:nvGrpSpPr>
        <p:grpSpPr>
          <a:xfrm>
            <a:off x="2724133" y="3417507"/>
            <a:ext cx="2031049" cy="1249152"/>
            <a:chOff x="3061536" y="1835259"/>
            <a:chExt cx="2031049" cy="1249152"/>
          </a:xfrm>
        </p:grpSpPr>
        <p:sp>
          <p:nvSpPr>
            <p:cNvPr id="20" name="ZoneTexte 19">
              <a:extLst>
                <a:ext uri="{FF2B5EF4-FFF2-40B4-BE49-F238E27FC236}">
                  <a16:creationId xmlns:a16="http://schemas.microsoft.com/office/drawing/2014/main" id="{9E25D1FE-45DC-3066-1E5F-C64C978CB4EE}"/>
                </a:ext>
              </a:extLst>
            </p:cNvPr>
            <p:cNvSpPr txBox="1"/>
            <p:nvPr/>
          </p:nvSpPr>
          <p:spPr>
            <a:xfrm>
              <a:off x="3061536" y="2838190"/>
              <a:ext cx="2031049" cy="246221"/>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Receipt of physical goods</a:t>
              </a:r>
            </a:p>
          </p:txBody>
        </p:sp>
        <p:grpSp>
          <p:nvGrpSpPr>
            <p:cNvPr id="21" name="Groupe 20">
              <a:extLst>
                <a:ext uri="{FF2B5EF4-FFF2-40B4-BE49-F238E27FC236}">
                  <a16:creationId xmlns:a16="http://schemas.microsoft.com/office/drawing/2014/main" id="{8903F13B-C1D6-F73A-2BD2-7D8E5915CF4F}"/>
                </a:ext>
              </a:extLst>
            </p:cNvPr>
            <p:cNvGrpSpPr/>
            <p:nvPr/>
          </p:nvGrpSpPr>
          <p:grpSpPr>
            <a:xfrm>
              <a:off x="3460997" y="1835259"/>
              <a:ext cx="1252400" cy="710894"/>
              <a:chOff x="3347639" y="3011424"/>
              <a:chExt cx="1663273" cy="944117"/>
            </a:xfrm>
          </p:grpSpPr>
          <p:pic>
            <p:nvPicPr>
              <p:cNvPr id="24" name="Image 23">
                <a:extLst>
                  <a:ext uri="{FF2B5EF4-FFF2-40B4-BE49-F238E27FC236}">
                    <a16:creationId xmlns:a16="http://schemas.microsoft.com/office/drawing/2014/main" id="{6758E0D4-1089-DEA0-35AB-93B69AA4E434}"/>
                  </a:ext>
                </a:extLst>
              </p:cNvPr>
              <p:cNvPicPr>
                <a:picLocks noChangeAspect="1"/>
              </p:cNvPicPr>
              <p:nvPr/>
            </p:nvPicPr>
            <p:blipFill>
              <a:blip r:embed="rId2"/>
              <a:stretch>
                <a:fillRect/>
              </a:stretch>
            </p:blipFill>
            <p:spPr>
              <a:xfrm>
                <a:off x="3956708" y="3021326"/>
                <a:ext cx="813005" cy="826708"/>
              </a:xfrm>
              <a:prstGeom prst="rect">
                <a:avLst/>
              </a:prstGeom>
            </p:spPr>
          </p:pic>
          <p:pic>
            <p:nvPicPr>
              <p:cNvPr id="25" name="Image 24" descr="Une image contenant texte&#10;&#10;Description générée automatiquement">
                <a:extLst>
                  <a:ext uri="{FF2B5EF4-FFF2-40B4-BE49-F238E27FC236}">
                    <a16:creationId xmlns:a16="http://schemas.microsoft.com/office/drawing/2014/main" id="{F3DE2738-6358-594D-C364-64ED8EB9A1EE}"/>
                  </a:ext>
                </a:extLst>
              </p:cNvPr>
              <p:cNvPicPr>
                <a:picLocks noChangeAspect="1"/>
              </p:cNvPicPr>
              <p:nvPr/>
            </p:nvPicPr>
            <p:blipFill>
              <a:blip r:embed="rId3"/>
              <a:stretch>
                <a:fillRect/>
              </a:stretch>
            </p:blipFill>
            <p:spPr>
              <a:xfrm>
                <a:off x="3347639" y="3011424"/>
                <a:ext cx="1063596" cy="852198"/>
              </a:xfrm>
              <a:prstGeom prst="rect">
                <a:avLst/>
              </a:prstGeom>
            </p:spPr>
          </p:pic>
          <p:pic>
            <p:nvPicPr>
              <p:cNvPr id="27" name="Image 26" descr="Une image contenant Graphique, Caractère coloré, symbole, graphisme&#10;&#10;Description générée automatiquement">
                <a:extLst>
                  <a:ext uri="{FF2B5EF4-FFF2-40B4-BE49-F238E27FC236}">
                    <a16:creationId xmlns:a16="http://schemas.microsoft.com/office/drawing/2014/main" id="{35EDA905-C30A-00CB-37B3-5058D7369B8D}"/>
                  </a:ext>
                </a:extLst>
              </p:cNvPr>
              <p:cNvPicPr>
                <a:picLocks noChangeAspect="1"/>
              </p:cNvPicPr>
              <p:nvPr/>
            </p:nvPicPr>
            <p:blipFill>
              <a:blip r:embed="rId4"/>
              <a:stretch>
                <a:fillRect/>
              </a:stretch>
            </p:blipFill>
            <p:spPr>
              <a:xfrm>
                <a:off x="4403090" y="3519846"/>
                <a:ext cx="607822" cy="435695"/>
              </a:xfrm>
              <a:prstGeom prst="rect">
                <a:avLst/>
              </a:prstGeom>
            </p:spPr>
          </p:pic>
        </p:grpSp>
        <p:sp>
          <p:nvSpPr>
            <p:cNvPr id="23" name="ZoneTexte 22">
              <a:extLst>
                <a:ext uri="{FF2B5EF4-FFF2-40B4-BE49-F238E27FC236}">
                  <a16:creationId xmlns:a16="http://schemas.microsoft.com/office/drawing/2014/main" id="{80C3B738-4215-E330-88CE-5340C31DB072}"/>
                </a:ext>
              </a:extLst>
            </p:cNvPr>
            <p:cNvSpPr txBox="1"/>
            <p:nvPr/>
          </p:nvSpPr>
          <p:spPr>
            <a:xfrm>
              <a:off x="3325906" y="2602454"/>
              <a:ext cx="1510590"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GTIN/GLN/SSCC</a:t>
              </a:r>
            </a:p>
          </p:txBody>
        </p:sp>
      </p:grpSp>
      <p:grpSp>
        <p:nvGrpSpPr>
          <p:cNvPr id="72" name="Groupe 71">
            <a:extLst>
              <a:ext uri="{FF2B5EF4-FFF2-40B4-BE49-F238E27FC236}">
                <a16:creationId xmlns:a16="http://schemas.microsoft.com/office/drawing/2014/main" id="{4AA17668-87C7-3E31-BB34-60E7432F7BA8}"/>
              </a:ext>
            </a:extLst>
          </p:cNvPr>
          <p:cNvGrpSpPr/>
          <p:nvPr/>
        </p:nvGrpSpPr>
        <p:grpSpPr>
          <a:xfrm>
            <a:off x="139849" y="1063871"/>
            <a:ext cx="11908716" cy="4199164"/>
            <a:chOff x="2520081" y="1008030"/>
            <a:chExt cx="11908716" cy="4199164"/>
          </a:xfrm>
        </p:grpSpPr>
        <p:sp>
          <p:nvSpPr>
            <p:cNvPr id="73" name="Rectangle 72">
              <a:extLst>
                <a:ext uri="{FF2B5EF4-FFF2-40B4-BE49-F238E27FC236}">
                  <a16:creationId xmlns:a16="http://schemas.microsoft.com/office/drawing/2014/main" id="{F7FA3E9D-3D1F-C354-B6B5-85FC4757EFAA}"/>
                </a:ext>
              </a:extLst>
            </p:cNvPr>
            <p:cNvSpPr/>
            <p:nvPr/>
          </p:nvSpPr>
          <p:spPr>
            <a:xfrm>
              <a:off x="2520081" y="1214351"/>
              <a:ext cx="11908716" cy="3992843"/>
            </a:xfrm>
            <a:prstGeom prst="rect">
              <a:avLst/>
            </a:prstGeom>
            <a:noFill/>
            <a:ln w="50800">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b="1" dirty="0"/>
            </a:p>
          </p:txBody>
        </p:sp>
        <p:sp>
          <p:nvSpPr>
            <p:cNvPr id="74" name="ZoneTexte 73">
              <a:extLst>
                <a:ext uri="{FF2B5EF4-FFF2-40B4-BE49-F238E27FC236}">
                  <a16:creationId xmlns:a16="http://schemas.microsoft.com/office/drawing/2014/main" id="{8A8E62F0-E604-E8E0-9782-540FD4B370F3}"/>
                </a:ext>
              </a:extLst>
            </p:cNvPr>
            <p:cNvSpPr txBox="1"/>
            <p:nvPr/>
          </p:nvSpPr>
          <p:spPr>
            <a:xfrm>
              <a:off x="2989500" y="1008030"/>
              <a:ext cx="2194619" cy="307777"/>
            </a:xfrm>
            <a:prstGeom prst="rect">
              <a:avLst/>
            </a:prstGeom>
            <a:solidFill>
              <a:schemeClr val="accent6">
                <a:lumMod val="90000"/>
              </a:schemeClr>
            </a:solidFill>
          </p:spPr>
          <p:txBody>
            <a:bodyPr wrap="square">
              <a:spAutoFit/>
            </a:bodyPr>
            <a:lstStyle/>
            <a:p>
              <a:r>
                <a:rPr lang="es-ES" sz="1400" b="1" dirty="0">
                  <a:solidFill>
                    <a:schemeClr val="bg1"/>
                  </a:solidFill>
                </a:rPr>
                <a:t>Hospital </a:t>
              </a:r>
              <a:r>
                <a:rPr lang="es-ES" sz="1400" b="1" dirty="0" err="1">
                  <a:solidFill>
                    <a:schemeClr val="bg1"/>
                  </a:solidFill>
                </a:rPr>
                <a:t>Warehouse</a:t>
              </a:r>
              <a:endParaRPr lang="es-ES" sz="1400" b="1" dirty="0">
                <a:solidFill>
                  <a:schemeClr val="bg1"/>
                </a:solidFill>
              </a:endParaRPr>
            </a:p>
          </p:txBody>
        </p:sp>
      </p:grpSp>
      <p:sp>
        <p:nvSpPr>
          <p:cNvPr id="2" name="Titre 1">
            <a:extLst>
              <a:ext uri="{FF2B5EF4-FFF2-40B4-BE49-F238E27FC236}">
                <a16:creationId xmlns:a16="http://schemas.microsoft.com/office/drawing/2014/main" id="{E56A2D8C-166E-2006-1CF1-3AE1501D17A0}"/>
              </a:ext>
            </a:extLst>
          </p:cNvPr>
          <p:cNvSpPr>
            <a:spLocks noGrp="1"/>
          </p:cNvSpPr>
          <p:nvPr>
            <p:ph type="title"/>
          </p:nvPr>
        </p:nvSpPr>
        <p:spPr>
          <a:xfrm>
            <a:off x="838200" y="365126"/>
            <a:ext cx="6756206" cy="521353"/>
          </a:xfrm>
        </p:spPr>
        <p:txBody>
          <a:bodyPr>
            <a:normAutofit fontScale="90000"/>
          </a:bodyPr>
          <a:lstStyle/>
          <a:p>
            <a:r>
              <a:rPr lang="fr-FR" dirty="0" err="1"/>
              <a:t>Where</a:t>
            </a:r>
            <a:r>
              <a:rPr lang="fr-FR" dirty="0"/>
              <a:t> the standards fit in the process </a:t>
            </a:r>
            <a:r>
              <a:rPr lang="fr-FR" dirty="0" err="1"/>
              <a:t>map</a:t>
            </a:r>
            <a:r>
              <a:rPr lang="fr-FR" dirty="0"/>
              <a:t>?</a:t>
            </a:r>
          </a:p>
        </p:txBody>
      </p:sp>
      <p:grpSp>
        <p:nvGrpSpPr>
          <p:cNvPr id="6" name="Groupe 5">
            <a:extLst>
              <a:ext uri="{FF2B5EF4-FFF2-40B4-BE49-F238E27FC236}">
                <a16:creationId xmlns:a16="http://schemas.microsoft.com/office/drawing/2014/main" id="{B28DF6D7-DA20-5AF5-FCE9-7DCA4EB61D42}"/>
              </a:ext>
            </a:extLst>
          </p:cNvPr>
          <p:cNvGrpSpPr/>
          <p:nvPr/>
        </p:nvGrpSpPr>
        <p:grpSpPr>
          <a:xfrm>
            <a:off x="265184" y="3322230"/>
            <a:ext cx="1421160" cy="1610064"/>
            <a:chOff x="1654470" y="2026168"/>
            <a:chExt cx="1421160" cy="1610064"/>
          </a:xfrm>
        </p:grpSpPr>
        <p:sp>
          <p:nvSpPr>
            <p:cNvPr id="10" name="ZoneTexte 9">
              <a:extLst>
                <a:ext uri="{FF2B5EF4-FFF2-40B4-BE49-F238E27FC236}">
                  <a16:creationId xmlns:a16="http://schemas.microsoft.com/office/drawing/2014/main" id="{2C50F38C-B07F-084D-EA6D-453DA4F0E2E1}"/>
                </a:ext>
              </a:extLst>
            </p:cNvPr>
            <p:cNvSpPr txBox="1"/>
            <p:nvPr/>
          </p:nvSpPr>
          <p:spPr>
            <a:xfrm>
              <a:off x="1654470" y="2928346"/>
              <a:ext cx="1421160" cy="707886"/>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Request for appointment of the supplier/logistic operator</a:t>
              </a:r>
            </a:p>
          </p:txBody>
        </p:sp>
        <p:pic>
          <p:nvPicPr>
            <p:cNvPr id="16" name="Image 15" descr="Une image contenant capture d’écran, Graphique, cercle, conception&#10;&#10;Description générée automatiquement">
              <a:extLst>
                <a:ext uri="{FF2B5EF4-FFF2-40B4-BE49-F238E27FC236}">
                  <a16:creationId xmlns:a16="http://schemas.microsoft.com/office/drawing/2014/main" id="{92FB4C2D-DE80-527F-C248-9E133BBAD612}"/>
                </a:ext>
              </a:extLst>
            </p:cNvPr>
            <p:cNvPicPr>
              <a:picLocks noChangeAspect="1"/>
            </p:cNvPicPr>
            <p:nvPr/>
          </p:nvPicPr>
          <p:blipFill>
            <a:blip r:embed="rId5"/>
            <a:stretch>
              <a:fillRect/>
            </a:stretch>
          </p:blipFill>
          <p:spPr>
            <a:xfrm>
              <a:off x="1897645" y="2172020"/>
              <a:ext cx="974436" cy="524289"/>
            </a:xfrm>
            <a:prstGeom prst="rect">
              <a:avLst/>
            </a:prstGeom>
          </p:spPr>
        </p:pic>
        <p:pic>
          <p:nvPicPr>
            <p:cNvPr id="18" name="Image 17" descr="Une image contenant symbole, logo, Graphique, cercle&#10;&#10;Description générée automatiquement">
              <a:extLst>
                <a:ext uri="{FF2B5EF4-FFF2-40B4-BE49-F238E27FC236}">
                  <a16:creationId xmlns:a16="http://schemas.microsoft.com/office/drawing/2014/main" id="{B43CC6F8-8C0D-58D3-3EBB-697843D1A1C9}"/>
                </a:ext>
              </a:extLst>
            </p:cNvPr>
            <p:cNvPicPr>
              <a:picLocks noChangeAspect="1"/>
            </p:cNvPicPr>
            <p:nvPr/>
          </p:nvPicPr>
          <p:blipFill>
            <a:blip r:embed="rId6"/>
            <a:stretch>
              <a:fillRect/>
            </a:stretch>
          </p:blipFill>
          <p:spPr>
            <a:xfrm>
              <a:off x="2225787" y="2026168"/>
              <a:ext cx="299738" cy="299738"/>
            </a:xfrm>
            <a:prstGeom prst="rect">
              <a:avLst/>
            </a:prstGeom>
          </p:spPr>
        </p:pic>
      </p:grpSp>
      <p:sp>
        <p:nvSpPr>
          <p:cNvPr id="4" name="ZoneTexte 3">
            <a:extLst>
              <a:ext uri="{FF2B5EF4-FFF2-40B4-BE49-F238E27FC236}">
                <a16:creationId xmlns:a16="http://schemas.microsoft.com/office/drawing/2014/main" id="{53A4C718-B9E2-07DB-6C32-1EC804555368}"/>
              </a:ext>
            </a:extLst>
          </p:cNvPr>
          <p:cNvSpPr txBox="1"/>
          <p:nvPr/>
        </p:nvSpPr>
        <p:spPr>
          <a:xfrm>
            <a:off x="445864" y="5442845"/>
            <a:ext cx="8701914" cy="246221"/>
          </a:xfrm>
          <a:prstGeom prst="rect">
            <a:avLst/>
          </a:prstGeom>
          <a:noFill/>
        </p:spPr>
        <p:txBody>
          <a:bodyPr wrap="square">
            <a:spAutoFit/>
          </a:bodyPr>
          <a:lstStyle/>
          <a:p>
            <a:r>
              <a:rPr lang="fr-FR" sz="1000" dirty="0"/>
              <a:t>*</a:t>
            </a:r>
            <a:r>
              <a:rPr lang="fr-FR" sz="1000" dirty="0" err="1"/>
              <a:t>Other</a:t>
            </a:r>
            <a:r>
              <a:rPr lang="fr-FR" sz="1000" dirty="0"/>
              <a:t> EDI </a:t>
            </a:r>
            <a:r>
              <a:rPr lang="fr-FR" sz="1000" dirty="0" err="1"/>
              <a:t>processes</a:t>
            </a:r>
            <a:r>
              <a:rPr lang="fr-FR" sz="1000" dirty="0"/>
              <a:t> messages </a:t>
            </a:r>
            <a:r>
              <a:rPr lang="fr-FR" sz="1000" dirty="0" err="1"/>
              <a:t>could</a:t>
            </a:r>
            <a:r>
              <a:rPr lang="fr-FR" sz="1000" dirty="0"/>
              <a:t> </a:t>
            </a:r>
            <a:r>
              <a:rPr lang="fr-FR" sz="1000" dirty="0" err="1"/>
              <a:t>be</a:t>
            </a:r>
            <a:r>
              <a:rPr lang="fr-FR" sz="1000" dirty="0"/>
              <a:t> </a:t>
            </a:r>
            <a:r>
              <a:rPr lang="fr-FR" sz="1000" dirty="0" err="1"/>
              <a:t>used</a:t>
            </a:r>
            <a:r>
              <a:rPr lang="fr-FR" sz="1000" dirty="0"/>
              <a:t> to </a:t>
            </a:r>
            <a:r>
              <a:rPr lang="fr-FR" sz="1000" dirty="0" err="1"/>
              <a:t>complete</a:t>
            </a:r>
            <a:r>
              <a:rPr lang="fr-FR" sz="1000" dirty="0"/>
              <a:t> </a:t>
            </a:r>
            <a:r>
              <a:rPr lang="fr-FR" sz="1000" dirty="0" err="1"/>
              <a:t>this</a:t>
            </a:r>
            <a:r>
              <a:rPr lang="fr-FR" sz="1000" dirty="0"/>
              <a:t> process. This </a:t>
            </a:r>
            <a:r>
              <a:rPr lang="fr-FR" sz="1000" dirty="0" err="1"/>
              <a:t>is</a:t>
            </a:r>
            <a:r>
              <a:rPr lang="fr-FR" sz="1000" dirty="0"/>
              <a:t> a </a:t>
            </a:r>
            <a:r>
              <a:rPr lang="fr-FR" sz="1000" dirty="0" err="1"/>
              <a:t>simplified</a:t>
            </a:r>
            <a:r>
              <a:rPr lang="fr-FR" sz="1000" dirty="0"/>
              <a:t> flow.</a:t>
            </a:r>
          </a:p>
        </p:txBody>
      </p:sp>
      <p:sp>
        <p:nvSpPr>
          <p:cNvPr id="3" name="TextBox 2">
            <a:extLst>
              <a:ext uri="{FF2B5EF4-FFF2-40B4-BE49-F238E27FC236}">
                <a16:creationId xmlns:a16="http://schemas.microsoft.com/office/drawing/2014/main" id="{A65233E9-61A0-5259-79B2-1543839C204A}"/>
              </a:ext>
            </a:extLst>
          </p:cNvPr>
          <p:cNvSpPr txBox="1"/>
          <p:nvPr/>
        </p:nvSpPr>
        <p:spPr>
          <a:xfrm>
            <a:off x="4622250" y="1371648"/>
            <a:ext cx="3298157" cy="369332"/>
          </a:xfrm>
          <a:prstGeom prst="rect">
            <a:avLst/>
          </a:prstGeom>
          <a:noFill/>
        </p:spPr>
        <p:txBody>
          <a:bodyPr wrap="square" rtlCol="0">
            <a:spAutoFit/>
          </a:bodyPr>
          <a:lstStyle/>
          <a:p>
            <a:r>
              <a:rPr lang="en-GB" dirty="0"/>
              <a:t>EDI messaging*</a:t>
            </a:r>
          </a:p>
        </p:txBody>
      </p:sp>
      <p:grpSp>
        <p:nvGrpSpPr>
          <p:cNvPr id="43" name="Groupe 42">
            <a:extLst>
              <a:ext uri="{FF2B5EF4-FFF2-40B4-BE49-F238E27FC236}">
                <a16:creationId xmlns:a16="http://schemas.microsoft.com/office/drawing/2014/main" id="{D4BF80CE-E12F-CD00-9313-AB124828A067}"/>
              </a:ext>
            </a:extLst>
          </p:cNvPr>
          <p:cNvGrpSpPr/>
          <p:nvPr/>
        </p:nvGrpSpPr>
        <p:grpSpPr>
          <a:xfrm>
            <a:off x="3587383" y="1741334"/>
            <a:ext cx="2696269" cy="1166223"/>
            <a:chOff x="5011750" y="3699480"/>
            <a:chExt cx="2904820" cy="1256428"/>
          </a:xfrm>
        </p:grpSpPr>
        <p:sp>
          <p:nvSpPr>
            <p:cNvPr id="44" name="Flèche vers la droite 43">
              <a:extLst>
                <a:ext uri="{FF2B5EF4-FFF2-40B4-BE49-F238E27FC236}">
                  <a16:creationId xmlns:a16="http://schemas.microsoft.com/office/drawing/2014/main" id="{ACDD0D8B-6CBD-97F1-ED30-07B77864A9B4}"/>
                </a:ext>
              </a:extLst>
            </p:cNvPr>
            <p:cNvSpPr/>
            <p:nvPr/>
          </p:nvSpPr>
          <p:spPr>
            <a:xfrm>
              <a:off x="5011750" y="3699480"/>
              <a:ext cx="2904820" cy="1256428"/>
            </a:xfrm>
            <a:prstGeom prst="rightArrow">
              <a:avLst>
                <a:gd name="adj1" fmla="val 100000"/>
                <a:gd name="adj2" fmla="val 35024"/>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pic>
          <p:nvPicPr>
            <p:cNvPr id="45" name="Image 44">
              <a:extLst>
                <a:ext uri="{FF2B5EF4-FFF2-40B4-BE49-F238E27FC236}">
                  <a16:creationId xmlns:a16="http://schemas.microsoft.com/office/drawing/2014/main" id="{AF715C10-D9B7-89E4-D78F-4E82CA76E53F}"/>
                </a:ext>
              </a:extLst>
            </p:cNvPr>
            <p:cNvPicPr>
              <a:picLocks noChangeAspect="1"/>
            </p:cNvPicPr>
            <p:nvPr/>
          </p:nvPicPr>
          <p:blipFill>
            <a:blip r:embed="rId7"/>
            <a:srcRect/>
            <a:stretch/>
          </p:blipFill>
          <p:spPr>
            <a:xfrm>
              <a:off x="6116940" y="3859610"/>
              <a:ext cx="850979" cy="620604"/>
            </a:xfrm>
            <a:prstGeom prst="rect">
              <a:avLst/>
            </a:prstGeom>
          </p:spPr>
        </p:pic>
        <p:sp>
          <p:nvSpPr>
            <p:cNvPr id="51" name="ZoneTexte 50">
              <a:extLst>
                <a:ext uri="{FF2B5EF4-FFF2-40B4-BE49-F238E27FC236}">
                  <a16:creationId xmlns:a16="http://schemas.microsoft.com/office/drawing/2014/main" id="{95C0932E-E791-681E-CDCE-6F43ACAC69A4}"/>
                </a:ext>
              </a:extLst>
            </p:cNvPr>
            <p:cNvSpPr txBox="1"/>
            <p:nvPr/>
          </p:nvSpPr>
          <p:spPr>
            <a:xfrm>
              <a:off x="5523225" y="4635071"/>
              <a:ext cx="2031049" cy="265266"/>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Order Response</a:t>
              </a:r>
            </a:p>
          </p:txBody>
        </p:sp>
        <p:pic>
          <p:nvPicPr>
            <p:cNvPr id="62" name="Image 61" descr="Une image contenant ligne, Bleu électrique, conception, cadre&#10;&#10;Description générée automatiquement">
              <a:extLst>
                <a:ext uri="{FF2B5EF4-FFF2-40B4-BE49-F238E27FC236}">
                  <a16:creationId xmlns:a16="http://schemas.microsoft.com/office/drawing/2014/main" id="{3F1294C5-661F-483F-2F2B-48786AB8620E}"/>
                </a:ext>
              </a:extLst>
            </p:cNvPr>
            <p:cNvPicPr>
              <a:picLocks noChangeAspect="1"/>
            </p:cNvPicPr>
            <p:nvPr/>
          </p:nvPicPr>
          <p:blipFill>
            <a:blip r:embed="rId8"/>
            <a:stretch>
              <a:fillRect/>
            </a:stretch>
          </p:blipFill>
          <p:spPr>
            <a:xfrm>
              <a:off x="6335752" y="3999629"/>
              <a:ext cx="400095" cy="298252"/>
            </a:xfrm>
            <a:prstGeom prst="rect">
              <a:avLst/>
            </a:prstGeom>
          </p:spPr>
        </p:pic>
      </p:grpSp>
      <p:grpSp>
        <p:nvGrpSpPr>
          <p:cNvPr id="56" name="Groupe 55">
            <a:extLst>
              <a:ext uri="{FF2B5EF4-FFF2-40B4-BE49-F238E27FC236}">
                <a16:creationId xmlns:a16="http://schemas.microsoft.com/office/drawing/2014/main" id="{3E2A24E6-ECD1-74FC-B881-B6A03C7E0787}"/>
              </a:ext>
            </a:extLst>
          </p:cNvPr>
          <p:cNvGrpSpPr/>
          <p:nvPr/>
        </p:nvGrpSpPr>
        <p:grpSpPr>
          <a:xfrm>
            <a:off x="2117435" y="1741334"/>
            <a:ext cx="2195616" cy="1166223"/>
            <a:chOff x="1375577" y="1741334"/>
            <a:chExt cx="2195616" cy="1166223"/>
          </a:xfrm>
        </p:grpSpPr>
        <p:sp>
          <p:nvSpPr>
            <p:cNvPr id="13" name="Flèche vers la droite 12">
              <a:extLst>
                <a:ext uri="{FF2B5EF4-FFF2-40B4-BE49-F238E27FC236}">
                  <a16:creationId xmlns:a16="http://schemas.microsoft.com/office/drawing/2014/main" id="{66CC03C4-E7DC-533A-4FA8-60A25B6B23F4}"/>
                </a:ext>
              </a:extLst>
            </p:cNvPr>
            <p:cNvSpPr/>
            <p:nvPr/>
          </p:nvSpPr>
          <p:spPr>
            <a:xfrm>
              <a:off x="1402854" y="1741334"/>
              <a:ext cx="2168339" cy="1166223"/>
            </a:xfrm>
            <a:prstGeom prst="rightArrow">
              <a:avLst>
                <a:gd name="adj1" fmla="val 100000"/>
                <a:gd name="adj2" fmla="val 35024"/>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15" name="ZoneTexte 14">
              <a:extLst>
                <a:ext uri="{FF2B5EF4-FFF2-40B4-BE49-F238E27FC236}">
                  <a16:creationId xmlns:a16="http://schemas.microsoft.com/office/drawing/2014/main" id="{53118A15-23EB-8A0F-628C-C98B94AB8F4A}"/>
                </a:ext>
              </a:extLst>
            </p:cNvPr>
            <p:cNvSpPr txBox="1"/>
            <p:nvPr/>
          </p:nvSpPr>
          <p:spPr>
            <a:xfrm>
              <a:off x="1375577" y="2609754"/>
              <a:ext cx="1885231" cy="228544"/>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Order Advice</a:t>
              </a:r>
            </a:p>
          </p:txBody>
        </p:sp>
        <p:pic>
          <p:nvPicPr>
            <p:cNvPr id="53" name="Image 52">
              <a:extLst>
                <a:ext uri="{FF2B5EF4-FFF2-40B4-BE49-F238E27FC236}">
                  <a16:creationId xmlns:a16="http://schemas.microsoft.com/office/drawing/2014/main" id="{371F6519-27D1-F2C6-176E-3B5BEB12F03B}"/>
                </a:ext>
              </a:extLst>
            </p:cNvPr>
            <p:cNvPicPr>
              <a:picLocks noChangeAspect="1"/>
            </p:cNvPicPr>
            <p:nvPr/>
          </p:nvPicPr>
          <p:blipFill>
            <a:blip r:embed="rId7"/>
            <a:srcRect/>
            <a:stretch/>
          </p:blipFill>
          <p:spPr>
            <a:xfrm>
              <a:off x="1919536" y="1889967"/>
              <a:ext cx="789883" cy="576048"/>
            </a:xfrm>
            <a:prstGeom prst="rect">
              <a:avLst/>
            </a:prstGeom>
          </p:spPr>
        </p:pic>
        <p:pic>
          <p:nvPicPr>
            <p:cNvPr id="30" name="Image 29" descr="Une image contenant logo, capture d’écran, symbole, Bleu électrique&#10;&#10;Description générée automatiquement">
              <a:extLst>
                <a:ext uri="{FF2B5EF4-FFF2-40B4-BE49-F238E27FC236}">
                  <a16:creationId xmlns:a16="http://schemas.microsoft.com/office/drawing/2014/main" id="{E43CF02C-0F50-D156-526D-C51A6DC79FE4}"/>
                </a:ext>
              </a:extLst>
            </p:cNvPr>
            <p:cNvPicPr>
              <a:picLocks noChangeAspect="1"/>
            </p:cNvPicPr>
            <p:nvPr/>
          </p:nvPicPr>
          <p:blipFill>
            <a:blip r:embed="rId9"/>
            <a:stretch>
              <a:fillRect/>
            </a:stretch>
          </p:blipFill>
          <p:spPr>
            <a:xfrm>
              <a:off x="2071986" y="1778037"/>
              <a:ext cx="481011" cy="731972"/>
            </a:xfrm>
            <a:prstGeom prst="rect">
              <a:avLst/>
            </a:prstGeom>
          </p:spPr>
        </p:pic>
      </p:grpSp>
      <p:grpSp>
        <p:nvGrpSpPr>
          <p:cNvPr id="5" name="Groupe 4">
            <a:extLst>
              <a:ext uri="{FF2B5EF4-FFF2-40B4-BE49-F238E27FC236}">
                <a16:creationId xmlns:a16="http://schemas.microsoft.com/office/drawing/2014/main" id="{94D6AF01-3FC9-FF0D-D920-435818FADF70}"/>
              </a:ext>
            </a:extLst>
          </p:cNvPr>
          <p:cNvGrpSpPr/>
          <p:nvPr/>
        </p:nvGrpSpPr>
        <p:grpSpPr>
          <a:xfrm>
            <a:off x="1565485" y="3322230"/>
            <a:ext cx="1316614" cy="1302288"/>
            <a:chOff x="1654470" y="2026168"/>
            <a:chExt cx="1316614" cy="1302288"/>
          </a:xfrm>
        </p:grpSpPr>
        <p:sp>
          <p:nvSpPr>
            <p:cNvPr id="8" name="ZoneTexte 7">
              <a:extLst>
                <a:ext uri="{FF2B5EF4-FFF2-40B4-BE49-F238E27FC236}">
                  <a16:creationId xmlns:a16="http://schemas.microsoft.com/office/drawing/2014/main" id="{AC452E5B-A214-6E01-6B32-011789FD81CE}"/>
                </a:ext>
              </a:extLst>
            </p:cNvPr>
            <p:cNvSpPr txBox="1"/>
            <p:nvPr/>
          </p:nvSpPr>
          <p:spPr>
            <a:xfrm>
              <a:off x="1654470" y="2928346"/>
              <a:ext cx="1316614" cy="400110"/>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Request for goods </a:t>
              </a:r>
            </a:p>
          </p:txBody>
        </p:sp>
        <p:pic>
          <p:nvPicPr>
            <p:cNvPr id="22" name="Image 21">
              <a:extLst>
                <a:ext uri="{FF2B5EF4-FFF2-40B4-BE49-F238E27FC236}">
                  <a16:creationId xmlns:a16="http://schemas.microsoft.com/office/drawing/2014/main" id="{79EA5761-2816-1EC3-83A1-CE24F9B93D7B}"/>
                </a:ext>
              </a:extLst>
            </p:cNvPr>
            <p:cNvPicPr>
              <a:picLocks noChangeAspect="1"/>
            </p:cNvPicPr>
            <p:nvPr/>
          </p:nvPicPr>
          <p:blipFill>
            <a:blip r:embed="rId10"/>
            <a:srcRect/>
            <a:stretch/>
          </p:blipFill>
          <p:spPr>
            <a:xfrm>
              <a:off x="1968141" y="2236501"/>
              <a:ext cx="701278" cy="524289"/>
            </a:xfrm>
            <a:prstGeom prst="rect">
              <a:avLst/>
            </a:prstGeom>
          </p:spPr>
        </p:pic>
        <p:pic>
          <p:nvPicPr>
            <p:cNvPr id="26" name="Image 25" descr="Une image contenant symbole, logo, Graphique, cercle&#10;&#10;Description générée automatiquement">
              <a:extLst>
                <a:ext uri="{FF2B5EF4-FFF2-40B4-BE49-F238E27FC236}">
                  <a16:creationId xmlns:a16="http://schemas.microsoft.com/office/drawing/2014/main" id="{649D6F27-BED4-1ADB-93ED-A31BE1666D3F}"/>
                </a:ext>
              </a:extLst>
            </p:cNvPr>
            <p:cNvPicPr>
              <a:picLocks noChangeAspect="1"/>
            </p:cNvPicPr>
            <p:nvPr/>
          </p:nvPicPr>
          <p:blipFill>
            <a:blip r:embed="rId6"/>
            <a:stretch>
              <a:fillRect/>
            </a:stretch>
          </p:blipFill>
          <p:spPr>
            <a:xfrm>
              <a:off x="2225787" y="2026168"/>
              <a:ext cx="299738" cy="299738"/>
            </a:xfrm>
            <a:prstGeom prst="rect">
              <a:avLst/>
            </a:prstGeom>
          </p:spPr>
        </p:pic>
      </p:grpSp>
    </p:spTree>
    <p:extLst>
      <p:ext uri="{BB962C8B-B14F-4D97-AF65-F5344CB8AC3E}">
        <p14:creationId xmlns:p14="http://schemas.microsoft.com/office/powerpoint/2010/main" val="1330319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lèche vers la droite 6">
            <a:extLst>
              <a:ext uri="{FF2B5EF4-FFF2-40B4-BE49-F238E27FC236}">
                <a16:creationId xmlns:a16="http://schemas.microsoft.com/office/drawing/2014/main" id="{83A489D2-69ED-63E7-9BE4-7DBEFFE01F39}"/>
              </a:ext>
            </a:extLst>
          </p:cNvPr>
          <p:cNvSpPr/>
          <p:nvPr/>
        </p:nvSpPr>
        <p:spPr>
          <a:xfrm>
            <a:off x="1018007" y="3406905"/>
            <a:ext cx="8808854" cy="460970"/>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19" name="Groupe 18">
            <a:extLst>
              <a:ext uri="{FF2B5EF4-FFF2-40B4-BE49-F238E27FC236}">
                <a16:creationId xmlns:a16="http://schemas.microsoft.com/office/drawing/2014/main" id="{E9234F3E-8F8D-7D9D-6CE8-86397FF47AEC}"/>
              </a:ext>
            </a:extLst>
          </p:cNvPr>
          <p:cNvGrpSpPr/>
          <p:nvPr/>
        </p:nvGrpSpPr>
        <p:grpSpPr>
          <a:xfrm>
            <a:off x="2724133" y="3417507"/>
            <a:ext cx="2031049" cy="1249152"/>
            <a:chOff x="3061536" y="1835259"/>
            <a:chExt cx="2031049" cy="1249152"/>
          </a:xfrm>
        </p:grpSpPr>
        <p:sp>
          <p:nvSpPr>
            <p:cNvPr id="20" name="ZoneTexte 19">
              <a:extLst>
                <a:ext uri="{FF2B5EF4-FFF2-40B4-BE49-F238E27FC236}">
                  <a16:creationId xmlns:a16="http://schemas.microsoft.com/office/drawing/2014/main" id="{9E25D1FE-45DC-3066-1E5F-C64C978CB4EE}"/>
                </a:ext>
              </a:extLst>
            </p:cNvPr>
            <p:cNvSpPr txBox="1"/>
            <p:nvPr/>
          </p:nvSpPr>
          <p:spPr>
            <a:xfrm>
              <a:off x="3061536" y="2838190"/>
              <a:ext cx="2031049" cy="246221"/>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Receipt of physical goods</a:t>
              </a:r>
            </a:p>
          </p:txBody>
        </p:sp>
        <p:grpSp>
          <p:nvGrpSpPr>
            <p:cNvPr id="21" name="Groupe 20">
              <a:extLst>
                <a:ext uri="{FF2B5EF4-FFF2-40B4-BE49-F238E27FC236}">
                  <a16:creationId xmlns:a16="http://schemas.microsoft.com/office/drawing/2014/main" id="{8903F13B-C1D6-F73A-2BD2-7D8E5915CF4F}"/>
                </a:ext>
              </a:extLst>
            </p:cNvPr>
            <p:cNvGrpSpPr/>
            <p:nvPr/>
          </p:nvGrpSpPr>
          <p:grpSpPr>
            <a:xfrm>
              <a:off x="3460997" y="1835259"/>
              <a:ext cx="1252400" cy="710894"/>
              <a:chOff x="3347639" y="3011424"/>
              <a:chExt cx="1663273" cy="944117"/>
            </a:xfrm>
          </p:grpSpPr>
          <p:pic>
            <p:nvPicPr>
              <p:cNvPr id="24" name="Image 23">
                <a:extLst>
                  <a:ext uri="{FF2B5EF4-FFF2-40B4-BE49-F238E27FC236}">
                    <a16:creationId xmlns:a16="http://schemas.microsoft.com/office/drawing/2014/main" id="{6758E0D4-1089-DEA0-35AB-93B69AA4E434}"/>
                  </a:ext>
                </a:extLst>
              </p:cNvPr>
              <p:cNvPicPr>
                <a:picLocks noChangeAspect="1"/>
              </p:cNvPicPr>
              <p:nvPr/>
            </p:nvPicPr>
            <p:blipFill>
              <a:blip r:embed="rId2"/>
              <a:stretch>
                <a:fillRect/>
              </a:stretch>
            </p:blipFill>
            <p:spPr>
              <a:xfrm>
                <a:off x="3956708" y="3021326"/>
                <a:ext cx="813005" cy="826708"/>
              </a:xfrm>
              <a:prstGeom prst="rect">
                <a:avLst/>
              </a:prstGeom>
            </p:spPr>
          </p:pic>
          <p:pic>
            <p:nvPicPr>
              <p:cNvPr id="25" name="Image 24" descr="Une image contenant texte&#10;&#10;Description générée automatiquement">
                <a:extLst>
                  <a:ext uri="{FF2B5EF4-FFF2-40B4-BE49-F238E27FC236}">
                    <a16:creationId xmlns:a16="http://schemas.microsoft.com/office/drawing/2014/main" id="{F3DE2738-6358-594D-C364-64ED8EB9A1EE}"/>
                  </a:ext>
                </a:extLst>
              </p:cNvPr>
              <p:cNvPicPr>
                <a:picLocks noChangeAspect="1"/>
              </p:cNvPicPr>
              <p:nvPr/>
            </p:nvPicPr>
            <p:blipFill>
              <a:blip r:embed="rId3"/>
              <a:stretch>
                <a:fillRect/>
              </a:stretch>
            </p:blipFill>
            <p:spPr>
              <a:xfrm>
                <a:off x="3347639" y="3011424"/>
                <a:ext cx="1063596" cy="852198"/>
              </a:xfrm>
              <a:prstGeom prst="rect">
                <a:avLst/>
              </a:prstGeom>
            </p:spPr>
          </p:pic>
          <p:pic>
            <p:nvPicPr>
              <p:cNvPr id="27" name="Image 26" descr="Une image contenant Graphique, Caractère coloré, symbole, graphisme&#10;&#10;Description générée automatiquement">
                <a:extLst>
                  <a:ext uri="{FF2B5EF4-FFF2-40B4-BE49-F238E27FC236}">
                    <a16:creationId xmlns:a16="http://schemas.microsoft.com/office/drawing/2014/main" id="{35EDA905-C30A-00CB-37B3-5058D7369B8D}"/>
                  </a:ext>
                </a:extLst>
              </p:cNvPr>
              <p:cNvPicPr>
                <a:picLocks noChangeAspect="1"/>
              </p:cNvPicPr>
              <p:nvPr/>
            </p:nvPicPr>
            <p:blipFill>
              <a:blip r:embed="rId4"/>
              <a:stretch>
                <a:fillRect/>
              </a:stretch>
            </p:blipFill>
            <p:spPr>
              <a:xfrm>
                <a:off x="4403090" y="3519846"/>
                <a:ext cx="607822" cy="435695"/>
              </a:xfrm>
              <a:prstGeom prst="rect">
                <a:avLst/>
              </a:prstGeom>
            </p:spPr>
          </p:pic>
        </p:grpSp>
        <p:sp>
          <p:nvSpPr>
            <p:cNvPr id="23" name="ZoneTexte 22">
              <a:extLst>
                <a:ext uri="{FF2B5EF4-FFF2-40B4-BE49-F238E27FC236}">
                  <a16:creationId xmlns:a16="http://schemas.microsoft.com/office/drawing/2014/main" id="{80C3B738-4215-E330-88CE-5340C31DB072}"/>
                </a:ext>
              </a:extLst>
            </p:cNvPr>
            <p:cNvSpPr txBox="1"/>
            <p:nvPr/>
          </p:nvSpPr>
          <p:spPr>
            <a:xfrm>
              <a:off x="3325906" y="2602454"/>
              <a:ext cx="1510590"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GTIN/GLN/SSCC</a:t>
              </a:r>
            </a:p>
          </p:txBody>
        </p:sp>
      </p:grpSp>
      <p:grpSp>
        <p:nvGrpSpPr>
          <p:cNvPr id="72" name="Groupe 71">
            <a:extLst>
              <a:ext uri="{FF2B5EF4-FFF2-40B4-BE49-F238E27FC236}">
                <a16:creationId xmlns:a16="http://schemas.microsoft.com/office/drawing/2014/main" id="{4AA17668-87C7-3E31-BB34-60E7432F7BA8}"/>
              </a:ext>
            </a:extLst>
          </p:cNvPr>
          <p:cNvGrpSpPr/>
          <p:nvPr/>
        </p:nvGrpSpPr>
        <p:grpSpPr>
          <a:xfrm>
            <a:off x="139849" y="1063871"/>
            <a:ext cx="11908716" cy="4199164"/>
            <a:chOff x="2520081" y="1008030"/>
            <a:chExt cx="11908716" cy="4199164"/>
          </a:xfrm>
        </p:grpSpPr>
        <p:sp>
          <p:nvSpPr>
            <p:cNvPr id="73" name="Rectangle 72">
              <a:extLst>
                <a:ext uri="{FF2B5EF4-FFF2-40B4-BE49-F238E27FC236}">
                  <a16:creationId xmlns:a16="http://schemas.microsoft.com/office/drawing/2014/main" id="{F7FA3E9D-3D1F-C354-B6B5-85FC4757EFAA}"/>
                </a:ext>
              </a:extLst>
            </p:cNvPr>
            <p:cNvSpPr/>
            <p:nvPr/>
          </p:nvSpPr>
          <p:spPr>
            <a:xfrm>
              <a:off x="2520081" y="1214351"/>
              <a:ext cx="11908716" cy="3992843"/>
            </a:xfrm>
            <a:prstGeom prst="rect">
              <a:avLst/>
            </a:prstGeom>
            <a:noFill/>
            <a:ln w="50800">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b="1" dirty="0"/>
            </a:p>
          </p:txBody>
        </p:sp>
        <p:sp>
          <p:nvSpPr>
            <p:cNvPr id="74" name="ZoneTexte 73">
              <a:extLst>
                <a:ext uri="{FF2B5EF4-FFF2-40B4-BE49-F238E27FC236}">
                  <a16:creationId xmlns:a16="http://schemas.microsoft.com/office/drawing/2014/main" id="{8A8E62F0-E604-E8E0-9782-540FD4B370F3}"/>
                </a:ext>
              </a:extLst>
            </p:cNvPr>
            <p:cNvSpPr txBox="1"/>
            <p:nvPr/>
          </p:nvSpPr>
          <p:spPr>
            <a:xfrm>
              <a:off x="2989500" y="1008030"/>
              <a:ext cx="2194619" cy="307777"/>
            </a:xfrm>
            <a:prstGeom prst="rect">
              <a:avLst/>
            </a:prstGeom>
            <a:solidFill>
              <a:schemeClr val="accent6">
                <a:lumMod val="90000"/>
              </a:schemeClr>
            </a:solidFill>
          </p:spPr>
          <p:txBody>
            <a:bodyPr wrap="square">
              <a:spAutoFit/>
            </a:bodyPr>
            <a:lstStyle/>
            <a:p>
              <a:r>
                <a:rPr lang="es-ES" sz="1400" b="1" dirty="0">
                  <a:solidFill>
                    <a:schemeClr val="bg1"/>
                  </a:solidFill>
                </a:rPr>
                <a:t>Hospital </a:t>
              </a:r>
              <a:r>
                <a:rPr lang="es-ES" sz="1400" b="1" dirty="0" err="1">
                  <a:solidFill>
                    <a:schemeClr val="bg1"/>
                  </a:solidFill>
                </a:rPr>
                <a:t>Warehouse</a:t>
              </a:r>
              <a:endParaRPr lang="es-ES" sz="1400" b="1" dirty="0">
                <a:solidFill>
                  <a:schemeClr val="bg1"/>
                </a:solidFill>
              </a:endParaRPr>
            </a:p>
          </p:txBody>
        </p:sp>
      </p:grpSp>
      <p:grpSp>
        <p:nvGrpSpPr>
          <p:cNvPr id="59" name="Groupe 58">
            <a:extLst>
              <a:ext uri="{FF2B5EF4-FFF2-40B4-BE49-F238E27FC236}">
                <a16:creationId xmlns:a16="http://schemas.microsoft.com/office/drawing/2014/main" id="{E95C9A9C-FDEC-B11E-C3A1-6EE57D2BB557}"/>
              </a:ext>
            </a:extLst>
          </p:cNvPr>
          <p:cNvGrpSpPr/>
          <p:nvPr/>
        </p:nvGrpSpPr>
        <p:grpSpPr>
          <a:xfrm>
            <a:off x="4777587" y="3188653"/>
            <a:ext cx="2031049" cy="1631895"/>
            <a:chOff x="4563558" y="1606405"/>
            <a:chExt cx="2031049" cy="1631895"/>
          </a:xfrm>
        </p:grpSpPr>
        <p:grpSp>
          <p:nvGrpSpPr>
            <p:cNvPr id="39" name="Groupe 38">
              <a:extLst>
                <a:ext uri="{FF2B5EF4-FFF2-40B4-BE49-F238E27FC236}">
                  <a16:creationId xmlns:a16="http://schemas.microsoft.com/office/drawing/2014/main" id="{CEE541C8-D404-FB05-C90D-D2AA07A720BB}"/>
                </a:ext>
              </a:extLst>
            </p:cNvPr>
            <p:cNvGrpSpPr/>
            <p:nvPr/>
          </p:nvGrpSpPr>
          <p:grpSpPr>
            <a:xfrm>
              <a:off x="5282618" y="1606405"/>
              <a:ext cx="588232" cy="892490"/>
              <a:chOff x="5359400" y="2311400"/>
              <a:chExt cx="1473200" cy="2235200"/>
            </a:xfrm>
          </p:grpSpPr>
          <p:pic>
            <p:nvPicPr>
              <p:cNvPr id="38" name="Image 37" descr="Une image contenant capture d’écran, conception&#10;&#10;Description générée automatiquement">
                <a:extLst>
                  <a:ext uri="{FF2B5EF4-FFF2-40B4-BE49-F238E27FC236}">
                    <a16:creationId xmlns:a16="http://schemas.microsoft.com/office/drawing/2014/main" id="{19EEB27D-3A4B-D1D1-6CFF-4A59193CB312}"/>
                  </a:ext>
                </a:extLst>
              </p:cNvPr>
              <p:cNvPicPr>
                <a:picLocks noChangeAspect="1"/>
              </p:cNvPicPr>
              <p:nvPr/>
            </p:nvPicPr>
            <p:blipFill>
              <a:blip r:embed="rId5"/>
              <a:stretch>
                <a:fillRect/>
              </a:stretch>
            </p:blipFill>
            <p:spPr>
              <a:xfrm>
                <a:off x="5359400" y="2311400"/>
                <a:ext cx="1473200" cy="2235200"/>
              </a:xfrm>
              <a:prstGeom prst="rect">
                <a:avLst/>
              </a:prstGeom>
            </p:spPr>
          </p:pic>
          <p:pic>
            <p:nvPicPr>
              <p:cNvPr id="36" name="Image 35" descr="Une image contenant capture d’écran, Graphique, cercle, conception&#10;&#10;Description générée automatiquement">
                <a:extLst>
                  <a:ext uri="{FF2B5EF4-FFF2-40B4-BE49-F238E27FC236}">
                    <a16:creationId xmlns:a16="http://schemas.microsoft.com/office/drawing/2014/main" id="{5CF6B219-3FE2-1DB2-52E4-9036598EA25D}"/>
                  </a:ext>
                </a:extLst>
              </p:cNvPr>
              <p:cNvPicPr>
                <a:picLocks noChangeAspect="1"/>
              </p:cNvPicPr>
              <p:nvPr/>
            </p:nvPicPr>
            <p:blipFill>
              <a:blip r:embed="rId6"/>
              <a:stretch>
                <a:fillRect/>
              </a:stretch>
            </p:blipFill>
            <p:spPr>
              <a:xfrm>
                <a:off x="5584603" y="2890976"/>
                <a:ext cx="974436" cy="524289"/>
              </a:xfrm>
              <a:prstGeom prst="rect">
                <a:avLst/>
              </a:prstGeom>
            </p:spPr>
          </p:pic>
        </p:grpSp>
        <p:sp>
          <p:nvSpPr>
            <p:cNvPr id="29" name="ZoneTexte 28">
              <a:extLst>
                <a:ext uri="{FF2B5EF4-FFF2-40B4-BE49-F238E27FC236}">
                  <a16:creationId xmlns:a16="http://schemas.microsoft.com/office/drawing/2014/main" id="{EFDD6198-231C-6B15-2145-DEE8FA6BDA23}"/>
                </a:ext>
              </a:extLst>
            </p:cNvPr>
            <p:cNvSpPr txBox="1"/>
            <p:nvPr/>
          </p:nvSpPr>
          <p:spPr>
            <a:xfrm>
              <a:off x="4563558" y="2838190"/>
              <a:ext cx="2031049" cy="400110"/>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Verification of the </a:t>
              </a:r>
              <a:r>
                <a:rPr lang="en-US" sz="1000" dirty="0" err="1">
                  <a:solidFill>
                    <a:schemeClr val="tx1"/>
                  </a:solidFill>
                  <a:latin typeface="Verdana" panose="020B0604030504040204" pitchFamily="34" charset="0"/>
                  <a:ea typeface="Verdana" panose="020B0604030504040204" pitchFamily="34" charset="0"/>
                  <a:cs typeface="Verdana" panose="020B0604030504040204" pitchFamily="34" charset="0"/>
                </a:rPr>
                <a:t>despatch</a:t>
              </a: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 advice</a:t>
              </a:r>
            </a:p>
          </p:txBody>
        </p:sp>
        <p:pic>
          <p:nvPicPr>
            <p:cNvPr id="35" name="Image 34" descr="Une image contenant Graphique, Caractère coloré, symbole, graphisme&#10;&#10;Description générée automatiquement">
              <a:extLst>
                <a:ext uri="{FF2B5EF4-FFF2-40B4-BE49-F238E27FC236}">
                  <a16:creationId xmlns:a16="http://schemas.microsoft.com/office/drawing/2014/main" id="{7496D126-B6B9-4EC3-7EAC-0912E980D515}"/>
                </a:ext>
              </a:extLst>
            </p:cNvPr>
            <p:cNvPicPr>
              <a:picLocks noChangeAspect="1"/>
            </p:cNvPicPr>
            <p:nvPr/>
          </p:nvPicPr>
          <p:blipFill>
            <a:blip r:embed="rId4"/>
            <a:stretch>
              <a:fillRect/>
            </a:stretch>
          </p:blipFill>
          <p:spPr>
            <a:xfrm>
              <a:off x="5562301" y="2218087"/>
              <a:ext cx="457674" cy="328066"/>
            </a:xfrm>
            <a:prstGeom prst="rect">
              <a:avLst/>
            </a:prstGeom>
          </p:spPr>
        </p:pic>
        <p:sp>
          <p:nvSpPr>
            <p:cNvPr id="32" name="ZoneTexte 31">
              <a:extLst>
                <a:ext uri="{FF2B5EF4-FFF2-40B4-BE49-F238E27FC236}">
                  <a16:creationId xmlns:a16="http://schemas.microsoft.com/office/drawing/2014/main" id="{DF395DC2-98C3-D2CD-DA82-0A75312EF84B}"/>
                </a:ext>
              </a:extLst>
            </p:cNvPr>
            <p:cNvSpPr txBox="1"/>
            <p:nvPr/>
          </p:nvSpPr>
          <p:spPr>
            <a:xfrm>
              <a:off x="4827928" y="2602454"/>
              <a:ext cx="1510590"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GTIN/GLN/SSCC</a:t>
              </a:r>
            </a:p>
          </p:txBody>
        </p:sp>
      </p:grpSp>
      <p:sp>
        <p:nvSpPr>
          <p:cNvPr id="2" name="Titre 1">
            <a:extLst>
              <a:ext uri="{FF2B5EF4-FFF2-40B4-BE49-F238E27FC236}">
                <a16:creationId xmlns:a16="http://schemas.microsoft.com/office/drawing/2014/main" id="{E56A2D8C-166E-2006-1CF1-3AE1501D17A0}"/>
              </a:ext>
            </a:extLst>
          </p:cNvPr>
          <p:cNvSpPr>
            <a:spLocks noGrp="1"/>
          </p:cNvSpPr>
          <p:nvPr>
            <p:ph type="title"/>
          </p:nvPr>
        </p:nvSpPr>
        <p:spPr>
          <a:xfrm>
            <a:off x="838200" y="365126"/>
            <a:ext cx="6756206" cy="521353"/>
          </a:xfrm>
        </p:spPr>
        <p:txBody>
          <a:bodyPr>
            <a:normAutofit fontScale="90000"/>
          </a:bodyPr>
          <a:lstStyle/>
          <a:p>
            <a:r>
              <a:rPr lang="fr-FR" dirty="0" err="1"/>
              <a:t>Where</a:t>
            </a:r>
            <a:r>
              <a:rPr lang="fr-FR" dirty="0"/>
              <a:t> the standards fit in the process </a:t>
            </a:r>
            <a:r>
              <a:rPr lang="fr-FR" dirty="0" err="1"/>
              <a:t>map</a:t>
            </a:r>
            <a:r>
              <a:rPr lang="fr-FR" dirty="0"/>
              <a:t>?</a:t>
            </a:r>
          </a:p>
        </p:txBody>
      </p:sp>
      <p:grpSp>
        <p:nvGrpSpPr>
          <p:cNvPr id="6" name="Groupe 5">
            <a:extLst>
              <a:ext uri="{FF2B5EF4-FFF2-40B4-BE49-F238E27FC236}">
                <a16:creationId xmlns:a16="http://schemas.microsoft.com/office/drawing/2014/main" id="{B28DF6D7-DA20-5AF5-FCE9-7DCA4EB61D42}"/>
              </a:ext>
            </a:extLst>
          </p:cNvPr>
          <p:cNvGrpSpPr/>
          <p:nvPr/>
        </p:nvGrpSpPr>
        <p:grpSpPr>
          <a:xfrm>
            <a:off x="265184" y="3322230"/>
            <a:ext cx="1421160" cy="1610064"/>
            <a:chOff x="1654470" y="2026168"/>
            <a:chExt cx="1421160" cy="1610064"/>
          </a:xfrm>
        </p:grpSpPr>
        <p:sp>
          <p:nvSpPr>
            <p:cNvPr id="10" name="ZoneTexte 9">
              <a:extLst>
                <a:ext uri="{FF2B5EF4-FFF2-40B4-BE49-F238E27FC236}">
                  <a16:creationId xmlns:a16="http://schemas.microsoft.com/office/drawing/2014/main" id="{2C50F38C-B07F-084D-EA6D-453DA4F0E2E1}"/>
                </a:ext>
              </a:extLst>
            </p:cNvPr>
            <p:cNvSpPr txBox="1"/>
            <p:nvPr/>
          </p:nvSpPr>
          <p:spPr>
            <a:xfrm>
              <a:off x="1654470" y="2928346"/>
              <a:ext cx="1421160" cy="707886"/>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Request for appointment of the supplier/logistic operator</a:t>
              </a:r>
            </a:p>
          </p:txBody>
        </p:sp>
        <p:pic>
          <p:nvPicPr>
            <p:cNvPr id="16" name="Image 15" descr="Une image contenant capture d’écran, Graphique, cercle, conception&#10;&#10;Description générée automatiquement">
              <a:extLst>
                <a:ext uri="{FF2B5EF4-FFF2-40B4-BE49-F238E27FC236}">
                  <a16:creationId xmlns:a16="http://schemas.microsoft.com/office/drawing/2014/main" id="{92FB4C2D-DE80-527F-C248-9E133BBAD612}"/>
                </a:ext>
              </a:extLst>
            </p:cNvPr>
            <p:cNvPicPr>
              <a:picLocks noChangeAspect="1"/>
            </p:cNvPicPr>
            <p:nvPr/>
          </p:nvPicPr>
          <p:blipFill>
            <a:blip r:embed="rId6"/>
            <a:stretch>
              <a:fillRect/>
            </a:stretch>
          </p:blipFill>
          <p:spPr>
            <a:xfrm>
              <a:off x="1897645" y="2172020"/>
              <a:ext cx="974436" cy="524289"/>
            </a:xfrm>
            <a:prstGeom prst="rect">
              <a:avLst/>
            </a:prstGeom>
          </p:spPr>
        </p:pic>
        <p:pic>
          <p:nvPicPr>
            <p:cNvPr id="18" name="Image 17" descr="Une image contenant symbole, logo, Graphique, cercle&#10;&#10;Description générée automatiquement">
              <a:extLst>
                <a:ext uri="{FF2B5EF4-FFF2-40B4-BE49-F238E27FC236}">
                  <a16:creationId xmlns:a16="http://schemas.microsoft.com/office/drawing/2014/main" id="{B43CC6F8-8C0D-58D3-3EBB-697843D1A1C9}"/>
                </a:ext>
              </a:extLst>
            </p:cNvPr>
            <p:cNvPicPr>
              <a:picLocks noChangeAspect="1"/>
            </p:cNvPicPr>
            <p:nvPr/>
          </p:nvPicPr>
          <p:blipFill>
            <a:blip r:embed="rId7"/>
            <a:stretch>
              <a:fillRect/>
            </a:stretch>
          </p:blipFill>
          <p:spPr>
            <a:xfrm>
              <a:off x="2225787" y="2026168"/>
              <a:ext cx="299738" cy="299738"/>
            </a:xfrm>
            <a:prstGeom prst="rect">
              <a:avLst/>
            </a:prstGeom>
          </p:spPr>
        </p:pic>
      </p:grpSp>
      <p:sp>
        <p:nvSpPr>
          <p:cNvPr id="4" name="ZoneTexte 3">
            <a:extLst>
              <a:ext uri="{FF2B5EF4-FFF2-40B4-BE49-F238E27FC236}">
                <a16:creationId xmlns:a16="http://schemas.microsoft.com/office/drawing/2014/main" id="{53A4C718-B9E2-07DB-6C32-1EC804555368}"/>
              </a:ext>
            </a:extLst>
          </p:cNvPr>
          <p:cNvSpPr txBox="1"/>
          <p:nvPr/>
        </p:nvSpPr>
        <p:spPr>
          <a:xfrm>
            <a:off x="445864" y="5442845"/>
            <a:ext cx="8701914" cy="246221"/>
          </a:xfrm>
          <a:prstGeom prst="rect">
            <a:avLst/>
          </a:prstGeom>
          <a:noFill/>
        </p:spPr>
        <p:txBody>
          <a:bodyPr wrap="square">
            <a:spAutoFit/>
          </a:bodyPr>
          <a:lstStyle/>
          <a:p>
            <a:r>
              <a:rPr lang="fr-FR" sz="1000" dirty="0"/>
              <a:t>*</a:t>
            </a:r>
            <a:r>
              <a:rPr lang="fr-FR" sz="1000" dirty="0" err="1"/>
              <a:t>Other</a:t>
            </a:r>
            <a:r>
              <a:rPr lang="fr-FR" sz="1000" dirty="0"/>
              <a:t> EDI </a:t>
            </a:r>
            <a:r>
              <a:rPr lang="fr-FR" sz="1000" dirty="0" err="1"/>
              <a:t>processes</a:t>
            </a:r>
            <a:r>
              <a:rPr lang="fr-FR" sz="1000" dirty="0"/>
              <a:t> messages </a:t>
            </a:r>
            <a:r>
              <a:rPr lang="fr-FR" sz="1000" dirty="0" err="1"/>
              <a:t>could</a:t>
            </a:r>
            <a:r>
              <a:rPr lang="fr-FR" sz="1000" dirty="0"/>
              <a:t> </a:t>
            </a:r>
            <a:r>
              <a:rPr lang="fr-FR" sz="1000" dirty="0" err="1"/>
              <a:t>be</a:t>
            </a:r>
            <a:r>
              <a:rPr lang="fr-FR" sz="1000" dirty="0"/>
              <a:t> </a:t>
            </a:r>
            <a:r>
              <a:rPr lang="fr-FR" sz="1000" dirty="0" err="1"/>
              <a:t>used</a:t>
            </a:r>
            <a:r>
              <a:rPr lang="fr-FR" sz="1000" dirty="0"/>
              <a:t> to </a:t>
            </a:r>
            <a:r>
              <a:rPr lang="fr-FR" sz="1000" dirty="0" err="1"/>
              <a:t>complete</a:t>
            </a:r>
            <a:r>
              <a:rPr lang="fr-FR" sz="1000" dirty="0"/>
              <a:t> </a:t>
            </a:r>
            <a:r>
              <a:rPr lang="fr-FR" sz="1000" dirty="0" err="1"/>
              <a:t>this</a:t>
            </a:r>
            <a:r>
              <a:rPr lang="fr-FR" sz="1000" dirty="0"/>
              <a:t> process. This </a:t>
            </a:r>
            <a:r>
              <a:rPr lang="fr-FR" sz="1000" dirty="0" err="1"/>
              <a:t>is</a:t>
            </a:r>
            <a:r>
              <a:rPr lang="fr-FR" sz="1000" dirty="0"/>
              <a:t> a </a:t>
            </a:r>
            <a:r>
              <a:rPr lang="fr-FR" sz="1000" dirty="0" err="1"/>
              <a:t>simplified</a:t>
            </a:r>
            <a:r>
              <a:rPr lang="fr-FR" sz="1000" dirty="0"/>
              <a:t> flow.</a:t>
            </a:r>
          </a:p>
        </p:txBody>
      </p:sp>
      <p:sp>
        <p:nvSpPr>
          <p:cNvPr id="3" name="TextBox 2">
            <a:extLst>
              <a:ext uri="{FF2B5EF4-FFF2-40B4-BE49-F238E27FC236}">
                <a16:creationId xmlns:a16="http://schemas.microsoft.com/office/drawing/2014/main" id="{A65233E9-61A0-5259-79B2-1543839C204A}"/>
              </a:ext>
            </a:extLst>
          </p:cNvPr>
          <p:cNvSpPr txBox="1"/>
          <p:nvPr/>
        </p:nvSpPr>
        <p:spPr>
          <a:xfrm>
            <a:off x="4622250" y="1371648"/>
            <a:ext cx="3298157" cy="369332"/>
          </a:xfrm>
          <a:prstGeom prst="rect">
            <a:avLst/>
          </a:prstGeom>
          <a:noFill/>
        </p:spPr>
        <p:txBody>
          <a:bodyPr wrap="square" rtlCol="0">
            <a:spAutoFit/>
          </a:bodyPr>
          <a:lstStyle/>
          <a:p>
            <a:r>
              <a:rPr lang="en-GB" dirty="0"/>
              <a:t>EDI messaging*</a:t>
            </a:r>
          </a:p>
        </p:txBody>
      </p:sp>
      <p:grpSp>
        <p:nvGrpSpPr>
          <p:cNvPr id="43" name="Groupe 42">
            <a:extLst>
              <a:ext uri="{FF2B5EF4-FFF2-40B4-BE49-F238E27FC236}">
                <a16:creationId xmlns:a16="http://schemas.microsoft.com/office/drawing/2014/main" id="{D4BF80CE-E12F-CD00-9313-AB124828A067}"/>
              </a:ext>
            </a:extLst>
          </p:cNvPr>
          <p:cNvGrpSpPr/>
          <p:nvPr/>
        </p:nvGrpSpPr>
        <p:grpSpPr>
          <a:xfrm>
            <a:off x="3587383" y="1741334"/>
            <a:ext cx="2696269" cy="1166223"/>
            <a:chOff x="5011750" y="3699480"/>
            <a:chExt cx="2904820" cy="1256428"/>
          </a:xfrm>
        </p:grpSpPr>
        <p:sp>
          <p:nvSpPr>
            <p:cNvPr id="44" name="Flèche vers la droite 43">
              <a:extLst>
                <a:ext uri="{FF2B5EF4-FFF2-40B4-BE49-F238E27FC236}">
                  <a16:creationId xmlns:a16="http://schemas.microsoft.com/office/drawing/2014/main" id="{ACDD0D8B-6CBD-97F1-ED30-07B77864A9B4}"/>
                </a:ext>
              </a:extLst>
            </p:cNvPr>
            <p:cNvSpPr/>
            <p:nvPr/>
          </p:nvSpPr>
          <p:spPr>
            <a:xfrm>
              <a:off x="5011750" y="3699480"/>
              <a:ext cx="2904820" cy="1256428"/>
            </a:xfrm>
            <a:prstGeom prst="rightArrow">
              <a:avLst>
                <a:gd name="adj1" fmla="val 100000"/>
                <a:gd name="adj2" fmla="val 35024"/>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pic>
          <p:nvPicPr>
            <p:cNvPr id="45" name="Image 44">
              <a:extLst>
                <a:ext uri="{FF2B5EF4-FFF2-40B4-BE49-F238E27FC236}">
                  <a16:creationId xmlns:a16="http://schemas.microsoft.com/office/drawing/2014/main" id="{AF715C10-D9B7-89E4-D78F-4E82CA76E53F}"/>
                </a:ext>
              </a:extLst>
            </p:cNvPr>
            <p:cNvPicPr>
              <a:picLocks noChangeAspect="1"/>
            </p:cNvPicPr>
            <p:nvPr/>
          </p:nvPicPr>
          <p:blipFill>
            <a:blip r:embed="rId8"/>
            <a:srcRect/>
            <a:stretch/>
          </p:blipFill>
          <p:spPr>
            <a:xfrm>
              <a:off x="6116940" y="3859610"/>
              <a:ext cx="850979" cy="620604"/>
            </a:xfrm>
            <a:prstGeom prst="rect">
              <a:avLst/>
            </a:prstGeom>
          </p:spPr>
        </p:pic>
        <p:sp>
          <p:nvSpPr>
            <p:cNvPr id="51" name="ZoneTexte 50">
              <a:extLst>
                <a:ext uri="{FF2B5EF4-FFF2-40B4-BE49-F238E27FC236}">
                  <a16:creationId xmlns:a16="http://schemas.microsoft.com/office/drawing/2014/main" id="{95C0932E-E791-681E-CDCE-6F43ACAC69A4}"/>
                </a:ext>
              </a:extLst>
            </p:cNvPr>
            <p:cNvSpPr txBox="1"/>
            <p:nvPr/>
          </p:nvSpPr>
          <p:spPr>
            <a:xfrm>
              <a:off x="5523225" y="4635071"/>
              <a:ext cx="2031049" cy="265266"/>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Order Response</a:t>
              </a:r>
            </a:p>
          </p:txBody>
        </p:sp>
        <p:pic>
          <p:nvPicPr>
            <p:cNvPr id="62" name="Image 61" descr="Une image contenant ligne, Bleu électrique, conception, cadre&#10;&#10;Description générée automatiquement">
              <a:extLst>
                <a:ext uri="{FF2B5EF4-FFF2-40B4-BE49-F238E27FC236}">
                  <a16:creationId xmlns:a16="http://schemas.microsoft.com/office/drawing/2014/main" id="{3F1294C5-661F-483F-2F2B-48786AB8620E}"/>
                </a:ext>
              </a:extLst>
            </p:cNvPr>
            <p:cNvPicPr>
              <a:picLocks noChangeAspect="1"/>
            </p:cNvPicPr>
            <p:nvPr/>
          </p:nvPicPr>
          <p:blipFill>
            <a:blip r:embed="rId9"/>
            <a:stretch>
              <a:fillRect/>
            </a:stretch>
          </p:blipFill>
          <p:spPr>
            <a:xfrm>
              <a:off x="6335752" y="3999629"/>
              <a:ext cx="400095" cy="298252"/>
            </a:xfrm>
            <a:prstGeom prst="rect">
              <a:avLst/>
            </a:prstGeom>
          </p:spPr>
        </p:pic>
      </p:grpSp>
      <p:grpSp>
        <p:nvGrpSpPr>
          <p:cNvPr id="56" name="Groupe 55">
            <a:extLst>
              <a:ext uri="{FF2B5EF4-FFF2-40B4-BE49-F238E27FC236}">
                <a16:creationId xmlns:a16="http://schemas.microsoft.com/office/drawing/2014/main" id="{3E2A24E6-ECD1-74FC-B881-B6A03C7E0787}"/>
              </a:ext>
            </a:extLst>
          </p:cNvPr>
          <p:cNvGrpSpPr/>
          <p:nvPr/>
        </p:nvGrpSpPr>
        <p:grpSpPr>
          <a:xfrm>
            <a:off x="2117435" y="1741334"/>
            <a:ext cx="2195616" cy="1166223"/>
            <a:chOff x="1375577" y="1741334"/>
            <a:chExt cx="2195616" cy="1166223"/>
          </a:xfrm>
        </p:grpSpPr>
        <p:sp>
          <p:nvSpPr>
            <p:cNvPr id="13" name="Flèche vers la droite 12">
              <a:extLst>
                <a:ext uri="{FF2B5EF4-FFF2-40B4-BE49-F238E27FC236}">
                  <a16:creationId xmlns:a16="http://schemas.microsoft.com/office/drawing/2014/main" id="{66CC03C4-E7DC-533A-4FA8-60A25B6B23F4}"/>
                </a:ext>
              </a:extLst>
            </p:cNvPr>
            <p:cNvSpPr/>
            <p:nvPr/>
          </p:nvSpPr>
          <p:spPr>
            <a:xfrm>
              <a:off x="1402854" y="1741334"/>
              <a:ext cx="2168339" cy="1166223"/>
            </a:xfrm>
            <a:prstGeom prst="rightArrow">
              <a:avLst>
                <a:gd name="adj1" fmla="val 100000"/>
                <a:gd name="adj2" fmla="val 35024"/>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15" name="ZoneTexte 14">
              <a:extLst>
                <a:ext uri="{FF2B5EF4-FFF2-40B4-BE49-F238E27FC236}">
                  <a16:creationId xmlns:a16="http://schemas.microsoft.com/office/drawing/2014/main" id="{53118A15-23EB-8A0F-628C-C98B94AB8F4A}"/>
                </a:ext>
              </a:extLst>
            </p:cNvPr>
            <p:cNvSpPr txBox="1"/>
            <p:nvPr/>
          </p:nvSpPr>
          <p:spPr>
            <a:xfrm>
              <a:off x="1375577" y="2609754"/>
              <a:ext cx="1885231" cy="228544"/>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Order Advice</a:t>
              </a:r>
            </a:p>
          </p:txBody>
        </p:sp>
        <p:pic>
          <p:nvPicPr>
            <p:cNvPr id="53" name="Image 52">
              <a:extLst>
                <a:ext uri="{FF2B5EF4-FFF2-40B4-BE49-F238E27FC236}">
                  <a16:creationId xmlns:a16="http://schemas.microsoft.com/office/drawing/2014/main" id="{371F6519-27D1-F2C6-176E-3B5BEB12F03B}"/>
                </a:ext>
              </a:extLst>
            </p:cNvPr>
            <p:cNvPicPr>
              <a:picLocks noChangeAspect="1"/>
            </p:cNvPicPr>
            <p:nvPr/>
          </p:nvPicPr>
          <p:blipFill>
            <a:blip r:embed="rId8"/>
            <a:srcRect/>
            <a:stretch/>
          </p:blipFill>
          <p:spPr>
            <a:xfrm>
              <a:off x="1919536" y="1889967"/>
              <a:ext cx="789883" cy="576048"/>
            </a:xfrm>
            <a:prstGeom prst="rect">
              <a:avLst/>
            </a:prstGeom>
          </p:spPr>
        </p:pic>
        <p:pic>
          <p:nvPicPr>
            <p:cNvPr id="30" name="Image 29" descr="Une image contenant logo, capture d’écran, symbole, Bleu électrique&#10;&#10;Description générée automatiquement">
              <a:extLst>
                <a:ext uri="{FF2B5EF4-FFF2-40B4-BE49-F238E27FC236}">
                  <a16:creationId xmlns:a16="http://schemas.microsoft.com/office/drawing/2014/main" id="{E43CF02C-0F50-D156-526D-C51A6DC79FE4}"/>
                </a:ext>
              </a:extLst>
            </p:cNvPr>
            <p:cNvPicPr>
              <a:picLocks noChangeAspect="1"/>
            </p:cNvPicPr>
            <p:nvPr/>
          </p:nvPicPr>
          <p:blipFill>
            <a:blip r:embed="rId10"/>
            <a:stretch>
              <a:fillRect/>
            </a:stretch>
          </p:blipFill>
          <p:spPr>
            <a:xfrm>
              <a:off x="2071986" y="1778037"/>
              <a:ext cx="481011" cy="731972"/>
            </a:xfrm>
            <a:prstGeom prst="rect">
              <a:avLst/>
            </a:prstGeom>
          </p:spPr>
        </p:pic>
      </p:grpSp>
      <p:grpSp>
        <p:nvGrpSpPr>
          <p:cNvPr id="5" name="Groupe 4">
            <a:extLst>
              <a:ext uri="{FF2B5EF4-FFF2-40B4-BE49-F238E27FC236}">
                <a16:creationId xmlns:a16="http://schemas.microsoft.com/office/drawing/2014/main" id="{94D6AF01-3FC9-FF0D-D920-435818FADF70}"/>
              </a:ext>
            </a:extLst>
          </p:cNvPr>
          <p:cNvGrpSpPr/>
          <p:nvPr/>
        </p:nvGrpSpPr>
        <p:grpSpPr>
          <a:xfrm>
            <a:off x="1565485" y="3322230"/>
            <a:ext cx="1316614" cy="1302288"/>
            <a:chOff x="1654470" y="2026168"/>
            <a:chExt cx="1316614" cy="1302288"/>
          </a:xfrm>
        </p:grpSpPr>
        <p:sp>
          <p:nvSpPr>
            <p:cNvPr id="8" name="ZoneTexte 7">
              <a:extLst>
                <a:ext uri="{FF2B5EF4-FFF2-40B4-BE49-F238E27FC236}">
                  <a16:creationId xmlns:a16="http://schemas.microsoft.com/office/drawing/2014/main" id="{AC452E5B-A214-6E01-6B32-011789FD81CE}"/>
                </a:ext>
              </a:extLst>
            </p:cNvPr>
            <p:cNvSpPr txBox="1"/>
            <p:nvPr/>
          </p:nvSpPr>
          <p:spPr>
            <a:xfrm>
              <a:off x="1654470" y="2928346"/>
              <a:ext cx="1316614" cy="400110"/>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Request for goods </a:t>
              </a:r>
            </a:p>
          </p:txBody>
        </p:sp>
        <p:pic>
          <p:nvPicPr>
            <p:cNvPr id="22" name="Image 21">
              <a:extLst>
                <a:ext uri="{FF2B5EF4-FFF2-40B4-BE49-F238E27FC236}">
                  <a16:creationId xmlns:a16="http://schemas.microsoft.com/office/drawing/2014/main" id="{79EA5761-2816-1EC3-83A1-CE24F9B93D7B}"/>
                </a:ext>
              </a:extLst>
            </p:cNvPr>
            <p:cNvPicPr>
              <a:picLocks noChangeAspect="1"/>
            </p:cNvPicPr>
            <p:nvPr/>
          </p:nvPicPr>
          <p:blipFill>
            <a:blip r:embed="rId11"/>
            <a:srcRect/>
            <a:stretch/>
          </p:blipFill>
          <p:spPr>
            <a:xfrm>
              <a:off x="1968141" y="2236501"/>
              <a:ext cx="701278" cy="524289"/>
            </a:xfrm>
            <a:prstGeom prst="rect">
              <a:avLst/>
            </a:prstGeom>
          </p:spPr>
        </p:pic>
        <p:pic>
          <p:nvPicPr>
            <p:cNvPr id="26" name="Image 25" descr="Une image contenant symbole, logo, Graphique, cercle&#10;&#10;Description générée automatiquement">
              <a:extLst>
                <a:ext uri="{FF2B5EF4-FFF2-40B4-BE49-F238E27FC236}">
                  <a16:creationId xmlns:a16="http://schemas.microsoft.com/office/drawing/2014/main" id="{649D6F27-BED4-1ADB-93ED-A31BE1666D3F}"/>
                </a:ext>
              </a:extLst>
            </p:cNvPr>
            <p:cNvPicPr>
              <a:picLocks noChangeAspect="1"/>
            </p:cNvPicPr>
            <p:nvPr/>
          </p:nvPicPr>
          <p:blipFill>
            <a:blip r:embed="rId7"/>
            <a:stretch>
              <a:fillRect/>
            </a:stretch>
          </p:blipFill>
          <p:spPr>
            <a:xfrm>
              <a:off x="2225787" y="2026168"/>
              <a:ext cx="299738" cy="299738"/>
            </a:xfrm>
            <a:prstGeom prst="rect">
              <a:avLst/>
            </a:prstGeom>
          </p:spPr>
        </p:pic>
      </p:grpSp>
    </p:spTree>
    <p:extLst>
      <p:ext uri="{BB962C8B-B14F-4D97-AF65-F5344CB8AC3E}">
        <p14:creationId xmlns:p14="http://schemas.microsoft.com/office/powerpoint/2010/main" val="2416102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lèche vers la droite 6">
            <a:extLst>
              <a:ext uri="{FF2B5EF4-FFF2-40B4-BE49-F238E27FC236}">
                <a16:creationId xmlns:a16="http://schemas.microsoft.com/office/drawing/2014/main" id="{83A489D2-69ED-63E7-9BE4-7DBEFFE01F39}"/>
              </a:ext>
            </a:extLst>
          </p:cNvPr>
          <p:cNvSpPr/>
          <p:nvPr/>
        </p:nvSpPr>
        <p:spPr>
          <a:xfrm>
            <a:off x="1018007" y="3406905"/>
            <a:ext cx="8808854" cy="460970"/>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19" name="Groupe 18">
            <a:extLst>
              <a:ext uri="{FF2B5EF4-FFF2-40B4-BE49-F238E27FC236}">
                <a16:creationId xmlns:a16="http://schemas.microsoft.com/office/drawing/2014/main" id="{E9234F3E-8F8D-7D9D-6CE8-86397FF47AEC}"/>
              </a:ext>
            </a:extLst>
          </p:cNvPr>
          <p:cNvGrpSpPr/>
          <p:nvPr/>
        </p:nvGrpSpPr>
        <p:grpSpPr>
          <a:xfrm>
            <a:off x="2724133" y="3417507"/>
            <a:ext cx="2031049" cy="1249152"/>
            <a:chOff x="3061536" y="1835259"/>
            <a:chExt cx="2031049" cy="1249152"/>
          </a:xfrm>
        </p:grpSpPr>
        <p:sp>
          <p:nvSpPr>
            <p:cNvPr id="20" name="ZoneTexte 19">
              <a:extLst>
                <a:ext uri="{FF2B5EF4-FFF2-40B4-BE49-F238E27FC236}">
                  <a16:creationId xmlns:a16="http://schemas.microsoft.com/office/drawing/2014/main" id="{9E25D1FE-45DC-3066-1E5F-C64C978CB4EE}"/>
                </a:ext>
              </a:extLst>
            </p:cNvPr>
            <p:cNvSpPr txBox="1"/>
            <p:nvPr/>
          </p:nvSpPr>
          <p:spPr>
            <a:xfrm>
              <a:off x="3061536" y="2838190"/>
              <a:ext cx="2031049" cy="246221"/>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Receipt of physical goods</a:t>
              </a:r>
            </a:p>
          </p:txBody>
        </p:sp>
        <p:grpSp>
          <p:nvGrpSpPr>
            <p:cNvPr id="21" name="Groupe 20">
              <a:extLst>
                <a:ext uri="{FF2B5EF4-FFF2-40B4-BE49-F238E27FC236}">
                  <a16:creationId xmlns:a16="http://schemas.microsoft.com/office/drawing/2014/main" id="{8903F13B-C1D6-F73A-2BD2-7D8E5915CF4F}"/>
                </a:ext>
              </a:extLst>
            </p:cNvPr>
            <p:cNvGrpSpPr/>
            <p:nvPr/>
          </p:nvGrpSpPr>
          <p:grpSpPr>
            <a:xfrm>
              <a:off x="3460997" y="1835259"/>
              <a:ext cx="1252400" cy="710894"/>
              <a:chOff x="3347639" y="3011424"/>
              <a:chExt cx="1663273" cy="944117"/>
            </a:xfrm>
          </p:grpSpPr>
          <p:pic>
            <p:nvPicPr>
              <p:cNvPr id="24" name="Image 23">
                <a:extLst>
                  <a:ext uri="{FF2B5EF4-FFF2-40B4-BE49-F238E27FC236}">
                    <a16:creationId xmlns:a16="http://schemas.microsoft.com/office/drawing/2014/main" id="{6758E0D4-1089-DEA0-35AB-93B69AA4E434}"/>
                  </a:ext>
                </a:extLst>
              </p:cNvPr>
              <p:cNvPicPr>
                <a:picLocks noChangeAspect="1"/>
              </p:cNvPicPr>
              <p:nvPr/>
            </p:nvPicPr>
            <p:blipFill>
              <a:blip r:embed="rId2"/>
              <a:stretch>
                <a:fillRect/>
              </a:stretch>
            </p:blipFill>
            <p:spPr>
              <a:xfrm>
                <a:off x="3956708" y="3021326"/>
                <a:ext cx="813005" cy="826708"/>
              </a:xfrm>
              <a:prstGeom prst="rect">
                <a:avLst/>
              </a:prstGeom>
            </p:spPr>
          </p:pic>
          <p:pic>
            <p:nvPicPr>
              <p:cNvPr id="25" name="Image 24" descr="Une image contenant texte&#10;&#10;Description générée automatiquement">
                <a:extLst>
                  <a:ext uri="{FF2B5EF4-FFF2-40B4-BE49-F238E27FC236}">
                    <a16:creationId xmlns:a16="http://schemas.microsoft.com/office/drawing/2014/main" id="{F3DE2738-6358-594D-C364-64ED8EB9A1EE}"/>
                  </a:ext>
                </a:extLst>
              </p:cNvPr>
              <p:cNvPicPr>
                <a:picLocks noChangeAspect="1"/>
              </p:cNvPicPr>
              <p:nvPr/>
            </p:nvPicPr>
            <p:blipFill>
              <a:blip r:embed="rId3"/>
              <a:stretch>
                <a:fillRect/>
              </a:stretch>
            </p:blipFill>
            <p:spPr>
              <a:xfrm>
                <a:off x="3347639" y="3011424"/>
                <a:ext cx="1063596" cy="852198"/>
              </a:xfrm>
              <a:prstGeom prst="rect">
                <a:avLst/>
              </a:prstGeom>
            </p:spPr>
          </p:pic>
          <p:pic>
            <p:nvPicPr>
              <p:cNvPr id="27" name="Image 26" descr="Une image contenant Graphique, Caractère coloré, symbole, graphisme&#10;&#10;Description générée automatiquement">
                <a:extLst>
                  <a:ext uri="{FF2B5EF4-FFF2-40B4-BE49-F238E27FC236}">
                    <a16:creationId xmlns:a16="http://schemas.microsoft.com/office/drawing/2014/main" id="{35EDA905-C30A-00CB-37B3-5058D7369B8D}"/>
                  </a:ext>
                </a:extLst>
              </p:cNvPr>
              <p:cNvPicPr>
                <a:picLocks noChangeAspect="1"/>
              </p:cNvPicPr>
              <p:nvPr/>
            </p:nvPicPr>
            <p:blipFill>
              <a:blip r:embed="rId4"/>
              <a:stretch>
                <a:fillRect/>
              </a:stretch>
            </p:blipFill>
            <p:spPr>
              <a:xfrm>
                <a:off x="4403090" y="3519846"/>
                <a:ext cx="607822" cy="435695"/>
              </a:xfrm>
              <a:prstGeom prst="rect">
                <a:avLst/>
              </a:prstGeom>
            </p:spPr>
          </p:pic>
        </p:grpSp>
        <p:sp>
          <p:nvSpPr>
            <p:cNvPr id="23" name="ZoneTexte 22">
              <a:extLst>
                <a:ext uri="{FF2B5EF4-FFF2-40B4-BE49-F238E27FC236}">
                  <a16:creationId xmlns:a16="http://schemas.microsoft.com/office/drawing/2014/main" id="{80C3B738-4215-E330-88CE-5340C31DB072}"/>
                </a:ext>
              </a:extLst>
            </p:cNvPr>
            <p:cNvSpPr txBox="1"/>
            <p:nvPr/>
          </p:nvSpPr>
          <p:spPr>
            <a:xfrm>
              <a:off x="3325906" y="2602454"/>
              <a:ext cx="1510590"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GTIN/GLN/SSCC</a:t>
              </a:r>
            </a:p>
          </p:txBody>
        </p:sp>
      </p:grpSp>
      <p:grpSp>
        <p:nvGrpSpPr>
          <p:cNvPr id="72" name="Groupe 71">
            <a:extLst>
              <a:ext uri="{FF2B5EF4-FFF2-40B4-BE49-F238E27FC236}">
                <a16:creationId xmlns:a16="http://schemas.microsoft.com/office/drawing/2014/main" id="{4AA17668-87C7-3E31-BB34-60E7432F7BA8}"/>
              </a:ext>
            </a:extLst>
          </p:cNvPr>
          <p:cNvGrpSpPr/>
          <p:nvPr/>
        </p:nvGrpSpPr>
        <p:grpSpPr>
          <a:xfrm>
            <a:off x="139849" y="1063871"/>
            <a:ext cx="11908716" cy="4199164"/>
            <a:chOff x="2520081" y="1008030"/>
            <a:chExt cx="11908716" cy="4199164"/>
          </a:xfrm>
        </p:grpSpPr>
        <p:sp>
          <p:nvSpPr>
            <p:cNvPr id="73" name="Rectangle 72">
              <a:extLst>
                <a:ext uri="{FF2B5EF4-FFF2-40B4-BE49-F238E27FC236}">
                  <a16:creationId xmlns:a16="http://schemas.microsoft.com/office/drawing/2014/main" id="{F7FA3E9D-3D1F-C354-B6B5-85FC4757EFAA}"/>
                </a:ext>
              </a:extLst>
            </p:cNvPr>
            <p:cNvSpPr/>
            <p:nvPr/>
          </p:nvSpPr>
          <p:spPr>
            <a:xfrm>
              <a:off x="2520081" y="1214351"/>
              <a:ext cx="11908716" cy="3992843"/>
            </a:xfrm>
            <a:prstGeom prst="rect">
              <a:avLst/>
            </a:prstGeom>
            <a:noFill/>
            <a:ln w="50800">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b="1" dirty="0"/>
            </a:p>
          </p:txBody>
        </p:sp>
        <p:sp>
          <p:nvSpPr>
            <p:cNvPr id="74" name="ZoneTexte 73">
              <a:extLst>
                <a:ext uri="{FF2B5EF4-FFF2-40B4-BE49-F238E27FC236}">
                  <a16:creationId xmlns:a16="http://schemas.microsoft.com/office/drawing/2014/main" id="{8A8E62F0-E604-E8E0-9782-540FD4B370F3}"/>
                </a:ext>
              </a:extLst>
            </p:cNvPr>
            <p:cNvSpPr txBox="1"/>
            <p:nvPr/>
          </p:nvSpPr>
          <p:spPr>
            <a:xfrm>
              <a:off x="2989500" y="1008030"/>
              <a:ext cx="2194619" cy="307777"/>
            </a:xfrm>
            <a:prstGeom prst="rect">
              <a:avLst/>
            </a:prstGeom>
            <a:solidFill>
              <a:schemeClr val="accent6">
                <a:lumMod val="90000"/>
              </a:schemeClr>
            </a:solidFill>
          </p:spPr>
          <p:txBody>
            <a:bodyPr wrap="square">
              <a:spAutoFit/>
            </a:bodyPr>
            <a:lstStyle/>
            <a:p>
              <a:r>
                <a:rPr lang="es-ES" sz="1400" b="1" dirty="0">
                  <a:solidFill>
                    <a:schemeClr val="bg1"/>
                  </a:solidFill>
                </a:rPr>
                <a:t>Hospital </a:t>
              </a:r>
              <a:r>
                <a:rPr lang="es-ES" sz="1400" b="1" dirty="0" err="1">
                  <a:solidFill>
                    <a:schemeClr val="bg1"/>
                  </a:solidFill>
                </a:rPr>
                <a:t>Warehouse</a:t>
              </a:r>
              <a:endParaRPr lang="es-ES" sz="1400" b="1" dirty="0">
                <a:solidFill>
                  <a:schemeClr val="bg1"/>
                </a:solidFill>
              </a:endParaRPr>
            </a:p>
          </p:txBody>
        </p:sp>
      </p:grpSp>
      <p:grpSp>
        <p:nvGrpSpPr>
          <p:cNvPr id="59" name="Groupe 58">
            <a:extLst>
              <a:ext uri="{FF2B5EF4-FFF2-40B4-BE49-F238E27FC236}">
                <a16:creationId xmlns:a16="http://schemas.microsoft.com/office/drawing/2014/main" id="{E95C9A9C-FDEC-B11E-C3A1-6EE57D2BB557}"/>
              </a:ext>
            </a:extLst>
          </p:cNvPr>
          <p:cNvGrpSpPr/>
          <p:nvPr/>
        </p:nvGrpSpPr>
        <p:grpSpPr>
          <a:xfrm>
            <a:off x="4777587" y="3188653"/>
            <a:ext cx="2031049" cy="1631895"/>
            <a:chOff x="4563558" y="1606405"/>
            <a:chExt cx="2031049" cy="1631895"/>
          </a:xfrm>
        </p:grpSpPr>
        <p:grpSp>
          <p:nvGrpSpPr>
            <p:cNvPr id="39" name="Groupe 38">
              <a:extLst>
                <a:ext uri="{FF2B5EF4-FFF2-40B4-BE49-F238E27FC236}">
                  <a16:creationId xmlns:a16="http://schemas.microsoft.com/office/drawing/2014/main" id="{CEE541C8-D404-FB05-C90D-D2AA07A720BB}"/>
                </a:ext>
              </a:extLst>
            </p:cNvPr>
            <p:cNvGrpSpPr/>
            <p:nvPr/>
          </p:nvGrpSpPr>
          <p:grpSpPr>
            <a:xfrm>
              <a:off x="5282618" y="1606405"/>
              <a:ext cx="588232" cy="892490"/>
              <a:chOff x="5359400" y="2311400"/>
              <a:chExt cx="1473200" cy="2235200"/>
            </a:xfrm>
          </p:grpSpPr>
          <p:pic>
            <p:nvPicPr>
              <p:cNvPr id="38" name="Image 37" descr="Une image contenant capture d’écran, conception&#10;&#10;Description générée automatiquement">
                <a:extLst>
                  <a:ext uri="{FF2B5EF4-FFF2-40B4-BE49-F238E27FC236}">
                    <a16:creationId xmlns:a16="http://schemas.microsoft.com/office/drawing/2014/main" id="{19EEB27D-3A4B-D1D1-6CFF-4A59193CB312}"/>
                  </a:ext>
                </a:extLst>
              </p:cNvPr>
              <p:cNvPicPr>
                <a:picLocks noChangeAspect="1"/>
              </p:cNvPicPr>
              <p:nvPr/>
            </p:nvPicPr>
            <p:blipFill>
              <a:blip r:embed="rId5"/>
              <a:stretch>
                <a:fillRect/>
              </a:stretch>
            </p:blipFill>
            <p:spPr>
              <a:xfrm>
                <a:off x="5359400" y="2311400"/>
                <a:ext cx="1473200" cy="2235200"/>
              </a:xfrm>
              <a:prstGeom prst="rect">
                <a:avLst/>
              </a:prstGeom>
            </p:spPr>
          </p:pic>
          <p:pic>
            <p:nvPicPr>
              <p:cNvPr id="36" name="Image 35" descr="Une image contenant capture d’écran, Graphique, cercle, conception&#10;&#10;Description générée automatiquement">
                <a:extLst>
                  <a:ext uri="{FF2B5EF4-FFF2-40B4-BE49-F238E27FC236}">
                    <a16:creationId xmlns:a16="http://schemas.microsoft.com/office/drawing/2014/main" id="{5CF6B219-3FE2-1DB2-52E4-9036598EA25D}"/>
                  </a:ext>
                </a:extLst>
              </p:cNvPr>
              <p:cNvPicPr>
                <a:picLocks noChangeAspect="1"/>
              </p:cNvPicPr>
              <p:nvPr/>
            </p:nvPicPr>
            <p:blipFill>
              <a:blip r:embed="rId6"/>
              <a:stretch>
                <a:fillRect/>
              </a:stretch>
            </p:blipFill>
            <p:spPr>
              <a:xfrm>
                <a:off x="5584603" y="2890976"/>
                <a:ext cx="974436" cy="524289"/>
              </a:xfrm>
              <a:prstGeom prst="rect">
                <a:avLst/>
              </a:prstGeom>
            </p:spPr>
          </p:pic>
        </p:grpSp>
        <p:sp>
          <p:nvSpPr>
            <p:cNvPr id="29" name="ZoneTexte 28">
              <a:extLst>
                <a:ext uri="{FF2B5EF4-FFF2-40B4-BE49-F238E27FC236}">
                  <a16:creationId xmlns:a16="http://schemas.microsoft.com/office/drawing/2014/main" id="{EFDD6198-231C-6B15-2145-DEE8FA6BDA23}"/>
                </a:ext>
              </a:extLst>
            </p:cNvPr>
            <p:cNvSpPr txBox="1"/>
            <p:nvPr/>
          </p:nvSpPr>
          <p:spPr>
            <a:xfrm>
              <a:off x="4563558" y="2838190"/>
              <a:ext cx="2031049" cy="400110"/>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Verification of the </a:t>
              </a:r>
              <a:r>
                <a:rPr lang="en-US" sz="1000" dirty="0" err="1">
                  <a:solidFill>
                    <a:schemeClr val="tx1"/>
                  </a:solidFill>
                  <a:latin typeface="Verdana" panose="020B0604030504040204" pitchFamily="34" charset="0"/>
                  <a:ea typeface="Verdana" panose="020B0604030504040204" pitchFamily="34" charset="0"/>
                  <a:cs typeface="Verdana" panose="020B0604030504040204" pitchFamily="34" charset="0"/>
                </a:rPr>
                <a:t>despatch</a:t>
              </a: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 advice</a:t>
              </a:r>
            </a:p>
          </p:txBody>
        </p:sp>
        <p:pic>
          <p:nvPicPr>
            <p:cNvPr id="35" name="Image 34" descr="Une image contenant Graphique, Caractère coloré, symbole, graphisme&#10;&#10;Description générée automatiquement">
              <a:extLst>
                <a:ext uri="{FF2B5EF4-FFF2-40B4-BE49-F238E27FC236}">
                  <a16:creationId xmlns:a16="http://schemas.microsoft.com/office/drawing/2014/main" id="{7496D126-B6B9-4EC3-7EAC-0912E980D515}"/>
                </a:ext>
              </a:extLst>
            </p:cNvPr>
            <p:cNvPicPr>
              <a:picLocks noChangeAspect="1"/>
            </p:cNvPicPr>
            <p:nvPr/>
          </p:nvPicPr>
          <p:blipFill>
            <a:blip r:embed="rId4"/>
            <a:stretch>
              <a:fillRect/>
            </a:stretch>
          </p:blipFill>
          <p:spPr>
            <a:xfrm>
              <a:off x="5562301" y="2218087"/>
              <a:ext cx="457674" cy="328066"/>
            </a:xfrm>
            <a:prstGeom prst="rect">
              <a:avLst/>
            </a:prstGeom>
          </p:spPr>
        </p:pic>
        <p:sp>
          <p:nvSpPr>
            <p:cNvPr id="32" name="ZoneTexte 31">
              <a:extLst>
                <a:ext uri="{FF2B5EF4-FFF2-40B4-BE49-F238E27FC236}">
                  <a16:creationId xmlns:a16="http://schemas.microsoft.com/office/drawing/2014/main" id="{DF395DC2-98C3-D2CD-DA82-0A75312EF84B}"/>
                </a:ext>
              </a:extLst>
            </p:cNvPr>
            <p:cNvSpPr txBox="1"/>
            <p:nvPr/>
          </p:nvSpPr>
          <p:spPr>
            <a:xfrm>
              <a:off x="4827928" y="2602454"/>
              <a:ext cx="1510590"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GTIN/GLN/SSCC</a:t>
              </a:r>
            </a:p>
          </p:txBody>
        </p:sp>
      </p:grpSp>
      <p:sp>
        <p:nvSpPr>
          <p:cNvPr id="2" name="Titre 1">
            <a:extLst>
              <a:ext uri="{FF2B5EF4-FFF2-40B4-BE49-F238E27FC236}">
                <a16:creationId xmlns:a16="http://schemas.microsoft.com/office/drawing/2014/main" id="{E56A2D8C-166E-2006-1CF1-3AE1501D17A0}"/>
              </a:ext>
            </a:extLst>
          </p:cNvPr>
          <p:cNvSpPr>
            <a:spLocks noGrp="1"/>
          </p:cNvSpPr>
          <p:nvPr>
            <p:ph type="title"/>
          </p:nvPr>
        </p:nvSpPr>
        <p:spPr>
          <a:xfrm>
            <a:off x="838200" y="365126"/>
            <a:ext cx="6756206" cy="521353"/>
          </a:xfrm>
        </p:spPr>
        <p:txBody>
          <a:bodyPr>
            <a:normAutofit fontScale="90000"/>
          </a:bodyPr>
          <a:lstStyle/>
          <a:p>
            <a:r>
              <a:rPr lang="fr-FR" dirty="0" err="1"/>
              <a:t>Where</a:t>
            </a:r>
            <a:r>
              <a:rPr lang="fr-FR" dirty="0"/>
              <a:t> the standards fit in the process </a:t>
            </a:r>
            <a:r>
              <a:rPr lang="fr-FR" dirty="0" err="1"/>
              <a:t>map</a:t>
            </a:r>
            <a:r>
              <a:rPr lang="fr-FR" dirty="0"/>
              <a:t>?</a:t>
            </a:r>
          </a:p>
        </p:txBody>
      </p:sp>
      <p:grpSp>
        <p:nvGrpSpPr>
          <p:cNvPr id="6" name="Groupe 5">
            <a:extLst>
              <a:ext uri="{FF2B5EF4-FFF2-40B4-BE49-F238E27FC236}">
                <a16:creationId xmlns:a16="http://schemas.microsoft.com/office/drawing/2014/main" id="{B28DF6D7-DA20-5AF5-FCE9-7DCA4EB61D42}"/>
              </a:ext>
            </a:extLst>
          </p:cNvPr>
          <p:cNvGrpSpPr/>
          <p:nvPr/>
        </p:nvGrpSpPr>
        <p:grpSpPr>
          <a:xfrm>
            <a:off x="265184" y="3322230"/>
            <a:ext cx="1421160" cy="1610064"/>
            <a:chOff x="1654470" y="2026168"/>
            <a:chExt cx="1421160" cy="1610064"/>
          </a:xfrm>
        </p:grpSpPr>
        <p:sp>
          <p:nvSpPr>
            <p:cNvPr id="10" name="ZoneTexte 9">
              <a:extLst>
                <a:ext uri="{FF2B5EF4-FFF2-40B4-BE49-F238E27FC236}">
                  <a16:creationId xmlns:a16="http://schemas.microsoft.com/office/drawing/2014/main" id="{2C50F38C-B07F-084D-EA6D-453DA4F0E2E1}"/>
                </a:ext>
              </a:extLst>
            </p:cNvPr>
            <p:cNvSpPr txBox="1"/>
            <p:nvPr/>
          </p:nvSpPr>
          <p:spPr>
            <a:xfrm>
              <a:off x="1654470" y="2928346"/>
              <a:ext cx="1421160" cy="707886"/>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Request for appointment of the supplier/logistic operator</a:t>
              </a:r>
            </a:p>
          </p:txBody>
        </p:sp>
        <p:pic>
          <p:nvPicPr>
            <p:cNvPr id="16" name="Image 15" descr="Une image contenant capture d’écran, Graphique, cercle, conception&#10;&#10;Description générée automatiquement">
              <a:extLst>
                <a:ext uri="{FF2B5EF4-FFF2-40B4-BE49-F238E27FC236}">
                  <a16:creationId xmlns:a16="http://schemas.microsoft.com/office/drawing/2014/main" id="{92FB4C2D-DE80-527F-C248-9E133BBAD612}"/>
                </a:ext>
              </a:extLst>
            </p:cNvPr>
            <p:cNvPicPr>
              <a:picLocks noChangeAspect="1"/>
            </p:cNvPicPr>
            <p:nvPr/>
          </p:nvPicPr>
          <p:blipFill>
            <a:blip r:embed="rId6"/>
            <a:stretch>
              <a:fillRect/>
            </a:stretch>
          </p:blipFill>
          <p:spPr>
            <a:xfrm>
              <a:off x="1897645" y="2172020"/>
              <a:ext cx="974436" cy="524289"/>
            </a:xfrm>
            <a:prstGeom prst="rect">
              <a:avLst/>
            </a:prstGeom>
          </p:spPr>
        </p:pic>
        <p:pic>
          <p:nvPicPr>
            <p:cNvPr id="18" name="Image 17" descr="Une image contenant symbole, logo, Graphique, cercle&#10;&#10;Description générée automatiquement">
              <a:extLst>
                <a:ext uri="{FF2B5EF4-FFF2-40B4-BE49-F238E27FC236}">
                  <a16:creationId xmlns:a16="http://schemas.microsoft.com/office/drawing/2014/main" id="{B43CC6F8-8C0D-58D3-3EBB-697843D1A1C9}"/>
                </a:ext>
              </a:extLst>
            </p:cNvPr>
            <p:cNvPicPr>
              <a:picLocks noChangeAspect="1"/>
            </p:cNvPicPr>
            <p:nvPr/>
          </p:nvPicPr>
          <p:blipFill>
            <a:blip r:embed="rId7"/>
            <a:stretch>
              <a:fillRect/>
            </a:stretch>
          </p:blipFill>
          <p:spPr>
            <a:xfrm>
              <a:off x="2225787" y="2026168"/>
              <a:ext cx="299738" cy="299738"/>
            </a:xfrm>
            <a:prstGeom prst="rect">
              <a:avLst/>
            </a:prstGeom>
          </p:spPr>
        </p:pic>
      </p:grpSp>
      <p:sp>
        <p:nvSpPr>
          <p:cNvPr id="4" name="ZoneTexte 3">
            <a:extLst>
              <a:ext uri="{FF2B5EF4-FFF2-40B4-BE49-F238E27FC236}">
                <a16:creationId xmlns:a16="http://schemas.microsoft.com/office/drawing/2014/main" id="{53A4C718-B9E2-07DB-6C32-1EC804555368}"/>
              </a:ext>
            </a:extLst>
          </p:cNvPr>
          <p:cNvSpPr txBox="1"/>
          <p:nvPr/>
        </p:nvSpPr>
        <p:spPr>
          <a:xfrm>
            <a:off x="445864" y="5442845"/>
            <a:ext cx="8701914" cy="246221"/>
          </a:xfrm>
          <a:prstGeom prst="rect">
            <a:avLst/>
          </a:prstGeom>
          <a:noFill/>
        </p:spPr>
        <p:txBody>
          <a:bodyPr wrap="square">
            <a:spAutoFit/>
          </a:bodyPr>
          <a:lstStyle/>
          <a:p>
            <a:r>
              <a:rPr lang="fr-FR" sz="1000" dirty="0"/>
              <a:t>*</a:t>
            </a:r>
            <a:r>
              <a:rPr lang="fr-FR" sz="1000" dirty="0" err="1"/>
              <a:t>Other</a:t>
            </a:r>
            <a:r>
              <a:rPr lang="fr-FR" sz="1000" dirty="0"/>
              <a:t> EDI </a:t>
            </a:r>
            <a:r>
              <a:rPr lang="fr-FR" sz="1000" dirty="0" err="1"/>
              <a:t>processes</a:t>
            </a:r>
            <a:r>
              <a:rPr lang="fr-FR" sz="1000" dirty="0"/>
              <a:t> messages </a:t>
            </a:r>
            <a:r>
              <a:rPr lang="fr-FR" sz="1000" dirty="0" err="1"/>
              <a:t>could</a:t>
            </a:r>
            <a:r>
              <a:rPr lang="fr-FR" sz="1000" dirty="0"/>
              <a:t> </a:t>
            </a:r>
            <a:r>
              <a:rPr lang="fr-FR" sz="1000" dirty="0" err="1"/>
              <a:t>be</a:t>
            </a:r>
            <a:r>
              <a:rPr lang="fr-FR" sz="1000" dirty="0"/>
              <a:t> </a:t>
            </a:r>
            <a:r>
              <a:rPr lang="fr-FR" sz="1000" dirty="0" err="1"/>
              <a:t>used</a:t>
            </a:r>
            <a:r>
              <a:rPr lang="fr-FR" sz="1000" dirty="0"/>
              <a:t> to </a:t>
            </a:r>
            <a:r>
              <a:rPr lang="fr-FR" sz="1000" dirty="0" err="1"/>
              <a:t>complete</a:t>
            </a:r>
            <a:r>
              <a:rPr lang="fr-FR" sz="1000" dirty="0"/>
              <a:t> </a:t>
            </a:r>
            <a:r>
              <a:rPr lang="fr-FR" sz="1000" dirty="0" err="1"/>
              <a:t>this</a:t>
            </a:r>
            <a:r>
              <a:rPr lang="fr-FR" sz="1000" dirty="0"/>
              <a:t> process. This </a:t>
            </a:r>
            <a:r>
              <a:rPr lang="fr-FR" sz="1000" dirty="0" err="1"/>
              <a:t>is</a:t>
            </a:r>
            <a:r>
              <a:rPr lang="fr-FR" sz="1000" dirty="0"/>
              <a:t> a </a:t>
            </a:r>
            <a:r>
              <a:rPr lang="fr-FR" sz="1000" dirty="0" err="1"/>
              <a:t>simplified</a:t>
            </a:r>
            <a:r>
              <a:rPr lang="fr-FR" sz="1000" dirty="0"/>
              <a:t> flow.</a:t>
            </a:r>
          </a:p>
        </p:txBody>
      </p:sp>
      <p:sp>
        <p:nvSpPr>
          <p:cNvPr id="3" name="TextBox 2">
            <a:extLst>
              <a:ext uri="{FF2B5EF4-FFF2-40B4-BE49-F238E27FC236}">
                <a16:creationId xmlns:a16="http://schemas.microsoft.com/office/drawing/2014/main" id="{A65233E9-61A0-5259-79B2-1543839C204A}"/>
              </a:ext>
            </a:extLst>
          </p:cNvPr>
          <p:cNvSpPr txBox="1"/>
          <p:nvPr/>
        </p:nvSpPr>
        <p:spPr>
          <a:xfrm>
            <a:off x="4622250" y="1371648"/>
            <a:ext cx="3298157" cy="369332"/>
          </a:xfrm>
          <a:prstGeom prst="rect">
            <a:avLst/>
          </a:prstGeom>
          <a:noFill/>
        </p:spPr>
        <p:txBody>
          <a:bodyPr wrap="square" rtlCol="0">
            <a:spAutoFit/>
          </a:bodyPr>
          <a:lstStyle/>
          <a:p>
            <a:r>
              <a:rPr lang="en-GB" dirty="0"/>
              <a:t>EDI messaging*</a:t>
            </a:r>
          </a:p>
        </p:txBody>
      </p:sp>
      <p:grpSp>
        <p:nvGrpSpPr>
          <p:cNvPr id="9" name="Groupe 8">
            <a:extLst>
              <a:ext uri="{FF2B5EF4-FFF2-40B4-BE49-F238E27FC236}">
                <a16:creationId xmlns:a16="http://schemas.microsoft.com/office/drawing/2014/main" id="{E185F404-15EA-0DEC-D8DC-ADF62460EEBB}"/>
              </a:ext>
            </a:extLst>
          </p:cNvPr>
          <p:cNvGrpSpPr/>
          <p:nvPr/>
        </p:nvGrpSpPr>
        <p:grpSpPr>
          <a:xfrm>
            <a:off x="5788534" y="1741334"/>
            <a:ext cx="2470477" cy="1166223"/>
            <a:chOff x="3094766" y="3699480"/>
            <a:chExt cx="2661563" cy="1256428"/>
          </a:xfrm>
        </p:grpSpPr>
        <p:sp>
          <p:nvSpPr>
            <p:cNvPr id="11" name="Flèche vers la droite 10">
              <a:extLst>
                <a:ext uri="{FF2B5EF4-FFF2-40B4-BE49-F238E27FC236}">
                  <a16:creationId xmlns:a16="http://schemas.microsoft.com/office/drawing/2014/main" id="{FA8D54A0-D00A-0FAE-9B75-C76A0E059E0F}"/>
                </a:ext>
              </a:extLst>
            </p:cNvPr>
            <p:cNvSpPr/>
            <p:nvPr/>
          </p:nvSpPr>
          <p:spPr>
            <a:xfrm>
              <a:off x="3094766" y="3699480"/>
              <a:ext cx="2661563" cy="1256428"/>
            </a:xfrm>
            <a:prstGeom prst="rightArrow">
              <a:avLst>
                <a:gd name="adj1" fmla="val 100000"/>
                <a:gd name="adj2" fmla="val 35024"/>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pic>
          <p:nvPicPr>
            <p:cNvPr id="12" name="Image 11">
              <a:extLst>
                <a:ext uri="{FF2B5EF4-FFF2-40B4-BE49-F238E27FC236}">
                  <a16:creationId xmlns:a16="http://schemas.microsoft.com/office/drawing/2014/main" id="{B180D513-BE93-56D4-DAA2-4A995F024D5A}"/>
                </a:ext>
              </a:extLst>
            </p:cNvPr>
            <p:cNvPicPr>
              <a:picLocks noChangeAspect="1"/>
            </p:cNvPicPr>
            <p:nvPr/>
          </p:nvPicPr>
          <p:blipFill>
            <a:blip r:embed="rId8"/>
            <a:srcRect/>
            <a:stretch/>
          </p:blipFill>
          <p:spPr>
            <a:xfrm>
              <a:off x="3996015" y="3859610"/>
              <a:ext cx="850979" cy="620604"/>
            </a:xfrm>
            <a:prstGeom prst="rect">
              <a:avLst/>
            </a:prstGeom>
          </p:spPr>
        </p:pic>
        <p:sp>
          <p:nvSpPr>
            <p:cNvPr id="14" name="ZoneTexte 13">
              <a:extLst>
                <a:ext uri="{FF2B5EF4-FFF2-40B4-BE49-F238E27FC236}">
                  <a16:creationId xmlns:a16="http://schemas.microsoft.com/office/drawing/2014/main" id="{56F5A436-0367-6175-2307-BE2EC9CDBB78}"/>
                </a:ext>
              </a:extLst>
            </p:cNvPr>
            <p:cNvSpPr txBox="1"/>
            <p:nvPr/>
          </p:nvSpPr>
          <p:spPr>
            <a:xfrm>
              <a:off x="3390887" y="4635070"/>
              <a:ext cx="2031049" cy="246221"/>
            </a:xfrm>
            <a:prstGeom prst="rect">
              <a:avLst/>
            </a:prstGeom>
            <a:noFill/>
            <a:effectLst/>
          </p:spPr>
          <p:txBody>
            <a:bodyPr wrap="square">
              <a:spAutoFit/>
            </a:bodyPr>
            <a:lstStyle/>
            <a:p>
              <a:pPr algn="ctr"/>
              <a:r>
                <a:rPr lang="en-US" sz="1000" dirty="0" err="1">
                  <a:solidFill>
                    <a:schemeClr val="tx1"/>
                  </a:solidFill>
                  <a:latin typeface="Verdana" panose="020B0604030504040204" pitchFamily="34" charset="0"/>
                  <a:ea typeface="Verdana" panose="020B0604030504040204" pitchFamily="34" charset="0"/>
                  <a:cs typeface="Verdana" panose="020B0604030504040204" pitchFamily="34" charset="0"/>
                </a:rPr>
                <a:t>Despatch</a:t>
              </a: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 Advice</a:t>
              </a:r>
            </a:p>
          </p:txBody>
        </p:sp>
        <p:pic>
          <p:nvPicPr>
            <p:cNvPr id="17" name="Image 16" descr="Une image contenant capture d’écran, Graphique, cercle, conception&#10;&#10;Description générée automatiquement">
              <a:extLst>
                <a:ext uri="{FF2B5EF4-FFF2-40B4-BE49-F238E27FC236}">
                  <a16:creationId xmlns:a16="http://schemas.microsoft.com/office/drawing/2014/main" id="{A3FEBBCA-1D17-96A9-8060-7402514C7EBE}"/>
                </a:ext>
              </a:extLst>
            </p:cNvPr>
            <p:cNvPicPr>
              <a:picLocks noChangeAspect="1"/>
            </p:cNvPicPr>
            <p:nvPr/>
          </p:nvPicPr>
          <p:blipFill>
            <a:blip r:embed="rId6"/>
            <a:stretch>
              <a:fillRect/>
            </a:stretch>
          </p:blipFill>
          <p:spPr>
            <a:xfrm>
              <a:off x="4199868" y="4018612"/>
              <a:ext cx="389081" cy="209343"/>
            </a:xfrm>
            <a:prstGeom prst="rect">
              <a:avLst/>
            </a:prstGeom>
          </p:spPr>
        </p:pic>
      </p:grpSp>
      <p:grpSp>
        <p:nvGrpSpPr>
          <p:cNvPr id="43" name="Groupe 42">
            <a:extLst>
              <a:ext uri="{FF2B5EF4-FFF2-40B4-BE49-F238E27FC236}">
                <a16:creationId xmlns:a16="http://schemas.microsoft.com/office/drawing/2014/main" id="{D4BF80CE-E12F-CD00-9313-AB124828A067}"/>
              </a:ext>
            </a:extLst>
          </p:cNvPr>
          <p:cNvGrpSpPr/>
          <p:nvPr/>
        </p:nvGrpSpPr>
        <p:grpSpPr>
          <a:xfrm>
            <a:off x="3587383" y="1741334"/>
            <a:ext cx="2696269" cy="1166223"/>
            <a:chOff x="5011750" y="3699480"/>
            <a:chExt cx="2904820" cy="1256428"/>
          </a:xfrm>
        </p:grpSpPr>
        <p:sp>
          <p:nvSpPr>
            <p:cNvPr id="44" name="Flèche vers la droite 43">
              <a:extLst>
                <a:ext uri="{FF2B5EF4-FFF2-40B4-BE49-F238E27FC236}">
                  <a16:creationId xmlns:a16="http://schemas.microsoft.com/office/drawing/2014/main" id="{ACDD0D8B-6CBD-97F1-ED30-07B77864A9B4}"/>
                </a:ext>
              </a:extLst>
            </p:cNvPr>
            <p:cNvSpPr/>
            <p:nvPr/>
          </p:nvSpPr>
          <p:spPr>
            <a:xfrm>
              <a:off x="5011750" y="3699480"/>
              <a:ext cx="2904820" cy="1256428"/>
            </a:xfrm>
            <a:prstGeom prst="rightArrow">
              <a:avLst>
                <a:gd name="adj1" fmla="val 100000"/>
                <a:gd name="adj2" fmla="val 35024"/>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pic>
          <p:nvPicPr>
            <p:cNvPr id="45" name="Image 44">
              <a:extLst>
                <a:ext uri="{FF2B5EF4-FFF2-40B4-BE49-F238E27FC236}">
                  <a16:creationId xmlns:a16="http://schemas.microsoft.com/office/drawing/2014/main" id="{AF715C10-D9B7-89E4-D78F-4E82CA76E53F}"/>
                </a:ext>
              </a:extLst>
            </p:cNvPr>
            <p:cNvPicPr>
              <a:picLocks noChangeAspect="1"/>
            </p:cNvPicPr>
            <p:nvPr/>
          </p:nvPicPr>
          <p:blipFill>
            <a:blip r:embed="rId8"/>
            <a:srcRect/>
            <a:stretch/>
          </p:blipFill>
          <p:spPr>
            <a:xfrm>
              <a:off x="6116940" y="3859610"/>
              <a:ext cx="850979" cy="620604"/>
            </a:xfrm>
            <a:prstGeom prst="rect">
              <a:avLst/>
            </a:prstGeom>
          </p:spPr>
        </p:pic>
        <p:sp>
          <p:nvSpPr>
            <p:cNvPr id="51" name="ZoneTexte 50">
              <a:extLst>
                <a:ext uri="{FF2B5EF4-FFF2-40B4-BE49-F238E27FC236}">
                  <a16:creationId xmlns:a16="http://schemas.microsoft.com/office/drawing/2014/main" id="{95C0932E-E791-681E-CDCE-6F43ACAC69A4}"/>
                </a:ext>
              </a:extLst>
            </p:cNvPr>
            <p:cNvSpPr txBox="1"/>
            <p:nvPr/>
          </p:nvSpPr>
          <p:spPr>
            <a:xfrm>
              <a:off x="5523225" y="4635071"/>
              <a:ext cx="2031049" cy="265266"/>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Order Response</a:t>
              </a:r>
            </a:p>
          </p:txBody>
        </p:sp>
        <p:pic>
          <p:nvPicPr>
            <p:cNvPr id="62" name="Image 61" descr="Une image contenant ligne, Bleu électrique, conception, cadre&#10;&#10;Description générée automatiquement">
              <a:extLst>
                <a:ext uri="{FF2B5EF4-FFF2-40B4-BE49-F238E27FC236}">
                  <a16:creationId xmlns:a16="http://schemas.microsoft.com/office/drawing/2014/main" id="{3F1294C5-661F-483F-2F2B-48786AB8620E}"/>
                </a:ext>
              </a:extLst>
            </p:cNvPr>
            <p:cNvPicPr>
              <a:picLocks noChangeAspect="1"/>
            </p:cNvPicPr>
            <p:nvPr/>
          </p:nvPicPr>
          <p:blipFill>
            <a:blip r:embed="rId9"/>
            <a:stretch>
              <a:fillRect/>
            </a:stretch>
          </p:blipFill>
          <p:spPr>
            <a:xfrm>
              <a:off x="6335752" y="3999629"/>
              <a:ext cx="400095" cy="298252"/>
            </a:xfrm>
            <a:prstGeom prst="rect">
              <a:avLst/>
            </a:prstGeom>
          </p:spPr>
        </p:pic>
      </p:grpSp>
      <p:grpSp>
        <p:nvGrpSpPr>
          <p:cNvPr id="56" name="Groupe 55">
            <a:extLst>
              <a:ext uri="{FF2B5EF4-FFF2-40B4-BE49-F238E27FC236}">
                <a16:creationId xmlns:a16="http://schemas.microsoft.com/office/drawing/2014/main" id="{3E2A24E6-ECD1-74FC-B881-B6A03C7E0787}"/>
              </a:ext>
            </a:extLst>
          </p:cNvPr>
          <p:cNvGrpSpPr/>
          <p:nvPr/>
        </p:nvGrpSpPr>
        <p:grpSpPr>
          <a:xfrm>
            <a:off x="2117435" y="1741334"/>
            <a:ext cx="2195616" cy="1166223"/>
            <a:chOff x="1375577" y="1741334"/>
            <a:chExt cx="2195616" cy="1166223"/>
          </a:xfrm>
        </p:grpSpPr>
        <p:sp>
          <p:nvSpPr>
            <p:cNvPr id="13" name="Flèche vers la droite 12">
              <a:extLst>
                <a:ext uri="{FF2B5EF4-FFF2-40B4-BE49-F238E27FC236}">
                  <a16:creationId xmlns:a16="http://schemas.microsoft.com/office/drawing/2014/main" id="{66CC03C4-E7DC-533A-4FA8-60A25B6B23F4}"/>
                </a:ext>
              </a:extLst>
            </p:cNvPr>
            <p:cNvSpPr/>
            <p:nvPr/>
          </p:nvSpPr>
          <p:spPr>
            <a:xfrm>
              <a:off x="1402854" y="1741334"/>
              <a:ext cx="2168339" cy="1166223"/>
            </a:xfrm>
            <a:prstGeom prst="rightArrow">
              <a:avLst>
                <a:gd name="adj1" fmla="val 100000"/>
                <a:gd name="adj2" fmla="val 35024"/>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15" name="ZoneTexte 14">
              <a:extLst>
                <a:ext uri="{FF2B5EF4-FFF2-40B4-BE49-F238E27FC236}">
                  <a16:creationId xmlns:a16="http://schemas.microsoft.com/office/drawing/2014/main" id="{53118A15-23EB-8A0F-628C-C98B94AB8F4A}"/>
                </a:ext>
              </a:extLst>
            </p:cNvPr>
            <p:cNvSpPr txBox="1"/>
            <p:nvPr/>
          </p:nvSpPr>
          <p:spPr>
            <a:xfrm>
              <a:off x="1375577" y="2609754"/>
              <a:ext cx="1885231" cy="228544"/>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Order Advice</a:t>
              </a:r>
            </a:p>
          </p:txBody>
        </p:sp>
        <p:pic>
          <p:nvPicPr>
            <p:cNvPr id="53" name="Image 52">
              <a:extLst>
                <a:ext uri="{FF2B5EF4-FFF2-40B4-BE49-F238E27FC236}">
                  <a16:creationId xmlns:a16="http://schemas.microsoft.com/office/drawing/2014/main" id="{371F6519-27D1-F2C6-176E-3B5BEB12F03B}"/>
                </a:ext>
              </a:extLst>
            </p:cNvPr>
            <p:cNvPicPr>
              <a:picLocks noChangeAspect="1"/>
            </p:cNvPicPr>
            <p:nvPr/>
          </p:nvPicPr>
          <p:blipFill>
            <a:blip r:embed="rId8"/>
            <a:srcRect/>
            <a:stretch/>
          </p:blipFill>
          <p:spPr>
            <a:xfrm>
              <a:off x="1919536" y="1889967"/>
              <a:ext cx="789883" cy="576048"/>
            </a:xfrm>
            <a:prstGeom prst="rect">
              <a:avLst/>
            </a:prstGeom>
          </p:spPr>
        </p:pic>
        <p:pic>
          <p:nvPicPr>
            <p:cNvPr id="30" name="Image 29" descr="Une image contenant logo, capture d’écran, symbole, Bleu électrique&#10;&#10;Description générée automatiquement">
              <a:extLst>
                <a:ext uri="{FF2B5EF4-FFF2-40B4-BE49-F238E27FC236}">
                  <a16:creationId xmlns:a16="http://schemas.microsoft.com/office/drawing/2014/main" id="{E43CF02C-0F50-D156-526D-C51A6DC79FE4}"/>
                </a:ext>
              </a:extLst>
            </p:cNvPr>
            <p:cNvPicPr>
              <a:picLocks noChangeAspect="1"/>
            </p:cNvPicPr>
            <p:nvPr/>
          </p:nvPicPr>
          <p:blipFill>
            <a:blip r:embed="rId10"/>
            <a:stretch>
              <a:fillRect/>
            </a:stretch>
          </p:blipFill>
          <p:spPr>
            <a:xfrm>
              <a:off x="2071986" y="1778037"/>
              <a:ext cx="481011" cy="731972"/>
            </a:xfrm>
            <a:prstGeom prst="rect">
              <a:avLst/>
            </a:prstGeom>
          </p:spPr>
        </p:pic>
      </p:grpSp>
      <p:grpSp>
        <p:nvGrpSpPr>
          <p:cNvPr id="5" name="Groupe 4">
            <a:extLst>
              <a:ext uri="{FF2B5EF4-FFF2-40B4-BE49-F238E27FC236}">
                <a16:creationId xmlns:a16="http://schemas.microsoft.com/office/drawing/2014/main" id="{94D6AF01-3FC9-FF0D-D920-435818FADF70}"/>
              </a:ext>
            </a:extLst>
          </p:cNvPr>
          <p:cNvGrpSpPr/>
          <p:nvPr/>
        </p:nvGrpSpPr>
        <p:grpSpPr>
          <a:xfrm>
            <a:off x="1565485" y="3322230"/>
            <a:ext cx="1316614" cy="1302288"/>
            <a:chOff x="1654470" y="2026168"/>
            <a:chExt cx="1316614" cy="1302288"/>
          </a:xfrm>
        </p:grpSpPr>
        <p:sp>
          <p:nvSpPr>
            <p:cNvPr id="8" name="ZoneTexte 7">
              <a:extLst>
                <a:ext uri="{FF2B5EF4-FFF2-40B4-BE49-F238E27FC236}">
                  <a16:creationId xmlns:a16="http://schemas.microsoft.com/office/drawing/2014/main" id="{AC452E5B-A214-6E01-6B32-011789FD81CE}"/>
                </a:ext>
              </a:extLst>
            </p:cNvPr>
            <p:cNvSpPr txBox="1"/>
            <p:nvPr/>
          </p:nvSpPr>
          <p:spPr>
            <a:xfrm>
              <a:off x="1654470" y="2928346"/>
              <a:ext cx="1316614" cy="400110"/>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Request for goods </a:t>
              </a:r>
            </a:p>
          </p:txBody>
        </p:sp>
        <p:pic>
          <p:nvPicPr>
            <p:cNvPr id="22" name="Image 21">
              <a:extLst>
                <a:ext uri="{FF2B5EF4-FFF2-40B4-BE49-F238E27FC236}">
                  <a16:creationId xmlns:a16="http://schemas.microsoft.com/office/drawing/2014/main" id="{79EA5761-2816-1EC3-83A1-CE24F9B93D7B}"/>
                </a:ext>
              </a:extLst>
            </p:cNvPr>
            <p:cNvPicPr>
              <a:picLocks noChangeAspect="1"/>
            </p:cNvPicPr>
            <p:nvPr/>
          </p:nvPicPr>
          <p:blipFill>
            <a:blip r:embed="rId11"/>
            <a:srcRect/>
            <a:stretch/>
          </p:blipFill>
          <p:spPr>
            <a:xfrm>
              <a:off x="1968141" y="2236501"/>
              <a:ext cx="701278" cy="524289"/>
            </a:xfrm>
            <a:prstGeom prst="rect">
              <a:avLst/>
            </a:prstGeom>
          </p:spPr>
        </p:pic>
        <p:pic>
          <p:nvPicPr>
            <p:cNvPr id="26" name="Image 25" descr="Une image contenant symbole, logo, Graphique, cercle&#10;&#10;Description générée automatiquement">
              <a:extLst>
                <a:ext uri="{FF2B5EF4-FFF2-40B4-BE49-F238E27FC236}">
                  <a16:creationId xmlns:a16="http://schemas.microsoft.com/office/drawing/2014/main" id="{649D6F27-BED4-1ADB-93ED-A31BE1666D3F}"/>
                </a:ext>
              </a:extLst>
            </p:cNvPr>
            <p:cNvPicPr>
              <a:picLocks noChangeAspect="1"/>
            </p:cNvPicPr>
            <p:nvPr/>
          </p:nvPicPr>
          <p:blipFill>
            <a:blip r:embed="rId7"/>
            <a:stretch>
              <a:fillRect/>
            </a:stretch>
          </p:blipFill>
          <p:spPr>
            <a:xfrm>
              <a:off x="2225787" y="2026168"/>
              <a:ext cx="299738" cy="299738"/>
            </a:xfrm>
            <a:prstGeom prst="rect">
              <a:avLst/>
            </a:prstGeom>
          </p:spPr>
        </p:pic>
      </p:grpSp>
    </p:spTree>
    <p:extLst>
      <p:ext uri="{BB962C8B-B14F-4D97-AF65-F5344CB8AC3E}">
        <p14:creationId xmlns:p14="http://schemas.microsoft.com/office/powerpoint/2010/main" val="2039679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lèche vers la droite 6">
            <a:extLst>
              <a:ext uri="{FF2B5EF4-FFF2-40B4-BE49-F238E27FC236}">
                <a16:creationId xmlns:a16="http://schemas.microsoft.com/office/drawing/2014/main" id="{83A489D2-69ED-63E7-9BE4-7DBEFFE01F39}"/>
              </a:ext>
            </a:extLst>
          </p:cNvPr>
          <p:cNvSpPr/>
          <p:nvPr/>
        </p:nvSpPr>
        <p:spPr>
          <a:xfrm>
            <a:off x="1018007" y="3406905"/>
            <a:ext cx="8808854" cy="460970"/>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19" name="Groupe 18">
            <a:extLst>
              <a:ext uri="{FF2B5EF4-FFF2-40B4-BE49-F238E27FC236}">
                <a16:creationId xmlns:a16="http://schemas.microsoft.com/office/drawing/2014/main" id="{E9234F3E-8F8D-7D9D-6CE8-86397FF47AEC}"/>
              </a:ext>
            </a:extLst>
          </p:cNvPr>
          <p:cNvGrpSpPr/>
          <p:nvPr/>
        </p:nvGrpSpPr>
        <p:grpSpPr>
          <a:xfrm>
            <a:off x="2724133" y="3417507"/>
            <a:ext cx="2031049" cy="1249152"/>
            <a:chOff x="3061536" y="1835259"/>
            <a:chExt cx="2031049" cy="1249152"/>
          </a:xfrm>
        </p:grpSpPr>
        <p:sp>
          <p:nvSpPr>
            <p:cNvPr id="20" name="ZoneTexte 19">
              <a:extLst>
                <a:ext uri="{FF2B5EF4-FFF2-40B4-BE49-F238E27FC236}">
                  <a16:creationId xmlns:a16="http://schemas.microsoft.com/office/drawing/2014/main" id="{9E25D1FE-45DC-3066-1E5F-C64C978CB4EE}"/>
                </a:ext>
              </a:extLst>
            </p:cNvPr>
            <p:cNvSpPr txBox="1"/>
            <p:nvPr/>
          </p:nvSpPr>
          <p:spPr>
            <a:xfrm>
              <a:off x="3061536" y="2838190"/>
              <a:ext cx="2031049" cy="246221"/>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Receipt of physical goods</a:t>
              </a:r>
            </a:p>
          </p:txBody>
        </p:sp>
        <p:grpSp>
          <p:nvGrpSpPr>
            <p:cNvPr id="21" name="Groupe 20">
              <a:extLst>
                <a:ext uri="{FF2B5EF4-FFF2-40B4-BE49-F238E27FC236}">
                  <a16:creationId xmlns:a16="http://schemas.microsoft.com/office/drawing/2014/main" id="{8903F13B-C1D6-F73A-2BD2-7D8E5915CF4F}"/>
                </a:ext>
              </a:extLst>
            </p:cNvPr>
            <p:cNvGrpSpPr/>
            <p:nvPr/>
          </p:nvGrpSpPr>
          <p:grpSpPr>
            <a:xfrm>
              <a:off x="3460997" y="1835259"/>
              <a:ext cx="1252400" cy="710894"/>
              <a:chOff x="3347639" y="3011424"/>
              <a:chExt cx="1663273" cy="944117"/>
            </a:xfrm>
          </p:grpSpPr>
          <p:pic>
            <p:nvPicPr>
              <p:cNvPr id="24" name="Image 23">
                <a:extLst>
                  <a:ext uri="{FF2B5EF4-FFF2-40B4-BE49-F238E27FC236}">
                    <a16:creationId xmlns:a16="http://schemas.microsoft.com/office/drawing/2014/main" id="{6758E0D4-1089-DEA0-35AB-93B69AA4E434}"/>
                  </a:ext>
                </a:extLst>
              </p:cNvPr>
              <p:cNvPicPr>
                <a:picLocks noChangeAspect="1"/>
              </p:cNvPicPr>
              <p:nvPr/>
            </p:nvPicPr>
            <p:blipFill>
              <a:blip r:embed="rId2"/>
              <a:stretch>
                <a:fillRect/>
              </a:stretch>
            </p:blipFill>
            <p:spPr>
              <a:xfrm>
                <a:off x="3956708" y="3021326"/>
                <a:ext cx="813005" cy="826708"/>
              </a:xfrm>
              <a:prstGeom prst="rect">
                <a:avLst/>
              </a:prstGeom>
            </p:spPr>
          </p:pic>
          <p:pic>
            <p:nvPicPr>
              <p:cNvPr id="25" name="Image 24" descr="Une image contenant texte&#10;&#10;Description générée automatiquement">
                <a:extLst>
                  <a:ext uri="{FF2B5EF4-FFF2-40B4-BE49-F238E27FC236}">
                    <a16:creationId xmlns:a16="http://schemas.microsoft.com/office/drawing/2014/main" id="{F3DE2738-6358-594D-C364-64ED8EB9A1EE}"/>
                  </a:ext>
                </a:extLst>
              </p:cNvPr>
              <p:cNvPicPr>
                <a:picLocks noChangeAspect="1"/>
              </p:cNvPicPr>
              <p:nvPr/>
            </p:nvPicPr>
            <p:blipFill>
              <a:blip r:embed="rId3"/>
              <a:stretch>
                <a:fillRect/>
              </a:stretch>
            </p:blipFill>
            <p:spPr>
              <a:xfrm>
                <a:off x="3347639" y="3011424"/>
                <a:ext cx="1063596" cy="852198"/>
              </a:xfrm>
              <a:prstGeom prst="rect">
                <a:avLst/>
              </a:prstGeom>
            </p:spPr>
          </p:pic>
          <p:pic>
            <p:nvPicPr>
              <p:cNvPr id="27" name="Image 26" descr="Une image contenant Graphique, Caractère coloré, symbole, graphisme&#10;&#10;Description générée automatiquement">
                <a:extLst>
                  <a:ext uri="{FF2B5EF4-FFF2-40B4-BE49-F238E27FC236}">
                    <a16:creationId xmlns:a16="http://schemas.microsoft.com/office/drawing/2014/main" id="{35EDA905-C30A-00CB-37B3-5058D7369B8D}"/>
                  </a:ext>
                </a:extLst>
              </p:cNvPr>
              <p:cNvPicPr>
                <a:picLocks noChangeAspect="1"/>
              </p:cNvPicPr>
              <p:nvPr/>
            </p:nvPicPr>
            <p:blipFill>
              <a:blip r:embed="rId4"/>
              <a:stretch>
                <a:fillRect/>
              </a:stretch>
            </p:blipFill>
            <p:spPr>
              <a:xfrm>
                <a:off x="4403090" y="3519846"/>
                <a:ext cx="607822" cy="435695"/>
              </a:xfrm>
              <a:prstGeom prst="rect">
                <a:avLst/>
              </a:prstGeom>
            </p:spPr>
          </p:pic>
        </p:grpSp>
        <p:sp>
          <p:nvSpPr>
            <p:cNvPr id="23" name="ZoneTexte 22">
              <a:extLst>
                <a:ext uri="{FF2B5EF4-FFF2-40B4-BE49-F238E27FC236}">
                  <a16:creationId xmlns:a16="http://schemas.microsoft.com/office/drawing/2014/main" id="{80C3B738-4215-E330-88CE-5340C31DB072}"/>
                </a:ext>
              </a:extLst>
            </p:cNvPr>
            <p:cNvSpPr txBox="1"/>
            <p:nvPr/>
          </p:nvSpPr>
          <p:spPr>
            <a:xfrm>
              <a:off x="3325906" y="2602454"/>
              <a:ext cx="1510590"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GTIN/GLN/SSCC</a:t>
              </a:r>
            </a:p>
          </p:txBody>
        </p:sp>
      </p:grpSp>
      <p:grpSp>
        <p:nvGrpSpPr>
          <p:cNvPr id="72" name="Groupe 71">
            <a:extLst>
              <a:ext uri="{FF2B5EF4-FFF2-40B4-BE49-F238E27FC236}">
                <a16:creationId xmlns:a16="http://schemas.microsoft.com/office/drawing/2014/main" id="{4AA17668-87C7-3E31-BB34-60E7432F7BA8}"/>
              </a:ext>
            </a:extLst>
          </p:cNvPr>
          <p:cNvGrpSpPr/>
          <p:nvPr/>
        </p:nvGrpSpPr>
        <p:grpSpPr>
          <a:xfrm>
            <a:off x="139849" y="1063871"/>
            <a:ext cx="11908716" cy="4199164"/>
            <a:chOff x="2520081" y="1008030"/>
            <a:chExt cx="11908716" cy="4199164"/>
          </a:xfrm>
        </p:grpSpPr>
        <p:sp>
          <p:nvSpPr>
            <p:cNvPr id="73" name="Rectangle 72">
              <a:extLst>
                <a:ext uri="{FF2B5EF4-FFF2-40B4-BE49-F238E27FC236}">
                  <a16:creationId xmlns:a16="http://schemas.microsoft.com/office/drawing/2014/main" id="{F7FA3E9D-3D1F-C354-B6B5-85FC4757EFAA}"/>
                </a:ext>
              </a:extLst>
            </p:cNvPr>
            <p:cNvSpPr/>
            <p:nvPr/>
          </p:nvSpPr>
          <p:spPr>
            <a:xfrm>
              <a:off x="2520081" y="1214351"/>
              <a:ext cx="11908716" cy="3992843"/>
            </a:xfrm>
            <a:prstGeom prst="rect">
              <a:avLst/>
            </a:prstGeom>
            <a:noFill/>
            <a:ln w="50800">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b="1" dirty="0"/>
            </a:p>
          </p:txBody>
        </p:sp>
        <p:sp>
          <p:nvSpPr>
            <p:cNvPr id="74" name="ZoneTexte 73">
              <a:extLst>
                <a:ext uri="{FF2B5EF4-FFF2-40B4-BE49-F238E27FC236}">
                  <a16:creationId xmlns:a16="http://schemas.microsoft.com/office/drawing/2014/main" id="{8A8E62F0-E604-E8E0-9782-540FD4B370F3}"/>
                </a:ext>
              </a:extLst>
            </p:cNvPr>
            <p:cNvSpPr txBox="1"/>
            <p:nvPr/>
          </p:nvSpPr>
          <p:spPr>
            <a:xfrm>
              <a:off x="2989500" y="1008030"/>
              <a:ext cx="2194619" cy="307777"/>
            </a:xfrm>
            <a:prstGeom prst="rect">
              <a:avLst/>
            </a:prstGeom>
            <a:solidFill>
              <a:schemeClr val="accent6">
                <a:lumMod val="90000"/>
              </a:schemeClr>
            </a:solidFill>
          </p:spPr>
          <p:txBody>
            <a:bodyPr wrap="square">
              <a:spAutoFit/>
            </a:bodyPr>
            <a:lstStyle/>
            <a:p>
              <a:r>
                <a:rPr lang="es-ES" sz="1400" b="1" dirty="0">
                  <a:solidFill>
                    <a:schemeClr val="bg1"/>
                  </a:solidFill>
                </a:rPr>
                <a:t>Hospital </a:t>
              </a:r>
              <a:r>
                <a:rPr lang="es-ES" sz="1400" b="1" dirty="0" err="1">
                  <a:solidFill>
                    <a:schemeClr val="bg1"/>
                  </a:solidFill>
                </a:rPr>
                <a:t>Warehouse</a:t>
              </a:r>
              <a:endParaRPr lang="es-ES" sz="1400" b="1" dirty="0">
                <a:solidFill>
                  <a:schemeClr val="bg1"/>
                </a:solidFill>
              </a:endParaRPr>
            </a:p>
          </p:txBody>
        </p:sp>
      </p:grpSp>
      <p:grpSp>
        <p:nvGrpSpPr>
          <p:cNvPr id="58" name="Groupe 57">
            <a:extLst>
              <a:ext uri="{FF2B5EF4-FFF2-40B4-BE49-F238E27FC236}">
                <a16:creationId xmlns:a16="http://schemas.microsoft.com/office/drawing/2014/main" id="{1F5EFD06-07AD-9EF3-5FD3-F50363CF47E8}"/>
              </a:ext>
            </a:extLst>
          </p:cNvPr>
          <p:cNvGrpSpPr/>
          <p:nvPr/>
        </p:nvGrpSpPr>
        <p:grpSpPr>
          <a:xfrm>
            <a:off x="6915040" y="3188653"/>
            <a:ext cx="2031049" cy="1785783"/>
            <a:chOff x="6435766" y="1606405"/>
            <a:chExt cx="2031049" cy="1785783"/>
          </a:xfrm>
        </p:grpSpPr>
        <p:grpSp>
          <p:nvGrpSpPr>
            <p:cNvPr id="46" name="Groupe 45">
              <a:extLst>
                <a:ext uri="{FF2B5EF4-FFF2-40B4-BE49-F238E27FC236}">
                  <a16:creationId xmlns:a16="http://schemas.microsoft.com/office/drawing/2014/main" id="{D6ED504F-BDB8-8419-039A-201F6AB3AD51}"/>
                </a:ext>
              </a:extLst>
            </p:cNvPr>
            <p:cNvGrpSpPr/>
            <p:nvPr/>
          </p:nvGrpSpPr>
          <p:grpSpPr>
            <a:xfrm>
              <a:off x="6770918" y="1606405"/>
              <a:ext cx="588232" cy="892490"/>
              <a:chOff x="5359400" y="2311400"/>
              <a:chExt cx="1473200" cy="2235200"/>
            </a:xfrm>
          </p:grpSpPr>
          <p:pic>
            <p:nvPicPr>
              <p:cNvPr id="47" name="Image 46" descr="Une image contenant capture d’écran, conception&#10;&#10;Description générée automatiquement">
                <a:extLst>
                  <a:ext uri="{FF2B5EF4-FFF2-40B4-BE49-F238E27FC236}">
                    <a16:creationId xmlns:a16="http://schemas.microsoft.com/office/drawing/2014/main" id="{D17AFA1B-44C6-DE28-FB68-F8494DCEFC19}"/>
                  </a:ext>
                </a:extLst>
              </p:cNvPr>
              <p:cNvPicPr>
                <a:picLocks noChangeAspect="1"/>
              </p:cNvPicPr>
              <p:nvPr/>
            </p:nvPicPr>
            <p:blipFill>
              <a:blip r:embed="rId5"/>
              <a:stretch>
                <a:fillRect/>
              </a:stretch>
            </p:blipFill>
            <p:spPr>
              <a:xfrm>
                <a:off x="5359400" y="2311400"/>
                <a:ext cx="1473200" cy="2235200"/>
              </a:xfrm>
              <a:prstGeom prst="rect">
                <a:avLst/>
              </a:prstGeom>
            </p:spPr>
          </p:pic>
          <p:pic>
            <p:nvPicPr>
              <p:cNvPr id="48" name="Image 47" descr="Une image contenant capture d’écran, Graphique, cercle, conception&#10;&#10;Description générée automatiquement">
                <a:extLst>
                  <a:ext uri="{FF2B5EF4-FFF2-40B4-BE49-F238E27FC236}">
                    <a16:creationId xmlns:a16="http://schemas.microsoft.com/office/drawing/2014/main" id="{28F56790-EAE8-D7F5-7F72-E71ADE828BF8}"/>
                  </a:ext>
                </a:extLst>
              </p:cNvPr>
              <p:cNvPicPr>
                <a:picLocks noChangeAspect="1"/>
              </p:cNvPicPr>
              <p:nvPr/>
            </p:nvPicPr>
            <p:blipFill>
              <a:blip r:embed="rId6"/>
              <a:stretch>
                <a:fillRect/>
              </a:stretch>
            </p:blipFill>
            <p:spPr>
              <a:xfrm>
                <a:off x="5584603" y="2890976"/>
                <a:ext cx="974436" cy="524289"/>
              </a:xfrm>
              <a:prstGeom prst="rect">
                <a:avLst/>
              </a:prstGeom>
            </p:spPr>
          </p:pic>
        </p:grpSp>
        <p:sp>
          <p:nvSpPr>
            <p:cNvPr id="49" name="ZoneTexte 48">
              <a:extLst>
                <a:ext uri="{FF2B5EF4-FFF2-40B4-BE49-F238E27FC236}">
                  <a16:creationId xmlns:a16="http://schemas.microsoft.com/office/drawing/2014/main" id="{36063114-096C-4DEB-DBAC-69BE766EF26C}"/>
                </a:ext>
              </a:extLst>
            </p:cNvPr>
            <p:cNvSpPr txBox="1"/>
            <p:nvPr/>
          </p:nvSpPr>
          <p:spPr>
            <a:xfrm>
              <a:off x="6435766" y="2838190"/>
              <a:ext cx="2031049" cy="553998"/>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Review and reconciliation of data between </a:t>
              </a:r>
              <a:r>
                <a:rPr lang="en-US" sz="1000" dirty="0" err="1">
                  <a:solidFill>
                    <a:schemeClr val="tx1"/>
                  </a:solidFill>
                  <a:latin typeface="Verdana" panose="020B0604030504040204" pitchFamily="34" charset="0"/>
                  <a:ea typeface="Verdana" panose="020B0604030504040204" pitchFamily="34" charset="0"/>
                  <a:cs typeface="Verdana" panose="020B0604030504040204" pitchFamily="34" charset="0"/>
                </a:rPr>
                <a:t>despatch</a:t>
              </a: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 advice and purchase order</a:t>
              </a:r>
            </a:p>
          </p:txBody>
        </p:sp>
        <p:sp>
          <p:nvSpPr>
            <p:cNvPr id="52" name="ZoneTexte 51">
              <a:extLst>
                <a:ext uri="{FF2B5EF4-FFF2-40B4-BE49-F238E27FC236}">
                  <a16:creationId xmlns:a16="http://schemas.microsoft.com/office/drawing/2014/main" id="{BC52827B-B6B3-27A9-36A0-78B22BC0E09B}"/>
                </a:ext>
              </a:extLst>
            </p:cNvPr>
            <p:cNvSpPr txBox="1"/>
            <p:nvPr/>
          </p:nvSpPr>
          <p:spPr>
            <a:xfrm>
              <a:off x="6700136" y="2602454"/>
              <a:ext cx="1510590"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GTIN/GLN/SSCC</a:t>
              </a:r>
            </a:p>
          </p:txBody>
        </p:sp>
        <p:pic>
          <p:nvPicPr>
            <p:cNvPr id="54" name="Image 53" descr="Une image contenant capture d’écran, Rectangle, ligne, conception&#10;&#10;Description générée automatiquement">
              <a:extLst>
                <a:ext uri="{FF2B5EF4-FFF2-40B4-BE49-F238E27FC236}">
                  <a16:creationId xmlns:a16="http://schemas.microsoft.com/office/drawing/2014/main" id="{A3551ECF-CBB8-9016-124E-2EF6FAA2703C}"/>
                </a:ext>
              </a:extLst>
            </p:cNvPr>
            <p:cNvPicPr>
              <a:picLocks noChangeAspect="1"/>
            </p:cNvPicPr>
            <p:nvPr/>
          </p:nvPicPr>
          <p:blipFill>
            <a:blip r:embed="rId7"/>
            <a:stretch>
              <a:fillRect/>
            </a:stretch>
          </p:blipFill>
          <p:spPr>
            <a:xfrm>
              <a:off x="7530229" y="1682216"/>
              <a:ext cx="587032" cy="809699"/>
            </a:xfrm>
            <a:prstGeom prst="rect">
              <a:avLst/>
            </a:prstGeom>
          </p:spPr>
        </p:pic>
        <p:sp>
          <p:nvSpPr>
            <p:cNvPr id="55" name="Flecha: arriba y abajo 92">
              <a:extLst>
                <a:ext uri="{FF2B5EF4-FFF2-40B4-BE49-F238E27FC236}">
                  <a16:creationId xmlns:a16="http://schemas.microsoft.com/office/drawing/2014/main" id="{5055BA23-B8EE-0D44-1A55-1E29F8CB00C1}"/>
                </a:ext>
              </a:extLst>
            </p:cNvPr>
            <p:cNvSpPr/>
            <p:nvPr/>
          </p:nvSpPr>
          <p:spPr>
            <a:xfrm rot="5400000">
              <a:off x="7252379" y="1689197"/>
              <a:ext cx="460689" cy="907420"/>
            </a:xfrm>
            <a:prstGeom prst="upDownArrow">
              <a:avLst>
                <a:gd name="adj1" fmla="val 52630"/>
                <a:gd name="adj2" fmla="val 52827"/>
              </a:avLst>
            </a:prstGeom>
            <a:solidFill>
              <a:schemeClr val="accent1"/>
            </a:solidFill>
            <a:ln>
              <a:noFill/>
            </a:ln>
            <a:effectLst/>
          </p:spPr>
          <p:txBody>
            <a:bodyPr spcFirstLastPara="0" vert="horz" wrap="square" lIns="0" tIns="0" rIns="0" bIns="0" numCol="1" spcCol="1270" anchor="ctr" anchorCtr="0">
              <a:noAutofit/>
            </a:bodyPr>
            <a:lstStyle/>
            <a:p>
              <a:endParaRPr lang="es-ES" sz="900" dirty="0"/>
            </a:p>
          </p:txBody>
        </p:sp>
        <p:pic>
          <p:nvPicPr>
            <p:cNvPr id="57" name="Image 56" descr="Une image contenant cercle, Graphique, créativité&#10;&#10;Description générée automatiquement">
              <a:extLst>
                <a:ext uri="{FF2B5EF4-FFF2-40B4-BE49-F238E27FC236}">
                  <a16:creationId xmlns:a16="http://schemas.microsoft.com/office/drawing/2014/main" id="{CA143EE4-9243-464D-9EDB-5448842FD2CE}"/>
                </a:ext>
              </a:extLst>
            </p:cNvPr>
            <p:cNvPicPr>
              <a:picLocks noChangeAspect="1"/>
            </p:cNvPicPr>
            <p:nvPr/>
          </p:nvPicPr>
          <p:blipFill>
            <a:blip r:embed="rId8"/>
            <a:stretch>
              <a:fillRect/>
            </a:stretch>
          </p:blipFill>
          <p:spPr>
            <a:xfrm>
              <a:off x="7259362" y="2037041"/>
              <a:ext cx="425788" cy="203217"/>
            </a:xfrm>
            <a:prstGeom prst="rect">
              <a:avLst/>
            </a:prstGeom>
          </p:spPr>
        </p:pic>
      </p:grpSp>
      <p:grpSp>
        <p:nvGrpSpPr>
          <p:cNvPr id="59" name="Groupe 58">
            <a:extLst>
              <a:ext uri="{FF2B5EF4-FFF2-40B4-BE49-F238E27FC236}">
                <a16:creationId xmlns:a16="http://schemas.microsoft.com/office/drawing/2014/main" id="{E95C9A9C-FDEC-B11E-C3A1-6EE57D2BB557}"/>
              </a:ext>
            </a:extLst>
          </p:cNvPr>
          <p:cNvGrpSpPr/>
          <p:nvPr/>
        </p:nvGrpSpPr>
        <p:grpSpPr>
          <a:xfrm>
            <a:off x="4777587" y="3188653"/>
            <a:ext cx="2031049" cy="1631895"/>
            <a:chOff x="4563558" y="1606405"/>
            <a:chExt cx="2031049" cy="1631895"/>
          </a:xfrm>
        </p:grpSpPr>
        <p:grpSp>
          <p:nvGrpSpPr>
            <p:cNvPr id="39" name="Groupe 38">
              <a:extLst>
                <a:ext uri="{FF2B5EF4-FFF2-40B4-BE49-F238E27FC236}">
                  <a16:creationId xmlns:a16="http://schemas.microsoft.com/office/drawing/2014/main" id="{CEE541C8-D404-FB05-C90D-D2AA07A720BB}"/>
                </a:ext>
              </a:extLst>
            </p:cNvPr>
            <p:cNvGrpSpPr/>
            <p:nvPr/>
          </p:nvGrpSpPr>
          <p:grpSpPr>
            <a:xfrm>
              <a:off x="5282618" y="1606405"/>
              <a:ext cx="588232" cy="892490"/>
              <a:chOff x="5359400" y="2311400"/>
              <a:chExt cx="1473200" cy="2235200"/>
            </a:xfrm>
          </p:grpSpPr>
          <p:pic>
            <p:nvPicPr>
              <p:cNvPr id="38" name="Image 37" descr="Une image contenant capture d’écran, conception&#10;&#10;Description générée automatiquement">
                <a:extLst>
                  <a:ext uri="{FF2B5EF4-FFF2-40B4-BE49-F238E27FC236}">
                    <a16:creationId xmlns:a16="http://schemas.microsoft.com/office/drawing/2014/main" id="{19EEB27D-3A4B-D1D1-6CFF-4A59193CB312}"/>
                  </a:ext>
                </a:extLst>
              </p:cNvPr>
              <p:cNvPicPr>
                <a:picLocks noChangeAspect="1"/>
              </p:cNvPicPr>
              <p:nvPr/>
            </p:nvPicPr>
            <p:blipFill>
              <a:blip r:embed="rId5"/>
              <a:stretch>
                <a:fillRect/>
              </a:stretch>
            </p:blipFill>
            <p:spPr>
              <a:xfrm>
                <a:off x="5359400" y="2311400"/>
                <a:ext cx="1473200" cy="2235200"/>
              </a:xfrm>
              <a:prstGeom prst="rect">
                <a:avLst/>
              </a:prstGeom>
            </p:spPr>
          </p:pic>
          <p:pic>
            <p:nvPicPr>
              <p:cNvPr id="36" name="Image 35" descr="Une image contenant capture d’écran, Graphique, cercle, conception&#10;&#10;Description générée automatiquement">
                <a:extLst>
                  <a:ext uri="{FF2B5EF4-FFF2-40B4-BE49-F238E27FC236}">
                    <a16:creationId xmlns:a16="http://schemas.microsoft.com/office/drawing/2014/main" id="{5CF6B219-3FE2-1DB2-52E4-9036598EA25D}"/>
                  </a:ext>
                </a:extLst>
              </p:cNvPr>
              <p:cNvPicPr>
                <a:picLocks noChangeAspect="1"/>
              </p:cNvPicPr>
              <p:nvPr/>
            </p:nvPicPr>
            <p:blipFill>
              <a:blip r:embed="rId6"/>
              <a:stretch>
                <a:fillRect/>
              </a:stretch>
            </p:blipFill>
            <p:spPr>
              <a:xfrm>
                <a:off x="5584603" y="2890976"/>
                <a:ext cx="974436" cy="524289"/>
              </a:xfrm>
              <a:prstGeom prst="rect">
                <a:avLst/>
              </a:prstGeom>
            </p:spPr>
          </p:pic>
        </p:grpSp>
        <p:sp>
          <p:nvSpPr>
            <p:cNvPr id="29" name="ZoneTexte 28">
              <a:extLst>
                <a:ext uri="{FF2B5EF4-FFF2-40B4-BE49-F238E27FC236}">
                  <a16:creationId xmlns:a16="http://schemas.microsoft.com/office/drawing/2014/main" id="{EFDD6198-231C-6B15-2145-DEE8FA6BDA23}"/>
                </a:ext>
              </a:extLst>
            </p:cNvPr>
            <p:cNvSpPr txBox="1"/>
            <p:nvPr/>
          </p:nvSpPr>
          <p:spPr>
            <a:xfrm>
              <a:off x="4563558" y="2838190"/>
              <a:ext cx="2031049" cy="400110"/>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Verification of the </a:t>
              </a:r>
              <a:r>
                <a:rPr lang="en-US" sz="1000" dirty="0" err="1">
                  <a:solidFill>
                    <a:schemeClr val="tx1"/>
                  </a:solidFill>
                  <a:latin typeface="Verdana" panose="020B0604030504040204" pitchFamily="34" charset="0"/>
                  <a:ea typeface="Verdana" panose="020B0604030504040204" pitchFamily="34" charset="0"/>
                  <a:cs typeface="Verdana" panose="020B0604030504040204" pitchFamily="34" charset="0"/>
                </a:rPr>
                <a:t>despatch</a:t>
              </a: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 advice</a:t>
              </a:r>
            </a:p>
          </p:txBody>
        </p:sp>
        <p:pic>
          <p:nvPicPr>
            <p:cNvPr id="35" name="Image 34" descr="Une image contenant Graphique, Caractère coloré, symbole, graphisme&#10;&#10;Description générée automatiquement">
              <a:extLst>
                <a:ext uri="{FF2B5EF4-FFF2-40B4-BE49-F238E27FC236}">
                  <a16:creationId xmlns:a16="http://schemas.microsoft.com/office/drawing/2014/main" id="{7496D126-B6B9-4EC3-7EAC-0912E980D515}"/>
                </a:ext>
              </a:extLst>
            </p:cNvPr>
            <p:cNvPicPr>
              <a:picLocks noChangeAspect="1"/>
            </p:cNvPicPr>
            <p:nvPr/>
          </p:nvPicPr>
          <p:blipFill>
            <a:blip r:embed="rId4"/>
            <a:stretch>
              <a:fillRect/>
            </a:stretch>
          </p:blipFill>
          <p:spPr>
            <a:xfrm>
              <a:off x="5562301" y="2218087"/>
              <a:ext cx="457674" cy="328066"/>
            </a:xfrm>
            <a:prstGeom prst="rect">
              <a:avLst/>
            </a:prstGeom>
          </p:spPr>
        </p:pic>
        <p:sp>
          <p:nvSpPr>
            <p:cNvPr id="32" name="ZoneTexte 31">
              <a:extLst>
                <a:ext uri="{FF2B5EF4-FFF2-40B4-BE49-F238E27FC236}">
                  <a16:creationId xmlns:a16="http://schemas.microsoft.com/office/drawing/2014/main" id="{DF395DC2-98C3-D2CD-DA82-0A75312EF84B}"/>
                </a:ext>
              </a:extLst>
            </p:cNvPr>
            <p:cNvSpPr txBox="1"/>
            <p:nvPr/>
          </p:nvSpPr>
          <p:spPr>
            <a:xfrm>
              <a:off x="4827928" y="2602454"/>
              <a:ext cx="1510590"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GTIN/GLN/SSCC</a:t>
              </a:r>
            </a:p>
          </p:txBody>
        </p:sp>
      </p:grpSp>
      <p:sp>
        <p:nvSpPr>
          <p:cNvPr id="2" name="Titre 1">
            <a:extLst>
              <a:ext uri="{FF2B5EF4-FFF2-40B4-BE49-F238E27FC236}">
                <a16:creationId xmlns:a16="http://schemas.microsoft.com/office/drawing/2014/main" id="{E56A2D8C-166E-2006-1CF1-3AE1501D17A0}"/>
              </a:ext>
            </a:extLst>
          </p:cNvPr>
          <p:cNvSpPr>
            <a:spLocks noGrp="1"/>
          </p:cNvSpPr>
          <p:nvPr>
            <p:ph type="title"/>
          </p:nvPr>
        </p:nvSpPr>
        <p:spPr>
          <a:xfrm>
            <a:off x="838200" y="365126"/>
            <a:ext cx="6756206" cy="521353"/>
          </a:xfrm>
        </p:spPr>
        <p:txBody>
          <a:bodyPr>
            <a:normAutofit fontScale="90000"/>
          </a:bodyPr>
          <a:lstStyle/>
          <a:p>
            <a:r>
              <a:rPr lang="fr-FR" dirty="0" err="1"/>
              <a:t>Where</a:t>
            </a:r>
            <a:r>
              <a:rPr lang="fr-FR" dirty="0"/>
              <a:t> the standards fit in the process </a:t>
            </a:r>
            <a:r>
              <a:rPr lang="fr-FR" dirty="0" err="1"/>
              <a:t>map</a:t>
            </a:r>
            <a:r>
              <a:rPr lang="fr-FR" dirty="0"/>
              <a:t>?</a:t>
            </a:r>
          </a:p>
        </p:txBody>
      </p:sp>
      <p:grpSp>
        <p:nvGrpSpPr>
          <p:cNvPr id="6" name="Groupe 5">
            <a:extLst>
              <a:ext uri="{FF2B5EF4-FFF2-40B4-BE49-F238E27FC236}">
                <a16:creationId xmlns:a16="http://schemas.microsoft.com/office/drawing/2014/main" id="{B28DF6D7-DA20-5AF5-FCE9-7DCA4EB61D42}"/>
              </a:ext>
            </a:extLst>
          </p:cNvPr>
          <p:cNvGrpSpPr/>
          <p:nvPr/>
        </p:nvGrpSpPr>
        <p:grpSpPr>
          <a:xfrm>
            <a:off x="265184" y="3322230"/>
            <a:ext cx="1421160" cy="1610064"/>
            <a:chOff x="1654470" y="2026168"/>
            <a:chExt cx="1421160" cy="1610064"/>
          </a:xfrm>
        </p:grpSpPr>
        <p:sp>
          <p:nvSpPr>
            <p:cNvPr id="10" name="ZoneTexte 9">
              <a:extLst>
                <a:ext uri="{FF2B5EF4-FFF2-40B4-BE49-F238E27FC236}">
                  <a16:creationId xmlns:a16="http://schemas.microsoft.com/office/drawing/2014/main" id="{2C50F38C-B07F-084D-EA6D-453DA4F0E2E1}"/>
                </a:ext>
              </a:extLst>
            </p:cNvPr>
            <p:cNvSpPr txBox="1"/>
            <p:nvPr/>
          </p:nvSpPr>
          <p:spPr>
            <a:xfrm>
              <a:off x="1654470" y="2928346"/>
              <a:ext cx="1421160" cy="707886"/>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Request for appointment of the supplier/logistic operator</a:t>
              </a:r>
            </a:p>
          </p:txBody>
        </p:sp>
        <p:pic>
          <p:nvPicPr>
            <p:cNvPr id="16" name="Image 15" descr="Une image contenant capture d’écran, Graphique, cercle, conception&#10;&#10;Description générée automatiquement">
              <a:extLst>
                <a:ext uri="{FF2B5EF4-FFF2-40B4-BE49-F238E27FC236}">
                  <a16:creationId xmlns:a16="http://schemas.microsoft.com/office/drawing/2014/main" id="{92FB4C2D-DE80-527F-C248-9E133BBAD612}"/>
                </a:ext>
              </a:extLst>
            </p:cNvPr>
            <p:cNvPicPr>
              <a:picLocks noChangeAspect="1"/>
            </p:cNvPicPr>
            <p:nvPr/>
          </p:nvPicPr>
          <p:blipFill>
            <a:blip r:embed="rId6"/>
            <a:stretch>
              <a:fillRect/>
            </a:stretch>
          </p:blipFill>
          <p:spPr>
            <a:xfrm>
              <a:off x="1897645" y="2172020"/>
              <a:ext cx="974436" cy="524289"/>
            </a:xfrm>
            <a:prstGeom prst="rect">
              <a:avLst/>
            </a:prstGeom>
          </p:spPr>
        </p:pic>
        <p:pic>
          <p:nvPicPr>
            <p:cNvPr id="18" name="Image 17" descr="Une image contenant symbole, logo, Graphique, cercle&#10;&#10;Description générée automatiquement">
              <a:extLst>
                <a:ext uri="{FF2B5EF4-FFF2-40B4-BE49-F238E27FC236}">
                  <a16:creationId xmlns:a16="http://schemas.microsoft.com/office/drawing/2014/main" id="{B43CC6F8-8C0D-58D3-3EBB-697843D1A1C9}"/>
                </a:ext>
              </a:extLst>
            </p:cNvPr>
            <p:cNvPicPr>
              <a:picLocks noChangeAspect="1"/>
            </p:cNvPicPr>
            <p:nvPr/>
          </p:nvPicPr>
          <p:blipFill>
            <a:blip r:embed="rId9"/>
            <a:stretch>
              <a:fillRect/>
            </a:stretch>
          </p:blipFill>
          <p:spPr>
            <a:xfrm>
              <a:off x="2225787" y="2026168"/>
              <a:ext cx="299738" cy="299738"/>
            </a:xfrm>
            <a:prstGeom prst="rect">
              <a:avLst/>
            </a:prstGeom>
          </p:spPr>
        </p:pic>
      </p:grpSp>
      <p:sp>
        <p:nvSpPr>
          <p:cNvPr id="4" name="ZoneTexte 3">
            <a:extLst>
              <a:ext uri="{FF2B5EF4-FFF2-40B4-BE49-F238E27FC236}">
                <a16:creationId xmlns:a16="http://schemas.microsoft.com/office/drawing/2014/main" id="{53A4C718-B9E2-07DB-6C32-1EC804555368}"/>
              </a:ext>
            </a:extLst>
          </p:cNvPr>
          <p:cNvSpPr txBox="1"/>
          <p:nvPr/>
        </p:nvSpPr>
        <p:spPr>
          <a:xfrm>
            <a:off x="445864" y="5442845"/>
            <a:ext cx="8701914" cy="246221"/>
          </a:xfrm>
          <a:prstGeom prst="rect">
            <a:avLst/>
          </a:prstGeom>
          <a:noFill/>
        </p:spPr>
        <p:txBody>
          <a:bodyPr wrap="square">
            <a:spAutoFit/>
          </a:bodyPr>
          <a:lstStyle/>
          <a:p>
            <a:r>
              <a:rPr lang="fr-FR" sz="1000" dirty="0"/>
              <a:t>*</a:t>
            </a:r>
            <a:r>
              <a:rPr lang="fr-FR" sz="1000" dirty="0" err="1"/>
              <a:t>Other</a:t>
            </a:r>
            <a:r>
              <a:rPr lang="fr-FR" sz="1000" dirty="0"/>
              <a:t> EDI </a:t>
            </a:r>
            <a:r>
              <a:rPr lang="fr-FR" sz="1000" dirty="0" err="1"/>
              <a:t>processes</a:t>
            </a:r>
            <a:r>
              <a:rPr lang="fr-FR" sz="1000" dirty="0"/>
              <a:t> messages </a:t>
            </a:r>
            <a:r>
              <a:rPr lang="fr-FR" sz="1000" dirty="0" err="1"/>
              <a:t>could</a:t>
            </a:r>
            <a:r>
              <a:rPr lang="fr-FR" sz="1000" dirty="0"/>
              <a:t> </a:t>
            </a:r>
            <a:r>
              <a:rPr lang="fr-FR" sz="1000" dirty="0" err="1"/>
              <a:t>be</a:t>
            </a:r>
            <a:r>
              <a:rPr lang="fr-FR" sz="1000" dirty="0"/>
              <a:t> </a:t>
            </a:r>
            <a:r>
              <a:rPr lang="fr-FR" sz="1000" dirty="0" err="1"/>
              <a:t>used</a:t>
            </a:r>
            <a:r>
              <a:rPr lang="fr-FR" sz="1000" dirty="0"/>
              <a:t> to </a:t>
            </a:r>
            <a:r>
              <a:rPr lang="fr-FR" sz="1000" dirty="0" err="1"/>
              <a:t>complete</a:t>
            </a:r>
            <a:r>
              <a:rPr lang="fr-FR" sz="1000" dirty="0"/>
              <a:t> </a:t>
            </a:r>
            <a:r>
              <a:rPr lang="fr-FR" sz="1000" dirty="0" err="1"/>
              <a:t>this</a:t>
            </a:r>
            <a:r>
              <a:rPr lang="fr-FR" sz="1000" dirty="0"/>
              <a:t> process. This </a:t>
            </a:r>
            <a:r>
              <a:rPr lang="fr-FR" sz="1000" dirty="0" err="1"/>
              <a:t>is</a:t>
            </a:r>
            <a:r>
              <a:rPr lang="fr-FR" sz="1000" dirty="0"/>
              <a:t> a </a:t>
            </a:r>
            <a:r>
              <a:rPr lang="fr-FR" sz="1000" dirty="0" err="1"/>
              <a:t>simplified</a:t>
            </a:r>
            <a:r>
              <a:rPr lang="fr-FR" sz="1000" dirty="0"/>
              <a:t> flow.</a:t>
            </a:r>
          </a:p>
        </p:txBody>
      </p:sp>
      <p:sp>
        <p:nvSpPr>
          <p:cNvPr id="3" name="TextBox 2">
            <a:extLst>
              <a:ext uri="{FF2B5EF4-FFF2-40B4-BE49-F238E27FC236}">
                <a16:creationId xmlns:a16="http://schemas.microsoft.com/office/drawing/2014/main" id="{A65233E9-61A0-5259-79B2-1543839C204A}"/>
              </a:ext>
            </a:extLst>
          </p:cNvPr>
          <p:cNvSpPr txBox="1"/>
          <p:nvPr/>
        </p:nvSpPr>
        <p:spPr>
          <a:xfrm>
            <a:off x="4622250" y="1371648"/>
            <a:ext cx="3298157" cy="369332"/>
          </a:xfrm>
          <a:prstGeom prst="rect">
            <a:avLst/>
          </a:prstGeom>
          <a:noFill/>
        </p:spPr>
        <p:txBody>
          <a:bodyPr wrap="square" rtlCol="0">
            <a:spAutoFit/>
          </a:bodyPr>
          <a:lstStyle/>
          <a:p>
            <a:r>
              <a:rPr lang="en-GB" dirty="0"/>
              <a:t>EDI messaging*</a:t>
            </a:r>
          </a:p>
        </p:txBody>
      </p:sp>
      <p:grpSp>
        <p:nvGrpSpPr>
          <p:cNvPr id="9" name="Groupe 8">
            <a:extLst>
              <a:ext uri="{FF2B5EF4-FFF2-40B4-BE49-F238E27FC236}">
                <a16:creationId xmlns:a16="http://schemas.microsoft.com/office/drawing/2014/main" id="{E185F404-15EA-0DEC-D8DC-ADF62460EEBB}"/>
              </a:ext>
            </a:extLst>
          </p:cNvPr>
          <p:cNvGrpSpPr/>
          <p:nvPr/>
        </p:nvGrpSpPr>
        <p:grpSpPr>
          <a:xfrm>
            <a:off x="5788534" y="1741334"/>
            <a:ext cx="2470477" cy="1166223"/>
            <a:chOff x="3094766" y="3699480"/>
            <a:chExt cx="2661563" cy="1256428"/>
          </a:xfrm>
        </p:grpSpPr>
        <p:sp>
          <p:nvSpPr>
            <p:cNvPr id="11" name="Flèche vers la droite 10">
              <a:extLst>
                <a:ext uri="{FF2B5EF4-FFF2-40B4-BE49-F238E27FC236}">
                  <a16:creationId xmlns:a16="http://schemas.microsoft.com/office/drawing/2014/main" id="{FA8D54A0-D00A-0FAE-9B75-C76A0E059E0F}"/>
                </a:ext>
              </a:extLst>
            </p:cNvPr>
            <p:cNvSpPr/>
            <p:nvPr/>
          </p:nvSpPr>
          <p:spPr>
            <a:xfrm>
              <a:off x="3094766" y="3699480"/>
              <a:ext cx="2661563" cy="1256428"/>
            </a:xfrm>
            <a:prstGeom prst="rightArrow">
              <a:avLst>
                <a:gd name="adj1" fmla="val 100000"/>
                <a:gd name="adj2" fmla="val 35024"/>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pic>
          <p:nvPicPr>
            <p:cNvPr id="12" name="Image 11">
              <a:extLst>
                <a:ext uri="{FF2B5EF4-FFF2-40B4-BE49-F238E27FC236}">
                  <a16:creationId xmlns:a16="http://schemas.microsoft.com/office/drawing/2014/main" id="{B180D513-BE93-56D4-DAA2-4A995F024D5A}"/>
                </a:ext>
              </a:extLst>
            </p:cNvPr>
            <p:cNvPicPr>
              <a:picLocks noChangeAspect="1"/>
            </p:cNvPicPr>
            <p:nvPr/>
          </p:nvPicPr>
          <p:blipFill>
            <a:blip r:embed="rId10"/>
            <a:srcRect/>
            <a:stretch/>
          </p:blipFill>
          <p:spPr>
            <a:xfrm>
              <a:off x="3996015" y="3859610"/>
              <a:ext cx="850979" cy="620604"/>
            </a:xfrm>
            <a:prstGeom prst="rect">
              <a:avLst/>
            </a:prstGeom>
          </p:spPr>
        </p:pic>
        <p:sp>
          <p:nvSpPr>
            <p:cNvPr id="14" name="ZoneTexte 13">
              <a:extLst>
                <a:ext uri="{FF2B5EF4-FFF2-40B4-BE49-F238E27FC236}">
                  <a16:creationId xmlns:a16="http://schemas.microsoft.com/office/drawing/2014/main" id="{56F5A436-0367-6175-2307-BE2EC9CDBB78}"/>
                </a:ext>
              </a:extLst>
            </p:cNvPr>
            <p:cNvSpPr txBox="1"/>
            <p:nvPr/>
          </p:nvSpPr>
          <p:spPr>
            <a:xfrm>
              <a:off x="3390887" y="4635070"/>
              <a:ext cx="2031049" cy="246221"/>
            </a:xfrm>
            <a:prstGeom prst="rect">
              <a:avLst/>
            </a:prstGeom>
            <a:noFill/>
            <a:effectLst/>
          </p:spPr>
          <p:txBody>
            <a:bodyPr wrap="square">
              <a:spAutoFit/>
            </a:bodyPr>
            <a:lstStyle/>
            <a:p>
              <a:pPr algn="ctr"/>
              <a:r>
                <a:rPr lang="en-US" sz="1000" dirty="0" err="1">
                  <a:solidFill>
                    <a:schemeClr val="tx1"/>
                  </a:solidFill>
                  <a:latin typeface="Verdana" panose="020B0604030504040204" pitchFamily="34" charset="0"/>
                  <a:ea typeface="Verdana" panose="020B0604030504040204" pitchFamily="34" charset="0"/>
                  <a:cs typeface="Verdana" panose="020B0604030504040204" pitchFamily="34" charset="0"/>
                </a:rPr>
                <a:t>Despatch</a:t>
              </a: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 Advice</a:t>
              </a:r>
            </a:p>
          </p:txBody>
        </p:sp>
        <p:pic>
          <p:nvPicPr>
            <p:cNvPr id="17" name="Image 16" descr="Une image contenant capture d’écran, Graphique, cercle, conception&#10;&#10;Description générée automatiquement">
              <a:extLst>
                <a:ext uri="{FF2B5EF4-FFF2-40B4-BE49-F238E27FC236}">
                  <a16:creationId xmlns:a16="http://schemas.microsoft.com/office/drawing/2014/main" id="{A3FEBBCA-1D17-96A9-8060-7402514C7EBE}"/>
                </a:ext>
              </a:extLst>
            </p:cNvPr>
            <p:cNvPicPr>
              <a:picLocks noChangeAspect="1"/>
            </p:cNvPicPr>
            <p:nvPr/>
          </p:nvPicPr>
          <p:blipFill>
            <a:blip r:embed="rId6"/>
            <a:stretch>
              <a:fillRect/>
            </a:stretch>
          </p:blipFill>
          <p:spPr>
            <a:xfrm>
              <a:off x="4199868" y="4018612"/>
              <a:ext cx="389081" cy="209343"/>
            </a:xfrm>
            <a:prstGeom prst="rect">
              <a:avLst/>
            </a:prstGeom>
          </p:spPr>
        </p:pic>
      </p:grpSp>
      <p:grpSp>
        <p:nvGrpSpPr>
          <p:cNvPr id="43" name="Groupe 42">
            <a:extLst>
              <a:ext uri="{FF2B5EF4-FFF2-40B4-BE49-F238E27FC236}">
                <a16:creationId xmlns:a16="http://schemas.microsoft.com/office/drawing/2014/main" id="{D4BF80CE-E12F-CD00-9313-AB124828A067}"/>
              </a:ext>
            </a:extLst>
          </p:cNvPr>
          <p:cNvGrpSpPr/>
          <p:nvPr/>
        </p:nvGrpSpPr>
        <p:grpSpPr>
          <a:xfrm>
            <a:off x="3587383" y="1741334"/>
            <a:ext cx="2696269" cy="1166223"/>
            <a:chOff x="5011750" y="3699480"/>
            <a:chExt cx="2904820" cy="1256428"/>
          </a:xfrm>
        </p:grpSpPr>
        <p:sp>
          <p:nvSpPr>
            <p:cNvPr id="44" name="Flèche vers la droite 43">
              <a:extLst>
                <a:ext uri="{FF2B5EF4-FFF2-40B4-BE49-F238E27FC236}">
                  <a16:creationId xmlns:a16="http://schemas.microsoft.com/office/drawing/2014/main" id="{ACDD0D8B-6CBD-97F1-ED30-07B77864A9B4}"/>
                </a:ext>
              </a:extLst>
            </p:cNvPr>
            <p:cNvSpPr/>
            <p:nvPr/>
          </p:nvSpPr>
          <p:spPr>
            <a:xfrm>
              <a:off x="5011750" y="3699480"/>
              <a:ext cx="2904820" cy="1256428"/>
            </a:xfrm>
            <a:prstGeom prst="rightArrow">
              <a:avLst>
                <a:gd name="adj1" fmla="val 100000"/>
                <a:gd name="adj2" fmla="val 35024"/>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pic>
          <p:nvPicPr>
            <p:cNvPr id="45" name="Image 44">
              <a:extLst>
                <a:ext uri="{FF2B5EF4-FFF2-40B4-BE49-F238E27FC236}">
                  <a16:creationId xmlns:a16="http://schemas.microsoft.com/office/drawing/2014/main" id="{AF715C10-D9B7-89E4-D78F-4E82CA76E53F}"/>
                </a:ext>
              </a:extLst>
            </p:cNvPr>
            <p:cNvPicPr>
              <a:picLocks noChangeAspect="1"/>
            </p:cNvPicPr>
            <p:nvPr/>
          </p:nvPicPr>
          <p:blipFill>
            <a:blip r:embed="rId10"/>
            <a:srcRect/>
            <a:stretch/>
          </p:blipFill>
          <p:spPr>
            <a:xfrm>
              <a:off x="6116940" y="3859610"/>
              <a:ext cx="850979" cy="620604"/>
            </a:xfrm>
            <a:prstGeom prst="rect">
              <a:avLst/>
            </a:prstGeom>
          </p:spPr>
        </p:pic>
        <p:sp>
          <p:nvSpPr>
            <p:cNvPr id="51" name="ZoneTexte 50">
              <a:extLst>
                <a:ext uri="{FF2B5EF4-FFF2-40B4-BE49-F238E27FC236}">
                  <a16:creationId xmlns:a16="http://schemas.microsoft.com/office/drawing/2014/main" id="{95C0932E-E791-681E-CDCE-6F43ACAC69A4}"/>
                </a:ext>
              </a:extLst>
            </p:cNvPr>
            <p:cNvSpPr txBox="1"/>
            <p:nvPr/>
          </p:nvSpPr>
          <p:spPr>
            <a:xfrm>
              <a:off x="5523225" y="4635071"/>
              <a:ext cx="2031049" cy="265266"/>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Order Response</a:t>
              </a:r>
            </a:p>
          </p:txBody>
        </p:sp>
        <p:pic>
          <p:nvPicPr>
            <p:cNvPr id="62" name="Image 61" descr="Une image contenant ligne, Bleu électrique, conception, cadre&#10;&#10;Description générée automatiquement">
              <a:extLst>
                <a:ext uri="{FF2B5EF4-FFF2-40B4-BE49-F238E27FC236}">
                  <a16:creationId xmlns:a16="http://schemas.microsoft.com/office/drawing/2014/main" id="{3F1294C5-661F-483F-2F2B-48786AB8620E}"/>
                </a:ext>
              </a:extLst>
            </p:cNvPr>
            <p:cNvPicPr>
              <a:picLocks noChangeAspect="1"/>
            </p:cNvPicPr>
            <p:nvPr/>
          </p:nvPicPr>
          <p:blipFill>
            <a:blip r:embed="rId11"/>
            <a:stretch>
              <a:fillRect/>
            </a:stretch>
          </p:blipFill>
          <p:spPr>
            <a:xfrm>
              <a:off x="6335752" y="3999629"/>
              <a:ext cx="400095" cy="298252"/>
            </a:xfrm>
            <a:prstGeom prst="rect">
              <a:avLst/>
            </a:prstGeom>
          </p:spPr>
        </p:pic>
      </p:grpSp>
      <p:grpSp>
        <p:nvGrpSpPr>
          <p:cNvPr id="56" name="Groupe 55">
            <a:extLst>
              <a:ext uri="{FF2B5EF4-FFF2-40B4-BE49-F238E27FC236}">
                <a16:creationId xmlns:a16="http://schemas.microsoft.com/office/drawing/2014/main" id="{3E2A24E6-ECD1-74FC-B881-B6A03C7E0787}"/>
              </a:ext>
            </a:extLst>
          </p:cNvPr>
          <p:cNvGrpSpPr/>
          <p:nvPr/>
        </p:nvGrpSpPr>
        <p:grpSpPr>
          <a:xfrm>
            <a:off x="2117435" y="1741334"/>
            <a:ext cx="2195616" cy="1166223"/>
            <a:chOff x="1375577" y="1741334"/>
            <a:chExt cx="2195616" cy="1166223"/>
          </a:xfrm>
        </p:grpSpPr>
        <p:sp>
          <p:nvSpPr>
            <p:cNvPr id="13" name="Flèche vers la droite 12">
              <a:extLst>
                <a:ext uri="{FF2B5EF4-FFF2-40B4-BE49-F238E27FC236}">
                  <a16:creationId xmlns:a16="http://schemas.microsoft.com/office/drawing/2014/main" id="{66CC03C4-E7DC-533A-4FA8-60A25B6B23F4}"/>
                </a:ext>
              </a:extLst>
            </p:cNvPr>
            <p:cNvSpPr/>
            <p:nvPr/>
          </p:nvSpPr>
          <p:spPr>
            <a:xfrm>
              <a:off x="1402854" y="1741334"/>
              <a:ext cx="2168339" cy="1166223"/>
            </a:xfrm>
            <a:prstGeom prst="rightArrow">
              <a:avLst>
                <a:gd name="adj1" fmla="val 100000"/>
                <a:gd name="adj2" fmla="val 35024"/>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15" name="ZoneTexte 14">
              <a:extLst>
                <a:ext uri="{FF2B5EF4-FFF2-40B4-BE49-F238E27FC236}">
                  <a16:creationId xmlns:a16="http://schemas.microsoft.com/office/drawing/2014/main" id="{53118A15-23EB-8A0F-628C-C98B94AB8F4A}"/>
                </a:ext>
              </a:extLst>
            </p:cNvPr>
            <p:cNvSpPr txBox="1"/>
            <p:nvPr/>
          </p:nvSpPr>
          <p:spPr>
            <a:xfrm>
              <a:off x="1375577" y="2609754"/>
              <a:ext cx="1885231" cy="228544"/>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Order Advice</a:t>
              </a:r>
            </a:p>
          </p:txBody>
        </p:sp>
        <p:pic>
          <p:nvPicPr>
            <p:cNvPr id="53" name="Image 52">
              <a:extLst>
                <a:ext uri="{FF2B5EF4-FFF2-40B4-BE49-F238E27FC236}">
                  <a16:creationId xmlns:a16="http://schemas.microsoft.com/office/drawing/2014/main" id="{371F6519-27D1-F2C6-176E-3B5BEB12F03B}"/>
                </a:ext>
              </a:extLst>
            </p:cNvPr>
            <p:cNvPicPr>
              <a:picLocks noChangeAspect="1"/>
            </p:cNvPicPr>
            <p:nvPr/>
          </p:nvPicPr>
          <p:blipFill>
            <a:blip r:embed="rId10"/>
            <a:srcRect/>
            <a:stretch/>
          </p:blipFill>
          <p:spPr>
            <a:xfrm>
              <a:off x="1919536" y="1889967"/>
              <a:ext cx="789883" cy="576048"/>
            </a:xfrm>
            <a:prstGeom prst="rect">
              <a:avLst/>
            </a:prstGeom>
          </p:spPr>
        </p:pic>
        <p:pic>
          <p:nvPicPr>
            <p:cNvPr id="30" name="Image 29" descr="Une image contenant logo, capture d’écran, symbole, Bleu électrique&#10;&#10;Description générée automatiquement">
              <a:extLst>
                <a:ext uri="{FF2B5EF4-FFF2-40B4-BE49-F238E27FC236}">
                  <a16:creationId xmlns:a16="http://schemas.microsoft.com/office/drawing/2014/main" id="{E43CF02C-0F50-D156-526D-C51A6DC79FE4}"/>
                </a:ext>
              </a:extLst>
            </p:cNvPr>
            <p:cNvPicPr>
              <a:picLocks noChangeAspect="1"/>
            </p:cNvPicPr>
            <p:nvPr/>
          </p:nvPicPr>
          <p:blipFill>
            <a:blip r:embed="rId12"/>
            <a:stretch>
              <a:fillRect/>
            </a:stretch>
          </p:blipFill>
          <p:spPr>
            <a:xfrm>
              <a:off x="2071986" y="1778037"/>
              <a:ext cx="481011" cy="731972"/>
            </a:xfrm>
            <a:prstGeom prst="rect">
              <a:avLst/>
            </a:prstGeom>
          </p:spPr>
        </p:pic>
      </p:grpSp>
      <p:grpSp>
        <p:nvGrpSpPr>
          <p:cNvPr id="5" name="Groupe 4">
            <a:extLst>
              <a:ext uri="{FF2B5EF4-FFF2-40B4-BE49-F238E27FC236}">
                <a16:creationId xmlns:a16="http://schemas.microsoft.com/office/drawing/2014/main" id="{94D6AF01-3FC9-FF0D-D920-435818FADF70}"/>
              </a:ext>
            </a:extLst>
          </p:cNvPr>
          <p:cNvGrpSpPr/>
          <p:nvPr/>
        </p:nvGrpSpPr>
        <p:grpSpPr>
          <a:xfrm>
            <a:off x="1565485" y="3322230"/>
            <a:ext cx="1316614" cy="1302288"/>
            <a:chOff x="1654470" y="2026168"/>
            <a:chExt cx="1316614" cy="1302288"/>
          </a:xfrm>
        </p:grpSpPr>
        <p:sp>
          <p:nvSpPr>
            <p:cNvPr id="8" name="ZoneTexte 7">
              <a:extLst>
                <a:ext uri="{FF2B5EF4-FFF2-40B4-BE49-F238E27FC236}">
                  <a16:creationId xmlns:a16="http://schemas.microsoft.com/office/drawing/2014/main" id="{AC452E5B-A214-6E01-6B32-011789FD81CE}"/>
                </a:ext>
              </a:extLst>
            </p:cNvPr>
            <p:cNvSpPr txBox="1"/>
            <p:nvPr/>
          </p:nvSpPr>
          <p:spPr>
            <a:xfrm>
              <a:off x="1654470" y="2928346"/>
              <a:ext cx="1316614" cy="400110"/>
            </a:xfrm>
            <a:prstGeom prst="rect">
              <a:avLst/>
            </a:prstGeom>
            <a:noFill/>
            <a:effectLst/>
          </p:spPr>
          <p:txBody>
            <a:bodyPr wrap="square">
              <a:spAutoFit/>
            </a:bodyPr>
            <a:lstStyle/>
            <a:p>
              <a:pPr algn="ct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Request for goods </a:t>
              </a:r>
            </a:p>
          </p:txBody>
        </p:sp>
        <p:pic>
          <p:nvPicPr>
            <p:cNvPr id="22" name="Image 21">
              <a:extLst>
                <a:ext uri="{FF2B5EF4-FFF2-40B4-BE49-F238E27FC236}">
                  <a16:creationId xmlns:a16="http://schemas.microsoft.com/office/drawing/2014/main" id="{79EA5761-2816-1EC3-83A1-CE24F9B93D7B}"/>
                </a:ext>
              </a:extLst>
            </p:cNvPr>
            <p:cNvPicPr>
              <a:picLocks noChangeAspect="1"/>
            </p:cNvPicPr>
            <p:nvPr/>
          </p:nvPicPr>
          <p:blipFill>
            <a:blip r:embed="rId13"/>
            <a:srcRect/>
            <a:stretch/>
          </p:blipFill>
          <p:spPr>
            <a:xfrm>
              <a:off x="1968141" y="2236501"/>
              <a:ext cx="701278" cy="524289"/>
            </a:xfrm>
            <a:prstGeom prst="rect">
              <a:avLst/>
            </a:prstGeom>
          </p:spPr>
        </p:pic>
        <p:pic>
          <p:nvPicPr>
            <p:cNvPr id="26" name="Image 25" descr="Une image contenant symbole, logo, Graphique, cercle&#10;&#10;Description générée automatiquement">
              <a:extLst>
                <a:ext uri="{FF2B5EF4-FFF2-40B4-BE49-F238E27FC236}">
                  <a16:creationId xmlns:a16="http://schemas.microsoft.com/office/drawing/2014/main" id="{649D6F27-BED4-1ADB-93ED-A31BE1666D3F}"/>
                </a:ext>
              </a:extLst>
            </p:cNvPr>
            <p:cNvPicPr>
              <a:picLocks noChangeAspect="1"/>
            </p:cNvPicPr>
            <p:nvPr/>
          </p:nvPicPr>
          <p:blipFill>
            <a:blip r:embed="rId9"/>
            <a:stretch>
              <a:fillRect/>
            </a:stretch>
          </p:blipFill>
          <p:spPr>
            <a:xfrm>
              <a:off x="2225787" y="2026168"/>
              <a:ext cx="299738" cy="299738"/>
            </a:xfrm>
            <a:prstGeom prst="rect">
              <a:avLst/>
            </a:prstGeom>
          </p:spPr>
        </p:pic>
      </p:grpSp>
    </p:spTree>
    <p:extLst>
      <p:ext uri="{BB962C8B-B14F-4D97-AF65-F5344CB8AC3E}">
        <p14:creationId xmlns:p14="http://schemas.microsoft.com/office/powerpoint/2010/main" val="4117395631"/>
      </p:ext>
    </p:extLst>
  </p:cSld>
  <p:clrMapOvr>
    <a:masterClrMapping/>
  </p:clrMapOvr>
</p:sld>
</file>

<file path=ppt/theme/theme1.xml><?xml version="1.0" encoding="utf-8"?>
<a:theme xmlns:a="http://schemas.openxmlformats.org/drawingml/2006/main" name="Thème Office 2013 – 2022">
  <a:themeElements>
    <a:clrScheme name="Personnalisé 1">
      <a:dk1>
        <a:srgbClr val="000000"/>
      </a:dk1>
      <a:lt1>
        <a:srgbClr val="FFFFFF"/>
      </a:lt1>
      <a:dk2>
        <a:srgbClr val="213368"/>
      </a:dk2>
      <a:lt2>
        <a:srgbClr val="DDDDDD"/>
      </a:lt2>
      <a:accent1>
        <a:srgbClr val="98E1F2"/>
      </a:accent1>
      <a:accent2>
        <a:srgbClr val="C6E4D2"/>
      </a:accent2>
      <a:accent3>
        <a:srgbClr val="CBE2A9"/>
      </a:accent3>
      <a:accent4>
        <a:srgbClr val="FBDFA6"/>
      </a:accent4>
      <a:accent5>
        <a:srgbClr val="F6B6CC"/>
      </a:accent5>
      <a:accent6>
        <a:srgbClr val="E8CFE2"/>
      </a:accent6>
      <a:hlink>
        <a:srgbClr val="00B6DE"/>
      </a:hlink>
      <a:folHlink>
        <a:srgbClr val="213368"/>
      </a:folHlink>
    </a:clrScheme>
    <a:fontScheme name="GS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540</TotalTime>
  <Words>844</Words>
  <Application>Microsoft Macintosh PowerPoint</Application>
  <PresentationFormat>Grand écran</PresentationFormat>
  <Paragraphs>142</Paragraphs>
  <Slides>13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13</vt:i4>
      </vt:variant>
    </vt:vector>
  </HeadingPairs>
  <TitlesOfParts>
    <vt:vector size="17" baseType="lpstr">
      <vt:lpstr>Arial</vt:lpstr>
      <vt:lpstr>Trebuchet MS</vt:lpstr>
      <vt:lpstr>Verdana</vt:lpstr>
      <vt:lpstr>Thème Office 2013 – 2022</vt:lpstr>
      <vt:lpstr>Definition of business process</vt:lpstr>
      <vt:lpstr>Where the standards fit in the process map?</vt:lpstr>
      <vt:lpstr>Where the standards fit in the process map?</vt:lpstr>
      <vt:lpstr>Where the standards fit in the process map?</vt:lpstr>
      <vt:lpstr>Where the standards fit in the process map?</vt:lpstr>
      <vt:lpstr>Where the standards fit in the process map?</vt:lpstr>
      <vt:lpstr>Where the standards fit in the process map?</vt:lpstr>
      <vt:lpstr>Where the standards fit in the process map?</vt:lpstr>
      <vt:lpstr>Where the standards fit in the process map?</vt:lpstr>
      <vt:lpstr>Where the standards fit in the process map?</vt:lpstr>
      <vt:lpstr>Where the standards fit in the process map?</vt:lpstr>
      <vt:lpstr>Where the standards fit in the process map?</vt:lpstr>
      <vt:lpstr>Benefits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André Thijsen (visible)</dc:creator>
  <cp:lastModifiedBy>André Thijsen (visible)</cp:lastModifiedBy>
  <cp:revision>51</cp:revision>
  <dcterms:created xsi:type="dcterms:W3CDTF">2023-01-10T11:12:26Z</dcterms:created>
  <dcterms:modified xsi:type="dcterms:W3CDTF">2024-05-14T15:04:31Z</dcterms:modified>
</cp:coreProperties>
</file>